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60" r:id="rId3"/>
    <p:sldId id="261" r:id="rId4"/>
    <p:sldId id="262" r:id="rId5"/>
    <p:sldId id="263" r:id="rId6"/>
    <p:sldId id="264" r:id="rId7"/>
    <p:sldId id="265" r:id="rId8"/>
    <p:sldId id="266" r:id="rId9"/>
    <p:sldId id="310"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9" r:id="rId43"/>
    <p:sldId id="302" r:id="rId44"/>
    <p:sldId id="303" r:id="rId45"/>
    <p:sldId id="304" r:id="rId46"/>
    <p:sldId id="305" r:id="rId47"/>
    <p:sldId id="306" r:id="rId48"/>
    <p:sldId id="307" r:id="rId49"/>
    <p:sldId id="308"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Helvetica"/>
          <a:ea typeface="Helvetica"/>
          <a:cs typeface="Helvetica"/>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17C5E94-C4DD-4E25-9654-BC05AA3535C3}"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42ACA4C-E5C9-4504-8B47-5C5B478A7371}"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29C9405-A4D6-4B45-A05A-2098DF970903}"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C1F9D4F-374D-44B8-A3B8-CF0956F7264B}"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2915C5AE-F5BC-4133-83F4-B466955ACD8F}"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140B5A38-8860-45AD-8A7F-AEEFE3ACDE9C}"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539C913-1C1A-40CC-A466-7CC931154970}"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8DC4A29D-2CB9-45A4-A495-B3F973A7DAD7}"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1F133662-8B6C-4942-B3D9-7622FCDF22DA}"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80C39ECF-41B7-4F33-86D6-D65E6579E1F0}"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358" autoAdjust="0"/>
  </p:normalViewPr>
  <p:slideViewPr>
    <p:cSldViewPr>
      <p:cViewPr>
        <p:scale>
          <a:sx n="90" d="100"/>
          <a:sy n="90" d="100"/>
        </p:scale>
        <p:origin x="-656" y="-192"/>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image" Target="../media/image110.jpeg"/><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view3D>
      <c:rotX val="11"/>
      <c:hPercent val="33"/>
      <c:rotY val="353"/>
      <c:depthPercent val="63"/>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strRef>
              <c:f>Sheet1!$A$2</c:f>
              <c:strCache>
                <c:ptCount val="1"/>
                <c:pt idx="0">
                  <c:v>No False Expectations</c:v>
                </c:pt>
              </c:strCache>
            </c:strRef>
          </c:tx>
          <c:spPr>
            <a:blipFill rotWithShape="1">
              <a:blip xmlns:r="http://schemas.openxmlformats.org/officeDocument/2006/relationships" r:embed="rId1"/>
              <a:srcRect/>
              <a:stretch>
                <a:fillRect/>
              </a:stretch>
            </a:blipFill>
            <a:ln w="12700" cap="flat">
              <a:noFill/>
              <a:miter lim="400000"/>
            </a:ln>
            <a:effectLst>
              <a:outerShdw blurRad="254000" dir="7320000" algn="tl">
                <a:srgbClr val="000000">
                  <a:alpha val="55000"/>
                </a:srgbClr>
              </a:outerShdw>
            </a:effectLst>
            <a:sp3d prstMaterial="matte"/>
          </c:spPr>
          <c:invertIfNegative val="0"/>
          <c:pictureOptions>
            <c:pictureFormat val="stretch"/>
          </c:pictureOptions>
          <c:cat>
            <c:strRef>
              <c:f>Sheet1!$B$1:$E$1</c:f>
              <c:strCache>
                <c:ptCount val="4"/>
                <c:pt idx="0">
                  <c:v>1 Week</c:v>
                </c:pt>
                <c:pt idx="1">
                  <c:v>1 Month</c:v>
                </c:pt>
                <c:pt idx="2">
                  <c:v>2 Months</c:v>
                </c:pt>
                <c:pt idx="3">
                  <c:v>3 Months</c:v>
                </c:pt>
              </c:strCache>
            </c:strRef>
          </c:cat>
          <c:val>
            <c:numRef>
              <c:f>Sheet1!$B$2:$E$2</c:f>
              <c:numCache>
                <c:formatCode>General</c:formatCode>
                <c:ptCount val="4"/>
                <c:pt idx="0">
                  <c:v>0.1</c:v>
                </c:pt>
                <c:pt idx="1">
                  <c:v>0.5</c:v>
                </c:pt>
                <c:pt idx="2">
                  <c:v>0.75</c:v>
                </c:pt>
                <c:pt idx="3">
                  <c:v>0.95</c:v>
                </c:pt>
              </c:numCache>
            </c:numRef>
          </c:val>
        </c:ser>
        <c:dLbls>
          <c:showLegendKey val="0"/>
          <c:showVal val="0"/>
          <c:showCatName val="0"/>
          <c:showSerName val="0"/>
          <c:showPercent val="0"/>
          <c:showBubbleSize val="0"/>
        </c:dLbls>
        <c:gapWidth val="60"/>
        <c:shape val="box"/>
        <c:axId val="-2064884904"/>
        <c:axId val="-2064878664"/>
        <c:axId val="-2064871880"/>
      </c:bar3DChart>
      <c:catAx>
        <c:axId val="-2064884904"/>
        <c:scaling>
          <c:orientation val="minMax"/>
        </c:scaling>
        <c:delete val="0"/>
        <c:axPos val="b"/>
        <c:title>
          <c:tx>
            <c:rich>
              <a:bodyPr rot="0"/>
              <a:lstStyle/>
              <a:p>
                <a:pPr>
                  <a:defRPr sz="3000" b="1" i="0" u="none" strike="noStrike">
                    <a:solidFill>
                      <a:srgbClr val="535353"/>
                    </a:solidFill>
                    <a:latin typeface="Gill Sans"/>
                  </a:defRPr>
                </a:pPr>
                <a:r>
                  <a:rPr lang="kk-KZ" sz="3000" b="1" i="0" u="none" strike="noStrike" dirty="0" smtClean="0">
                    <a:solidFill>
                      <a:srgbClr val="535353"/>
                    </a:solidFill>
                    <a:latin typeface="Gill Sans"/>
                  </a:rPr>
                  <a:t>Время</a:t>
                </a:r>
                <a:endParaRPr lang="en-AU" sz="3000" b="1" i="0" u="none" strike="noStrike" dirty="0">
                  <a:solidFill>
                    <a:srgbClr val="535353"/>
                  </a:solidFill>
                  <a:latin typeface="Gill Sans"/>
                </a:endParaRPr>
              </a:p>
            </c:rich>
          </c:tx>
          <c:layout/>
          <c:overlay val="1"/>
        </c:title>
        <c:numFmt formatCode="General" sourceLinked="0"/>
        <c:majorTickMark val="none"/>
        <c:minorTickMark val="none"/>
        <c:tickLblPos val="low"/>
        <c:spPr>
          <a:ln w="12700" cap="flat">
            <a:noFill/>
            <a:prstDash val="solid"/>
            <a:miter lim="400000"/>
          </a:ln>
        </c:spPr>
        <c:txPr>
          <a:bodyPr rot="0"/>
          <a:lstStyle/>
          <a:p>
            <a:pPr>
              <a:defRPr sz="2200" b="1" i="0" u="none" strike="noStrike">
                <a:solidFill>
                  <a:srgbClr val="535353"/>
                </a:solidFill>
                <a:latin typeface="Gill Sans"/>
              </a:defRPr>
            </a:pPr>
            <a:endParaRPr lang="en-US"/>
          </a:p>
        </c:txPr>
        <c:crossAx val="-2064878664"/>
        <c:crosses val="autoZero"/>
        <c:auto val="1"/>
        <c:lblAlgn val="ctr"/>
        <c:lblOffset val="100"/>
        <c:noMultiLvlLbl val="1"/>
      </c:catAx>
      <c:valAx>
        <c:axId val="-2064878664"/>
        <c:scaling>
          <c:orientation val="minMax"/>
        </c:scaling>
        <c:delete val="0"/>
        <c:axPos val="l"/>
        <c:majorGridlines>
          <c:spPr>
            <a:ln w="12700" cap="flat">
              <a:solidFill>
                <a:srgbClr val="B8B8B8"/>
              </a:solidFill>
              <a:prstDash val="solid"/>
              <a:miter lim="400000"/>
            </a:ln>
          </c:spPr>
        </c:majorGridlines>
        <c:title>
          <c:tx>
            <c:rich>
              <a:bodyPr rot="-5400000"/>
              <a:lstStyle/>
              <a:p>
                <a:pPr>
                  <a:defRPr sz="2800" b="1" i="0" u="none" strike="noStrike">
                    <a:solidFill>
                      <a:srgbClr val="535353"/>
                    </a:solidFill>
                    <a:latin typeface="Gill Sans"/>
                  </a:defRPr>
                </a:pPr>
                <a:r>
                  <a:rPr lang="kk-KZ" sz="2800" b="1" i="0" u="none" strike="noStrike" dirty="0" smtClean="0">
                    <a:solidFill>
                      <a:srgbClr val="535353"/>
                    </a:solidFill>
                    <a:latin typeface="Gill Sans"/>
                  </a:rPr>
                  <a:t>Заметный</a:t>
                </a:r>
                <a:r>
                  <a:rPr lang="kk-KZ" sz="2800" b="1" i="0" u="none" strike="noStrike" baseline="0" dirty="0" smtClean="0">
                    <a:solidFill>
                      <a:srgbClr val="535353"/>
                    </a:solidFill>
                    <a:latin typeface="Gill Sans"/>
                  </a:rPr>
                  <a:t> Опыт</a:t>
                </a:r>
                <a:endParaRPr lang="en-AU" sz="2800" b="1" i="0" u="none" strike="noStrike" dirty="0">
                  <a:solidFill>
                    <a:srgbClr val="535353"/>
                  </a:solidFill>
                  <a:latin typeface="Gill Sans"/>
                </a:endParaRPr>
              </a:p>
            </c:rich>
          </c:tx>
          <c:layout/>
          <c:overlay val="1"/>
        </c:title>
        <c:numFmt formatCode="#,##0%" sourceLinked="0"/>
        <c:majorTickMark val="none"/>
        <c:minorTickMark val="none"/>
        <c:tickLblPos val="nextTo"/>
        <c:spPr>
          <a:ln w="12700" cap="flat">
            <a:noFill/>
            <a:prstDash val="solid"/>
            <a:miter lim="400000"/>
          </a:ln>
        </c:spPr>
        <c:txPr>
          <a:bodyPr rot="0"/>
          <a:lstStyle/>
          <a:p>
            <a:pPr>
              <a:defRPr sz="2200" b="0" i="0" u="none" strike="noStrike">
                <a:solidFill>
                  <a:srgbClr val="535353"/>
                </a:solidFill>
                <a:latin typeface="Gill Sans Light"/>
              </a:defRPr>
            </a:pPr>
            <a:endParaRPr lang="en-US"/>
          </a:p>
        </c:txPr>
        <c:crossAx val="-2064884904"/>
        <c:crosses val="autoZero"/>
        <c:crossBetween val="between"/>
        <c:majorUnit val="0.25"/>
        <c:minorUnit val="0.125"/>
      </c:valAx>
      <c:serAx>
        <c:axId val="-2064871880"/>
        <c:scaling>
          <c:orientation val="minMax"/>
        </c:scaling>
        <c:delete val="0"/>
        <c:axPos val="b"/>
        <c:majorTickMark val="out"/>
        <c:minorTickMark val="none"/>
        <c:tickLblPos val="none"/>
        <c:spPr>
          <a:ln w="12700" cap="flat">
            <a:noFill/>
            <a:prstDash val="solid"/>
            <a:miter lim="400000"/>
          </a:ln>
        </c:spPr>
        <c:crossAx val="-2064878664"/>
        <c:crosses val="autoZero"/>
        <c:tickLblSkip val="1"/>
      </c:ser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1143000" y="685800"/>
            <a:ext cx="4572000" cy="3429000"/>
          </a:xfrm>
          <a:prstGeom prst="rect">
            <a:avLst/>
          </a:prstGeom>
        </p:spPr>
        <p:txBody>
          <a:bodyPr/>
          <a:lstStyle/>
          <a:p>
            <a:endParaRPr/>
          </a:p>
        </p:txBody>
      </p:sp>
      <p:sp>
        <p:nvSpPr>
          <p:cNvPr id="230" name="Shape 23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63942906"/>
      </p:ext>
    </p:extLst>
  </p:cSld>
  <p:clrMap bg1="lt1" tx1="dk1" bg2="lt2" tx2="dk2" accent1="accent1" accent2="accent2" accent3="accent3" accent4="accent4" accent5="accent5" accent6="accent6" hlink="hlink" folHlink="folHlink"/>
  <p:notesStyle>
    <a:lvl1pPr defTabSz="457200" latinLnBrk="0">
      <a:spcBef>
        <a:spcPts val="300"/>
      </a:spcBef>
      <a:defRPr sz="3400">
        <a:latin typeface="Helvetica Neue"/>
        <a:ea typeface="Helvetica Neue"/>
        <a:cs typeface="Helvetica Neue"/>
        <a:sym typeface="Helvetica Neue"/>
      </a:defRPr>
    </a:lvl1pPr>
    <a:lvl2pPr indent="228600" defTabSz="457200" latinLnBrk="0">
      <a:spcBef>
        <a:spcPts val="300"/>
      </a:spcBef>
      <a:defRPr sz="3400">
        <a:latin typeface="Helvetica Neue"/>
        <a:ea typeface="Helvetica Neue"/>
        <a:cs typeface="Helvetica Neue"/>
        <a:sym typeface="Helvetica Neue"/>
      </a:defRPr>
    </a:lvl2pPr>
    <a:lvl3pPr indent="457200" defTabSz="457200" latinLnBrk="0">
      <a:spcBef>
        <a:spcPts val="300"/>
      </a:spcBef>
      <a:defRPr sz="3400">
        <a:latin typeface="Helvetica Neue"/>
        <a:ea typeface="Helvetica Neue"/>
        <a:cs typeface="Helvetica Neue"/>
        <a:sym typeface="Helvetica Neue"/>
      </a:defRPr>
    </a:lvl3pPr>
    <a:lvl4pPr indent="685800" defTabSz="457200" latinLnBrk="0">
      <a:spcBef>
        <a:spcPts val="300"/>
      </a:spcBef>
      <a:defRPr sz="3400">
        <a:latin typeface="Helvetica Neue"/>
        <a:ea typeface="Helvetica Neue"/>
        <a:cs typeface="Helvetica Neue"/>
        <a:sym typeface="Helvetica Neue"/>
      </a:defRPr>
    </a:lvl4pPr>
    <a:lvl5pPr indent="914400" defTabSz="457200" latinLnBrk="0">
      <a:spcBef>
        <a:spcPts val="300"/>
      </a:spcBef>
      <a:defRPr sz="3400">
        <a:latin typeface="Helvetica Neue"/>
        <a:ea typeface="Helvetica Neue"/>
        <a:cs typeface="Helvetica Neue"/>
        <a:sym typeface="Helvetica Neue"/>
      </a:defRPr>
    </a:lvl5pPr>
    <a:lvl6pPr indent="1143000" defTabSz="457200" latinLnBrk="0">
      <a:spcBef>
        <a:spcPts val="300"/>
      </a:spcBef>
      <a:defRPr sz="3400">
        <a:latin typeface="Helvetica Neue"/>
        <a:ea typeface="Helvetica Neue"/>
        <a:cs typeface="Helvetica Neue"/>
        <a:sym typeface="Helvetica Neue"/>
      </a:defRPr>
    </a:lvl6pPr>
    <a:lvl7pPr indent="1371600" defTabSz="457200" latinLnBrk="0">
      <a:spcBef>
        <a:spcPts val="300"/>
      </a:spcBef>
      <a:defRPr sz="3400">
        <a:latin typeface="Helvetica Neue"/>
        <a:ea typeface="Helvetica Neue"/>
        <a:cs typeface="Helvetica Neue"/>
        <a:sym typeface="Helvetica Neue"/>
      </a:defRPr>
    </a:lvl7pPr>
    <a:lvl8pPr indent="1600200" defTabSz="457200" latinLnBrk="0">
      <a:spcBef>
        <a:spcPts val="300"/>
      </a:spcBef>
      <a:defRPr sz="3400">
        <a:latin typeface="Helvetica Neue"/>
        <a:ea typeface="Helvetica Neue"/>
        <a:cs typeface="Helvetica Neue"/>
        <a:sym typeface="Helvetica Neue"/>
      </a:defRPr>
    </a:lvl8pPr>
    <a:lvl9pPr indent="1828800" defTabSz="457200" latinLnBrk="0">
      <a:spcBef>
        <a:spcPts val="300"/>
      </a:spcBef>
      <a:defRPr sz="3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aseaglobal.co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www.ATeamSupport.com"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rPr lang="ru-RU" smtClean="0"/>
              <a:t>Вы можете изменить свою жизнь с ASEA!</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lvl1pPr>
              <a:lnSpc>
                <a:spcPct val="125000"/>
              </a:lnSpc>
              <a:spcBef>
                <a:spcPts val="0"/>
              </a:spcBef>
              <a:defRPr sz="1800">
                <a:latin typeface="Avenir Roman"/>
                <a:ea typeface="Avenir Roman"/>
                <a:cs typeface="Avenir Roman"/>
                <a:sym typeface="Avenir Roman"/>
              </a:defRPr>
            </a:lvl1pPr>
          </a:lstStyle>
          <a:p>
            <a:r>
              <a:rPr lang="ru-RU" dirty="0" smtClean="0"/>
              <a:t>Мы все выглядим как этот парень. Наш запас </a:t>
            </a:r>
            <a:r>
              <a:rPr lang="ru-RU" dirty="0" err="1" smtClean="0"/>
              <a:t>окислительно</a:t>
            </a:r>
            <a:r>
              <a:rPr lang="ru-RU" dirty="0" smtClean="0"/>
              <a:t>-восстановительных сигнальных молекул обеднен и </a:t>
            </a:r>
            <a:r>
              <a:rPr lang="ru-RU" dirty="0" err="1" smtClean="0"/>
              <a:t>несбалансирован</a:t>
            </a:r>
            <a:r>
              <a:rPr lang="ru-RU" dirty="0" smtClean="0"/>
              <a:t>. Что, если бы был способ пополнить эти важные </a:t>
            </a:r>
            <a:r>
              <a:rPr lang="ru-RU" dirty="0" err="1" smtClean="0"/>
              <a:t>окислительно</a:t>
            </a:r>
            <a:r>
              <a:rPr lang="ru-RU" dirty="0" smtClean="0"/>
              <a:t>-восстановительные сигнальные молекулы, чтобы мы могли начать выглядеть и чувствовать себя так, как мы это делали 5-10-15 -20 лет назад?</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pPr marL="298938" indent="-298938">
              <a:buSzPct val="100000"/>
              <a:buChar char="•"/>
            </a:pPr>
            <a:r>
              <a:rPr lang="ru-RU" dirty="0" smtClean="0"/>
              <a:t>Основываясь на многолетних исследованиях, инвестировании миллионов и работе с физиком атомной медицины, ASEA создала первый и единственный источник </a:t>
            </a:r>
            <a:r>
              <a:rPr lang="ru-RU" dirty="0" err="1" smtClean="0"/>
              <a:t>окислительно</a:t>
            </a:r>
            <a:r>
              <a:rPr lang="ru-RU" dirty="0" smtClean="0"/>
              <a:t>-восстановительных молекул, стабилизированных вне организма. Они являются биологически активными и готовы приступить к работе!</a:t>
            </a:r>
          </a:p>
          <a:p>
            <a:pPr marL="298938" indent="-298938">
              <a:buSzPct val="100000"/>
              <a:buChar char="•"/>
            </a:pPr>
            <a:r>
              <a:rPr lang="ru-RU" dirty="0" smtClean="0"/>
              <a:t>Благодаря этой запатентованной технологии, ASEA создала безопасные продукты, которые обеспечивают потрясающее </a:t>
            </a:r>
            <a:r>
              <a:rPr lang="ru-RU" dirty="0" err="1" smtClean="0"/>
              <a:t>здоровь</a:t>
            </a:r>
            <a:r>
              <a:rPr lang="kk-KZ" dirty="0" smtClean="0"/>
              <a:t>е.</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rPr lang="ru-RU" dirty="0" smtClean="0"/>
              <a:t>Одна компания смогла использовать мощь </a:t>
            </a:r>
            <a:r>
              <a:rPr lang="ru-RU" dirty="0" err="1" smtClean="0"/>
              <a:t>окислительно</a:t>
            </a:r>
            <a:r>
              <a:rPr lang="ru-RU" dirty="0" smtClean="0"/>
              <a:t>-восстановительных сигнальных молекул.</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defTabSz="171450">
              <a:lnSpc>
                <a:spcPct val="125000"/>
              </a:lnSpc>
              <a:spcBef>
                <a:spcPts val="0"/>
              </a:spcBef>
              <a:defRPr sz="1800">
                <a:latin typeface="Avenir Roman"/>
                <a:ea typeface="Avenir Roman"/>
                <a:cs typeface="Avenir Roman"/>
                <a:sym typeface="Avenir Roman"/>
              </a:defRPr>
            </a:lvl1pPr>
          </a:lstStyle>
          <a:p>
            <a:r>
              <a:rPr lang="ru-RU" dirty="0" smtClean="0"/>
              <a:t>Добро пожаловать на презентацию ASEA. Спасибо, что уделили</a:t>
            </a:r>
            <a:r>
              <a:rPr lang="ru-RU" baseline="0" dirty="0" smtClean="0"/>
              <a:t> время</a:t>
            </a:r>
            <a:r>
              <a:rPr lang="ru-RU" dirty="0" smtClean="0"/>
              <a: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marL="219807" indent="-219807">
              <a:buSzPct val="100000"/>
              <a:buChar char="•"/>
              <a:defRPr sz="2500"/>
            </a:pPr>
            <a:r>
              <a:t>На протяжении десятилетий исследований, миллионных инвестиций и совместной работы с физиком в области атомной медицины, ASEA создала первый и единственный источник редокс молекул, стабилизированный вне нашего тела. </a:t>
            </a:r>
            <a:br/>
            <a:r>
              <a:t>Такие молекулы биологически активны и готовы к работе! </a:t>
            </a:r>
          </a:p>
          <a:p>
            <a:pPr marL="219807" indent="-219807">
              <a:buSzPct val="100000"/>
              <a:buChar char="•"/>
              <a:defRPr sz="2500"/>
            </a:pPr>
            <a:r>
              <a:t>На основе этой запатентованной технологией ASEA создала безопасные продукты, которые способствуют сохранению прекрасного здоровья и замедляют старение.</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pPr marL="219807" indent="-219807">
              <a:buClr>
                <a:srgbClr val="000000"/>
              </a:buClr>
              <a:buSzPct val="100000"/>
              <a:buFont typeface="Helvetica"/>
              <a:buChar char="•"/>
              <a:defRPr sz="2500"/>
            </a:pPr>
            <a:r>
              <a:t>ASEA начинается с двух простых ингредиентов: вода и соль. Почему? Когда наши клетки производят редокс молекулы, они используют ресурсы, которые у них есть в избытке: воду и соль. На основе запатентованной технологии ASEA воссоздает естественный процесс организма.</a:t>
            </a:r>
          </a:p>
          <a:p>
            <a:pPr marL="219807" indent="-219807">
              <a:buClr>
                <a:srgbClr val="000000"/>
              </a:buClr>
              <a:buSzPct val="100000"/>
              <a:buFont typeface="Helvetica"/>
              <a:buChar char="•"/>
              <a:defRPr sz="2500"/>
            </a:pPr>
            <a:r>
              <a:t>Молекулы воды и соли распадаются на свободные атомы и реструктурируются в идеально сбалансированную смесь редокс сигнальных молекул.</a:t>
            </a:r>
          </a:p>
          <a:p>
            <a:pPr marL="219807" indent="-219807">
              <a:buClr>
                <a:srgbClr val="000000"/>
              </a:buClr>
              <a:buSzPct val="100000"/>
              <a:buFont typeface="Helvetica"/>
              <a:buChar char="•"/>
              <a:defRPr sz="2500"/>
            </a:pPr>
            <a:r>
              <a:t>По завершении этого процесса, остается лишь немного соли. Одна порция ASEA содержит примерно столько же натрия, сколько и морковь.</a:t>
            </a:r>
          </a:p>
          <a:p>
            <a:pPr marL="219807" indent="-219807">
              <a:buClr>
                <a:srgbClr val="000000"/>
              </a:buClr>
              <a:buSzPct val="100000"/>
              <a:buFont typeface="Helvetica"/>
              <a:buChar char="•"/>
              <a:defRPr sz="2500"/>
            </a:pPr>
            <a:r>
              <a:t>Даже те, кто сидят на бессолевой диете смогут найти там место для ASEA.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lvl1pPr defTabSz="584200">
              <a:spcBef>
                <a:spcPts val="0"/>
              </a:spcBef>
              <a:defRPr sz="1800">
                <a:latin typeface="Lucida Grande"/>
                <a:ea typeface="Lucida Grande"/>
                <a:cs typeface="Lucida Grande"/>
                <a:sym typeface="Lucida Grande"/>
              </a:defRPr>
            </a:lvl1pPr>
          </a:lstStyle>
          <a:p>
            <a:r>
              <a:rPr lang="ru-RU" dirty="0" smtClean="0"/>
              <a:t>Это тот тест, который я обещал ранее. Почему ASEA основывается на соли и воде? Ответ: это те же основные ингредиенты, которые наши клетки используют для получения </a:t>
            </a:r>
            <a:r>
              <a:rPr lang="ru-RU" dirty="0" err="1" smtClean="0"/>
              <a:t>окислительно</a:t>
            </a:r>
            <a:r>
              <a:rPr lang="ru-RU" dirty="0" smtClean="0"/>
              <a:t>-восстановительных молекул.</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pPr marL="219807" indent="-219807">
              <a:buSzPct val="100000"/>
              <a:buChar char="•"/>
              <a:defRPr sz="2500"/>
            </a:pPr>
            <a:r>
              <a:rPr lang="ru-RU" dirty="0" smtClean="0"/>
              <a:t>ASEA предлагает продукты, улучшающие клеточное здоровье как изнутри-наружу, так и снаружи-внутрь. </a:t>
            </a:r>
          </a:p>
          <a:p>
            <a:pPr marL="219807" indent="-219807">
              <a:buSzPct val="100000"/>
              <a:buChar char="•"/>
              <a:defRPr sz="2500"/>
            </a:pPr>
            <a:r>
              <a:rPr lang="ru-RU" dirty="0" err="1" smtClean="0"/>
              <a:t>Редокс</a:t>
            </a:r>
            <a:r>
              <a:rPr lang="ru-RU" dirty="0" smtClean="0"/>
              <a:t> добавка ASEA — это наш флагманский продукт.</a:t>
            </a:r>
          </a:p>
          <a:p>
            <a:pPr marL="219807" indent="-219807">
              <a:buSzPct val="100000"/>
              <a:buChar char="•"/>
              <a:defRPr sz="2500"/>
            </a:pPr>
            <a:r>
              <a:rPr lang="ru-RU" dirty="0" smtClean="0"/>
              <a:t>RENU 28 — это больше, чем ASEA в концентрированной форме. Это восстанавливающий гель для всего тела, который можно наносить на любую часть тела, чтобы выглядеть и чувствовать себя на порядок лучше.</a:t>
            </a:r>
          </a:p>
          <a:p>
            <a:pPr marL="219807" indent="-219807">
              <a:buSzPct val="100000"/>
              <a:buChar char="•"/>
              <a:defRPr sz="2500"/>
            </a:pPr>
            <a:r>
              <a:rPr lang="ru-RU" dirty="0" smtClean="0"/>
              <a:t>Для того, чтобы дополнить омолаживающий эффект RENU 28, ASEA создала единственную в мире </a:t>
            </a:r>
            <a:r>
              <a:rPr lang="ru-RU" dirty="0" err="1" smtClean="0"/>
              <a:t>редокс</a:t>
            </a:r>
            <a:r>
              <a:rPr lang="ru-RU" dirty="0" smtClean="0"/>
              <a:t> линию средств по уходу за кожей под названием </a:t>
            </a:r>
            <a:r>
              <a:rPr lang="ru-RU" dirty="0" err="1" smtClean="0"/>
              <a:t>Renu</a:t>
            </a:r>
            <a:r>
              <a:rPr lang="ru-RU" dirty="0" smtClean="0"/>
              <a:t> </a:t>
            </a:r>
            <a:r>
              <a:rPr lang="ru-RU" dirty="0" err="1" smtClean="0"/>
              <a:t>Advanced</a:t>
            </a:r>
            <a:r>
              <a:rPr lang="ru-RU" dirty="0" smtClean="0"/>
              <a:t>. </a:t>
            </a:r>
          </a:p>
          <a:p>
            <a:pPr marL="219807" indent="-219807">
              <a:buSzPct val="100000"/>
              <a:buChar char="•"/>
              <a:defRPr sz="2500"/>
            </a:pPr>
            <a:r>
              <a:rPr lang="ru-RU" dirty="0" smtClean="0"/>
              <a:t>На следующих слайдах мы обсудим каждый из этих продуктов более подробно.</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marL="57799" marR="57799" defTabSz="1295400">
              <a:spcBef>
                <a:spcPts val="500"/>
              </a:spcBef>
              <a:buClr>
                <a:srgbClr val="000000"/>
              </a:buClr>
              <a:buFont typeface="Helvetica"/>
              <a:defRPr sz="1600">
                <a:uFill>
                  <a:solidFill>
                    <a:srgbClr val="000000"/>
                  </a:solidFill>
                </a:uFill>
                <a:latin typeface="Lucida Grande"/>
                <a:ea typeface="Lucida Grande"/>
                <a:cs typeface="Lucida Grande"/>
                <a:sym typeface="Lucida Grande"/>
              </a:defRPr>
            </a:pPr>
            <a:r>
              <a:rPr lang="ru-RU" dirty="0" smtClean="0"/>
              <a:t>- За этим процессом находится 17 лет фундаментальных исследований. Несколько патентов США и других стран. </a:t>
            </a:r>
            <a:r>
              <a:rPr lang="ru-RU" dirty="0" err="1" smtClean="0"/>
              <a:t>Окислительно</a:t>
            </a:r>
            <a:r>
              <a:rPr lang="ru-RU" dirty="0" smtClean="0"/>
              <a:t>-восстановительные молекулы сигнализации позволяют вашим 75 триллионам клеток восстанавливаться, чтобы они могли функционировать так, как они делали, когда вы были моложе</a:t>
            </a:r>
          </a:p>
          <a:p>
            <a:pPr marL="57799" marR="57799" defTabSz="1295400">
              <a:spcBef>
                <a:spcPts val="500"/>
              </a:spcBef>
              <a:buClr>
                <a:srgbClr val="000000"/>
              </a:buClr>
              <a:buFont typeface="Helvetica"/>
              <a:defRPr sz="1600">
                <a:uFill>
                  <a:solidFill>
                    <a:srgbClr val="000000"/>
                  </a:solidFill>
                </a:uFill>
                <a:latin typeface="Lucida Grande"/>
                <a:ea typeface="Lucida Grande"/>
                <a:cs typeface="Lucida Grande"/>
                <a:sym typeface="Lucida Grande"/>
              </a:defRPr>
            </a:pPr>
            <a:r>
              <a:rPr lang="ru-RU" dirty="0" smtClean="0"/>
              <a:t>Молекулы в ASEA - это те же самые идентичные молекулы, которые сделаны внутри ваших клеток, они являются родными для организма.</a:t>
            </a:r>
          </a:p>
          <a:p>
            <a:pPr marL="57799" marR="57799" defTabSz="1295400">
              <a:spcBef>
                <a:spcPts val="500"/>
              </a:spcBef>
              <a:buClr>
                <a:srgbClr val="000000"/>
              </a:buClr>
              <a:buFont typeface="Helvetica"/>
              <a:defRPr sz="1600">
                <a:uFill>
                  <a:solidFill>
                    <a:srgbClr val="000000"/>
                  </a:solidFill>
                </a:uFill>
                <a:latin typeface="Lucida Grande"/>
                <a:ea typeface="Lucida Grande"/>
                <a:cs typeface="Lucida Grande"/>
                <a:sym typeface="Lucida Grande"/>
              </a:defRPr>
            </a:pPr>
            <a:r>
              <a:rPr lang="ru-RU" dirty="0" smtClean="0"/>
              <a:t>(Если бы вы могли отмотать одну из своих клеток, выжать ее в стакане и выпить, это было бы сущностью ASEA!)</a:t>
            </a:r>
          </a:p>
          <a:p>
            <a:pPr marL="57799" marR="57799" defTabSz="1295400">
              <a:spcBef>
                <a:spcPts val="500"/>
              </a:spcBef>
              <a:buClr>
                <a:srgbClr val="000000"/>
              </a:buClr>
              <a:buFont typeface="Helvetica"/>
              <a:defRPr sz="1600">
                <a:uFill>
                  <a:solidFill>
                    <a:srgbClr val="000000"/>
                  </a:solidFill>
                </a:uFill>
                <a:latin typeface="Lucida Grande"/>
                <a:ea typeface="Lucida Grande"/>
                <a:cs typeface="Lucida Grande"/>
                <a:sym typeface="Lucida Grande"/>
              </a:defRPr>
            </a:pPr>
            <a:r>
              <a:rPr lang="ru-RU" dirty="0" smtClean="0"/>
              <a:t>- Поскольку они представляют собой те же молекулы, которые создает ваше тело, они не содержат никаких запрещенных веществ.</a:t>
            </a:r>
          </a:p>
          <a:p>
            <a:pPr marL="57799" marR="57799" defTabSz="1295400">
              <a:spcBef>
                <a:spcPts val="500"/>
              </a:spcBef>
              <a:buClr>
                <a:srgbClr val="000000"/>
              </a:buClr>
              <a:buFont typeface="Helvetica"/>
              <a:defRPr sz="1600">
                <a:uFill>
                  <a:solidFill>
                    <a:srgbClr val="000000"/>
                  </a:solidFill>
                </a:uFill>
                <a:latin typeface="Lucida Grande"/>
                <a:ea typeface="Lucida Grande"/>
                <a:cs typeface="Lucida Grande"/>
                <a:sym typeface="Lucida Grande"/>
              </a:defRPr>
            </a:pPr>
            <a:r>
              <a:rPr lang="ru-RU" dirty="0" smtClean="0"/>
              <a:t>-100% безопасно: безопаснее пить в любом количестве. Безопаснее, чем вода в бутылках</a:t>
            </a:r>
          </a:p>
          <a:p>
            <a:pPr marL="57799" marR="57799" defTabSz="1295400">
              <a:spcBef>
                <a:spcPts val="500"/>
              </a:spcBef>
              <a:buClr>
                <a:srgbClr val="000000"/>
              </a:buClr>
              <a:buFont typeface="Helvetica"/>
              <a:defRPr sz="1600">
                <a:uFill>
                  <a:solidFill>
                    <a:srgbClr val="000000"/>
                  </a:solidFill>
                </a:uFill>
                <a:latin typeface="Lucida Grande"/>
                <a:ea typeface="Lucida Grande"/>
                <a:cs typeface="Lucida Grande"/>
                <a:sym typeface="Lucida Grande"/>
              </a:defRPr>
            </a:pPr>
            <a:r>
              <a:rPr lang="ru-RU" dirty="0" smtClean="0"/>
              <a:t>-ASEA производится из соли и воды, в ASEA почти нет натрия. 1 порция ASEA содержит примерно столько же натрия, сколько морковь, и большинство людей с низким содержанием натрия не беспокоится о моркови!</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r>
              <a:rPr lang="ru-RU" dirty="0" smtClean="0"/>
              <a:t>Единственный в своем роде завод по производству ASEA, расположенный в </a:t>
            </a:r>
            <a:r>
              <a:rPr lang="ru-RU" dirty="0" err="1" smtClean="0"/>
              <a:t>Pleasant</a:t>
            </a:r>
            <a:r>
              <a:rPr lang="ru-RU" dirty="0" smtClean="0"/>
              <a:t> </a:t>
            </a:r>
            <a:r>
              <a:rPr lang="ru-RU" dirty="0" err="1" smtClean="0"/>
              <a:t>Grove</a:t>
            </a:r>
            <a:r>
              <a:rPr lang="ru-RU" dirty="0" smtClean="0"/>
              <a:t> UT. Это единственное место в мире, где производятся сбалансированные стабилизированные </a:t>
            </a:r>
            <a:r>
              <a:rPr lang="ru-RU" dirty="0" err="1" smtClean="0"/>
              <a:t>окислительно</a:t>
            </a:r>
            <a:r>
              <a:rPr lang="ru-RU" dirty="0" smtClean="0"/>
              <a:t>-восстановительные сигнальные молекулы.</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marL="298938" indent="-298938">
              <a:buSzPct val="100000"/>
              <a:buChar char="•"/>
            </a:pPr>
            <a:r>
              <a:t>ASEA is a global company based on a fast-growing field of science called “Redox Signaling”. </a:t>
            </a:r>
          </a:p>
          <a:p>
            <a:pPr marL="298938" indent="-298938">
              <a:buSzPct val="100000"/>
              <a:buChar char="•"/>
            </a:pPr>
            <a:r>
              <a:t>We believe that the pathway to health lies in the body’s profound ability to heal itself.</a:t>
            </a:r>
          </a:p>
          <a:p>
            <a:pPr marL="298938" indent="-298938">
              <a:buSzPct val="100000"/>
              <a:buChar char="•"/>
            </a:pPr>
            <a:r>
              <a:t>Our  company’s scientific breakthrough is positioned to affect almost all areas of health and personal well-being.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lvl1pPr>
              <a:lnSpc>
                <a:spcPct val="117999"/>
              </a:lnSpc>
              <a:spcBef>
                <a:spcPts val="0"/>
              </a:spcBef>
              <a:defRPr sz="1800"/>
            </a:lvl1pPr>
          </a:lstStyle>
          <a:p>
            <a:r>
              <a:rPr lang="ru-RU" dirty="0" smtClean="0"/>
              <a:t>ASEA отправляет продукт через</a:t>
            </a:r>
            <a:r>
              <a:rPr lang="ru-RU" baseline="0" dirty="0" smtClean="0"/>
              <a:t> морские пути </a:t>
            </a:r>
            <a:r>
              <a:rPr lang="ru-RU" dirty="0" smtClean="0"/>
              <a:t>в 12 распределительных центров по всему миру.</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marL="298938" indent="-298938">
              <a:buSzPct val="100000"/>
              <a:buChar char="•"/>
            </a:pPr>
            <a:r>
              <a:rPr lang="ru-RU" dirty="0" smtClean="0"/>
              <a:t>Положительная информация о ASEA и технологии </a:t>
            </a:r>
            <a:r>
              <a:rPr lang="ru-RU" dirty="0" err="1" smtClean="0"/>
              <a:t>Redox</a:t>
            </a:r>
            <a:r>
              <a:rPr lang="ru-RU" dirty="0" smtClean="0"/>
              <a:t> изобилует в Интернете. Но имейте в виду, что </a:t>
            </a:r>
            <a:r>
              <a:rPr lang="ru-RU" dirty="0" err="1" smtClean="0"/>
              <a:t>Google</a:t>
            </a:r>
            <a:r>
              <a:rPr lang="ru-RU" dirty="0" smtClean="0"/>
              <a:t> - это поисковая система, а не исследовательский движок! Когда вы ищите ASEA в интернете, вы можете увидеть сайт, который говорит, что ASEA - это просто дорогая соленая вода.</a:t>
            </a:r>
          </a:p>
          <a:p>
            <a:pPr marL="298938" indent="-298938">
              <a:buSzPct val="100000"/>
              <a:buChar char="•"/>
            </a:pPr>
            <a:r>
              <a:rPr lang="ru-RU" dirty="0" smtClean="0"/>
              <a:t>Этот блог был написан в 2012 году и не подтвердил все те тесты, которые ASEA сделала в то время, и с 2012 года существует множество новых клинических исследований, проведенных ASEA, которые сайт не признает. Он не предлагает никаких результатов полевых испытаний, результатов лабораторных исследований, результатов клинических испытаний и никаких доказательств ЛЮБОГО РОДА. Их претензии поддерживаются только </a:t>
            </a:r>
            <a:r>
              <a:rPr lang="ru-RU" dirty="0" err="1" smtClean="0"/>
              <a:t>непрактикующим</a:t>
            </a:r>
            <a:r>
              <a:rPr lang="ru-RU" dirty="0" smtClean="0"/>
              <a:t> врачом, вышедшим на пенсию 27 лет назад ...</a:t>
            </a:r>
          </a:p>
          <a:p>
            <a:pPr marL="298938" indent="-298938">
              <a:buSzPct val="100000"/>
              <a:buChar char="•"/>
            </a:pPr>
            <a:r>
              <a:rPr lang="ru-RU" dirty="0" smtClean="0"/>
              <a:t>Сможете ли вы доверять веб-сайту, который не обновлялся на протяжении 4 лет и не дает точной информации?</a:t>
            </a:r>
          </a:p>
          <a:p>
            <a:pPr marL="298938" indent="-298938">
              <a:buSzPct val="100000"/>
              <a:buChar char="•"/>
            </a:pPr>
            <a:r>
              <a:rPr lang="ru-RU" dirty="0" smtClean="0"/>
              <a:t>Или врачу, который не практиковал в 27 лет?</a:t>
            </a:r>
          </a:p>
          <a:p>
            <a:pPr marL="298938" indent="-298938">
              <a:buSzPct val="100000"/>
              <a:buChar char="•"/>
            </a:pPr>
            <a:r>
              <a:rPr lang="ru-RU" dirty="0" smtClean="0"/>
              <a:t>Ты будешь судьей.</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pPr marL="219807" indent="-219807">
              <a:buSzPct val="100000"/>
              <a:buChar char="•"/>
              <a:defRPr sz="2500"/>
            </a:pPr>
            <a:r>
              <a:t>ASEA придерживается высоких стандартов для обеспечения контроля качества: </a:t>
            </a:r>
          </a:p>
          <a:p>
            <a:pPr marL="448407" lvl="1" indent="-219807">
              <a:buSzPct val="100000"/>
              <a:buChar char="•"/>
              <a:defRPr sz="2500"/>
            </a:pPr>
            <a:r>
              <a:t>Для проверки наличия биологически активных редокс сигнальных молекул в наших “редокс сертифицированных” продуктах ASEA использует не только внутренние процедуры тестирования, но и проверку независимой лаборатории, которая проводит биологический анализ для 21 из топ-25 мировых фармацевтических и биотехнологических компаний.</a:t>
            </a:r>
          </a:p>
          <a:p>
            <a:pPr marL="219807" indent="-219807">
              <a:buSzPct val="100000"/>
              <a:buChar char="•"/>
              <a:defRPr sz="2500"/>
            </a:pPr>
            <a:r>
              <a:t>ASEA также сотрудничает с несколькими независимыми лабораториями мирового класса для клинического тестирования. </a:t>
            </a:r>
          </a:p>
          <a:p>
            <a:pPr marL="219807" indent="-219807">
              <a:buSzPct val="100000"/>
              <a:buChar char="•"/>
              <a:defRPr sz="2500"/>
            </a:pPr>
            <a:r>
              <a:t>Прежде чем я начну говорить о результатах этих клинических тестов, мне бы хотелось представить Вам нашу линию продуктов.</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rPr u="sng" dirty="0">
                <a:hlinkClick r:id="rId3"/>
              </a:rPr>
              <a:t>www.aseaglobal.com</a:t>
            </a:r>
            <a:r>
              <a:rPr dirty="0"/>
              <a:t> </a:t>
            </a:r>
            <a:r>
              <a:rPr lang="en-US" dirty="0" smtClean="0"/>
              <a:t>-</a:t>
            </a:r>
            <a:r>
              <a:rPr lang="ru-RU" dirty="0" smtClean="0"/>
              <a:t> корпоративны</a:t>
            </a:r>
            <a:r>
              <a:rPr lang="kk-KZ" dirty="0" smtClean="0"/>
              <a:t>й</a:t>
            </a:r>
            <a:r>
              <a:rPr lang="ru-RU" dirty="0" smtClean="0"/>
              <a:t> сайт ASEA, где вы можете найти достоверную информацию</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lnSpc>
                <a:spcPct val="117999"/>
              </a:lnSpc>
              <a:spcBef>
                <a:spcPts val="0"/>
              </a:spcBef>
              <a:defRPr sz="1800"/>
            </a:pPr>
            <a:r>
              <a:rPr lang="ru-RU" dirty="0" smtClean="0"/>
              <a:t>ASEA сотрудничает с</a:t>
            </a:r>
            <a:r>
              <a:rPr lang="ru-RU" baseline="0" dirty="0" smtClean="0"/>
              <a:t> </a:t>
            </a:r>
            <a:r>
              <a:rPr lang="ru-RU" dirty="0" smtClean="0"/>
              <a:t>независимыми лабораториями для клинических испытаний и тестирования:</a:t>
            </a:r>
          </a:p>
          <a:p>
            <a:pPr>
              <a:lnSpc>
                <a:spcPct val="117999"/>
              </a:lnSpc>
              <a:spcBef>
                <a:spcPts val="0"/>
              </a:spcBef>
              <a:defRPr sz="1800"/>
            </a:pPr>
            <a:r>
              <a:rPr lang="ru-RU" dirty="0" smtClean="0"/>
              <a:t>-</a:t>
            </a:r>
            <a:r>
              <a:rPr lang="ru-RU" dirty="0" err="1" smtClean="0"/>
              <a:t>Stephens</a:t>
            </a:r>
            <a:r>
              <a:rPr lang="ru-RU" dirty="0" smtClean="0"/>
              <a:t> </a:t>
            </a:r>
            <a:r>
              <a:rPr lang="ru-RU" dirty="0" err="1" smtClean="0"/>
              <a:t>and</a:t>
            </a:r>
            <a:r>
              <a:rPr lang="ru-RU" dirty="0" smtClean="0"/>
              <a:t> </a:t>
            </a:r>
            <a:r>
              <a:rPr lang="ru-RU" dirty="0" err="1" smtClean="0"/>
              <a:t>Associates</a:t>
            </a:r>
            <a:r>
              <a:rPr lang="ru-RU" dirty="0" smtClean="0"/>
              <a:t>, </a:t>
            </a:r>
            <a:r>
              <a:rPr lang="ru-RU" dirty="0" err="1" smtClean="0"/>
              <a:t>Inc</a:t>
            </a:r>
            <a:r>
              <a:rPr lang="ru-RU" dirty="0" smtClean="0"/>
              <a:t>. обеспечивает успешное тестирование фармацевтических препаратов, устройств, косметики и средств личной гигиены для обеспечения безопасности, эффективности и обоснования требований к производительности продукта в клинических исследованиях </a:t>
            </a:r>
            <a:r>
              <a:rPr lang="ru-RU" dirty="0" err="1" smtClean="0"/>
              <a:t>Texas</a:t>
            </a:r>
            <a:r>
              <a:rPr lang="ru-RU" dirty="0" smtClean="0"/>
              <a:t>, </a:t>
            </a:r>
            <a:r>
              <a:rPr lang="ru-RU" dirty="0" err="1" smtClean="0"/>
              <a:t>Colorado</a:t>
            </a:r>
            <a:r>
              <a:rPr lang="ru-RU" dirty="0" smtClean="0"/>
              <a:t>, </a:t>
            </a:r>
            <a:r>
              <a:rPr lang="ru-RU" dirty="0" err="1" smtClean="0"/>
              <a:t>Japan</a:t>
            </a:r>
            <a:endParaRPr lang="ru-RU" dirty="0" smtClean="0"/>
          </a:p>
          <a:p>
            <a:pPr>
              <a:lnSpc>
                <a:spcPct val="117999"/>
              </a:lnSpc>
              <a:spcBef>
                <a:spcPts val="0"/>
              </a:spcBef>
              <a:defRPr sz="1800"/>
            </a:pPr>
            <a:r>
              <a:rPr lang="ru-RU" dirty="0" smtClean="0"/>
              <a:t>-</a:t>
            </a:r>
            <a:r>
              <a:rPr lang="ru-RU" dirty="0" err="1" smtClean="0"/>
              <a:t>Dermatest</a:t>
            </a:r>
            <a:r>
              <a:rPr lang="ru-RU" dirty="0" smtClean="0"/>
              <a:t>: одна из лучших 5 дерматологических компаний в мире</a:t>
            </a:r>
          </a:p>
          <a:p>
            <a:pPr>
              <a:lnSpc>
                <a:spcPct val="117999"/>
              </a:lnSpc>
              <a:spcBef>
                <a:spcPts val="0"/>
              </a:spcBef>
              <a:defRPr sz="1800"/>
            </a:pPr>
            <a:r>
              <a:rPr lang="ru-RU" dirty="0" smtClean="0"/>
              <a:t>-</a:t>
            </a:r>
            <a:r>
              <a:rPr lang="ru-RU" dirty="0" err="1" smtClean="0"/>
              <a:t>BioAgilytix</a:t>
            </a:r>
            <a:r>
              <a:rPr lang="ru-RU" dirty="0" smtClean="0"/>
              <a:t> </a:t>
            </a:r>
            <a:r>
              <a:rPr lang="ru-RU" dirty="0" err="1" smtClean="0"/>
              <a:t>Research</a:t>
            </a:r>
            <a:r>
              <a:rPr lang="ru-RU" dirty="0" smtClean="0"/>
              <a:t> </a:t>
            </a:r>
            <a:r>
              <a:rPr lang="ru-RU" dirty="0" err="1" smtClean="0"/>
              <a:t>Triangle</a:t>
            </a:r>
            <a:r>
              <a:rPr lang="ru-RU" dirty="0" smtClean="0"/>
              <a:t> NC</a:t>
            </a:r>
          </a:p>
          <a:p>
            <a:pPr>
              <a:lnSpc>
                <a:spcPct val="117999"/>
              </a:lnSpc>
              <a:spcBef>
                <a:spcPts val="0"/>
              </a:spcBef>
              <a:defRPr sz="1800"/>
            </a:pPr>
            <a:r>
              <a:rPr lang="ru-RU" dirty="0" smtClean="0"/>
              <a:t>Команда научных экспертов, позволяющих научным новаторам успешно разрабатывать, доказывать и поставлять спасательные</a:t>
            </a:r>
            <a:r>
              <a:rPr lang="ru-RU" baseline="0" dirty="0" smtClean="0"/>
              <a:t> </a:t>
            </a:r>
            <a:r>
              <a:rPr lang="ru-RU" dirty="0" smtClean="0"/>
              <a:t>терапевтические молекулы.</a:t>
            </a:r>
          </a:p>
          <a:p>
            <a:pPr>
              <a:lnSpc>
                <a:spcPct val="117999"/>
              </a:lnSpc>
              <a:spcBef>
                <a:spcPts val="0"/>
              </a:spcBef>
              <a:defRPr sz="1800"/>
            </a:pPr>
            <a:r>
              <a:rPr lang="ru-RU" dirty="0" smtClean="0"/>
              <a:t>  -N </a:t>
            </a:r>
            <a:r>
              <a:rPr lang="ru-RU" dirty="0" err="1" smtClean="0"/>
              <a:t>Carolina</a:t>
            </a:r>
            <a:r>
              <a:rPr lang="ru-RU" dirty="0" smtClean="0"/>
              <a:t> </a:t>
            </a:r>
            <a:r>
              <a:rPr lang="ru-RU" dirty="0" err="1" smtClean="0"/>
              <a:t>Human</a:t>
            </a:r>
            <a:r>
              <a:rPr lang="ru-RU" dirty="0" smtClean="0"/>
              <a:t> </a:t>
            </a:r>
            <a:r>
              <a:rPr lang="ru-RU" dirty="0" err="1" smtClean="0"/>
              <a:t>Performance</a:t>
            </a:r>
            <a:r>
              <a:rPr lang="ru-RU" dirty="0" smtClean="0"/>
              <a:t> </a:t>
            </a:r>
            <a:r>
              <a:rPr lang="ru-RU" dirty="0" err="1" smtClean="0"/>
              <a:t>Lab</a:t>
            </a:r>
            <a:r>
              <a:rPr lang="ru-RU" dirty="0" smtClean="0"/>
              <a:t> лидер в области питания и иммунологии. Вызванные физическими упражнениями изменения иммунной функции, окислительный стресс и воспаление.</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615306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marL="298938" indent="-298938">
              <a:buSzPct val="100000"/>
              <a:buChar char="•"/>
            </a:pPr>
            <a:r>
              <a:rPr lang="ru-RU" dirty="0" smtClean="0"/>
              <a:t>Многие врачи, ученые, спортсмены и известные эксперты в различных областях поддерживают ASEA.</a:t>
            </a:r>
          </a:p>
          <a:p>
            <a:pPr marL="298938" indent="-298938">
              <a:buSzPct val="100000"/>
              <a:buChar char="•"/>
            </a:pPr>
            <a:r>
              <a:rPr lang="ru-RU" dirty="0" smtClean="0"/>
              <a:t>Многие из них занимаются выдающейся деятельностью</a:t>
            </a:r>
            <a:r>
              <a:rPr lang="ru-RU" baseline="0" dirty="0" smtClean="0"/>
              <a:t> </a:t>
            </a:r>
            <a:r>
              <a:rPr lang="ru-RU" dirty="0" smtClean="0"/>
              <a:t>и обладают весьма впечатляющими полномочиями. Они провели исследование. Многие добровольно посвящают свое время ASEA.</a:t>
            </a:r>
          </a:p>
          <a:p>
            <a:pPr marL="298938" indent="-298938">
              <a:buSzPct val="100000"/>
              <a:buChar char="•"/>
            </a:pPr>
            <a:r>
              <a:rPr lang="ru-RU" dirty="0" smtClean="0"/>
              <a:t>Позиция ASEA как категории-создателя получила всемирное внимание.</a:t>
            </a:r>
          </a:p>
          <a:p>
            <a:pPr marL="298938" indent="-298938">
              <a:buSzPct val="100000"/>
              <a:buChar char="•"/>
            </a:pPr>
            <a:r>
              <a:rPr lang="ru-RU" dirty="0" smtClean="0"/>
              <a:t>ASEA уважают за его приверженность «принципам и целям» над «эго и экономикой».</a:t>
            </a:r>
          </a:p>
          <a:p>
            <a:pPr marL="298938" indent="-298938">
              <a:buSzPct val="100000"/>
              <a:buChar char="•"/>
            </a:pPr>
            <a:r>
              <a:rPr lang="ru-RU" dirty="0" smtClean="0"/>
              <a:t>Это привлекает великих умов, больших сердец и духовно мыслящих людей, которые считают, что они несут ответственность за передачу этого подарка человечеству.</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p>
            <a:pPr marL="0" indent="0">
              <a:buSzPct val="100000"/>
              <a:buNone/>
            </a:pPr>
            <a:r>
              <a:rPr lang="ru-RU" dirty="0" smtClean="0"/>
              <a:t>Кто может воспользоваться технологией ASEA?</a:t>
            </a:r>
          </a:p>
          <a:p>
            <a:pPr marL="298938" indent="-298938">
              <a:buSzPct val="100000"/>
              <a:buChar char="•"/>
            </a:pPr>
            <a:r>
              <a:rPr lang="ru-RU" dirty="0" smtClean="0"/>
              <a:t>Люди,</a:t>
            </a:r>
            <a:r>
              <a:rPr lang="ru-RU" baseline="0" dirty="0" smtClean="0"/>
              <a:t> которые</a:t>
            </a:r>
            <a:r>
              <a:rPr lang="ru-RU" dirty="0" smtClean="0"/>
              <a:t> заботятся о хорошем здоровье.</a:t>
            </a:r>
          </a:p>
          <a:p>
            <a:pPr marL="298938" indent="-298938">
              <a:buSzPct val="100000"/>
              <a:buChar char="•"/>
            </a:pPr>
            <a:r>
              <a:rPr lang="ru-RU" dirty="0" smtClean="0"/>
              <a:t>Спортсмены,</a:t>
            </a:r>
            <a:r>
              <a:rPr lang="ru-RU" baseline="0" dirty="0" smtClean="0"/>
              <a:t> которым важно </a:t>
            </a:r>
            <a:r>
              <a:rPr lang="ru-RU" dirty="0" smtClean="0"/>
              <a:t>быстрое</a:t>
            </a:r>
            <a:r>
              <a:rPr lang="ru-RU" baseline="0" dirty="0" smtClean="0"/>
              <a:t> </a:t>
            </a:r>
            <a:r>
              <a:rPr lang="ru-RU" dirty="0" smtClean="0"/>
              <a:t>восстановление и выносливость.</a:t>
            </a:r>
          </a:p>
          <a:p>
            <a:pPr marL="298938" indent="-298938">
              <a:buSzPct val="100000"/>
              <a:buChar char="•"/>
            </a:pPr>
            <a:r>
              <a:rPr lang="ru-RU" dirty="0" smtClean="0"/>
              <a:t>Большинство из нас любят выглядеть лучше.</a:t>
            </a:r>
          </a:p>
          <a:p>
            <a:pPr marL="298938" indent="-298938">
              <a:buSzPct val="100000"/>
              <a:buChar char="•"/>
            </a:pPr>
            <a:r>
              <a:rPr lang="ru-RU" dirty="0" smtClean="0"/>
              <a:t>ASEA создала то, что чего</a:t>
            </a:r>
            <a:r>
              <a:rPr lang="ru-RU" baseline="0" dirty="0" smtClean="0"/>
              <a:t> не было в мире</a:t>
            </a:r>
            <a:r>
              <a:rPr lang="ru-RU" dirty="0" smtClean="0"/>
              <a:t>! То, что может приносить пользу всем.</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r>
              <a:rPr lang="ru-RU" dirty="0" smtClean="0"/>
              <a:t>Пригласите гостей на встречу испытать </a:t>
            </a:r>
            <a:r>
              <a:rPr lang="ru-RU" dirty="0" err="1" smtClean="0"/>
              <a:t>окислительно</a:t>
            </a:r>
            <a:r>
              <a:rPr lang="ru-RU" dirty="0" smtClean="0"/>
              <a:t>-восстановительные молекулы с помощью метода «3 в 5» от д-ра Дэвида </a:t>
            </a:r>
            <a:r>
              <a:rPr lang="ru-RU" dirty="0" err="1" smtClean="0"/>
              <a:t>Сильвермана</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p>
            <a:r>
              <a:rPr lang="ru-RU" dirty="0" smtClean="0"/>
              <a:t>Пригласите гостей на встречу испытать </a:t>
            </a:r>
            <a:r>
              <a:rPr lang="ru-RU" dirty="0" err="1" smtClean="0"/>
              <a:t>окислительно</a:t>
            </a:r>
            <a:r>
              <a:rPr lang="ru-RU" dirty="0" smtClean="0"/>
              <a:t>-восстановительные молекулы с помощью метода «3 в 5» от д-ра Дэвида </a:t>
            </a:r>
            <a:r>
              <a:rPr lang="ru-RU" dirty="0" err="1" smtClean="0"/>
              <a:t>Сильвермана</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marL="266909" indent="-266909">
              <a:buSzPct val="100000"/>
              <a:buChar char="•"/>
              <a:defRPr sz="2500"/>
            </a:pPr>
            <a:r>
              <a:t>Миссия ASEA заключается в улучшении жизни людей и привнесении позитивного в этот мир.</a:t>
            </a:r>
          </a:p>
          <a:p>
            <a:pPr marL="266909" indent="-266909">
              <a:buSzPct val="100000"/>
              <a:buChar char="•"/>
              <a:defRPr sz="2500"/>
            </a:pPr>
            <a:r>
              <a:t>После запуска в 2010 году со всего лишь ОДНИМ продуктом ASEA сейчас работает в более чем 25 странах, а общий объем продаж в 2016 году составляет 320 миллионов долларов.</a:t>
            </a:r>
          </a:p>
          <a:p>
            <a:pPr marL="266909" indent="-266909">
              <a:buSzPct val="100000"/>
              <a:buChar char="•"/>
              <a:defRPr sz="2500"/>
            </a:pPr>
            <a:r>
              <a:t>Удивительно, что все это случилось исключительно благодаря сарафанному радио. Это говорит об эффективности продукта и его уникальности, не так ли?</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r>
              <a:rPr lang="ru-RU" dirty="0" smtClean="0"/>
              <a:t>Эта картинка</a:t>
            </a:r>
            <a:r>
              <a:rPr lang="ru-RU" baseline="0" dirty="0" smtClean="0"/>
              <a:t> </a:t>
            </a:r>
            <a:r>
              <a:rPr lang="ru-RU" dirty="0" smtClean="0"/>
              <a:t>демонстрирует силу </a:t>
            </a:r>
            <a:r>
              <a:rPr lang="ru-RU" dirty="0" err="1" smtClean="0"/>
              <a:t>окислительно</a:t>
            </a:r>
            <a:r>
              <a:rPr lang="ru-RU" dirty="0" smtClean="0"/>
              <a:t>-восстановительных молекул, которые дают организму возможность исцелить себя. Эта женщина использовала </a:t>
            </a:r>
            <a:r>
              <a:rPr lang="ru-RU" dirty="0" err="1" smtClean="0"/>
              <a:t>Redox</a:t>
            </a:r>
            <a:r>
              <a:rPr lang="ru-RU" dirty="0" smtClean="0"/>
              <a:t> </a:t>
            </a:r>
            <a:r>
              <a:rPr lang="ru-RU" dirty="0" err="1" smtClean="0"/>
              <a:t>Gel</a:t>
            </a:r>
            <a:r>
              <a:rPr lang="ru-RU" dirty="0" smtClean="0"/>
              <a:t> в течение 28 дней, посмотрите на фотографию до и после. Сначала взгляните на ее подбородок. Затем посмотрите на текстуру ее кожи. Наконец, посмотрите на кожу внутри красной коробки. На этой фотографии вы можете увидеть результаты </a:t>
            </a:r>
            <a:r>
              <a:rPr lang="ru-RU" dirty="0" err="1" smtClean="0"/>
              <a:t>апоптоза</a:t>
            </a:r>
            <a:r>
              <a:rPr lang="ru-RU" dirty="0" smtClean="0"/>
              <a:t>. </a:t>
            </a:r>
            <a:r>
              <a:rPr lang="ru-RU" dirty="0" err="1" smtClean="0"/>
              <a:t>Redox</a:t>
            </a:r>
            <a:r>
              <a:rPr lang="ru-RU" dirty="0" smtClean="0"/>
              <a:t> </a:t>
            </a:r>
            <a:r>
              <a:rPr lang="ru-RU" dirty="0" err="1" smtClean="0"/>
              <a:t>Molecules</a:t>
            </a:r>
            <a:r>
              <a:rPr lang="ru-RU" dirty="0" smtClean="0"/>
              <a:t> посылают сигналы, которые сообщают нашему организму о разрушении нежелательных клеток. Это называется </a:t>
            </a:r>
            <a:r>
              <a:rPr lang="ru-RU" dirty="0" err="1" smtClean="0"/>
              <a:t>апоптозом</a:t>
            </a:r>
            <a:r>
              <a:rPr lang="ru-RU" dirty="0" smtClean="0"/>
              <a:t>. Затем соседние здоровые клетки делятся и занимают свое место, приводя к здоровой ткани.</a:t>
            </a:r>
          </a:p>
          <a:p>
            <a:pPr defTabSz="584200">
              <a:spcBef>
                <a:spcPts val="0"/>
              </a:spcBef>
              <a:defRPr sz="1600">
                <a:latin typeface="Lucida Grande"/>
                <a:ea typeface="Lucida Grande"/>
                <a:cs typeface="Lucida Grande"/>
                <a:sym typeface="Lucida Grande"/>
              </a:defRPr>
            </a:pPr>
            <a:r>
              <a:rPr lang="ru-RU" dirty="0" smtClean="0"/>
              <a:t>  Разве это не то, что мы хотим случиться с тканями снаружи, а также внутри нашего тела?</a:t>
            </a:r>
          </a:p>
          <a:p>
            <a:pPr defTabSz="584200">
              <a:spcBef>
                <a:spcPts val="0"/>
              </a:spcBef>
              <a:defRPr sz="1600">
                <a:latin typeface="Lucida Grande"/>
                <a:ea typeface="Lucida Grande"/>
                <a:cs typeface="Lucida Grande"/>
                <a:sym typeface="Lucida Grande"/>
              </a:defRPr>
            </a:pPr>
            <a:r>
              <a:rPr lang="ru-RU" dirty="0" smtClean="0"/>
              <a:t>(ASEA недавно объявила, что результаты исследований в Медицинском колледже Университета Вермонта показывают, что молекулы </a:t>
            </a:r>
            <a:r>
              <a:rPr lang="ru-RU" dirty="0" err="1" smtClean="0"/>
              <a:t>Redox</a:t>
            </a:r>
            <a:r>
              <a:rPr lang="ru-RU" dirty="0" smtClean="0"/>
              <a:t> </a:t>
            </a:r>
            <a:r>
              <a:rPr lang="ru-RU" dirty="0" err="1" smtClean="0"/>
              <a:t>Signaling</a:t>
            </a:r>
            <a:r>
              <a:rPr lang="ru-RU" dirty="0" smtClean="0"/>
              <a:t> играют решающую роль в регуляции </a:t>
            </a:r>
            <a:r>
              <a:rPr lang="ru-RU" dirty="0" err="1" smtClean="0"/>
              <a:t>апоптоза</a:t>
            </a:r>
            <a:r>
              <a:rPr lang="ru-RU" dirty="0" smtClean="0"/>
              <a:t>. Https://healthylivingresources.wordpress.com/2012/04/19/969/)</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pPr marL="219807" indent="-219807">
              <a:buSzPct val="100000"/>
              <a:buChar char="•"/>
              <a:defRPr sz="2500"/>
            </a:pPr>
            <a:r>
              <a:t>RENU Advanced — это первая и единственная в мире редокс сигнальная и омолаживающая система ухода за кожей! Для мужчин и женщин любого возраста и любого типа кожи. Мы готовим нашу кожу к получению редокс сигнальных молекул путем использования смягчающего очищающего средства. Он придает тон и увлажняет кожу, смывая грязь, жир и различные загрязнения. </a:t>
            </a:r>
          </a:p>
          <a:p>
            <a:pPr marL="219807" indent="-219807">
              <a:buSzPct val="100000"/>
              <a:buChar char="•"/>
              <a:defRPr sz="2500"/>
            </a:pPr>
            <a:r>
              <a:t>Затем мы наносим восстанавливающий гель RENU 28 на лицо, шею и везде, где восстановление необходимо.</a:t>
            </a:r>
          </a:p>
          <a:p>
            <a:pPr marL="219807" indent="-219807">
              <a:buSzPct val="100000"/>
              <a:buChar char="•"/>
              <a:defRPr sz="2500"/>
            </a:pPr>
            <a:r>
              <a:t>Для особо проблемных зон после этого можно использовать Интенсивную Редокс серу (Intensive Redox Serum), а первые результаты вы можете заметить уже через 30 минут. Отлично подходит для нанесения под глазами и вокруг губ. </a:t>
            </a:r>
          </a:p>
          <a:p>
            <a:pPr marL="219807" indent="-219807">
              <a:buSzPct val="100000"/>
              <a:buChar char="•"/>
              <a:defRPr sz="2500"/>
            </a:pPr>
            <a:r>
              <a:t>Спустя несколько минут, мы наносим ультра восстанавливающий увлажнитель. Клинические испытания показывают, что этот высококачественный продукт делает кожу на 43% более увлажненной уже через 4 недели. Увлажняющий крем идет в комплекте со специальным пробиотиком с кислородными аттракторами, которые увеличивают содержание кислорода в вашей коже. </a:t>
            </a:r>
          </a:p>
          <a:p>
            <a:pPr marL="219807" indent="-219807">
              <a:buSzPct val="100000"/>
              <a:buChar char="•"/>
              <a:defRPr sz="2500"/>
            </a:pPr>
            <a:r>
              <a:t>Почему это важно? К 40 годам, содержание кислорода в коже как правило истощается на 50%.</a:t>
            </a:r>
          </a:p>
          <a:p>
            <a:pPr marL="219807" indent="-219807">
              <a:buSzPct val="100000"/>
              <a:buChar char="•"/>
              <a:defRPr sz="2500"/>
            </a:pPr>
            <a:r>
              <a:t>Линия ASEA RENU усовершенствованной системы ухода за кожей (RENU Advanced Skin Care) уменьшает последствия фотостарения на 92% у трети участников клинического исследования уже за 8 недель! "Фотостарение" — это повреждение кожи от воздействия солнечных лучей на протяжении жизни человека.</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pPr marL="205153" indent="-205153">
              <a:buSzPct val="100000"/>
              <a:buChar char="•"/>
              <a:defRPr sz="2500"/>
            </a:pPr>
            <a:r>
              <a:t>Похожая лаборатория провела клинические исследования с помощью двойного слепого метода на спортсменах.</a:t>
            </a:r>
          </a:p>
          <a:p>
            <a:pPr marL="205153" indent="-205153">
              <a:buSzPct val="100000"/>
              <a:buChar char="•"/>
              <a:defRPr sz="2500"/>
            </a:pPr>
            <a:r>
              <a:t>Велосипедисты стали более выносливыми, лучше сохраняли мышечный гликоген, быстро восстанавливались, а также улучшили свою способность сжигать жир.</a:t>
            </a:r>
          </a:p>
          <a:p>
            <a:pPr marL="205153" indent="-205153">
              <a:buSzPct val="100000"/>
              <a:buChar char="•"/>
              <a:defRPr sz="2500"/>
            </a:pPr>
            <a:r>
              <a:t>При исследованиях на мышах, животные бегали на 29% больше, когда пили ASEA! </a:t>
            </a:r>
          </a:p>
          <a:p>
            <a:pPr marL="205153" indent="-205153">
              <a:buSzPct val="100000"/>
              <a:buChar char="•"/>
              <a:defRPr sz="2500"/>
            </a:pPr>
            <a:r>
              <a:t>Даже если Вы не атлет, многим пригодится бОльшая выносливость и быстрое восстановление в нашей повседневной жизни.</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p>
            <a:pPr defTabSz="914400">
              <a:spcBef>
                <a:spcPts val="0"/>
              </a:spcBef>
              <a:defRPr sz="2200">
                <a:latin typeface="Calibri"/>
                <a:ea typeface="Calibri"/>
                <a:cs typeface="Calibri"/>
                <a:sym typeface="Calibri"/>
              </a:defRPr>
            </a:pPr>
            <a:r>
              <a:t>http://www.athleteedge.com/</a:t>
            </a:r>
          </a:p>
          <a:p>
            <a:pPr defTabSz="914400">
              <a:spcBef>
                <a:spcPts val="0"/>
              </a:spcBef>
              <a:defRPr sz="2200">
                <a:latin typeface="Calibri"/>
                <a:ea typeface="Calibri"/>
                <a:cs typeface="Calibri"/>
                <a:sym typeface="Calibri"/>
              </a:defRPr>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pPr marL="238125" indent="-238125">
              <a:buSzPct val="100000"/>
              <a:buChar char="•"/>
              <a:defRPr sz="2500"/>
            </a:pPr>
            <a:r>
              <a:t>Мы получили тысячи отзывов от людей, которые  пользуются невероятными достоинствами наших продуктов. </a:t>
            </a:r>
          </a:p>
          <a:p>
            <a:pPr marL="466725" lvl="1" indent="-238125">
              <a:buSzPct val="100000"/>
              <a:buChar char="•"/>
              <a:defRPr sz="2500"/>
            </a:pPr>
            <a:r>
              <a:t>Некоторые замечают улучшения очень быстро. </a:t>
            </a:r>
          </a:p>
          <a:p>
            <a:pPr marL="466725" lvl="1" indent="-238125">
              <a:buSzPct val="100000"/>
              <a:buChar char="•"/>
              <a:defRPr sz="2500"/>
            </a:pPr>
            <a:r>
              <a:t>Для других же этот процесс может занять несколько месяцев. </a:t>
            </a:r>
          </a:p>
          <a:p>
            <a:pPr marL="466725" lvl="1" indent="-238125">
              <a:buSzPct val="100000"/>
              <a:buChar char="•"/>
              <a:defRPr sz="2500"/>
            </a:pPr>
            <a:r>
              <a:t>Исследования показывают, что практически все могут извлечь для себя выгоду от продуктов ASEA вне зависимости оттого, замечают ли они изменения         или же нет. </a:t>
            </a:r>
          </a:p>
          <a:p>
            <a:pPr marL="466725" lvl="1" indent="-238125">
              <a:buSzPct val="100000"/>
              <a:buChar char="•"/>
              <a:defRPr sz="2500"/>
            </a:pPr>
            <a:r>
              <a:t>(Если это группа, спросите, не хочет ли кто-нибудь поделиться своим одноминутным отзывом, описывающим собственный опыт. Если это можете сделать только Вы, то поделитесь своим отзывом (1 минута). Вы также можете послушать отзывы по ежедневной конференц-связи или же включить видео на следующем слайде)</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lvl1pPr marL="219807" indent="-219807">
              <a:buSzPct val="100000"/>
              <a:buChar char="•"/>
              <a:defRPr sz="2500"/>
            </a:lvl1pPr>
          </a:lstStyle>
          <a:p>
            <a:r>
              <a:t>ASEA не заявляет, что предотвращает или же лечит какую-либо болезнь или же состояние здоровья. В США, только вещества, классифицированные как фармацевтические лекарства могут быть заявлены как оные. ASEA классифицируется как биологически активная пищевая добавка. Это молекулярная добавка, которая поддерживает естественную способность организма к самолечению.</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a:lnSpc>
                <a:spcPct val="117999"/>
              </a:lnSpc>
              <a:spcBef>
                <a:spcPts val="0"/>
              </a:spcBef>
              <a:defRPr sz="1800"/>
            </a:pPr>
            <a:r>
              <a:rPr lang="ru-RU" dirty="0" smtClean="0"/>
              <a:t>Важно знать, что все люди разные, и люди по-разному реагируют на продукты ASEA, поэтому давайте определим некоторые ожидания. Эти результаты основаны на Добавках к ASEA </a:t>
            </a:r>
            <a:r>
              <a:rPr lang="ru-RU" dirty="0" err="1" smtClean="0"/>
              <a:t>Redox</a:t>
            </a:r>
            <a:r>
              <a:rPr lang="ru-RU" dirty="0" smtClean="0"/>
              <a:t> и опыте более чем 5 лет его использования в США.</a:t>
            </a:r>
          </a:p>
          <a:p>
            <a:pPr>
              <a:lnSpc>
                <a:spcPct val="117999"/>
              </a:lnSpc>
              <a:spcBef>
                <a:spcPts val="0"/>
              </a:spcBef>
              <a:defRPr sz="1800"/>
            </a:pPr>
            <a:r>
              <a:rPr lang="ru-RU" dirty="0" smtClean="0"/>
              <a:t>• Через 1 неделю приблизительно 10% людей замечают, что что-то изменилось - это означает, что 90% людей не думают, что это работает.</a:t>
            </a:r>
          </a:p>
          <a:p>
            <a:pPr>
              <a:lnSpc>
                <a:spcPct val="117999"/>
              </a:lnSpc>
              <a:spcBef>
                <a:spcPts val="0"/>
              </a:spcBef>
              <a:defRPr sz="1800"/>
            </a:pPr>
            <a:r>
              <a:rPr lang="ru-RU" dirty="0" smtClean="0"/>
              <a:t>• Через 1 месяц около 50% людей обращают внимание на положительные изменения? • Но через 90-120 дней примерно 90 +% людей замечают положительный результат.</a:t>
            </a:r>
          </a:p>
          <a:p>
            <a:pPr>
              <a:lnSpc>
                <a:spcPct val="117999"/>
              </a:lnSpc>
              <a:spcBef>
                <a:spcPts val="0"/>
              </a:spcBef>
              <a:defRPr sz="1800"/>
            </a:pPr>
            <a:r>
              <a:rPr lang="ru-RU" dirty="0" smtClean="0"/>
              <a:t>Вот почему мы всегда рекомендуем вам давать продукты на 90-120 дневную пробную версию, и вы просто можете быть поражены результатами, которые вы видите и чувствуете.</a:t>
            </a:r>
          </a:p>
          <a:p>
            <a:pPr>
              <a:lnSpc>
                <a:spcPct val="117999"/>
              </a:lnSpc>
              <a:spcBef>
                <a:spcPts val="0"/>
              </a:spcBef>
              <a:defRPr sz="1800"/>
            </a:pPr>
            <a:r>
              <a:rPr lang="ru-RU" dirty="0" smtClean="0"/>
              <a:t>С </a:t>
            </a:r>
            <a:r>
              <a:rPr lang="ru-RU" dirty="0" err="1" smtClean="0"/>
              <a:t>Renu</a:t>
            </a:r>
            <a:r>
              <a:rPr lang="ru-RU" dirty="0" smtClean="0"/>
              <a:t> 28 люди часто получают быструю</a:t>
            </a:r>
            <a:r>
              <a:rPr lang="ru-RU" baseline="0" dirty="0" smtClean="0"/>
              <a:t> </a:t>
            </a:r>
            <a:r>
              <a:rPr lang="ru-RU" dirty="0" smtClean="0"/>
              <a:t>выгоду. Тем не менее, мы все уникальны, поэтому мы всегда рекомендуем регулярно использовать его в течение 90-120 дней, и еще раз обязательно сделайте снимки перед началом!</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lvl1pPr defTabSz="647700">
              <a:spcBef>
                <a:spcPts val="0"/>
              </a:spcBef>
              <a:defRPr sz="1600">
                <a:latin typeface="Helvetica"/>
                <a:ea typeface="Helvetica"/>
                <a:cs typeface="Helvetica"/>
                <a:sym typeface="Helvetica"/>
              </a:defRPr>
            </a:lvl1pPr>
          </a:lstStyle>
          <a:p>
            <a:r>
              <a:rPr lang="ru-RU" dirty="0" smtClean="0"/>
              <a:t>ASEA производит продукт. Их цель - донести это до клиентов. Вместо того, чтобы тратить деньги на традиционные формы рекламы, ASEA зависит от нас, чтобы делиться с другими. Передача</a:t>
            </a:r>
            <a:r>
              <a:rPr lang="ru-RU" baseline="0" dirty="0" smtClean="0"/>
              <a:t> информации и</a:t>
            </a:r>
            <a:r>
              <a:rPr lang="ru-RU" dirty="0" smtClean="0"/>
              <a:t>з уст в уста все еще остается наиболее мощной формой рекламы. От кого вы услышали об? Родственник, друг, сотрудник? (Почти все поднимают руку)</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noRot="1" noChangeAspect="1"/>
          </p:cNvSpPr>
          <p:nvPr>
            <p:ph type="sldImg"/>
          </p:nvPr>
        </p:nvSpPr>
        <p:spPr>
          <a:prstGeom prst="rect">
            <a:avLst/>
          </a:prstGeom>
        </p:spPr>
        <p:txBody>
          <a:bodyPr/>
          <a:lstStyle/>
          <a:p>
            <a:endParaRPr/>
          </a:p>
        </p:txBody>
      </p:sp>
      <p:sp>
        <p:nvSpPr>
          <p:cNvPr id="684" name="Shape 684"/>
          <p:cNvSpPr>
            <a:spLocks noGrp="1"/>
          </p:cNvSpPr>
          <p:nvPr>
            <p:ph type="body" sz="quarter" idx="1"/>
          </p:nvPr>
        </p:nvSpPr>
        <p:spPr>
          <a:prstGeom prst="rect">
            <a:avLst/>
          </a:prstGeom>
        </p:spPr>
        <p:txBody>
          <a:bodyPr/>
          <a:lstStyle/>
          <a:p>
            <a:pPr marL="249115" indent="-249115">
              <a:buSzPct val="100000"/>
              <a:buChar char="•"/>
              <a:defRPr sz="2500"/>
            </a:pPr>
            <a:r>
              <a:t>Всё больше и больше людей узнают об открытии ASEA и осознают его потенциал для помощи многим людям.</a:t>
            </a:r>
          </a:p>
          <a:p>
            <a:pPr marL="249115" indent="-249115">
              <a:buSzPct val="100000"/>
              <a:buChar char="•"/>
              <a:defRPr sz="2500"/>
            </a:pPr>
            <a:r>
              <a:t>Наша компания стремительно вошла в Топ-100 компаний прямых продаж во всем мире. Существует тысячи таких компаний, так что это значительный успех для столь молодой компании с малым количеством продуктов. </a:t>
            </a:r>
          </a:p>
          <a:p>
            <a:pPr marL="249115" indent="-249115">
              <a:buSzPct val="100000"/>
              <a:buChar char="•"/>
              <a:defRPr sz="2500"/>
            </a:pPr>
            <a:r>
              <a:t>Продвижение продукции ASEA через сетевой маркетинг позволяет заработать обычным людям, таким, как я и тем, кто просто хочет поделиться своим видением, нежели рекламным агентствам и фармацевтическим компаниям.</a:t>
            </a:r>
          </a:p>
          <a:p>
            <a:pPr marL="249115" indent="-249115">
              <a:buSzPct val="100000"/>
              <a:buChar char="•"/>
              <a:defRPr sz="2500"/>
            </a:pPr>
            <a:r>
              <a:t>ASEA доступна для большого количества людей с широким спектром проблем со здоровьем. Это было бы невозможным, будь ASEA лекарственным препаратом.</a:t>
            </a:r>
          </a:p>
          <a:p>
            <a:pPr marL="249115" indent="-249115">
              <a:buSzPct val="100000"/>
              <a:buChar char="•"/>
              <a:defRPr sz="2500"/>
            </a:pPr>
            <a:r>
              <a:t>Наши продукты требуют разъяснения. Сетевой маркетинг поощряет людей, которые инвестируют свое время, доверие и влияние для того, чтобы рассказать людям свою историю компании. </a:t>
            </a:r>
          </a:p>
          <a:p>
            <a:pPr marL="249115" indent="-249115">
              <a:buSzPct val="100000"/>
              <a:buChar char="•"/>
              <a:defRPr sz="2500"/>
            </a:pPr>
            <a:r>
              <a:t>ASEA возвращает 50% мирового оборота обратно таким людям, как мы, путем выписки благодарственных чеков каждую неделю.</a:t>
            </a:r>
          </a:p>
          <a:p>
            <a:pPr marL="249115" indent="-249115">
              <a:buSzPct val="100000"/>
              <a:buChar char="•"/>
              <a:defRPr sz="2500"/>
            </a:pPr>
            <a:r>
              <a:t>Пассивный доход — это деньги, которые продолжают приходить к Вам вне зависимости от того, работаете Вы или нет. К примеру, выплата процентов по деньгам, которые хранятся у Вас банке недоступна многим людям. Когда сетевые маркетологи находят свою команду агентов по продаже и количество покупателей растет, то пассивный доход может стать для них реальностью.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lvl1pPr>
              <a:spcBef>
                <a:spcPts val="0"/>
              </a:spcBef>
              <a:defRPr sz="1600">
                <a:latin typeface="Lucida Grande"/>
                <a:ea typeface="Lucida Grande"/>
                <a:cs typeface="Lucida Grande"/>
                <a:sym typeface="Lucida Grande"/>
              </a:defRPr>
            </a:lvl1pPr>
          </a:lstStyle>
          <a:p>
            <a:r>
              <a:rPr lang="ru-RU" dirty="0" smtClean="0"/>
              <a:t>Вы видите, насколько мощной и уникальной является эта технология? Никто, кроме ASEA, не производит </a:t>
            </a:r>
            <a:r>
              <a:rPr lang="ru-RU" dirty="0" err="1" smtClean="0"/>
              <a:t>окислительно</a:t>
            </a:r>
            <a:r>
              <a:rPr lang="ru-RU" dirty="0" smtClean="0"/>
              <a:t>-восстановительные молекулы вне тела. Вы бы хотели зарабатывать чеки «Спасибо», меняя жизнь людей? У</a:t>
            </a:r>
            <a:r>
              <a:rPr lang="ru-RU" baseline="0" dirty="0" smtClean="0"/>
              <a:t> вас есть знакомые, которые </a:t>
            </a:r>
            <a:r>
              <a:rPr lang="ru-RU" dirty="0" smtClean="0"/>
              <a:t>могут воспользоваться преимуществами </a:t>
            </a:r>
            <a:r>
              <a:rPr lang="ru-RU" dirty="0" err="1" smtClean="0"/>
              <a:t>окислительно</a:t>
            </a:r>
            <a:r>
              <a:rPr lang="ru-RU" dirty="0" smtClean="0"/>
              <a:t>-восстановительных молекул?</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marL="219807" indent="-219807">
              <a:buSzPct val="100000"/>
              <a:buChar char="•"/>
              <a:defRPr sz="2500"/>
            </a:pPr>
            <a:r>
              <a:t>ASEA была основана тремя бизнесменами, которые натолкнулись на уникальную технологию, когда она была еще в стадии разработки. То, что начиналось как бизнес-проект, стало полной значения миссией помочь людям. </a:t>
            </a:r>
          </a:p>
          <a:p>
            <a:pPr marL="219807" indent="-219807">
              <a:buSzPct val="100000"/>
              <a:buChar char="•"/>
              <a:defRPr sz="2500"/>
            </a:pPr>
            <a:r>
              <a:t>Когда крупная фармацевтическая компания захотела выкупить патенты, эти бизнесмены отказались несмотря на то, что предложенные суммы могли бы обеспечить им богатство на поколения вперед.</a:t>
            </a:r>
          </a:p>
          <a:p>
            <a:pPr marL="219807" indent="-219807">
              <a:buSzPct val="100000"/>
              <a:buChar char="•"/>
              <a:defRPr sz="2500"/>
            </a:pPr>
            <a:r>
              <a:t>Они задались целью как можно быстрее самим передать это открытие людям, отдавая предпочтение принципам и миссии, нежели эго и экономике.</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Shape 849"/>
          <p:cNvSpPr>
            <a:spLocks noGrp="1" noRot="1" noChangeAspect="1"/>
          </p:cNvSpPr>
          <p:nvPr>
            <p:ph type="sldImg"/>
          </p:nvPr>
        </p:nvSpPr>
        <p:spPr>
          <a:prstGeom prst="rect">
            <a:avLst/>
          </a:prstGeom>
        </p:spPr>
        <p:txBody>
          <a:bodyPr/>
          <a:lstStyle/>
          <a:p>
            <a:endParaRPr/>
          </a:p>
        </p:txBody>
      </p:sp>
      <p:sp>
        <p:nvSpPr>
          <p:cNvPr id="850" name="Shape 850"/>
          <p:cNvSpPr>
            <a:spLocks noGrp="1"/>
          </p:cNvSpPr>
          <p:nvPr>
            <p:ph type="body" sz="quarter" idx="1"/>
          </p:nvPr>
        </p:nvSpPr>
        <p:spPr>
          <a:prstGeom prst="rect">
            <a:avLst/>
          </a:prstGeom>
        </p:spPr>
        <p:txBody>
          <a:bodyPr/>
          <a:lstStyle/>
          <a:p>
            <a:r>
              <a:t>The way to maximize  your earnings with ASEA is to build a big team of people who are using and sharing ASEA. Most people earn income from a 40 hour week. With ASEA , you can earn income equivalent to a 40 hour, and beyond,  by building a team.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Shape 857"/>
          <p:cNvSpPr>
            <a:spLocks noGrp="1" noRot="1" noChangeAspect="1"/>
          </p:cNvSpPr>
          <p:nvPr>
            <p:ph type="sldImg"/>
          </p:nvPr>
        </p:nvSpPr>
        <p:spPr>
          <a:prstGeom prst="rect">
            <a:avLst/>
          </a:prstGeom>
        </p:spPr>
        <p:txBody>
          <a:bodyPr/>
          <a:lstStyle/>
          <a:p>
            <a:endParaRPr/>
          </a:p>
        </p:txBody>
      </p:sp>
      <p:sp>
        <p:nvSpPr>
          <p:cNvPr id="858" name="Shape 858"/>
          <p:cNvSpPr>
            <a:spLocks noGrp="1"/>
          </p:cNvSpPr>
          <p:nvPr>
            <p:ph type="body" sz="quarter" idx="1"/>
          </p:nvPr>
        </p:nvSpPr>
        <p:spPr>
          <a:prstGeom prst="rect">
            <a:avLst/>
          </a:prstGeom>
        </p:spPr>
        <p:txBody>
          <a:bodyPr/>
          <a:lstStyle>
            <a:lvl1pPr defTabSz="584200">
              <a:spcBef>
                <a:spcPts val="0"/>
              </a:spcBef>
              <a:defRPr sz="1800">
                <a:latin typeface="Lucida Grande"/>
                <a:ea typeface="Lucida Grande"/>
                <a:cs typeface="Lucida Grande"/>
                <a:sym typeface="Lucida Grande"/>
              </a:defRPr>
            </a:lvl1pPr>
          </a:lstStyle>
          <a:p>
            <a:r>
              <a:rPr lang="kk-KZ" dirty="0" smtClean="0"/>
              <a:t>Ассоциированные члены </a:t>
            </a:r>
            <a:r>
              <a:rPr dirty="0" smtClean="0"/>
              <a:t>ASEA </a:t>
            </a:r>
            <a:r>
              <a:rPr lang="kk-KZ" dirty="0" smtClean="0"/>
              <a:t>являются представителями всех слоев общества, и </a:t>
            </a:r>
            <a:r>
              <a:rPr lang="en-US" dirty="0" smtClean="0"/>
              <a:t>ASEA </a:t>
            </a:r>
            <a:r>
              <a:rPr lang="kk-KZ" dirty="0" smtClean="0"/>
              <a:t>выплатила более </a:t>
            </a:r>
            <a:r>
              <a:rPr lang="ru-RU" dirty="0" smtClean="0"/>
              <a:t>100 миллионов долларов комиссионных. Хотели бы вы получить часть этого?</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Shape 862"/>
          <p:cNvSpPr>
            <a:spLocks noGrp="1" noRot="1" noChangeAspect="1"/>
          </p:cNvSpPr>
          <p:nvPr>
            <p:ph type="sldImg"/>
          </p:nvPr>
        </p:nvSpPr>
        <p:spPr>
          <a:prstGeom prst="rect">
            <a:avLst/>
          </a:prstGeom>
        </p:spPr>
        <p:txBody>
          <a:bodyPr/>
          <a:lstStyle/>
          <a:p>
            <a:endParaRPr/>
          </a:p>
        </p:txBody>
      </p:sp>
      <p:sp>
        <p:nvSpPr>
          <p:cNvPr id="863" name="Shape 863"/>
          <p:cNvSpPr>
            <a:spLocks noGrp="1"/>
          </p:cNvSpPr>
          <p:nvPr>
            <p:ph type="body" sz="quarter" idx="1"/>
          </p:nvPr>
        </p:nvSpPr>
        <p:spPr>
          <a:prstGeom prst="rect">
            <a:avLst/>
          </a:prstGeom>
        </p:spPr>
        <p:txBody>
          <a:bodyPr/>
          <a:lstStyle>
            <a:lvl1pPr defTabSz="584200">
              <a:spcBef>
                <a:spcPts val="0"/>
              </a:spcBef>
              <a:defRPr sz="2200">
                <a:latin typeface="Lucida Grande"/>
                <a:ea typeface="Lucida Grande"/>
                <a:cs typeface="Lucida Grande"/>
                <a:sym typeface="Lucida Grande"/>
              </a:defRPr>
            </a:lvl1pPr>
          </a:lstStyle>
          <a:p>
            <a:r>
              <a:rPr lang="ru-RU" dirty="0" smtClean="0"/>
              <a:t>Наша любимая поговорка гласит: «Нет ничего лучше, чем зарабатывать на жизнь, когда вы делаете разницу», и это никогда не было более правдивой, чем с ASEA!</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Shape 868"/>
          <p:cNvSpPr>
            <a:spLocks noGrp="1" noRot="1" noChangeAspect="1"/>
          </p:cNvSpPr>
          <p:nvPr>
            <p:ph type="sldImg"/>
          </p:nvPr>
        </p:nvSpPr>
        <p:spPr>
          <a:prstGeom prst="rect">
            <a:avLst/>
          </a:prstGeom>
        </p:spPr>
        <p:txBody>
          <a:bodyPr/>
          <a:lstStyle/>
          <a:p>
            <a:endParaRPr/>
          </a:p>
        </p:txBody>
      </p:sp>
      <p:sp>
        <p:nvSpPr>
          <p:cNvPr id="869" name="Shape 869"/>
          <p:cNvSpPr>
            <a:spLocks noGrp="1"/>
          </p:cNvSpPr>
          <p:nvPr>
            <p:ph type="body" sz="quarter" idx="1"/>
          </p:nvPr>
        </p:nvSpPr>
        <p:spPr>
          <a:prstGeom prst="rect">
            <a:avLst/>
          </a:prstGeom>
        </p:spPr>
        <p:txBody>
          <a:bodyPr/>
          <a:lstStyle/>
          <a:p>
            <a:pPr>
              <a:defRPr sz="2500"/>
            </a:pPr>
            <a:r>
              <a:t>Люди заинтересовываются ASEA по одной или более из этих шести причин: </a:t>
            </a:r>
          </a:p>
          <a:p>
            <a:pPr>
              <a:defRPr sz="2500"/>
            </a:pPr>
            <a:r>
              <a:t> ●  У них есть проблемы со здоровьем, и они хотят чувствовать себя лучше или же хотят инвестировать в здоровье в своем ближайшем будущем</a:t>
            </a:r>
          </a:p>
          <a:p>
            <a:pPr>
              <a:defRPr sz="2500"/>
            </a:pPr>
            <a:r>
              <a:t> ●  Они знают или любят кого-то, у кого есть проблемы со здоровьем</a:t>
            </a:r>
          </a:p>
          <a:p>
            <a:pPr>
              <a:defRPr sz="2500"/>
            </a:pPr>
            <a:r>
              <a:t> ●  Они являются спортсменами или же просто хотят иметь больше энергии и меньше усталости в повседневной жизни </a:t>
            </a:r>
          </a:p>
          <a:p>
            <a:pPr>
              <a:defRPr sz="2500"/>
            </a:pPr>
            <a:r>
              <a:t> ●  Они хотят выглядеть лучше и заинтересованы в омолаживающей пользе для кожи</a:t>
            </a:r>
          </a:p>
          <a:p>
            <a:pPr>
              <a:defRPr sz="2500"/>
            </a:pPr>
            <a:r>
              <a:t> ●  У них есть финансовые проблемы. Они могут использовать дополнительный доход и заинтересованы в возможностях занятия бизнесом </a:t>
            </a:r>
          </a:p>
          <a:p>
            <a:pPr>
              <a:defRPr sz="2500"/>
            </a:pPr>
            <a:r>
              <a:t>●  Они хотят сделать мир лучше и заинтересованы в том, чтобы вместе с единомышленниками стать частью чего-то перспективного и фундаментального</a:t>
            </a:r>
            <a:b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a:p>
        </p:txBody>
      </p:sp>
      <p:sp>
        <p:nvSpPr>
          <p:cNvPr id="885" name="Shape 885"/>
          <p:cNvSpPr>
            <a:spLocks noGrp="1"/>
          </p:cNvSpPr>
          <p:nvPr>
            <p:ph type="body" sz="quarter" idx="1"/>
          </p:nvPr>
        </p:nvSpPr>
        <p:spPr>
          <a:prstGeom prst="rect">
            <a:avLst/>
          </a:prstGeom>
        </p:spPr>
        <p:txBody>
          <a:bodyPr/>
          <a:lstStyle/>
          <a:p>
            <a:pPr marL="266909" indent="-266909">
              <a:buClr>
                <a:srgbClr val="000000"/>
              </a:buClr>
              <a:buSzPct val="100000"/>
              <a:buFont typeface="Gill Sans"/>
              <a:buChar char="•"/>
              <a:defRPr sz="2500"/>
            </a:pPr>
            <a:r>
              <a:rPr dirty="0" err="1"/>
              <a:t>Хотели</a:t>
            </a:r>
            <a:r>
              <a:rPr dirty="0"/>
              <a:t> </a:t>
            </a:r>
            <a:r>
              <a:rPr dirty="0" err="1"/>
              <a:t>бы</a:t>
            </a:r>
            <a:r>
              <a:rPr dirty="0"/>
              <a:t> </a:t>
            </a:r>
            <a:r>
              <a:rPr dirty="0" err="1"/>
              <a:t>Вы</a:t>
            </a:r>
            <a:r>
              <a:rPr dirty="0"/>
              <a:t> </a:t>
            </a:r>
            <a:r>
              <a:rPr dirty="0" err="1"/>
              <a:t>увидеть</a:t>
            </a:r>
            <a:r>
              <a:rPr dirty="0"/>
              <a:t> </a:t>
            </a:r>
            <a:r>
              <a:rPr dirty="0" err="1"/>
              <a:t>возможности</a:t>
            </a:r>
            <a:r>
              <a:rPr dirty="0"/>
              <a:t>, </a:t>
            </a:r>
            <a:r>
              <a:rPr dirty="0" err="1"/>
              <a:t>которые</a:t>
            </a:r>
            <a:r>
              <a:rPr dirty="0"/>
              <a:t> </a:t>
            </a:r>
            <a:r>
              <a:rPr dirty="0" err="1"/>
              <a:t>появляются</a:t>
            </a:r>
            <a:r>
              <a:rPr dirty="0"/>
              <a:t> у </a:t>
            </a:r>
            <a:r>
              <a:rPr dirty="0" err="1"/>
              <a:t>людей</a:t>
            </a:r>
            <a:r>
              <a:rPr dirty="0"/>
              <a:t> </a:t>
            </a:r>
            <a:r>
              <a:rPr dirty="0" err="1"/>
              <a:t>вместе</a:t>
            </a:r>
            <a:r>
              <a:rPr dirty="0"/>
              <a:t> с ASEA? </a:t>
            </a:r>
          </a:p>
          <a:p>
            <a:pPr marL="266909" indent="-266909">
              <a:buClr>
                <a:srgbClr val="000000"/>
              </a:buClr>
              <a:buSzPct val="100000"/>
              <a:buFont typeface="Gill Sans"/>
              <a:buChar char="•"/>
              <a:defRPr sz="2500"/>
            </a:pPr>
            <a:r>
              <a:rPr dirty="0" err="1"/>
              <a:t>Где</a:t>
            </a:r>
            <a:r>
              <a:rPr dirty="0"/>
              <a:t> </a:t>
            </a:r>
            <a:r>
              <a:rPr dirty="0" err="1"/>
              <a:t>Вы</a:t>
            </a:r>
            <a:r>
              <a:rPr dirty="0"/>
              <a:t> </a:t>
            </a:r>
            <a:r>
              <a:rPr dirty="0" err="1"/>
              <a:t>себя</a:t>
            </a:r>
            <a:r>
              <a:rPr dirty="0"/>
              <a:t> </a:t>
            </a:r>
            <a:r>
              <a:rPr dirty="0" err="1"/>
              <a:t>видите</a:t>
            </a:r>
            <a:r>
              <a:rPr dirty="0"/>
              <a:t>? </a:t>
            </a:r>
          </a:p>
          <a:p>
            <a:pPr marL="266909" indent="-266909">
              <a:buClr>
                <a:srgbClr val="000000"/>
              </a:buClr>
              <a:buSzPct val="100000"/>
              <a:buFont typeface="Gill Sans"/>
              <a:buChar char="•"/>
              <a:defRPr sz="2500"/>
            </a:pPr>
            <a:r>
              <a:rPr dirty="0" err="1"/>
              <a:t>Некоторые</a:t>
            </a:r>
            <a:r>
              <a:rPr dirty="0"/>
              <a:t> </a:t>
            </a:r>
            <a:r>
              <a:rPr dirty="0" err="1"/>
              <a:t>люди</a:t>
            </a:r>
            <a:r>
              <a:rPr dirty="0"/>
              <a:t> </a:t>
            </a:r>
            <a:r>
              <a:rPr dirty="0" err="1"/>
              <a:t>хотели</a:t>
            </a:r>
            <a:r>
              <a:rPr dirty="0"/>
              <a:t> </a:t>
            </a:r>
            <a:r>
              <a:rPr dirty="0" err="1"/>
              <a:t>бы</a:t>
            </a:r>
            <a:r>
              <a:rPr dirty="0"/>
              <a:t> </a:t>
            </a:r>
            <a:r>
              <a:rPr dirty="0" err="1"/>
              <a:t>просто</a:t>
            </a:r>
            <a:r>
              <a:rPr dirty="0"/>
              <a:t> </a:t>
            </a:r>
            <a:r>
              <a:rPr dirty="0" err="1"/>
              <a:t>пользоваться</a:t>
            </a:r>
            <a:r>
              <a:rPr dirty="0"/>
              <a:t> </a:t>
            </a:r>
            <a:r>
              <a:rPr dirty="0" err="1"/>
              <a:t>нашими</a:t>
            </a:r>
            <a:r>
              <a:rPr dirty="0"/>
              <a:t> </a:t>
            </a:r>
            <a:r>
              <a:rPr dirty="0" err="1"/>
              <a:t>продуктами</a:t>
            </a:r>
            <a:r>
              <a:rPr dirty="0"/>
              <a:t> и </a:t>
            </a:r>
            <a:r>
              <a:rPr dirty="0" err="1"/>
              <a:t>стать</a:t>
            </a:r>
            <a:r>
              <a:rPr dirty="0"/>
              <a:t> </a:t>
            </a:r>
            <a:r>
              <a:rPr dirty="0" err="1"/>
              <a:t>ценными</a:t>
            </a:r>
            <a:r>
              <a:rPr dirty="0"/>
              <a:t> “ </a:t>
            </a:r>
            <a:r>
              <a:rPr dirty="0" err="1"/>
              <a:t>Покупателями</a:t>
            </a:r>
            <a:r>
              <a:rPr dirty="0"/>
              <a:t> ASEA”. </a:t>
            </a:r>
            <a:r>
              <a:rPr dirty="0" err="1"/>
              <a:t>Если</a:t>
            </a:r>
            <a:r>
              <a:rPr dirty="0"/>
              <a:t> </a:t>
            </a:r>
            <a:r>
              <a:rPr dirty="0" err="1"/>
              <a:t>Вас</a:t>
            </a:r>
            <a:r>
              <a:rPr dirty="0"/>
              <a:t> </a:t>
            </a:r>
            <a:r>
              <a:rPr dirty="0" err="1"/>
              <a:t>это</a:t>
            </a:r>
            <a:r>
              <a:rPr dirty="0"/>
              <a:t> </a:t>
            </a:r>
            <a:r>
              <a:rPr dirty="0" err="1"/>
              <a:t>интересует</a:t>
            </a:r>
            <a:r>
              <a:rPr dirty="0"/>
              <a:t>, </a:t>
            </a:r>
            <a:r>
              <a:rPr dirty="0" err="1"/>
              <a:t>то</a:t>
            </a:r>
            <a:r>
              <a:rPr dirty="0"/>
              <a:t> </a:t>
            </a:r>
            <a:r>
              <a:rPr dirty="0" err="1"/>
              <a:t>Вы</a:t>
            </a:r>
            <a:r>
              <a:rPr dirty="0"/>
              <a:t> </a:t>
            </a:r>
            <a:r>
              <a:rPr dirty="0" err="1"/>
              <a:t>можете</a:t>
            </a:r>
            <a:r>
              <a:rPr dirty="0"/>
              <a:t> </a:t>
            </a:r>
            <a:r>
              <a:rPr dirty="0" err="1"/>
              <a:t>приобрести</a:t>
            </a:r>
            <a:r>
              <a:rPr dirty="0"/>
              <a:t> </a:t>
            </a:r>
            <a:r>
              <a:rPr dirty="0" err="1"/>
              <a:t>наши</a:t>
            </a:r>
            <a:r>
              <a:rPr dirty="0"/>
              <a:t> </a:t>
            </a:r>
            <a:r>
              <a:rPr dirty="0" err="1"/>
              <a:t>продукты</a:t>
            </a:r>
            <a:r>
              <a:rPr dirty="0"/>
              <a:t> </a:t>
            </a:r>
            <a:r>
              <a:rPr dirty="0" err="1"/>
              <a:t>по</a:t>
            </a:r>
            <a:r>
              <a:rPr dirty="0"/>
              <a:t> </a:t>
            </a:r>
            <a:r>
              <a:rPr dirty="0" err="1"/>
              <a:t>розничной</a:t>
            </a:r>
            <a:r>
              <a:rPr dirty="0"/>
              <a:t> </a:t>
            </a:r>
            <a:r>
              <a:rPr dirty="0" err="1"/>
              <a:t>стоимости</a:t>
            </a:r>
            <a:r>
              <a:rPr dirty="0"/>
              <a:t> </a:t>
            </a:r>
            <a:r>
              <a:rPr dirty="0" err="1"/>
              <a:t>или</a:t>
            </a:r>
            <a:r>
              <a:rPr dirty="0"/>
              <a:t> </a:t>
            </a:r>
            <a:r>
              <a:rPr dirty="0" err="1"/>
              <a:t>же</a:t>
            </a:r>
            <a:r>
              <a:rPr dirty="0"/>
              <a:t> </a:t>
            </a:r>
            <a:r>
              <a:rPr dirty="0" err="1"/>
              <a:t>получить</a:t>
            </a:r>
            <a:r>
              <a:rPr dirty="0"/>
              <a:t> </a:t>
            </a:r>
            <a:r>
              <a:rPr dirty="0" err="1"/>
              <a:t>скидки</a:t>
            </a:r>
            <a:r>
              <a:rPr dirty="0"/>
              <a:t> </a:t>
            </a:r>
            <a:r>
              <a:rPr dirty="0" err="1"/>
              <a:t>для</a:t>
            </a:r>
            <a:r>
              <a:rPr dirty="0"/>
              <a:t> “</a:t>
            </a:r>
            <a:r>
              <a:rPr dirty="0" err="1"/>
              <a:t>Приоритетных</a:t>
            </a:r>
            <a:r>
              <a:rPr dirty="0"/>
              <a:t> </a:t>
            </a:r>
            <a:r>
              <a:rPr dirty="0" err="1"/>
              <a:t>клиентов</a:t>
            </a:r>
            <a:r>
              <a:rPr dirty="0"/>
              <a:t>”. </a:t>
            </a:r>
            <a:r>
              <a:rPr dirty="0" err="1"/>
              <a:t>Каждый</a:t>
            </a:r>
            <a:r>
              <a:rPr dirty="0"/>
              <a:t> </a:t>
            </a:r>
            <a:r>
              <a:rPr dirty="0" err="1"/>
              <a:t>день</a:t>
            </a:r>
            <a:r>
              <a:rPr dirty="0"/>
              <a:t>, </a:t>
            </a:r>
            <a:r>
              <a:rPr dirty="0" err="1"/>
              <a:t>весь</a:t>
            </a:r>
            <a:r>
              <a:rPr dirty="0"/>
              <a:t> </a:t>
            </a:r>
            <a:r>
              <a:rPr dirty="0" err="1"/>
              <a:t>год</a:t>
            </a:r>
            <a:r>
              <a:rPr dirty="0"/>
              <a:t> и в </a:t>
            </a:r>
            <a:r>
              <a:rPr dirty="0" err="1"/>
              <a:t>течение</a:t>
            </a:r>
            <a:r>
              <a:rPr dirty="0"/>
              <a:t> </a:t>
            </a:r>
            <a:r>
              <a:rPr dirty="0" err="1"/>
              <a:t>всего</a:t>
            </a:r>
            <a:r>
              <a:rPr dirty="0"/>
              <a:t> </a:t>
            </a:r>
            <a:r>
              <a:rPr dirty="0" err="1"/>
              <a:t>времени</a:t>
            </a:r>
            <a:r>
              <a:rPr dirty="0"/>
              <a:t>, </a:t>
            </a:r>
            <a:r>
              <a:rPr dirty="0" err="1"/>
              <a:t>пока</a:t>
            </a:r>
            <a:r>
              <a:rPr dirty="0"/>
              <a:t> </a:t>
            </a:r>
            <a:r>
              <a:rPr dirty="0" err="1"/>
              <a:t>вы</a:t>
            </a:r>
            <a:r>
              <a:rPr dirty="0"/>
              <a:t> </a:t>
            </a:r>
            <a:r>
              <a:rPr dirty="0" err="1"/>
              <a:t>принимаете</a:t>
            </a:r>
            <a:r>
              <a:rPr dirty="0"/>
              <a:t> ASEA, у </a:t>
            </a:r>
            <a:r>
              <a:rPr dirty="0" err="1"/>
              <a:t>вас</a:t>
            </a:r>
            <a:r>
              <a:rPr dirty="0"/>
              <a:t> </a:t>
            </a:r>
            <a:r>
              <a:rPr dirty="0" err="1"/>
              <a:t>будет</a:t>
            </a:r>
            <a:r>
              <a:rPr dirty="0"/>
              <a:t> </a:t>
            </a:r>
            <a:r>
              <a:rPr dirty="0" err="1"/>
              <a:t>дополнительная</a:t>
            </a:r>
            <a:r>
              <a:rPr dirty="0"/>
              <a:t> </a:t>
            </a:r>
            <a:r>
              <a:rPr dirty="0" err="1"/>
              <a:t>поддержка</a:t>
            </a:r>
            <a:r>
              <a:rPr dirty="0"/>
              <a:t> </a:t>
            </a:r>
            <a:r>
              <a:rPr dirty="0" err="1"/>
              <a:t>здоровья</a:t>
            </a:r>
            <a:r>
              <a:rPr dirty="0"/>
              <a:t> и </a:t>
            </a:r>
            <a:r>
              <a:rPr dirty="0" err="1"/>
              <a:t>иммунитета</a:t>
            </a:r>
            <a:r>
              <a:rPr dirty="0"/>
              <a:t>. </a:t>
            </a:r>
            <a:r>
              <a:rPr dirty="0" err="1"/>
              <a:t>Старение</a:t>
            </a:r>
            <a:r>
              <a:rPr dirty="0"/>
              <a:t> и </a:t>
            </a:r>
            <a:r>
              <a:rPr dirty="0" err="1"/>
              <a:t>нарушение</a:t>
            </a:r>
            <a:r>
              <a:rPr dirty="0"/>
              <a:t> </a:t>
            </a:r>
            <a:r>
              <a:rPr dirty="0" err="1"/>
              <a:t>работы</a:t>
            </a:r>
            <a:r>
              <a:rPr dirty="0"/>
              <a:t> </a:t>
            </a:r>
            <a:r>
              <a:rPr dirty="0" err="1"/>
              <a:t>клеток</a:t>
            </a:r>
            <a:r>
              <a:rPr dirty="0"/>
              <a:t> </a:t>
            </a:r>
            <a:r>
              <a:rPr dirty="0" err="1"/>
              <a:t>из-за</a:t>
            </a:r>
            <a:r>
              <a:rPr dirty="0"/>
              <a:t> </a:t>
            </a:r>
            <a:r>
              <a:rPr dirty="0" err="1"/>
              <a:t>влияния</a:t>
            </a:r>
            <a:r>
              <a:rPr dirty="0"/>
              <a:t> </a:t>
            </a:r>
            <a:r>
              <a:rPr dirty="0" err="1"/>
              <a:t>современной</a:t>
            </a:r>
            <a:r>
              <a:rPr dirty="0"/>
              <a:t> </a:t>
            </a:r>
            <a:r>
              <a:rPr dirty="0" err="1"/>
              <a:t>жизни</a:t>
            </a:r>
            <a:r>
              <a:rPr dirty="0"/>
              <a:t> </a:t>
            </a:r>
            <a:r>
              <a:rPr dirty="0" err="1"/>
              <a:t>будут</a:t>
            </a:r>
            <a:r>
              <a:rPr dirty="0"/>
              <a:t> </a:t>
            </a:r>
            <a:r>
              <a:rPr dirty="0" err="1"/>
              <a:t>иметь</a:t>
            </a:r>
            <a:r>
              <a:rPr dirty="0"/>
              <a:t> </a:t>
            </a:r>
            <a:r>
              <a:rPr dirty="0" err="1"/>
              <a:t>куда</a:t>
            </a:r>
            <a:r>
              <a:rPr dirty="0"/>
              <a:t> </a:t>
            </a:r>
            <a:r>
              <a:rPr dirty="0" err="1"/>
              <a:t>меньшее</a:t>
            </a:r>
            <a:r>
              <a:rPr dirty="0"/>
              <a:t> </a:t>
            </a:r>
            <a:r>
              <a:rPr dirty="0" err="1"/>
              <a:t>влияние</a:t>
            </a:r>
            <a:r>
              <a:rPr dirty="0"/>
              <a:t> </a:t>
            </a:r>
            <a:r>
              <a:rPr dirty="0" err="1"/>
              <a:t>на</a:t>
            </a:r>
            <a:r>
              <a:rPr dirty="0"/>
              <a:t> </a:t>
            </a:r>
            <a:r>
              <a:rPr dirty="0" err="1"/>
              <a:t>Вас</a:t>
            </a:r>
            <a:r>
              <a:rPr dirty="0"/>
              <a:t>.</a:t>
            </a:r>
          </a:p>
          <a:p>
            <a:pPr marL="266909" indent="-266909">
              <a:buClr>
                <a:srgbClr val="000000"/>
              </a:buClr>
              <a:buSzPct val="100000"/>
              <a:buFont typeface="Gill Sans"/>
              <a:buChar char="•"/>
              <a:defRPr sz="2500"/>
            </a:pPr>
            <a:r>
              <a:rPr dirty="0" err="1"/>
              <a:t>Однако</a:t>
            </a:r>
            <a:r>
              <a:rPr dirty="0"/>
              <a:t> </a:t>
            </a:r>
            <a:r>
              <a:rPr dirty="0" err="1"/>
              <a:t>самым</a:t>
            </a:r>
            <a:r>
              <a:rPr dirty="0"/>
              <a:t> </a:t>
            </a:r>
            <a:r>
              <a:rPr dirty="0" err="1"/>
              <a:t>выгодным</a:t>
            </a:r>
            <a:r>
              <a:rPr dirty="0"/>
              <a:t> </a:t>
            </a:r>
            <a:r>
              <a:rPr dirty="0" err="1"/>
              <a:t>будет</a:t>
            </a:r>
            <a:r>
              <a:rPr dirty="0"/>
              <a:t> </a:t>
            </a:r>
            <a:r>
              <a:rPr dirty="0" err="1"/>
              <a:t>сотрудничество</a:t>
            </a:r>
            <a:r>
              <a:rPr dirty="0"/>
              <a:t> с ASEA в </a:t>
            </a:r>
            <a:r>
              <a:rPr dirty="0" err="1"/>
              <a:t>качестве</a:t>
            </a:r>
            <a:r>
              <a:rPr dirty="0"/>
              <a:t> “</a:t>
            </a:r>
            <a:r>
              <a:rPr dirty="0" err="1"/>
              <a:t>Партнера</a:t>
            </a:r>
            <a:r>
              <a:rPr dirty="0"/>
              <a:t>”. </a:t>
            </a:r>
          </a:p>
          <a:p>
            <a:pPr marL="266909" indent="-266909">
              <a:buClr>
                <a:srgbClr val="000000"/>
              </a:buClr>
              <a:buSzPct val="100000"/>
              <a:buFont typeface="Gill Sans"/>
              <a:buChar char="•"/>
              <a:defRPr sz="2500"/>
            </a:pPr>
            <a:r>
              <a:rPr dirty="0"/>
              <a:t>И </a:t>
            </a:r>
            <a:r>
              <a:rPr dirty="0" err="1"/>
              <a:t>вот</a:t>
            </a:r>
            <a:r>
              <a:rPr dirty="0"/>
              <a:t> </a:t>
            </a:r>
            <a:r>
              <a:rPr dirty="0" err="1"/>
              <a:t>почему</a:t>
            </a:r>
            <a:r>
              <a:rPr dirty="0"/>
              <a:t>: </a:t>
            </a:r>
            <a:r>
              <a:rPr dirty="0" err="1"/>
              <a:t>Партнеры</a:t>
            </a:r>
            <a:r>
              <a:rPr dirty="0"/>
              <a:t> ASEA </a:t>
            </a:r>
            <a:r>
              <a:rPr dirty="0" err="1"/>
              <a:t>получают</a:t>
            </a:r>
            <a:r>
              <a:rPr dirty="0"/>
              <a:t> </a:t>
            </a:r>
            <a:r>
              <a:rPr dirty="0" err="1"/>
              <a:t>наши</a:t>
            </a:r>
            <a:r>
              <a:rPr dirty="0"/>
              <a:t> </a:t>
            </a:r>
            <a:r>
              <a:rPr dirty="0" err="1"/>
              <a:t>продукты</a:t>
            </a:r>
            <a:r>
              <a:rPr dirty="0"/>
              <a:t> </a:t>
            </a:r>
            <a:r>
              <a:rPr dirty="0" err="1"/>
              <a:t>при</a:t>
            </a:r>
            <a:r>
              <a:rPr dirty="0"/>
              <a:t> </a:t>
            </a:r>
            <a:r>
              <a:rPr dirty="0" err="1"/>
              <a:t>первом</a:t>
            </a:r>
            <a:r>
              <a:rPr dirty="0"/>
              <a:t> </a:t>
            </a:r>
            <a:r>
              <a:rPr dirty="0" err="1"/>
              <a:t>заказе</a:t>
            </a:r>
            <a:r>
              <a:rPr dirty="0"/>
              <a:t> </a:t>
            </a:r>
            <a:r>
              <a:rPr dirty="0" err="1"/>
              <a:t>по</a:t>
            </a:r>
            <a:r>
              <a:rPr dirty="0"/>
              <a:t> </a:t>
            </a:r>
            <a:r>
              <a:rPr dirty="0" err="1"/>
              <a:t>специальной</a:t>
            </a:r>
            <a:r>
              <a:rPr dirty="0"/>
              <a:t> </a:t>
            </a:r>
            <a:r>
              <a:rPr dirty="0" err="1"/>
              <a:t>цене</a:t>
            </a:r>
            <a:r>
              <a:rPr dirty="0"/>
              <a:t> и </a:t>
            </a:r>
            <a:r>
              <a:rPr dirty="0" err="1"/>
              <a:t>могут</a:t>
            </a:r>
            <a:r>
              <a:rPr dirty="0"/>
              <a:t> </a:t>
            </a:r>
            <a:r>
              <a:rPr dirty="0" err="1"/>
              <a:t>приобрести</a:t>
            </a:r>
            <a:r>
              <a:rPr dirty="0"/>
              <a:t> </a:t>
            </a:r>
            <a:r>
              <a:rPr dirty="0" err="1"/>
              <a:t>право</a:t>
            </a:r>
            <a:r>
              <a:rPr dirty="0"/>
              <a:t> </a:t>
            </a:r>
            <a:r>
              <a:rPr dirty="0" err="1"/>
              <a:t>получать</a:t>
            </a:r>
            <a:r>
              <a:rPr dirty="0"/>
              <a:t> </a:t>
            </a:r>
            <a:r>
              <a:rPr dirty="0" err="1"/>
              <a:t>бесплатные</a:t>
            </a:r>
            <a:r>
              <a:rPr dirty="0"/>
              <a:t> </a:t>
            </a:r>
            <a:r>
              <a:rPr dirty="0" err="1"/>
              <a:t>продукты</a:t>
            </a:r>
            <a:r>
              <a:rPr dirty="0"/>
              <a:t> и </a:t>
            </a:r>
            <a:r>
              <a:rPr dirty="0" err="1"/>
              <a:t>благодарственные</a:t>
            </a:r>
            <a:r>
              <a:rPr dirty="0"/>
              <a:t> </a:t>
            </a:r>
            <a:r>
              <a:rPr dirty="0" err="1"/>
              <a:t>чеки</a:t>
            </a:r>
            <a:r>
              <a:rPr dirty="0"/>
              <a:t> </a:t>
            </a:r>
            <a:r>
              <a:rPr dirty="0" err="1"/>
              <a:t>от</a:t>
            </a:r>
            <a:r>
              <a:rPr dirty="0"/>
              <a:t> ASEA! </a:t>
            </a:r>
            <a:r>
              <a:rPr dirty="0" err="1"/>
              <a:t>Это</a:t>
            </a:r>
            <a:r>
              <a:rPr dirty="0"/>
              <a:t> </a:t>
            </a:r>
            <a:r>
              <a:rPr dirty="0" err="1"/>
              <a:t>стоит</a:t>
            </a:r>
            <a:r>
              <a:rPr dirty="0"/>
              <a:t> </a:t>
            </a:r>
            <a:r>
              <a:rPr dirty="0" err="1"/>
              <a:t>всего</a:t>
            </a:r>
            <a:r>
              <a:rPr dirty="0"/>
              <a:t> </a:t>
            </a:r>
            <a:r>
              <a:rPr dirty="0" err="1"/>
              <a:t>лишь</a:t>
            </a:r>
            <a:r>
              <a:rPr dirty="0"/>
              <a:t> $40 и </a:t>
            </a:r>
            <a:r>
              <a:rPr dirty="0" err="1"/>
              <a:t>Вы</a:t>
            </a:r>
            <a:r>
              <a:rPr dirty="0"/>
              <a:t> </a:t>
            </a:r>
            <a:r>
              <a:rPr dirty="0" err="1"/>
              <a:t>получите</a:t>
            </a:r>
            <a:r>
              <a:rPr dirty="0"/>
              <a:t> БЕСПЛАТНЫЙ </a:t>
            </a:r>
            <a:r>
              <a:rPr dirty="0" err="1"/>
              <a:t>доступ</a:t>
            </a:r>
            <a:r>
              <a:rPr dirty="0"/>
              <a:t> к </a:t>
            </a:r>
            <a:r>
              <a:rPr dirty="0" err="1"/>
              <a:t>автоматическому</a:t>
            </a:r>
            <a:r>
              <a:rPr dirty="0"/>
              <a:t> </a:t>
            </a:r>
            <a:r>
              <a:rPr dirty="0" err="1"/>
              <a:t>онлайн</a:t>
            </a:r>
            <a:r>
              <a:rPr dirty="0"/>
              <a:t> </a:t>
            </a:r>
            <a:r>
              <a:rPr dirty="0" err="1"/>
              <a:t>бизнес-центру</a:t>
            </a:r>
            <a:r>
              <a:rPr dirty="0"/>
              <a:t>. К </a:t>
            </a:r>
            <a:r>
              <a:rPr dirty="0" err="1"/>
              <a:t>тому</a:t>
            </a:r>
            <a:r>
              <a:rPr dirty="0"/>
              <a:t> </a:t>
            </a:r>
            <a:r>
              <a:rPr dirty="0" err="1"/>
              <a:t>же</a:t>
            </a:r>
            <a:r>
              <a:rPr dirty="0"/>
              <a:t>, у </a:t>
            </a:r>
            <a:r>
              <a:rPr dirty="0" err="1"/>
              <a:t>Вас</a:t>
            </a:r>
            <a:r>
              <a:rPr dirty="0"/>
              <a:t> </a:t>
            </a:r>
            <a:r>
              <a:rPr dirty="0" err="1"/>
              <a:t>будет</a:t>
            </a:r>
            <a:r>
              <a:rPr dirty="0"/>
              <a:t> </a:t>
            </a:r>
            <a:r>
              <a:rPr dirty="0" err="1"/>
              <a:t>возможность</a:t>
            </a:r>
            <a:r>
              <a:rPr dirty="0"/>
              <a:t> </a:t>
            </a:r>
            <a:r>
              <a:rPr dirty="0" err="1"/>
              <a:t>получить</a:t>
            </a:r>
            <a:r>
              <a:rPr dirty="0"/>
              <a:t> </a:t>
            </a:r>
            <a:r>
              <a:rPr dirty="0" err="1"/>
              <a:t>поддержку</a:t>
            </a:r>
            <a:r>
              <a:rPr dirty="0"/>
              <a:t> и </a:t>
            </a:r>
            <a:r>
              <a:rPr dirty="0" err="1"/>
              <a:t>помощь</a:t>
            </a:r>
            <a:r>
              <a:rPr dirty="0"/>
              <a:t> </a:t>
            </a:r>
            <a:r>
              <a:rPr dirty="0" err="1"/>
              <a:t>от</a:t>
            </a:r>
            <a:r>
              <a:rPr dirty="0"/>
              <a:t> </a:t>
            </a:r>
            <a:r>
              <a:rPr dirty="0" err="1"/>
              <a:t>таких</a:t>
            </a:r>
            <a:r>
              <a:rPr dirty="0"/>
              <a:t> </a:t>
            </a:r>
            <a:r>
              <a:rPr dirty="0" err="1"/>
              <a:t>же</a:t>
            </a:r>
            <a:r>
              <a:rPr dirty="0"/>
              <a:t> </a:t>
            </a:r>
            <a:r>
              <a:rPr dirty="0" err="1"/>
              <a:t>людей</a:t>
            </a:r>
            <a:r>
              <a:rPr dirty="0"/>
              <a:t>, </a:t>
            </a:r>
            <a:r>
              <a:rPr dirty="0" err="1"/>
              <a:t>как</a:t>
            </a:r>
            <a:r>
              <a:rPr dirty="0"/>
              <a:t> и я!</a:t>
            </a:r>
          </a:p>
          <a:p>
            <a:pPr marL="266909" indent="-266909">
              <a:buClr>
                <a:srgbClr val="000000"/>
              </a:buClr>
              <a:buSzPct val="100000"/>
              <a:buFont typeface="Gill Sans"/>
              <a:buChar char="•"/>
              <a:defRPr sz="2500"/>
            </a:pPr>
            <a:r>
              <a:rPr dirty="0"/>
              <a:t>Business Builders — </a:t>
            </a:r>
            <a:r>
              <a:rPr dirty="0" err="1"/>
              <a:t>это</a:t>
            </a:r>
            <a:r>
              <a:rPr dirty="0"/>
              <a:t> </a:t>
            </a:r>
            <a:r>
              <a:rPr dirty="0" err="1"/>
              <a:t>Партнеры</a:t>
            </a:r>
            <a:r>
              <a:rPr dirty="0"/>
              <a:t>, </a:t>
            </a:r>
            <a:r>
              <a:rPr dirty="0" err="1"/>
              <a:t>который</a:t>
            </a:r>
            <a:r>
              <a:rPr dirty="0"/>
              <a:t> </a:t>
            </a:r>
            <a:r>
              <a:rPr dirty="0" err="1"/>
              <a:t>работают</a:t>
            </a:r>
            <a:r>
              <a:rPr dirty="0"/>
              <a:t> в </a:t>
            </a:r>
            <a:r>
              <a:rPr dirty="0" err="1"/>
              <a:t>растущей</a:t>
            </a:r>
            <a:r>
              <a:rPr dirty="0"/>
              <a:t> </a:t>
            </a:r>
            <a:r>
              <a:rPr dirty="0" err="1"/>
              <a:t>сфере</a:t>
            </a:r>
            <a:r>
              <a:rPr dirty="0"/>
              <a:t> </a:t>
            </a:r>
            <a:r>
              <a:rPr dirty="0" err="1"/>
              <a:t>бизнеса</a:t>
            </a:r>
            <a:r>
              <a:rPr dirty="0"/>
              <a:t> ASEA и </a:t>
            </a:r>
            <a:r>
              <a:rPr dirty="0" err="1"/>
              <a:t>помогают</a:t>
            </a:r>
            <a:r>
              <a:rPr dirty="0"/>
              <a:t> </a:t>
            </a:r>
            <a:r>
              <a:rPr dirty="0" err="1"/>
              <a:t>другим</a:t>
            </a:r>
            <a:r>
              <a:rPr dirty="0"/>
              <a:t> </a:t>
            </a:r>
            <a:r>
              <a:rPr dirty="0" err="1"/>
              <a:t>людям</a:t>
            </a:r>
            <a:r>
              <a:rPr dirty="0"/>
              <a:t> </a:t>
            </a:r>
            <a:r>
              <a:rPr dirty="0" err="1"/>
              <a:t>сделать</a:t>
            </a:r>
            <a:r>
              <a:rPr dirty="0"/>
              <a:t> </a:t>
            </a:r>
            <a:r>
              <a:rPr dirty="0" err="1"/>
              <a:t>то</a:t>
            </a:r>
            <a:r>
              <a:rPr dirty="0"/>
              <a:t> </a:t>
            </a:r>
            <a:r>
              <a:rPr dirty="0" err="1"/>
              <a:t>же</a:t>
            </a:r>
            <a:r>
              <a:rPr dirty="0"/>
              <a:t> </a:t>
            </a:r>
            <a:r>
              <a:rPr dirty="0" err="1"/>
              <a:t>самое</a:t>
            </a:r>
            <a:r>
              <a:rPr dirty="0"/>
              <a:t>. </a:t>
            </a:r>
            <a:r>
              <a:rPr dirty="0" err="1"/>
              <a:t>Мы</a:t>
            </a:r>
            <a:r>
              <a:rPr dirty="0"/>
              <a:t> </a:t>
            </a:r>
            <a:r>
              <a:rPr dirty="0" err="1"/>
              <a:t>предлагаем</a:t>
            </a:r>
            <a:r>
              <a:rPr dirty="0"/>
              <a:t> </a:t>
            </a:r>
            <a:r>
              <a:rPr dirty="0" err="1"/>
              <a:t>бесплатные</a:t>
            </a:r>
            <a:r>
              <a:rPr dirty="0"/>
              <a:t> </a:t>
            </a:r>
            <a:r>
              <a:rPr dirty="0" err="1"/>
              <a:t>тренинги</a:t>
            </a:r>
            <a:r>
              <a:rPr dirty="0"/>
              <a:t>. </a:t>
            </a:r>
            <a:r>
              <a:rPr dirty="0" err="1"/>
              <a:t>Успех</a:t>
            </a:r>
            <a:r>
              <a:rPr dirty="0"/>
              <a:t> </a:t>
            </a:r>
            <a:r>
              <a:rPr dirty="0" err="1"/>
              <a:t>может</a:t>
            </a:r>
            <a:r>
              <a:rPr dirty="0"/>
              <a:t> </a:t>
            </a:r>
            <a:r>
              <a:rPr dirty="0" err="1"/>
              <a:t>привести</a:t>
            </a:r>
            <a:r>
              <a:rPr dirty="0"/>
              <a:t> к </a:t>
            </a:r>
            <a:r>
              <a:rPr dirty="0" err="1"/>
              <a:t>растущему</a:t>
            </a:r>
            <a:r>
              <a:rPr dirty="0"/>
              <a:t> </a:t>
            </a:r>
            <a:r>
              <a:rPr dirty="0" err="1"/>
              <a:t>пассивному</a:t>
            </a:r>
            <a:r>
              <a:rPr dirty="0"/>
              <a:t> </a:t>
            </a:r>
            <a:r>
              <a:rPr dirty="0" err="1"/>
              <a:t>доходу</a:t>
            </a:r>
            <a:r>
              <a:rPr dirty="0"/>
              <a:t>, </a:t>
            </a:r>
            <a:r>
              <a:rPr dirty="0" err="1"/>
              <a:t>свободному</a:t>
            </a:r>
            <a:r>
              <a:rPr dirty="0"/>
              <a:t> </a:t>
            </a:r>
            <a:r>
              <a:rPr dirty="0" err="1"/>
              <a:t>времени</a:t>
            </a:r>
            <a:r>
              <a:rPr dirty="0"/>
              <a:t> и </a:t>
            </a:r>
            <a:r>
              <a:rPr dirty="0" err="1"/>
              <a:t>меньшему</a:t>
            </a:r>
            <a:r>
              <a:rPr dirty="0"/>
              <a:t> </a:t>
            </a:r>
            <a:r>
              <a:rPr dirty="0" err="1"/>
              <a:t>стрессу</a:t>
            </a:r>
            <a:r>
              <a:rPr dirty="0"/>
              <a:t> </a:t>
            </a:r>
            <a:r>
              <a:rPr dirty="0" err="1"/>
              <a:t>относительно</a:t>
            </a:r>
            <a:r>
              <a:rPr dirty="0"/>
              <a:t> </a:t>
            </a:r>
            <a:r>
              <a:rPr dirty="0" err="1"/>
              <a:t>пенсии</a:t>
            </a:r>
            <a:r>
              <a:rPr dirty="0"/>
              <a:t> и </a:t>
            </a:r>
            <a:r>
              <a:rPr dirty="0" err="1"/>
              <a:t>финансов</a:t>
            </a:r>
            <a:r>
              <a:rPr dirty="0"/>
              <a:t>. </a:t>
            </a:r>
            <a:r>
              <a:rPr dirty="0" err="1"/>
              <a:t>Многие</a:t>
            </a:r>
            <a:r>
              <a:rPr dirty="0"/>
              <a:t> </a:t>
            </a:r>
            <a:r>
              <a:rPr dirty="0" err="1"/>
              <a:t>воплощают</a:t>
            </a:r>
            <a:r>
              <a:rPr dirty="0"/>
              <a:t> </a:t>
            </a:r>
            <a:r>
              <a:rPr dirty="0" err="1"/>
              <a:t>мечты</a:t>
            </a:r>
            <a:r>
              <a:rPr dirty="0"/>
              <a:t> в </a:t>
            </a:r>
            <a:r>
              <a:rPr dirty="0" err="1"/>
              <a:t>реальность</a:t>
            </a:r>
            <a:r>
              <a:rPr dirty="0"/>
              <a:t>, о </a:t>
            </a:r>
            <a:r>
              <a:rPr dirty="0" err="1"/>
              <a:t>которых</a:t>
            </a:r>
            <a:r>
              <a:rPr dirty="0"/>
              <a:t> </a:t>
            </a:r>
            <a:r>
              <a:rPr dirty="0" err="1"/>
              <a:t>они</a:t>
            </a:r>
            <a:r>
              <a:rPr dirty="0"/>
              <a:t> и </a:t>
            </a:r>
            <a:r>
              <a:rPr dirty="0" err="1"/>
              <a:t>не</a:t>
            </a:r>
            <a:r>
              <a:rPr dirty="0"/>
              <a:t> </a:t>
            </a:r>
            <a:r>
              <a:rPr dirty="0" err="1"/>
              <a:t>могли</a:t>
            </a:r>
            <a:r>
              <a:rPr dirty="0"/>
              <a:t> и </a:t>
            </a:r>
            <a:r>
              <a:rPr dirty="0" err="1"/>
              <a:t>подумать</a:t>
            </a:r>
            <a:r>
              <a:rPr dirty="0"/>
              <a:t> </a:t>
            </a:r>
            <a:r>
              <a:rPr dirty="0" err="1"/>
              <a:t>раньше</a:t>
            </a:r>
            <a:r>
              <a:rPr dirty="0"/>
              <a:t>.</a:t>
            </a:r>
          </a:p>
          <a:p>
            <a:pPr marL="266909" indent="-266909">
              <a:buClr>
                <a:srgbClr val="000000"/>
              </a:buClr>
              <a:buSzPct val="100000"/>
              <a:buFont typeface="Gill Sans"/>
              <a:buChar char="•"/>
              <a:defRPr sz="2500"/>
            </a:pPr>
            <a:r>
              <a:rPr dirty="0" err="1"/>
              <a:t>Спасибо</a:t>
            </a:r>
            <a:r>
              <a:rPr dirty="0"/>
              <a:t> </a:t>
            </a:r>
            <a:r>
              <a:rPr dirty="0" err="1"/>
              <a:t>Вам</a:t>
            </a:r>
            <a:r>
              <a:rPr dirty="0"/>
              <a:t> </a:t>
            </a:r>
            <a:r>
              <a:rPr dirty="0" err="1"/>
              <a:t>большое</a:t>
            </a:r>
            <a:r>
              <a:rPr dirty="0"/>
              <a:t> </a:t>
            </a:r>
            <a:r>
              <a:rPr dirty="0" err="1"/>
              <a:t>за</a:t>
            </a:r>
            <a:r>
              <a:rPr dirty="0"/>
              <a:t> </a:t>
            </a:r>
            <a:r>
              <a:rPr dirty="0" err="1"/>
              <a:t>то</a:t>
            </a:r>
            <a:r>
              <a:rPr dirty="0"/>
              <a:t>, </a:t>
            </a:r>
            <a:r>
              <a:rPr dirty="0" err="1"/>
              <a:t>что</a:t>
            </a:r>
            <a:r>
              <a:rPr dirty="0"/>
              <a:t> </a:t>
            </a:r>
            <a:r>
              <a:rPr dirty="0" err="1"/>
              <a:t>позволили</a:t>
            </a:r>
            <a:r>
              <a:rPr dirty="0"/>
              <a:t> </a:t>
            </a:r>
            <a:r>
              <a:rPr dirty="0" err="1"/>
              <a:t>мне</a:t>
            </a:r>
            <a:r>
              <a:rPr dirty="0"/>
              <a:t> </a:t>
            </a:r>
            <a:r>
              <a:rPr dirty="0" err="1"/>
              <a:t>поделиться</a:t>
            </a:r>
            <a:r>
              <a:rPr dirty="0"/>
              <a:t> </a:t>
            </a:r>
            <a:r>
              <a:rPr dirty="0" err="1"/>
              <a:t>этой</a:t>
            </a:r>
            <a:r>
              <a:rPr dirty="0"/>
              <a:t> </a:t>
            </a:r>
            <a:r>
              <a:rPr dirty="0" err="1"/>
              <a:t>информацией</a:t>
            </a:r>
            <a:r>
              <a:rPr dirty="0"/>
              <a:t> с </a:t>
            </a:r>
            <a:r>
              <a:rPr dirty="0" err="1"/>
              <a:t>вами</a:t>
            </a:r>
            <a:r>
              <a:rPr dirty="0"/>
              <a:t>, и я </a:t>
            </a:r>
            <a:r>
              <a:rPr dirty="0" err="1"/>
              <a:t>бы</a:t>
            </a:r>
            <a:r>
              <a:rPr dirty="0"/>
              <a:t> с </a:t>
            </a:r>
            <a:r>
              <a:rPr dirty="0" err="1"/>
              <a:t>удовольствием</a:t>
            </a:r>
            <a:r>
              <a:rPr dirty="0"/>
              <a:t> </a:t>
            </a:r>
            <a:r>
              <a:rPr dirty="0" err="1"/>
              <a:t>узнал</a:t>
            </a:r>
            <a:r>
              <a:rPr dirty="0"/>
              <a:t>, </a:t>
            </a:r>
            <a:r>
              <a:rPr dirty="0" err="1"/>
              <a:t>что</a:t>
            </a:r>
            <a:r>
              <a:rPr dirty="0"/>
              <a:t> </a:t>
            </a:r>
            <a:r>
              <a:rPr dirty="0" err="1"/>
              <a:t>Вы</a:t>
            </a:r>
            <a:r>
              <a:rPr dirty="0"/>
              <a:t> </a:t>
            </a:r>
            <a:r>
              <a:rPr dirty="0" err="1"/>
              <a:t>думаете</a:t>
            </a:r>
            <a:r>
              <a:rPr dirty="0"/>
              <a:t> и </a:t>
            </a:r>
            <a:r>
              <a:rPr dirty="0" err="1"/>
              <a:t>какие</a:t>
            </a:r>
            <a:r>
              <a:rPr dirty="0"/>
              <a:t> </a:t>
            </a:r>
            <a:r>
              <a:rPr dirty="0" err="1"/>
              <a:t>из</a:t>
            </a:r>
            <a:r>
              <a:rPr dirty="0"/>
              <a:t> “</a:t>
            </a:r>
            <a:r>
              <a:rPr dirty="0" err="1"/>
              <a:t>Шести</a:t>
            </a:r>
            <a:r>
              <a:rPr dirty="0"/>
              <a:t> </a:t>
            </a:r>
            <a:r>
              <a:rPr dirty="0" err="1"/>
              <a:t>причин</a:t>
            </a:r>
            <a:r>
              <a:rPr dirty="0"/>
              <a:t>” </a:t>
            </a:r>
            <a:r>
              <a:rPr dirty="0" err="1"/>
              <a:t>являются</a:t>
            </a:r>
            <a:r>
              <a:rPr dirty="0"/>
              <a:t> </a:t>
            </a:r>
            <a:r>
              <a:rPr dirty="0" err="1"/>
              <a:t>вашими</a:t>
            </a:r>
            <a:r>
              <a:rPr dirty="0"/>
              <a:t>. </a:t>
            </a:r>
          </a:p>
          <a:p>
            <a:pPr marL="266909" indent="-266909">
              <a:buClr>
                <a:srgbClr val="000000"/>
              </a:buClr>
              <a:buSzPct val="100000"/>
              <a:buFont typeface="Gill Sans"/>
              <a:buChar char="•"/>
              <a:defRPr sz="2500"/>
            </a:pPr>
            <a:r>
              <a:rPr dirty="0"/>
              <a:t>(</a:t>
            </a:r>
            <a:r>
              <a:rPr dirty="0" err="1"/>
              <a:t>передайте</a:t>
            </a:r>
            <a:r>
              <a:rPr dirty="0"/>
              <a:t> </a:t>
            </a:r>
            <a:r>
              <a:rPr dirty="0" err="1"/>
              <a:t>анкеты</a:t>
            </a:r>
            <a:r>
              <a:rPr dirty="0"/>
              <a:t>/</a:t>
            </a:r>
            <a:r>
              <a:rPr dirty="0" err="1"/>
              <a:t>заявки</a:t>
            </a:r>
            <a:r>
              <a:rPr dirty="0"/>
              <a:t> о </a:t>
            </a:r>
            <a:r>
              <a:rPr dirty="0" err="1"/>
              <a:t>регистрации</a:t>
            </a:r>
            <a:r>
              <a:rPr dirty="0"/>
              <a:t>, </a:t>
            </a:r>
            <a:r>
              <a:rPr dirty="0" err="1"/>
              <a:t>спросите</a:t>
            </a:r>
            <a:r>
              <a:rPr dirty="0"/>
              <a:t>, </a:t>
            </a:r>
            <a:r>
              <a:rPr dirty="0" err="1"/>
              <a:t>как</a:t>
            </a:r>
            <a:r>
              <a:rPr dirty="0"/>
              <a:t> </a:t>
            </a:r>
            <a:r>
              <a:rPr dirty="0" err="1"/>
              <a:t>они</a:t>
            </a:r>
            <a:r>
              <a:rPr dirty="0"/>
              <a:t> </a:t>
            </a:r>
            <a:r>
              <a:rPr dirty="0" err="1"/>
              <a:t>чувствуют</a:t>
            </a:r>
            <a:r>
              <a:rPr dirty="0"/>
              <a:t> </a:t>
            </a:r>
            <a:r>
              <a:rPr dirty="0" err="1"/>
              <a:t>себя</a:t>
            </a:r>
            <a:r>
              <a:rPr dirty="0"/>
              <a:t> с RENU 28, </a:t>
            </a:r>
            <a:r>
              <a:rPr dirty="0" err="1"/>
              <a:t>ответьте</a:t>
            </a:r>
            <a:r>
              <a:rPr dirty="0"/>
              <a:t> </a:t>
            </a:r>
            <a:r>
              <a:rPr dirty="0" err="1"/>
              <a:t>на</a:t>
            </a:r>
            <a:r>
              <a:rPr dirty="0"/>
              <a:t> </a:t>
            </a:r>
            <a:r>
              <a:rPr dirty="0" err="1"/>
              <a:t>вопросы</a:t>
            </a:r>
            <a:r>
              <a:rPr dirty="0"/>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2800"/>
            </a:pPr>
            <a:r>
              <a:rPr lang="ru-RU" dirty="0" smtClean="0"/>
              <a:t>Вы хотите посмотреть, какие варианты есть у людей с ASEA?</a:t>
            </a:r>
          </a:p>
          <a:p>
            <a:pPr marL="298938" indent="-298938">
              <a:buClr>
                <a:srgbClr val="000000"/>
              </a:buClr>
              <a:buSzPct val="100000"/>
              <a:buFont typeface="Gill Sans"/>
              <a:buChar char="•"/>
              <a:defRPr sz="2800"/>
            </a:pPr>
            <a:r>
              <a:rPr lang="ru-RU" dirty="0" smtClean="0"/>
              <a:t>Где вы видите себя?</a:t>
            </a:r>
          </a:p>
          <a:p>
            <a:pPr marL="298938" indent="-298938">
              <a:buClr>
                <a:srgbClr val="000000"/>
              </a:buClr>
              <a:buSzPct val="100000"/>
              <a:buFont typeface="Gill Sans"/>
              <a:buChar char="•"/>
              <a:defRPr sz="2800"/>
            </a:pPr>
            <a:r>
              <a:rPr lang="ru-RU" dirty="0" smtClean="0"/>
              <a:t>Некоторые люди просто хотели бы использовать наши продукты и стать ценными «Клиентами ASEA». Если это вас интересует, вы можете приобрести по полной розничной цене или получить скидку на «Привилегированные клиенты». Каждый день, круглый год и до тех пор, пока вы принимаете ASEA, ваше тело будет продолжать оказывать дополнительную поддержку для здоровья и иммунитета. Старение и повреждения клеток от нападений современной жизни будут иметь меньшее влияние на вас.</a:t>
            </a:r>
          </a:p>
          <a:p>
            <a:pPr marL="298938" indent="-298938">
              <a:buClr>
                <a:srgbClr val="000000"/>
              </a:buClr>
              <a:buSzPct val="100000"/>
              <a:buFont typeface="Gill Sans"/>
              <a:buChar char="•"/>
              <a:defRPr sz="2800"/>
            </a:pPr>
            <a:r>
              <a:rPr lang="ru-RU" dirty="0" smtClean="0"/>
              <a:t>Но ваша лучшая сделка - присоединиться к ASEA как «</a:t>
            </a:r>
            <a:r>
              <a:rPr lang="ru-RU" dirty="0" err="1" smtClean="0"/>
              <a:t>Associate</a:t>
            </a:r>
            <a:r>
              <a:rPr lang="ru-RU" dirty="0" smtClean="0"/>
              <a:t>».</a:t>
            </a:r>
          </a:p>
          <a:p>
            <a:pPr marL="298938" indent="-298938">
              <a:buClr>
                <a:srgbClr val="000000"/>
              </a:buClr>
              <a:buSzPct val="100000"/>
              <a:buFont typeface="Gill Sans"/>
              <a:buChar char="•"/>
              <a:defRPr sz="2800"/>
            </a:pPr>
            <a:r>
              <a:rPr lang="ru-RU" dirty="0" smtClean="0"/>
              <a:t>Вот почему: </a:t>
            </a:r>
            <a:r>
              <a:rPr lang="ru-RU" dirty="0" err="1" smtClean="0"/>
              <a:t>Associates</a:t>
            </a:r>
            <a:r>
              <a:rPr lang="ru-RU" dirty="0" smtClean="0"/>
              <a:t> могут получить специальную оценку по первому заказу и могут претендовать на получение бесплатного продукта и «благодарственные чеки» от ASEA! Это всего лишь $ 40, чтобы присоединиться, и вы получите БЕСПЛАТНЫЙ автоматизированный онлайн-бизнес-центр. Вы также получаете поддержку от таких полезных людей, как я!</a:t>
            </a:r>
          </a:p>
          <a:p>
            <a:pPr marL="298938" indent="-298938">
              <a:buClr>
                <a:srgbClr val="000000"/>
              </a:buClr>
              <a:buSzPct val="100000"/>
              <a:buFont typeface="Gill Sans"/>
              <a:buChar char="•"/>
              <a:defRPr sz="2800"/>
            </a:pPr>
            <a:r>
              <a:rPr lang="ru-RU" dirty="0" smtClean="0"/>
              <a:t>Бизнес-строители - это партнеры, которые работают над расширением бизнеса в рамках ASEA и помогают другим сделать то же самое. Мы предоставляем бесплатное обучение. Успех может привести к росту остаточного дохода, свободы во времени и меньшему стрессу в отношении финансов и выхода на пенсию. Многие достигают мечты, о которых они никогда не думали, будут реализованы.</a:t>
            </a:r>
          </a:p>
          <a:p>
            <a:pPr marL="298938" indent="-298938">
              <a:buClr>
                <a:srgbClr val="000000"/>
              </a:buClr>
              <a:buSzPct val="100000"/>
              <a:buFont typeface="Gill Sans"/>
              <a:buChar char="•"/>
              <a:defRPr sz="2800"/>
            </a:pPr>
            <a:r>
              <a:rPr lang="ru-RU" dirty="0" smtClean="0"/>
              <a:t>Большое вам спасибо за то, что вы позволили мне поделиться этой информацией с вами, и я хотел бы узнать, что вы думаете о том, принадлежит ли вам «Шесть Причин».</a:t>
            </a:r>
          </a:p>
          <a:p>
            <a:pPr marL="298938" indent="-298938">
              <a:buClr>
                <a:srgbClr val="000000"/>
              </a:buClr>
              <a:buSzPct val="100000"/>
              <a:buFont typeface="Gill Sans"/>
              <a:buChar char="•"/>
              <a:defRPr sz="2800"/>
            </a:pPr>
            <a:r>
              <a:rPr lang="ru-RU" dirty="0" smtClean="0"/>
              <a:t>(Выйдите из листов регистрации / регистрации, спросите, как чувствует себя RENU 28, отвечайте на вопросы)</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p>
            <a:pPr>
              <a:lnSpc>
                <a:spcPct val="117999"/>
              </a:lnSpc>
              <a:spcBef>
                <a:spcPts val="0"/>
              </a:spcBef>
              <a:defRPr sz="3000"/>
            </a:pPr>
            <a:r>
              <a:rPr lang="kk-KZ" dirty="0" smtClean="0"/>
              <a:t>Вы можете найти эти слайды по этой ссылке:</a:t>
            </a:r>
            <a:r>
              <a:rPr lang="kk-KZ" baseline="0" dirty="0" smtClean="0"/>
              <a:t> </a:t>
            </a:r>
            <a:r>
              <a:rPr u="sng" dirty="0" smtClean="0">
                <a:hlinkClick r:id="rId3"/>
              </a:rPr>
              <a:t>www.ATeamSupport.com</a:t>
            </a:r>
            <a:endParaRPr u="sng" dirty="0">
              <a:hlinkClick r:id="rId3"/>
            </a:endParaRPr>
          </a:p>
          <a:p>
            <a:pPr>
              <a:lnSpc>
                <a:spcPct val="117999"/>
              </a:lnSpc>
              <a:spcBef>
                <a:spcPts val="0"/>
              </a:spcBef>
              <a:defRPr sz="3000"/>
            </a:pPr>
            <a:r>
              <a:rPr lang="kk-KZ" dirty="0" smtClean="0"/>
              <a:t>Нажмите на </a:t>
            </a:r>
            <a:r>
              <a:rPr lang="en-US" dirty="0" smtClean="0"/>
              <a:t>“</a:t>
            </a:r>
            <a:r>
              <a:rPr lang="kk-KZ" dirty="0" smtClean="0"/>
              <a:t>Презентации</a:t>
            </a:r>
            <a:r>
              <a:rPr lang="en-US" dirty="0" smtClean="0"/>
              <a:t>”</a:t>
            </a:r>
            <a:r>
              <a:rPr dirty="0" smtClean="0"/>
              <a:t>. </a:t>
            </a:r>
            <a:r>
              <a:rPr lang="kk-KZ" dirty="0" smtClean="0"/>
              <a:t>Добавляйтесь в </a:t>
            </a:r>
            <a:r>
              <a:rPr dirty="0" err="1" smtClean="0"/>
              <a:t>ATeam</a:t>
            </a:r>
            <a:r>
              <a:rPr dirty="0" smtClean="0"/>
              <a:t> </a:t>
            </a:r>
            <a:r>
              <a:rPr lang="ru-RU" dirty="0" smtClean="0"/>
              <a:t>еженедельный информационный бюллетень</a:t>
            </a:r>
            <a:r>
              <a:rPr lang="ru-RU" baseline="0" dirty="0" smtClean="0"/>
              <a:t> и в </a:t>
            </a:r>
            <a:r>
              <a:rPr dirty="0" smtClean="0"/>
              <a:t>FB</a:t>
            </a:r>
            <a:r>
              <a:rPr lang="kk-KZ" dirty="0" smtClean="0"/>
              <a:t> группу</a:t>
            </a:r>
            <a:r>
              <a:rPr dirty="0" smtClean="0"/>
              <a:t>.</a:t>
            </a:r>
            <a:endParaRPr dirty="0"/>
          </a:p>
          <a:p>
            <a:pPr>
              <a:lnSpc>
                <a:spcPct val="117999"/>
              </a:lnSpc>
              <a:spcBef>
                <a:spcPts val="0"/>
              </a:spcBef>
              <a:defRPr sz="3000"/>
            </a:pPr>
            <a:r>
              <a:rPr lang="kk-KZ" dirty="0" smtClean="0"/>
              <a:t>Трейнинг Успеха</a:t>
            </a:r>
            <a:r>
              <a:rPr dirty="0" smtClean="0"/>
              <a:t>!</a:t>
            </a:r>
            <a:endParaRPr dirty="0"/>
          </a:p>
          <a:p>
            <a:pPr>
              <a:lnSpc>
                <a:spcPct val="117999"/>
              </a:lnSpc>
              <a:spcBef>
                <a:spcPts val="0"/>
              </a:spcBef>
              <a:defRPr sz="3000"/>
            </a:pPr>
            <a:r>
              <a:rPr dirty="0"/>
              <a:t>1, 2, 3, “Getting Started” Training plus 9 other training modules.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lvl1pPr>
              <a:lnSpc>
                <a:spcPct val="125000"/>
              </a:lnSpc>
              <a:spcBef>
                <a:spcPts val="0"/>
              </a:spcBef>
              <a:defRPr sz="1800">
                <a:latin typeface="Avenir Roman"/>
                <a:ea typeface="Avenir Roman"/>
                <a:cs typeface="Avenir Roman"/>
                <a:sym typeface="Avenir Roman"/>
              </a:defRPr>
            </a:lvl1pPr>
          </a:lstStyle>
          <a:p>
            <a:r>
              <a:rPr lang="ru-RU" dirty="0" smtClean="0"/>
              <a:t>ASEA меняет мир по одной клетке за раз</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marL="190500" indent="-190500">
              <a:buSzPct val="100000"/>
              <a:buChar char="•"/>
              <a:defRPr sz="2500"/>
            </a:pPr>
            <a:r>
              <a:t>Технология ASEA основана “Редокс биохимии”. </a:t>
            </a:r>
          </a:p>
          <a:p>
            <a:pPr marL="190500" indent="-190500">
              <a:buSzPct val="100000"/>
              <a:buChar char="•"/>
              <a:defRPr sz="2500"/>
            </a:pPr>
            <a:r>
              <a:t>В научных и медицинских журналах было опубликовано более 10,000 исследований на тему “Редокс сигналирования”. </a:t>
            </a:r>
          </a:p>
          <a:p>
            <a:pPr marL="190500" indent="-190500">
              <a:buSzPct val="100000"/>
              <a:buChar char="•"/>
              <a:defRPr sz="2500"/>
            </a:pPr>
            <a:r>
              <a:t>Несмотря на то, что Вы, возможно, об этом не слышали, более 1200 книг было издано на эту тему. </a:t>
            </a:r>
          </a:p>
          <a:p>
            <a:pPr marL="190500" indent="-190500">
              <a:buSzPct val="100000"/>
              <a:buChar char="•"/>
              <a:defRPr sz="2500"/>
            </a:pPr>
            <a:r>
              <a:t>Было присуждено множество Нобелевских премий в области Редокс сигналирования.</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lvl1pPr>
              <a:lnSpc>
                <a:spcPct val="117999"/>
              </a:lnSpc>
              <a:spcBef>
                <a:spcPts val="0"/>
              </a:spcBef>
              <a:defRPr sz="3000"/>
            </a:lvl1pPr>
          </a:lstStyle>
          <a:p>
            <a:r>
              <a:rPr lang="ru-RU" dirty="0" smtClean="0"/>
              <a:t>Многочисленные</a:t>
            </a:r>
            <a:r>
              <a:rPr lang="ru-RU" baseline="0" dirty="0" smtClean="0"/>
              <a:t> Нобелевские премии были </a:t>
            </a:r>
            <a:r>
              <a:rPr lang="ru-RU" dirty="0" smtClean="0"/>
              <a:t>вручены в области </a:t>
            </a:r>
            <a:r>
              <a:rPr lang="ru-RU" dirty="0" err="1" smtClean="0"/>
              <a:t>окислительно</a:t>
            </a:r>
            <a:r>
              <a:rPr lang="ru-RU" dirty="0" smtClean="0"/>
              <a:t>-восстановительных сигнальных молекул</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marL="261571" indent="-261571">
              <a:buSzPct val="100000"/>
              <a:buChar char="•"/>
              <a:defRPr sz="2500"/>
            </a:pPr>
            <a:r>
              <a:t>Наши клетки создают свои собственные инструменты для восстановления после тех или иных повреждений. Такие инструменты называются редко сигнальными молекулами. Клетки генерируют их каждую секунду каждый день во время процесса производства энергии. Без них жизнь невозможна.</a:t>
            </a:r>
          </a:p>
          <a:p>
            <a:pPr marL="261571" indent="-261571">
              <a:buSzPct val="100000"/>
              <a:buChar char="•"/>
              <a:defRPr sz="2500"/>
            </a:pPr>
            <a:r>
              <a:t>Существует две категории редокс сигнальных молекул: </a:t>
            </a:r>
          </a:p>
          <a:p>
            <a:pPr marL="490171" lvl="1" indent="-261571">
              <a:buSzPct val="100000"/>
              <a:buChar char="•"/>
              <a:defRPr sz="2500"/>
            </a:pPr>
            <a:r>
              <a:t>“Восстановители” передают сообщения, которые сигнализируют вашим клеткам об активизации антиоксидантов. В свою очередь, антиоксиданты помогают предотвратить клеточные нарушения и заболевания. </a:t>
            </a:r>
          </a:p>
          <a:p>
            <a:pPr marL="490171" lvl="1" indent="-261571">
              <a:buSzPct val="100000"/>
              <a:buChar char="•"/>
              <a:defRPr sz="2500"/>
            </a:pPr>
            <a:r>
              <a:t>Второй категорией являются “Окислители”, которые отвечают за запуск необходимой клеточной коммуникации внутри вашего тела с целью обеспечения  оптимальной работы иммунной системы, защищающей Вас от опасных бактерий, вирусов и инфекций.</a:t>
            </a:r>
          </a:p>
          <a:p>
            <a:pPr marL="261571" indent="-261571">
              <a:buSzPct val="100000"/>
              <a:buChar char="•"/>
              <a:defRPr sz="2500"/>
            </a:pPr>
            <a:r>
              <a:t>На английском слово “Редокс” (REDOX) - это сокращение от двух слов “восстановители” и “оксиданты” (Reductants and Oxidants).</a:t>
            </a:r>
          </a:p>
          <a:p>
            <a:pPr marL="261571" indent="-261571">
              <a:buSzPct val="100000"/>
              <a:buChar char="•"/>
              <a:defRPr sz="2500"/>
            </a:pPr>
            <a:r>
              <a:t>Вместе эти молекулы поддерживают не только жизненно важную деятельность иммунной системы, но и регенерацию клеток, а также заживление повреждений в любом возрасте. Делая это, они поддерживают все функции организма и играют ключевую роль в природной способности нашего тела к самоисцелению.</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a:lnSpc>
                <a:spcPct val="117999"/>
              </a:lnSpc>
              <a:spcBef>
                <a:spcPts val="0"/>
              </a:spcBef>
              <a:defRPr sz="3000">
                <a:latin typeface="Calibri"/>
                <a:ea typeface="Calibri"/>
                <a:cs typeface="Calibri"/>
                <a:sym typeface="Calibri"/>
              </a:defRPr>
            </a:pPr>
            <a:r>
              <a:rPr lang="ru-RU" dirty="0" err="1" smtClean="0"/>
              <a:t>Окислительно</a:t>
            </a:r>
            <a:r>
              <a:rPr lang="ru-RU" dirty="0" smtClean="0"/>
              <a:t>-восстановительные сигнальные молекулы являются основой здоровых клеток. </a:t>
            </a:r>
            <a:r>
              <a:rPr lang="ru-RU" dirty="0" err="1" smtClean="0"/>
              <a:t>Окислительно</a:t>
            </a:r>
            <a:r>
              <a:rPr lang="ru-RU" dirty="0" smtClean="0"/>
              <a:t>-восстановительные молекулы имеют решающее значение для каждой системы и функций организма.</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357"/>
          <p:cNvSpPr>
            <a:spLocks noGrp="1" noRot="1" noChangeAspect="1" noTextEdit="1"/>
          </p:cNvSpPr>
          <p:nvPr>
            <p:ph type="sldImg"/>
          </p:nvPr>
        </p:nvSpPr>
        <p:spPr/>
      </p:sp>
      <p:sp>
        <p:nvSpPr>
          <p:cNvPr id="45058" name="Shape 358"/>
          <p:cNvSpPr>
            <a:spLocks noGrp="1"/>
          </p:cNvSpPr>
          <p:nvPr>
            <p:ph type="body" sz="quarter" idx="1"/>
          </p:nvPr>
        </p:nvSpPr>
        <p:spPr/>
        <p:txBody>
          <a:bodyPr/>
          <a:lstStyle/>
          <a:p>
            <a:pPr marL="323850" indent="-323850" eaLnBrk="1" hangingPunct="1">
              <a:buFontTx/>
              <a:buChar char="•"/>
            </a:pPr>
            <a:r>
              <a:rPr lang="en-US">
                <a:solidFill>
                  <a:srgbClr val="000000"/>
                </a:solidFill>
                <a:latin typeface="Helvetica Neue" charset="0"/>
              </a:rPr>
              <a:t>We produce fewer and fewer of these molecules as we age. Since Redox Signaling Molecules send out signals, when there is a problem, not having enough of them is like our cells making 911 calls without a good signal. As a result, we tend to have more chronic health problems than we had when we were younger. </a:t>
            </a:r>
          </a:p>
          <a:p>
            <a:pPr marL="323850" indent="-323850" eaLnBrk="1" hangingPunct="1">
              <a:buFontTx/>
              <a:buChar char="•"/>
            </a:pPr>
            <a:r>
              <a:rPr lang="en-US">
                <a:solidFill>
                  <a:srgbClr val="000000"/>
                </a:solidFill>
                <a:latin typeface="Helvetica Neue" charset="0"/>
              </a:rPr>
              <a:t>Our eyes weaken, our memory isn’t what it used to be, our joints begin to hurt. Our immune system feels weaker - or too reactive. Our intelligent body seems to be losing some of it’s intelligence.</a:t>
            </a:r>
          </a:p>
          <a:p>
            <a:pPr marL="323850" indent="-323850" eaLnBrk="1" hangingPunct="1">
              <a:buFontTx/>
              <a:buChar char="•"/>
            </a:pPr>
            <a:r>
              <a:rPr lang="en-US">
                <a:solidFill>
                  <a:srgbClr val="000000"/>
                </a:solidFill>
                <a:latin typeface="Helvetica Neue" charset="0"/>
              </a:rPr>
              <a:t>Many people assume these issues are inevitable or just a part of aging. But researchers now understand that many are the result of deficiencies and imbalances in REDOX function.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2_Custom Layout copy 1">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88" name="Shape 88"/>
          <p:cNvSpPr>
            <a:spLocks noGrp="1"/>
          </p:cNvSpPr>
          <p:nvPr>
            <p:ph type="title"/>
          </p:nvPr>
        </p:nvSpPr>
        <p:spPr>
          <a:xfrm>
            <a:off x="1270000" y="3225800"/>
            <a:ext cx="10464800" cy="3302000"/>
          </a:xfrm>
          <a:prstGeom prst="rect">
            <a:avLst/>
          </a:prstGeom>
          <a:ln>
            <a:miter lim="400000"/>
          </a:ln>
        </p:spPr>
        <p:txBody>
          <a:bodyPr lIns="50800" tIns="50800" rIns="50800" bIns="50800">
            <a:normAutofit/>
          </a:bodyPr>
          <a:lstStyle>
            <a:lvl1pPr defTabSz="584200">
              <a:defRPr sz="8000">
                <a:solidFill>
                  <a:srgbClr val="FFFFFF"/>
                </a:solidFill>
                <a:uFillTx/>
                <a:latin typeface="Helvetica"/>
                <a:ea typeface="Helvetica"/>
                <a:cs typeface="Helvetica"/>
                <a:sym typeface="Helvetica"/>
              </a:defRPr>
            </a:lvl1pPr>
          </a:lstStyle>
          <a:p>
            <a:r>
              <a:t>Title Text</a:t>
            </a:r>
          </a:p>
        </p:txBody>
      </p:sp>
      <p:sp>
        <p:nvSpPr>
          <p:cNvPr id="89" name="Shape 89"/>
          <p:cNvSpPr>
            <a:spLocks noGrp="1"/>
          </p:cNvSpPr>
          <p:nvPr>
            <p:ph type="sldNum" sz="quarter" idx="2"/>
          </p:nvPr>
        </p:nvSpPr>
        <p:spPr>
          <a:xfrm>
            <a:off x="6311798" y="9245600"/>
            <a:ext cx="368504" cy="381000"/>
          </a:xfrm>
          <a:prstGeom prst="rect">
            <a:avLst/>
          </a:prstGeom>
          <a:ln>
            <a:miter lim="400000"/>
          </a:ln>
        </p:spPr>
        <p:txBody>
          <a:bodyPr lIns="50800" tIns="50800" rIns="50800" bIns="50800" anchor="t"/>
          <a:lstStyle>
            <a:lvl1pPr algn="ctr" defTabSz="584200">
              <a:buClrTx/>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96" name="Shape 96"/>
          <p:cNvSpPr>
            <a:spLocks noGrp="1"/>
          </p:cNvSpPr>
          <p:nvPr>
            <p:ph type="sldNum" sz="quarter" idx="2"/>
          </p:nvPr>
        </p:nvSpPr>
        <p:spPr>
          <a:xfrm>
            <a:off x="6343650" y="9372600"/>
            <a:ext cx="317500" cy="342900"/>
          </a:xfrm>
          <a:prstGeom prst="rect">
            <a:avLst/>
          </a:prstGeom>
          <a:ln>
            <a:miter lim="400000"/>
          </a:ln>
        </p:spPr>
        <p:txBody>
          <a:bodyPr lIns="50800" tIns="50800" rIns="50800" bIns="50800" anchor="t"/>
          <a:lstStyle>
            <a:lvl1pPr algn="ctr" defTabSz="457200">
              <a:buClrTx/>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9_Office Theme copy">
    <p:bg>
      <p:bgPr>
        <a:solidFill>
          <a:srgbClr val="FFFFFF"/>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647700" y="130951"/>
            <a:ext cx="11709400" cy="2144889"/>
          </a:xfrm>
          <a:prstGeom prst="rect">
            <a:avLst/>
          </a:prstGeom>
          <a:ln>
            <a:miter lim="400000"/>
          </a:ln>
        </p:spPr>
        <p:txBody>
          <a:bodyPr lIns="50800" tIns="50800" rIns="50800" bIns="50800"/>
          <a:lstStyle>
            <a:lvl1pPr marL="57799" marR="57799" defTabSz="647700">
              <a:defRPr>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04" name="Shape 104"/>
          <p:cNvSpPr>
            <a:spLocks noGrp="1"/>
          </p:cNvSpPr>
          <p:nvPr>
            <p:ph type="body" idx="1"/>
          </p:nvPr>
        </p:nvSpPr>
        <p:spPr>
          <a:prstGeom prst="rect">
            <a:avLst/>
          </a:prstGeom>
        </p:spPr>
        <p:txBody>
          <a:bodyPr lIns="50800" tIns="50800" rIns="50800" bIns="50800"/>
          <a:lstStyle>
            <a:lvl1pPr marL="383540" marR="57799" defTabSz="647700">
              <a:defRPr>
                <a:latin typeface="Lucida Grande"/>
                <a:ea typeface="Lucida Grande"/>
                <a:cs typeface="Lucida Grande"/>
                <a:sym typeface="Lucida Grande"/>
              </a:defRPr>
            </a:lvl1pPr>
            <a:lvl2pPr marL="783590" marR="57799" defTabSz="647700">
              <a:defRPr>
                <a:latin typeface="Lucida Grande"/>
                <a:ea typeface="Lucida Grande"/>
                <a:cs typeface="Lucida Grande"/>
                <a:sym typeface="Lucida Grande"/>
              </a:defRPr>
            </a:lvl2pPr>
            <a:lvl3pPr marL="1183639" marR="57799" defTabSz="647700">
              <a:defRPr>
                <a:latin typeface="Lucida Grande"/>
                <a:ea typeface="Lucida Grande"/>
                <a:cs typeface="Lucida Grande"/>
                <a:sym typeface="Lucida Grande"/>
              </a:defRPr>
            </a:lvl3pPr>
            <a:lvl4pPr marL="1640839" marR="57799" defTabSz="647700">
              <a:defRPr>
                <a:latin typeface="Lucida Grande"/>
                <a:ea typeface="Lucida Grande"/>
                <a:cs typeface="Lucida Grande"/>
                <a:sym typeface="Lucida Grande"/>
              </a:defRPr>
            </a:lvl4pPr>
            <a:lvl5pPr marL="2098039" marR="57799" defTabSz="647700">
              <a:defRPr>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0651694" y="9136521"/>
            <a:ext cx="371278" cy="330201"/>
          </a:xfrm>
          <a:prstGeom prst="rect">
            <a:avLst/>
          </a:prstGeom>
          <a:ln>
            <a:miter lim="400000"/>
          </a:ln>
        </p:spPr>
        <p:txBody>
          <a:bodyPr lIns="50800" tIns="50800" rIns="50800" bIns="50800"/>
          <a:lstStyle>
            <a:lvl1pPr algn="ctr" defTabSz="647700">
              <a:buClrTx/>
              <a:defRPr>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2" name="droppedImage.png"/>
          <p:cNvPicPr>
            <a:picLocks/>
          </p:cNvPicPr>
          <p:nvPr/>
        </p:nvPicPr>
        <p:blipFill>
          <a:blip r:embed="rId3">
            <a:alphaModFix amt="50000"/>
            <a:extLst/>
          </a:blip>
          <a:stretch>
            <a:fillRect/>
          </a:stretch>
        </p:blipFill>
        <p:spPr>
          <a:xfrm>
            <a:off x="-25400" y="5689688"/>
            <a:ext cx="13055600" cy="4178300"/>
          </a:xfrm>
          <a:custGeom>
            <a:avLst/>
            <a:gdLst/>
            <a:ahLst/>
            <a:cxnLst>
              <a:cxn ang="0">
                <a:pos x="wd2" y="hd2"/>
              </a:cxn>
              <a:cxn ang="5400000">
                <a:pos x="wd2" y="hd2"/>
              </a:cxn>
              <a:cxn ang="10800000">
                <a:pos x="wd2" y="hd2"/>
              </a:cxn>
              <a:cxn ang="16200000">
                <a:pos x="wd2" y="hd2"/>
              </a:cxn>
            </a:cxnLst>
            <a:rect l="0" t="0" r="r" b="b"/>
            <a:pathLst>
              <a:path w="21600" h="21600" extrusionOk="0">
                <a:moveTo>
                  <a:pt x="15967" y="0"/>
                </a:moveTo>
                <a:lnTo>
                  <a:pt x="15956" y="109"/>
                </a:lnTo>
                <a:lnTo>
                  <a:pt x="15945" y="185"/>
                </a:lnTo>
                <a:lnTo>
                  <a:pt x="15935" y="215"/>
                </a:lnTo>
                <a:lnTo>
                  <a:pt x="15906" y="205"/>
                </a:lnTo>
                <a:lnTo>
                  <a:pt x="15855" y="185"/>
                </a:lnTo>
                <a:lnTo>
                  <a:pt x="15821" y="172"/>
                </a:lnTo>
                <a:lnTo>
                  <a:pt x="15799" y="172"/>
                </a:lnTo>
                <a:lnTo>
                  <a:pt x="15786" y="185"/>
                </a:lnTo>
                <a:lnTo>
                  <a:pt x="15778" y="207"/>
                </a:lnTo>
                <a:lnTo>
                  <a:pt x="15765" y="234"/>
                </a:lnTo>
                <a:lnTo>
                  <a:pt x="15734" y="254"/>
                </a:lnTo>
                <a:lnTo>
                  <a:pt x="15677" y="269"/>
                </a:lnTo>
                <a:lnTo>
                  <a:pt x="15589" y="283"/>
                </a:lnTo>
                <a:lnTo>
                  <a:pt x="15519" y="295"/>
                </a:lnTo>
                <a:lnTo>
                  <a:pt x="15461" y="308"/>
                </a:lnTo>
                <a:lnTo>
                  <a:pt x="15421" y="322"/>
                </a:lnTo>
                <a:lnTo>
                  <a:pt x="15404" y="336"/>
                </a:lnTo>
                <a:lnTo>
                  <a:pt x="15388" y="357"/>
                </a:lnTo>
                <a:lnTo>
                  <a:pt x="15360" y="365"/>
                </a:lnTo>
                <a:lnTo>
                  <a:pt x="15331" y="373"/>
                </a:lnTo>
                <a:lnTo>
                  <a:pt x="15312" y="394"/>
                </a:lnTo>
                <a:lnTo>
                  <a:pt x="15294" y="410"/>
                </a:lnTo>
                <a:lnTo>
                  <a:pt x="15252" y="433"/>
                </a:lnTo>
                <a:lnTo>
                  <a:pt x="15193" y="458"/>
                </a:lnTo>
                <a:lnTo>
                  <a:pt x="15123" y="482"/>
                </a:lnTo>
                <a:lnTo>
                  <a:pt x="15027" y="511"/>
                </a:lnTo>
                <a:lnTo>
                  <a:pt x="14971" y="523"/>
                </a:lnTo>
                <a:lnTo>
                  <a:pt x="14945" y="515"/>
                </a:lnTo>
                <a:lnTo>
                  <a:pt x="14932" y="488"/>
                </a:lnTo>
                <a:lnTo>
                  <a:pt x="14916" y="451"/>
                </a:lnTo>
                <a:lnTo>
                  <a:pt x="14887" y="484"/>
                </a:lnTo>
                <a:lnTo>
                  <a:pt x="14853" y="517"/>
                </a:lnTo>
                <a:lnTo>
                  <a:pt x="14816" y="531"/>
                </a:lnTo>
                <a:lnTo>
                  <a:pt x="14762" y="579"/>
                </a:lnTo>
                <a:lnTo>
                  <a:pt x="14728" y="704"/>
                </a:lnTo>
                <a:lnTo>
                  <a:pt x="14714" y="739"/>
                </a:lnTo>
                <a:lnTo>
                  <a:pt x="14686" y="739"/>
                </a:lnTo>
                <a:lnTo>
                  <a:pt x="14651" y="745"/>
                </a:lnTo>
                <a:lnTo>
                  <a:pt x="14616" y="798"/>
                </a:lnTo>
                <a:lnTo>
                  <a:pt x="14583" y="847"/>
                </a:lnTo>
                <a:lnTo>
                  <a:pt x="14563" y="831"/>
                </a:lnTo>
                <a:lnTo>
                  <a:pt x="14532" y="819"/>
                </a:lnTo>
                <a:lnTo>
                  <a:pt x="14502" y="851"/>
                </a:lnTo>
                <a:lnTo>
                  <a:pt x="14453" y="884"/>
                </a:lnTo>
                <a:lnTo>
                  <a:pt x="14407" y="907"/>
                </a:lnTo>
                <a:lnTo>
                  <a:pt x="14382" y="909"/>
                </a:lnTo>
                <a:lnTo>
                  <a:pt x="14376" y="874"/>
                </a:lnTo>
                <a:lnTo>
                  <a:pt x="14373" y="812"/>
                </a:lnTo>
                <a:lnTo>
                  <a:pt x="14362" y="732"/>
                </a:lnTo>
                <a:lnTo>
                  <a:pt x="14354" y="757"/>
                </a:lnTo>
                <a:lnTo>
                  <a:pt x="14348" y="823"/>
                </a:lnTo>
                <a:lnTo>
                  <a:pt x="14344" y="872"/>
                </a:lnTo>
                <a:lnTo>
                  <a:pt x="14335" y="903"/>
                </a:lnTo>
                <a:lnTo>
                  <a:pt x="14317" y="925"/>
                </a:lnTo>
                <a:lnTo>
                  <a:pt x="14287" y="942"/>
                </a:lnTo>
                <a:lnTo>
                  <a:pt x="14236" y="975"/>
                </a:lnTo>
                <a:lnTo>
                  <a:pt x="14195" y="1014"/>
                </a:lnTo>
                <a:lnTo>
                  <a:pt x="14149" y="1048"/>
                </a:lnTo>
                <a:lnTo>
                  <a:pt x="14087" y="1075"/>
                </a:lnTo>
                <a:lnTo>
                  <a:pt x="14048" y="1085"/>
                </a:lnTo>
                <a:lnTo>
                  <a:pt x="14025" y="1083"/>
                </a:lnTo>
                <a:lnTo>
                  <a:pt x="14013" y="1067"/>
                </a:lnTo>
                <a:lnTo>
                  <a:pt x="14008" y="1032"/>
                </a:lnTo>
                <a:lnTo>
                  <a:pt x="13996" y="991"/>
                </a:lnTo>
                <a:lnTo>
                  <a:pt x="13977" y="993"/>
                </a:lnTo>
                <a:lnTo>
                  <a:pt x="13955" y="1036"/>
                </a:lnTo>
                <a:lnTo>
                  <a:pt x="13935" y="1114"/>
                </a:lnTo>
                <a:lnTo>
                  <a:pt x="13920" y="1182"/>
                </a:lnTo>
                <a:lnTo>
                  <a:pt x="13901" y="1227"/>
                </a:lnTo>
                <a:lnTo>
                  <a:pt x="13870" y="1262"/>
                </a:lnTo>
                <a:lnTo>
                  <a:pt x="13822" y="1297"/>
                </a:lnTo>
                <a:lnTo>
                  <a:pt x="13771" y="1319"/>
                </a:lnTo>
                <a:lnTo>
                  <a:pt x="13744" y="1295"/>
                </a:lnTo>
                <a:lnTo>
                  <a:pt x="13728" y="1270"/>
                </a:lnTo>
                <a:lnTo>
                  <a:pt x="13713" y="1291"/>
                </a:lnTo>
                <a:lnTo>
                  <a:pt x="13681" y="1319"/>
                </a:lnTo>
                <a:lnTo>
                  <a:pt x="13618" y="1329"/>
                </a:lnTo>
                <a:lnTo>
                  <a:pt x="13559" y="1338"/>
                </a:lnTo>
                <a:lnTo>
                  <a:pt x="13514" y="1364"/>
                </a:lnTo>
                <a:lnTo>
                  <a:pt x="13484" y="1409"/>
                </a:lnTo>
                <a:lnTo>
                  <a:pt x="13470" y="1471"/>
                </a:lnTo>
                <a:lnTo>
                  <a:pt x="13457" y="1514"/>
                </a:lnTo>
                <a:lnTo>
                  <a:pt x="13424" y="1528"/>
                </a:lnTo>
                <a:lnTo>
                  <a:pt x="13393" y="1539"/>
                </a:lnTo>
                <a:lnTo>
                  <a:pt x="13376" y="1561"/>
                </a:lnTo>
                <a:lnTo>
                  <a:pt x="13356" y="1588"/>
                </a:lnTo>
                <a:lnTo>
                  <a:pt x="13323" y="1594"/>
                </a:lnTo>
                <a:lnTo>
                  <a:pt x="13290" y="1580"/>
                </a:lnTo>
                <a:lnTo>
                  <a:pt x="13270" y="1549"/>
                </a:lnTo>
                <a:lnTo>
                  <a:pt x="13255" y="1520"/>
                </a:lnTo>
                <a:lnTo>
                  <a:pt x="13234" y="1533"/>
                </a:lnTo>
                <a:lnTo>
                  <a:pt x="13212" y="1576"/>
                </a:lnTo>
                <a:lnTo>
                  <a:pt x="13197" y="1643"/>
                </a:lnTo>
                <a:lnTo>
                  <a:pt x="13182" y="1711"/>
                </a:lnTo>
                <a:lnTo>
                  <a:pt x="13151" y="1728"/>
                </a:lnTo>
                <a:lnTo>
                  <a:pt x="13115" y="1748"/>
                </a:lnTo>
                <a:lnTo>
                  <a:pt x="13080" y="1797"/>
                </a:lnTo>
                <a:lnTo>
                  <a:pt x="13046" y="1849"/>
                </a:lnTo>
                <a:lnTo>
                  <a:pt x="13011" y="1849"/>
                </a:lnTo>
                <a:lnTo>
                  <a:pt x="12976" y="1849"/>
                </a:lnTo>
                <a:lnTo>
                  <a:pt x="12940" y="1885"/>
                </a:lnTo>
                <a:lnTo>
                  <a:pt x="12912" y="1924"/>
                </a:lnTo>
                <a:lnTo>
                  <a:pt x="12896" y="1943"/>
                </a:lnTo>
                <a:lnTo>
                  <a:pt x="12879" y="1970"/>
                </a:lnTo>
                <a:lnTo>
                  <a:pt x="12866" y="1986"/>
                </a:lnTo>
                <a:lnTo>
                  <a:pt x="12845" y="1994"/>
                </a:lnTo>
                <a:lnTo>
                  <a:pt x="12824" y="2004"/>
                </a:lnTo>
                <a:lnTo>
                  <a:pt x="12811" y="2027"/>
                </a:lnTo>
                <a:lnTo>
                  <a:pt x="12797" y="2050"/>
                </a:lnTo>
                <a:lnTo>
                  <a:pt x="12771" y="2060"/>
                </a:lnTo>
                <a:lnTo>
                  <a:pt x="12746" y="2070"/>
                </a:lnTo>
                <a:lnTo>
                  <a:pt x="12730" y="2093"/>
                </a:lnTo>
                <a:lnTo>
                  <a:pt x="12709" y="2117"/>
                </a:lnTo>
                <a:lnTo>
                  <a:pt x="12669" y="2128"/>
                </a:lnTo>
                <a:lnTo>
                  <a:pt x="12614" y="2148"/>
                </a:lnTo>
                <a:lnTo>
                  <a:pt x="12556" y="2210"/>
                </a:lnTo>
                <a:lnTo>
                  <a:pt x="12514" y="2259"/>
                </a:lnTo>
                <a:lnTo>
                  <a:pt x="12463" y="2292"/>
                </a:lnTo>
                <a:lnTo>
                  <a:pt x="12388" y="2310"/>
                </a:lnTo>
                <a:lnTo>
                  <a:pt x="12277" y="2322"/>
                </a:lnTo>
                <a:lnTo>
                  <a:pt x="12244" y="2335"/>
                </a:lnTo>
                <a:lnTo>
                  <a:pt x="12235" y="2357"/>
                </a:lnTo>
                <a:lnTo>
                  <a:pt x="12233" y="2390"/>
                </a:lnTo>
                <a:lnTo>
                  <a:pt x="12220" y="2423"/>
                </a:lnTo>
                <a:lnTo>
                  <a:pt x="12203" y="2441"/>
                </a:lnTo>
                <a:lnTo>
                  <a:pt x="12191" y="2437"/>
                </a:lnTo>
                <a:lnTo>
                  <a:pt x="12182" y="2448"/>
                </a:lnTo>
                <a:lnTo>
                  <a:pt x="12172" y="2505"/>
                </a:lnTo>
                <a:lnTo>
                  <a:pt x="12164" y="2550"/>
                </a:lnTo>
                <a:lnTo>
                  <a:pt x="12153" y="2577"/>
                </a:lnTo>
                <a:lnTo>
                  <a:pt x="12134" y="2589"/>
                </a:lnTo>
                <a:lnTo>
                  <a:pt x="12103" y="2591"/>
                </a:lnTo>
                <a:lnTo>
                  <a:pt x="12061" y="2602"/>
                </a:lnTo>
                <a:lnTo>
                  <a:pt x="12039" y="2626"/>
                </a:lnTo>
                <a:lnTo>
                  <a:pt x="12009" y="2657"/>
                </a:lnTo>
                <a:lnTo>
                  <a:pt x="11979" y="2612"/>
                </a:lnTo>
                <a:lnTo>
                  <a:pt x="11964" y="2585"/>
                </a:lnTo>
                <a:lnTo>
                  <a:pt x="11943" y="2595"/>
                </a:lnTo>
                <a:lnTo>
                  <a:pt x="11921" y="2641"/>
                </a:lnTo>
                <a:lnTo>
                  <a:pt x="11906" y="2708"/>
                </a:lnTo>
                <a:lnTo>
                  <a:pt x="11890" y="2774"/>
                </a:lnTo>
                <a:lnTo>
                  <a:pt x="11856" y="2792"/>
                </a:lnTo>
                <a:lnTo>
                  <a:pt x="11825" y="2805"/>
                </a:lnTo>
                <a:lnTo>
                  <a:pt x="11812" y="2850"/>
                </a:lnTo>
                <a:lnTo>
                  <a:pt x="11807" y="2878"/>
                </a:lnTo>
                <a:lnTo>
                  <a:pt x="11795" y="2895"/>
                </a:lnTo>
                <a:lnTo>
                  <a:pt x="11776" y="2903"/>
                </a:lnTo>
                <a:lnTo>
                  <a:pt x="11745" y="2903"/>
                </a:lnTo>
                <a:lnTo>
                  <a:pt x="11692" y="2909"/>
                </a:lnTo>
                <a:lnTo>
                  <a:pt x="11651" y="2926"/>
                </a:lnTo>
                <a:lnTo>
                  <a:pt x="11626" y="2936"/>
                </a:lnTo>
                <a:lnTo>
                  <a:pt x="11612" y="2922"/>
                </a:lnTo>
                <a:lnTo>
                  <a:pt x="11600" y="2913"/>
                </a:lnTo>
                <a:lnTo>
                  <a:pt x="11581" y="2940"/>
                </a:lnTo>
                <a:lnTo>
                  <a:pt x="11552" y="2977"/>
                </a:lnTo>
                <a:lnTo>
                  <a:pt x="11517" y="2991"/>
                </a:lnTo>
                <a:lnTo>
                  <a:pt x="11491" y="3000"/>
                </a:lnTo>
                <a:lnTo>
                  <a:pt x="11486" y="3024"/>
                </a:lnTo>
                <a:lnTo>
                  <a:pt x="11485" y="3055"/>
                </a:lnTo>
                <a:lnTo>
                  <a:pt x="11472" y="3080"/>
                </a:lnTo>
                <a:lnTo>
                  <a:pt x="11445" y="3119"/>
                </a:lnTo>
                <a:lnTo>
                  <a:pt x="11408" y="3180"/>
                </a:lnTo>
                <a:lnTo>
                  <a:pt x="11363" y="3238"/>
                </a:lnTo>
                <a:lnTo>
                  <a:pt x="11314" y="3256"/>
                </a:lnTo>
                <a:lnTo>
                  <a:pt x="11287" y="3260"/>
                </a:lnTo>
                <a:lnTo>
                  <a:pt x="11271" y="3270"/>
                </a:lnTo>
                <a:lnTo>
                  <a:pt x="11263" y="3293"/>
                </a:lnTo>
                <a:lnTo>
                  <a:pt x="11259" y="3332"/>
                </a:lnTo>
                <a:lnTo>
                  <a:pt x="11248" y="3391"/>
                </a:lnTo>
                <a:lnTo>
                  <a:pt x="11213" y="3396"/>
                </a:lnTo>
                <a:lnTo>
                  <a:pt x="11181" y="3398"/>
                </a:lnTo>
                <a:lnTo>
                  <a:pt x="11164" y="3420"/>
                </a:lnTo>
                <a:lnTo>
                  <a:pt x="11147" y="3445"/>
                </a:lnTo>
                <a:lnTo>
                  <a:pt x="11117" y="3455"/>
                </a:lnTo>
                <a:lnTo>
                  <a:pt x="11088" y="3465"/>
                </a:lnTo>
                <a:lnTo>
                  <a:pt x="11071" y="3490"/>
                </a:lnTo>
                <a:lnTo>
                  <a:pt x="11056" y="3515"/>
                </a:lnTo>
                <a:lnTo>
                  <a:pt x="11032" y="3521"/>
                </a:lnTo>
                <a:lnTo>
                  <a:pt x="11006" y="3512"/>
                </a:lnTo>
                <a:lnTo>
                  <a:pt x="10988" y="3486"/>
                </a:lnTo>
                <a:lnTo>
                  <a:pt x="10969" y="3461"/>
                </a:lnTo>
                <a:lnTo>
                  <a:pt x="10943" y="3473"/>
                </a:lnTo>
                <a:lnTo>
                  <a:pt x="10912" y="3521"/>
                </a:lnTo>
                <a:lnTo>
                  <a:pt x="10878" y="3601"/>
                </a:lnTo>
                <a:lnTo>
                  <a:pt x="10833" y="3691"/>
                </a:lnTo>
                <a:lnTo>
                  <a:pt x="10786" y="3736"/>
                </a:lnTo>
                <a:lnTo>
                  <a:pt x="10732" y="3761"/>
                </a:lnTo>
                <a:lnTo>
                  <a:pt x="10704" y="3763"/>
                </a:lnTo>
                <a:lnTo>
                  <a:pt x="10693" y="3742"/>
                </a:lnTo>
                <a:lnTo>
                  <a:pt x="10692" y="3697"/>
                </a:lnTo>
                <a:lnTo>
                  <a:pt x="10688" y="3640"/>
                </a:lnTo>
                <a:lnTo>
                  <a:pt x="10669" y="3642"/>
                </a:lnTo>
                <a:lnTo>
                  <a:pt x="10628" y="3711"/>
                </a:lnTo>
                <a:lnTo>
                  <a:pt x="10611" y="3835"/>
                </a:lnTo>
                <a:lnTo>
                  <a:pt x="10605" y="3913"/>
                </a:lnTo>
                <a:lnTo>
                  <a:pt x="10591" y="3958"/>
                </a:lnTo>
                <a:lnTo>
                  <a:pt x="10560" y="3984"/>
                </a:lnTo>
                <a:lnTo>
                  <a:pt x="10506" y="3999"/>
                </a:lnTo>
                <a:lnTo>
                  <a:pt x="10427" y="4019"/>
                </a:lnTo>
                <a:lnTo>
                  <a:pt x="10376" y="4044"/>
                </a:lnTo>
                <a:lnTo>
                  <a:pt x="10347" y="4079"/>
                </a:lnTo>
                <a:lnTo>
                  <a:pt x="10335" y="4124"/>
                </a:lnTo>
                <a:lnTo>
                  <a:pt x="10322" y="4173"/>
                </a:lnTo>
                <a:lnTo>
                  <a:pt x="10290" y="4187"/>
                </a:lnTo>
                <a:lnTo>
                  <a:pt x="10259" y="4198"/>
                </a:lnTo>
                <a:lnTo>
                  <a:pt x="10239" y="4222"/>
                </a:lnTo>
                <a:lnTo>
                  <a:pt x="10216" y="4247"/>
                </a:lnTo>
                <a:lnTo>
                  <a:pt x="10181" y="4247"/>
                </a:lnTo>
                <a:lnTo>
                  <a:pt x="10152" y="4228"/>
                </a:lnTo>
                <a:lnTo>
                  <a:pt x="10140" y="4194"/>
                </a:lnTo>
                <a:lnTo>
                  <a:pt x="10137" y="4165"/>
                </a:lnTo>
                <a:lnTo>
                  <a:pt x="10117" y="4171"/>
                </a:lnTo>
                <a:lnTo>
                  <a:pt x="10078" y="4228"/>
                </a:lnTo>
                <a:lnTo>
                  <a:pt x="10063" y="4296"/>
                </a:lnTo>
                <a:lnTo>
                  <a:pt x="10056" y="4347"/>
                </a:lnTo>
                <a:lnTo>
                  <a:pt x="10040" y="4399"/>
                </a:lnTo>
                <a:lnTo>
                  <a:pt x="10019" y="4438"/>
                </a:lnTo>
                <a:lnTo>
                  <a:pt x="9998" y="4452"/>
                </a:lnTo>
                <a:lnTo>
                  <a:pt x="9977" y="4462"/>
                </a:lnTo>
                <a:lnTo>
                  <a:pt x="9965" y="4483"/>
                </a:lnTo>
                <a:lnTo>
                  <a:pt x="9951" y="4505"/>
                </a:lnTo>
                <a:lnTo>
                  <a:pt x="9920" y="4528"/>
                </a:lnTo>
                <a:lnTo>
                  <a:pt x="9877" y="4547"/>
                </a:lnTo>
                <a:lnTo>
                  <a:pt x="9827" y="4561"/>
                </a:lnTo>
                <a:lnTo>
                  <a:pt x="9791" y="4598"/>
                </a:lnTo>
                <a:lnTo>
                  <a:pt x="9752" y="4678"/>
                </a:lnTo>
                <a:lnTo>
                  <a:pt x="9721" y="4750"/>
                </a:lnTo>
                <a:lnTo>
                  <a:pt x="9698" y="4780"/>
                </a:lnTo>
                <a:lnTo>
                  <a:pt x="9683" y="4770"/>
                </a:lnTo>
                <a:lnTo>
                  <a:pt x="9674" y="4719"/>
                </a:lnTo>
                <a:lnTo>
                  <a:pt x="9658" y="4655"/>
                </a:lnTo>
                <a:lnTo>
                  <a:pt x="9645" y="4725"/>
                </a:lnTo>
                <a:lnTo>
                  <a:pt x="9627" y="4807"/>
                </a:lnTo>
                <a:lnTo>
                  <a:pt x="9592" y="4760"/>
                </a:lnTo>
                <a:lnTo>
                  <a:pt x="9571" y="4723"/>
                </a:lnTo>
                <a:lnTo>
                  <a:pt x="9548" y="4721"/>
                </a:lnTo>
                <a:lnTo>
                  <a:pt x="9527" y="4750"/>
                </a:lnTo>
                <a:lnTo>
                  <a:pt x="9513" y="4809"/>
                </a:lnTo>
                <a:lnTo>
                  <a:pt x="9484" y="4936"/>
                </a:lnTo>
                <a:lnTo>
                  <a:pt x="9445" y="4986"/>
                </a:lnTo>
                <a:lnTo>
                  <a:pt x="9424" y="4994"/>
                </a:lnTo>
                <a:lnTo>
                  <a:pt x="9411" y="5018"/>
                </a:lnTo>
                <a:lnTo>
                  <a:pt x="9391" y="5041"/>
                </a:lnTo>
                <a:lnTo>
                  <a:pt x="9353" y="5051"/>
                </a:lnTo>
                <a:lnTo>
                  <a:pt x="9315" y="5061"/>
                </a:lnTo>
                <a:lnTo>
                  <a:pt x="9296" y="5084"/>
                </a:lnTo>
                <a:lnTo>
                  <a:pt x="9267" y="5117"/>
                </a:lnTo>
                <a:lnTo>
                  <a:pt x="9250" y="5137"/>
                </a:lnTo>
                <a:lnTo>
                  <a:pt x="9238" y="5187"/>
                </a:lnTo>
                <a:lnTo>
                  <a:pt x="9225" y="5244"/>
                </a:lnTo>
                <a:lnTo>
                  <a:pt x="9199" y="5285"/>
                </a:lnTo>
                <a:lnTo>
                  <a:pt x="9159" y="5310"/>
                </a:lnTo>
                <a:lnTo>
                  <a:pt x="9105" y="5318"/>
                </a:lnTo>
                <a:lnTo>
                  <a:pt x="9052" y="5306"/>
                </a:lnTo>
                <a:lnTo>
                  <a:pt x="9028" y="5271"/>
                </a:lnTo>
                <a:lnTo>
                  <a:pt x="9013" y="5244"/>
                </a:lnTo>
                <a:lnTo>
                  <a:pt x="8992" y="5254"/>
                </a:lnTo>
                <a:lnTo>
                  <a:pt x="8971" y="5295"/>
                </a:lnTo>
                <a:lnTo>
                  <a:pt x="8956" y="5361"/>
                </a:lnTo>
                <a:lnTo>
                  <a:pt x="8931" y="5453"/>
                </a:lnTo>
                <a:lnTo>
                  <a:pt x="8884" y="5482"/>
                </a:lnTo>
                <a:lnTo>
                  <a:pt x="8868" y="5492"/>
                </a:lnTo>
                <a:lnTo>
                  <a:pt x="8874" y="5531"/>
                </a:lnTo>
                <a:lnTo>
                  <a:pt x="8881" y="5576"/>
                </a:lnTo>
                <a:lnTo>
                  <a:pt x="8864" y="5615"/>
                </a:lnTo>
                <a:lnTo>
                  <a:pt x="8839" y="5636"/>
                </a:lnTo>
                <a:lnTo>
                  <a:pt x="8818" y="5601"/>
                </a:lnTo>
                <a:lnTo>
                  <a:pt x="8781" y="5552"/>
                </a:lnTo>
                <a:lnTo>
                  <a:pt x="8748" y="5599"/>
                </a:lnTo>
                <a:lnTo>
                  <a:pt x="8730" y="5634"/>
                </a:lnTo>
                <a:lnTo>
                  <a:pt x="8708" y="5648"/>
                </a:lnTo>
                <a:lnTo>
                  <a:pt x="8687" y="5667"/>
                </a:lnTo>
                <a:lnTo>
                  <a:pt x="8676" y="5716"/>
                </a:lnTo>
                <a:lnTo>
                  <a:pt x="8663" y="5767"/>
                </a:lnTo>
                <a:lnTo>
                  <a:pt x="8631" y="5782"/>
                </a:lnTo>
                <a:lnTo>
                  <a:pt x="8600" y="5792"/>
                </a:lnTo>
                <a:lnTo>
                  <a:pt x="8579" y="5819"/>
                </a:lnTo>
                <a:lnTo>
                  <a:pt x="8556" y="5843"/>
                </a:lnTo>
                <a:lnTo>
                  <a:pt x="8522" y="5843"/>
                </a:lnTo>
                <a:lnTo>
                  <a:pt x="8492" y="5823"/>
                </a:lnTo>
                <a:lnTo>
                  <a:pt x="8481" y="5788"/>
                </a:lnTo>
                <a:lnTo>
                  <a:pt x="8477" y="5759"/>
                </a:lnTo>
                <a:lnTo>
                  <a:pt x="8458" y="5767"/>
                </a:lnTo>
                <a:lnTo>
                  <a:pt x="8418" y="5823"/>
                </a:lnTo>
                <a:lnTo>
                  <a:pt x="8403" y="5888"/>
                </a:lnTo>
                <a:lnTo>
                  <a:pt x="8395" y="5950"/>
                </a:lnTo>
                <a:lnTo>
                  <a:pt x="8376" y="6024"/>
                </a:lnTo>
                <a:lnTo>
                  <a:pt x="8355" y="6087"/>
                </a:lnTo>
                <a:lnTo>
                  <a:pt x="8337" y="6114"/>
                </a:lnTo>
                <a:lnTo>
                  <a:pt x="8319" y="6134"/>
                </a:lnTo>
                <a:lnTo>
                  <a:pt x="8301" y="6182"/>
                </a:lnTo>
                <a:lnTo>
                  <a:pt x="8274" y="6235"/>
                </a:lnTo>
                <a:lnTo>
                  <a:pt x="8229" y="6256"/>
                </a:lnTo>
                <a:lnTo>
                  <a:pt x="8187" y="6270"/>
                </a:lnTo>
                <a:lnTo>
                  <a:pt x="8157" y="6299"/>
                </a:lnTo>
                <a:lnTo>
                  <a:pt x="8128" y="6323"/>
                </a:lnTo>
                <a:lnTo>
                  <a:pt x="8087" y="6323"/>
                </a:lnTo>
                <a:lnTo>
                  <a:pt x="8048" y="6321"/>
                </a:lnTo>
                <a:lnTo>
                  <a:pt x="8029" y="6344"/>
                </a:lnTo>
                <a:lnTo>
                  <a:pt x="8011" y="6370"/>
                </a:lnTo>
                <a:lnTo>
                  <a:pt x="7981" y="6381"/>
                </a:lnTo>
                <a:lnTo>
                  <a:pt x="7951" y="6393"/>
                </a:lnTo>
                <a:lnTo>
                  <a:pt x="7942" y="6432"/>
                </a:lnTo>
                <a:lnTo>
                  <a:pt x="7921" y="6504"/>
                </a:lnTo>
                <a:lnTo>
                  <a:pt x="7898" y="6535"/>
                </a:lnTo>
                <a:lnTo>
                  <a:pt x="7872" y="6582"/>
                </a:lnTo>
                <a:lnTo>
                  <a:pt x="7828" y="6627"/>
                </a:lnTo>
                <a:lnTo>
                  <a:pt x="7746" y="6643"/>
                </a:lnTo>
                <a:lnTo>
                  <a:pt x="7707" y="6647"/>
                </a:lnTo>
                <a:lnTo>
                  <a:pt x="7673" y="6658"/>
                </a:lnTo>
                <a:lnTo>
                  <a:pt x="7648" y="6670"/>
                </a:lnTo>
                <a:lnTo>
                  <a:pt x="7634" y="6682"/>
                </a:lnTo>
                <a:lnTo>
                  <a:pt x="7617" y="6705"/>
                </a:lnTo>
                <a:lnTo>
                  <a:pt x="7594" y="6709"/>
                </a:lnTo>
                <a:lnTo>
                  <a:pt x="7563" y="6705"/>
                </a:lnTo>
                <a:lnTo>
                  <a:pt x="7527" y="6707"/>
                </a:lnTo>
                <a:lnTo>
                  <a:pt x="7499" y="6742"/>
                </a:lnTo>
                <a:lnTo>
                  <a:pt x="7510" y="6766"/>
                </a:lnTo>
                <a:lnTo>
                  <a:pt x="7538" y="6785"/>
                </a:lnTo>
                <a:lnTo>
                  <a:pt x="7560" y="6809"/>
                </a:lnTo>
                <a:lnTo>
                  <a:pt x="7567" y="6863"/>
                </a:lnTo>
                <a:lnTo>
                  <a:pt x="7558" y="6916"/>
                </a:lnTo>
                <a:lnTo>
                  <a:pt x="7527" y="6939"/>
                </a:lnTo>
                <a:lnTo>
                  <a:pt x="7493" y="6951"/>
                </a:lnTo>
                <a:lnTo>
                  <a:pt x="7469" y="6970"/>
                </a:lnTo>
                <a:lnTo>
                  <a:pt x="7446" y="6994"/>
                </a:lnTo>
                <a:lnTo>
                  <a:pt x="7410" y="7025"/>
                </a:lnTo>
                <a:lnTo>
                  <a:pt x="7363" y="7070"/>
                </a:lnTo>
                <a:lnTo>
                  <a:pt x="7319" y="7115"/>
                </a:lnTo>
                <a:lnTo>
                  <a:pt x="7293" y="7146"/>
                </a:lnTo>
                <a:lnTo>
                  <a:pt x="7256" y="7179"/>
                </a:lnTo>
                <a:lnTo>
                  <a:pt x="7231" y="7197"/>
                </a:lnTo>
                <a:lnTo>
                  <a:pt x="7195" y="7244"/>
                </a:lnTo>
                <a:lnTo>
                  <a:pt x="7159" y="7292"/>
                </a:lnTo>
                <a:lnTo>
                  <a:pt x="7133" y="7310"/>
                </a:lnTo>
                <a:lnTo>
                  <a:pt x="7106" y="7345"/>
                </a:lnTo>
                <a:lnTo>
                  <a:pt x="7083" y="7368"/>
                </a:lnTo>
                <a:lnTo>
                  <a:pt x="7037" y="7378"/>
                </a:lnTo>
                <a:lnTo>
                  <a:pt x="6991" y="7386"/>
                </a:lnTo>
                <a:lnTo>
                  <a:pt x="6969" y="7407"/>
                </a:lnTo>
                <a:lnTo>
                  <a:pt x="6947" y="7433"/>
                </a:lnTo>
                <a:lnTo>
                  <a:pt x="6904" y="7458"/>
                </a:lnTo>
                <a:lnTo>
                  <a:pt x="6858" y="7489"/>
                </a:lnTo>
                <a:lnTo>
                  <a:pt x="6835" y="7544"/>
                </a:lnTo>
                <a:lnTo>
                  <a:pt x="6815" y="7595"/>
                </a:lnTo>
                <a:lnTo>
                  <a:pt x="6776" y="7610"/>
                </a:lnTo>
                <a:lnTo>
                  <a:pt x="6745" y="7620"/>
                </a:lnTo>
                <a:lnTo>
                  <a:pt x="6737" y="7640"/>
                </a:lnTo>
                <a:lnTo>
                  <a:pt x="6737" y="7677"/>
                </a:lnTo>
                <a:lnTo>
                  <a:pt x="6715" y="7700"/>
                </a:lnTo>
                <a:lnTo>
                  <a:pt x="6665" y="7712"/>
                </a:lnTo>
                <a:lnTo>
                  <a:pt x="6581" y="7712"/>
                </a:lnTo>
                <a:lnTo>
                  <a:pt x="6525" y="7714"/>
                </a:lnTo>
                <a:lnTo>
                  <a:pt x="6481" y="7720"/>
                </a:lnTo>
                <a:lnTo>
                  <a:pt x="6451" y="7731"/>
                </a:lnTo>
                <a:lnTo>
                  <a:pt x="6437" y="7743"/>
                </a:lnTo>
                <a:lnTo>
                  <a:pt x="6411" y="7766"/>
                </a:lnTo>
                <a:lnTo>
                  <a:pt x="6357" y="7776"/>
                </a:lnTo>
                <a:lnTo>
                  <a:pt x="6298" y="7788"/>
                </a:lnTo>
                <a:lnTo>
                  <a:pt x="6269" y="7829"/>
                </a:lnTo>
                <a:lnTo>
                  <a:pt x="6250" y="7876"/>
                </a:lnTo>
                <a:lnTo>
                  <a:pt x="6227" y="7911"/>
                </a:lnTo>
                <a:lnTo>
                  <a:pt x="6206" y="7952"/>
                </a:lnTo>
                <a:lnTo>
                  <a:pt x="6192" y="8012"/>
                </a:lnTo>
                <a:lnTo>
                  <a:pt x="6186" y="8075"/>
                </a:lnTo>
                <a:lnTo>
                  <a:pt x="6191" y="8129"/>
                </a:lnTo>
                <a:lnTo>
                  <a:pt x="6193" y="8168"/>
                </a:lnTo>
                <a:lnTo>
                  <a:pt x="6185" y="8207"/>
                </a:lnTo>
                <a:lnTo>
                  <a:pt x="6170" y="8231"/>
                </a:lnTo>
                <a:lnTo>
                  <a:pt x="6152" y="8233"/>
                </a:lnTo>
                <a:lnTo>
                  <a:pt x="6133" y="8240"/>
                </a:lnTo>
                <a:lnTo>
                  <a:pt x="6107" y="8281"/>
                </a:lnTo>
                <a:lnTo>
                  <a:pt x="6063" y="8332"/>
                </a:lnTo>
                <a:lnTo>
                  <a:pt x="5997" y="8365"/>
                </a:lnTo>
                <a:lnTo>
                  <a:pt x="5936" y="8393"/>
                </a:lnTo>
                <a:lnTo>
                  <a:pt x="5906" y="8436"/>
                </a:lnTo>
                <a:lnTo>
                  <a:pt x="5869" y="8482"/>
                </a:lnTo>
                <a:lnTo>
                  <a:pt x="5808" y="8504"/>
                </a:lnTo>
                <a:lnTo>
                  <a:pt x="5747" y="8500"/>
                </a:lnTo>
                <a:lnTo>
                  <a:pt x="5712" y="8465"/>
                </a:lnTo>
                <a:lnTo>
                  <a:pt x="5695" y="8436"/>
                </a:lnTo>
                <a:lnTo>
                  <a:pt x="5673" y="8445"/>
                </a:lnTo>
                <a:lnTo>
                  <a:pt x="5652" y="8486"/>
                </a:lnTo>
                <a:lnTo>
                  <a:pt x="5637" y="8551"/>
                </a:lnTo>
                <a:lnTo>
                  <a:pt x="5611" y="8644"/>
                </a:lnTo>
                <a:lnTo>
                  <a:pt x="5566" y="8672"/>
                </a:lnTo>
                <a:lnTo>
                  <a:pt x="5544" y="8705"/>
                </a:lnTo>
                <a:lnTo>
                  <a:pt x="5522" y="8769"/>
                </a:lnTo>
                <a:lnTo>
                  <a:pt x="5472" y="8816"/>
                </a:lnTo>
                <a:lnTo>
                  <a:pt x="5420" y="8834"/>
                </a:lnTo>
                <a:lnTo>
                  <a:pt x="5388" y="8806"/>
                </a:lnTo>
                <a:lnTo>
                  <a:pt x="5369" y="8779"/>
                </a:lnTo>
                <a:lnTo>
                  <a:pt x="5357" y="8882"/>
                </a:lnTo>
                <a:lnTo>
                  <a:pt x="5354" y="8988"/>
                </a:lnTo>
                <a:lnTo>
                  <a:pt x="5290" y="8978"/>
                </a:lnTo>
                <a:lnTo>
                  <a:pt x="5237" y="8980"/>
                </a:lnTo>
                <a:lnTo>
                  <a:pt x="5212" y="9017"/>
                </a:lnTo>
                <a:lnTo>
                  <a:pt x="5187" y="9052"/>
                </a:lnTo>
                <a:lnTo>
                  <a:pt x="5135" y="9048"/>
                </a:lnTo>
                <a:lnTo>
                  <a:pt x="5083" y="9044"/>
                </a:lnTo>
                <a:lnTo>
                  <a:pt x="5055" y="9070"/>
                </a:lnTo>
                <a:lnTo>
                  <a:pt x="5036" y="9095"/>
                </a:lnTo>
                <a:lnTo>
                  <a:pt x="5014" y="9095"/>
                </a:lnTo>
                <a:lnTo>
                  <a:pt x="4996" y="9097"/>
                </a:lnTo>
                <a:lnTo>
                  <a:pt x="4991" y="9159"/>
                </a:lnTo>
                <a:lnTo>
                  <a:pt x="4982" y="9228"/>
                </a:lnTo>
                <a:lnTo>
                  <a:pt x="4963" y="9280"/>
                </a:lnTo>
                <a:lnTo>
                  <a:pt x="4940" y="9298"/>
                </a:lnTo>
                <a:lnTo>
                  <a:pt x="4919" y="9278"/>
                </a:lnTo>
                <a:lnTo>
                  <a:pt x="4889" y="9249"/>
                </a:lnTo>
                <a:lnTo>
                  <a:pt x="4837" y="9239"/>
                </a:lnTo>
                <a:lnTo>
                  <a:pt x="4791" y="9245"/>
                </a:lnTo>
                <a:lnTo>
                  <a:pt x="4776" y="9259"/>
                </a:lnTo>
                <a:lnTo>
                  <a:pt x="4770" y="9327"/>
                </a:lnTo>
                <a:lnTo>
                  <a:pt x="4754" y="9358"/>
                </a:lnTo>
                <a:lnTo>
                  <a:pt x="4732" y="9370"/>
                </a:lnTo>
                <a:lnTo>
                  <a:pt x="4711" y="9364"/>
                </a:lnTo>
                <a:lnTo>
                  <a:pt x="4697" y="9337"/>
                </a:lnTo>
                <a:lnTo>
                  <a:pt x="4682" y="9315"/>
                </a:lnTo>
                <a:lnTo>
                  <a:pt x="4656" y="9304"/>
                </a:lnTo>
                <a:lnTo>
                  <a:pt x="4628" y="9321"/>
                </a:lnTo>
                <a:lnTo>
                  <a:pt x="4622" y="9384"/>
                </a:lnTo>
                <a:lnTo>
                  <a:pt x="4613" y="9450"/>
                </a:lnTo>
                <a:lnTo>
                  <a:pt x="4591" y="9509"/>
                </a:lnTo>
                <a:lnTo>
                  <a:pt x="4561" y="9553"/>
                </a:lnTo>
                <a:lnTo>
                  <a:pt x="4529" y="9571"/>
                </a:lnTo>
                <a:lnTo>
                  <a:pt x="4501" y="9604"/>
                </a:lnTo>
                <a:lnTo>
                  <a:pt x="4475" y="9633"/>
                </a:lnTo>
                <a:lnTo>
                  <a:pt x="4435" y="9559"/>
                </a:lnTo>
                <a:lnTo>
                  <a:pt x="4409" y="9512"/>
                </a:lnTo>
                <a:lnTo>
                  <a:pt x="4384" y="9507"/>
                </a:lnTo>
                <a:lnTo>
                  <a:pt x="4362" y="9542"/>
                </a:lnTo>
                <a:lnTo>
                  <a:pt x="4345" y="9620"/>
                </a:lnTo>
                <a:lnTo>
                  <a:pt x="4333" y="9678"/>
                </a:lnTo>
                <a:lnTo>
                  <a:pt x="4319" y="9704"/>
                </a:lnTo>
                <a:lnTo>
                  <a:pt x="4303" y="9719"/>
                </a:lnTo>
                <a:lnTo>
                  <a:pt x="4288" y="9754"/>
                </a:lnTo>
                <a:lnTo>
                  <a:pt x="4267" y="9789"/>
                </a:lnTo>
                <a:lnTo>
                  <a:pt x="4234" y="9782"/>
                </a:lnTo>
                <a:lnTo>
                  <a:pt x="4200" y="9778"/>
                </a:lnTo>
                <a:lnTo>
                  <a:pt x="4179" y="9821"/>
                </a:lnTo>
                <a:lnTo>
                  <a:pt x="4163" y="9858"/>
                </a:lnTo>
                <a:lnTo>
                  <a:pt x="4144" y="9858"/>
                </a:lnTo>
                <a:lnTo>
                  <a:pt x="4108" y="9873"/>
                </a:lnTo>
                <a:lnTo>
                  <a:pt x="4082" y="9887"/>
                </a:lnTo>
                <a:lnTo>
                  <a:pt x="4069" y="9817"/>
                </a:lnTo>
                <a:lnTo>
                  <a:pt x="4050" y="9770"/>
                </a:lnTo>
                <a:lnTo>
                  <a:pt x="4038" y="9782"/>
                </a:lnTo>
                <a:lnTo>
                  <a:pt x="4051" y="9854"/>
                </a:lnTo>
                <a:lnTo>
                  <a:pt x="4064" y="9928"/>
                </a:lnTo>
                <a:lnTo>
                  <a:pt x="4050" y="9959"/>
                </a:lnTo>
                <a:lnTo>
                  <a:pt x="4030" y="9963"/>
                </a:lnTo>
                <a:lnTo>
                  <a:pt x="4010" y="9940"/>
                </a:lnTo>
                <a:lnTo>
                  <a:pt x="3984" y="9908"/>
                </a:lnTo>
                <a:lnTo>
                  <a:pt x="3973" y="9969"/>
                </a:lnTo>
                <a:lnTo>
                  <a:pt x="3959" y="10022"/>
                </a:lnTo>
                <a:lnTo>
                  <a:pt x="3921" y="10035"/>
                </a:lnTo>
                <a:lnTo>
                  <a:pt x="3886" y="10045"/>
                </a:lnTo>
                <a:lnTo>
                  <a:pt x="3867" y="10070"/>
                </a:lnTo>
                <a:lnTo>
                  <a:pt x="3844" y="10092"/>
                </a:lnTo>
                <a:lnTo>
                  <a:pt x="3799" y="10102"/>
                </a:lnTo>
                <a:lnTo>
                  <a:pt x="3753" y="10113"/>
                </a:lnTo>
                <a:lnTo>
                  <a:pt x="3726" y="10139"/>
                </a:lnTo>
                <a:lnTo>
                  <a:pt x="3695" y="10156"/>
                </a:lnTo>
                <a:lnTo>
                  <a:pt x="3677" y="10072"/>
                </a:lnTo>
                <a:lnTo>
                  <a:pt x="3672" y="10022"/>
                </a:lnTo>
                <a:lnTo>
                  <a:pt x="3651" y="10033"/>
                </a:lnTo>
                <a:lnTo>
                  <a:pt x="3628" y="10074"/>
                </a:lnTo>
                <a:lnTo>
                  <a:pt x="3611" y="10135"/>
                </a:lnTo>
                <a:lnTo>
                  <a:pt x="3583" y="10236"/>
                </a:lnTo>
                <a:lnTo>
                  <a:pt x="3542" y="10269"/>
                </a:lnTo>
                <a:lnTo>
                  <a:pt x="3523" y="10283"/>
                </a:lnTo>
                <a:lnTo>
                  <a:pt x="3512" y="10318"/>
                </a:lnTo>
                <a:lnTo>
                  <a:pt x="3496" y="10355"/>
                </a:lnTo>
                <a:lnTo>
                  <a:pt x="3465" y="10367"/>
                </a:lnTo>
                <a:lnTo>
                  <a:pt x="3434" y="10377"/>
                </a:lnTo>
                <a:lnTo>
                  <a:pt x="3418" y="10402"/>
                </a:lnTo>
                <a:lnTo>
                  <a:pt x="3404" y="10427"/>
                </a:lnTo>
                <a:lnTo>
                  <a:pt x="3383" y="10433"/>
                </a:lnTo>
                <a:lnTo>
                  <a:pt x="3362" y="10425"/>
                </a:lnTo>
                <a:lnTo>
                  <a:pt x="3348" y="10400"/>
                </a:lnTo>
                <a:lnTo>
                  <a:pt x="3338" y="10384"/>
                </a:lnTo>
                <a:lnTo>
                  <a:pt x="3324" y="10404"/>
                </a:lnTo>
                <a:lnTo>
                  <a:pt x="3301" y="10427"/>
                </a:lnTo>
                <a:lnTo>
                  <a:pt x="3269" y="10425"/>
                </a:lnTo>
                <a:lnTo>
                  <a:pt x="3221" y="10431"/>
                </a:lnTo>
                <a:lnTo>
                  <a:pt x="3204" y="10488"/>
                </a:lnTo>
                <a:lnTo>
                  <a:pt x="3197" y="10513"/>
                </a:lnTo>
                <a:lnTo>
                  <a:pt x="3179" y="10529"/>
                </a:lnTo>
                <a:lnTo>
                  <a:pt x="3158" y="10550"/>
                </a:lnTo>
                <a:lnTo>
                  <a:pt x="3143" y="10587"/>
                </a:lnTo>
                <a:lnTo>
                  <a:pt x="3134" y="10607"/>
                </a:lnTo>
                <a:lnTo>
                  <a:pt x="3114" y="10622"/>
                </a:lnTo>
                <a:lnTo>
                  <a:pt x="3082" y="10630"/>
                </a:lnTo>
                <a:lnTo>
                  <a:pt x="3036" y="10630"/>
                </a:lnTo>
                <a:lnTo>
                  <a:pt x="2995" y="10632"/>
                </a:lnTo>
                <a:lnTo>
                  <a:pt x="2961" y="10640"/>
                </a:lnTo>
                <a:lnTo>
                  <a:pt x="2936" y="10650"/>
                </a:lnTo>
                <a:lnTo>
                  <a:pt x="2924" y="10665"/>
                </a:lnTo>
                <a:lnTo>
                  <a:pt x="2896" y="10689"/>
                </a:lnTo>
                <a:lnTo>
                  <a:pt x="2848" y="10699"/>
                </a:lnTo>
                <a:lnTo>
                  <a:pt x="2793" y="10714"/>
                </a:lnTo>
                <a:lnTo>
                  <a:pt x="2769" y="10767"/>
                </a:lnTo>
                <a:lnTo>
                  <a:pt x="2758" y="10800"/>
                </a:lnTo>
                <a:lnTo>
                  <a:pt x="2743" y="10821"/>
                </a:lnTo>
                <a:lnTo>
                  <a:pt x="2716" y="10831"/>
                </a:lnTo>
                <a:lnTo>
                  <a:pt x="2674" y="10833"/>
                </a:lnTo>
                <a:lnTo>
                  <a:pt x="2616" y="10843"/>
                </a:lnTo>
                <a:lnTo>
                  <a:pt x="2588" y="10866"/>
                </a:lnTo>
                <a:lnTo>
                  <a:pt x="2574" y="10890"/>
                </a:lnTo>
                <a:lnTo>
                  <a:pt x="2553" y="10898"/>
                </a:lnTo>
                <a:lnTo>
                  <a:pt x="2532" y="10890"/>
                </a:lnTo>
                <a:lnTo>
                  <a:pt x="2519" y="10866"/>
                </a:lnTo>
                <a:lnTo>
                  <a:pt x="2507" y="10843"/>
                </a:lnTo>
                <a:lnTo>
                  <a:pt x="2489" y="10833"/>
                </a:lnTo>
                <a:lnTo>
                  <a:pt x="2474" y="10843"/>
                </a:lnTo>
                <a:lnTo>
                  <a:pt x="2472" y="10866"/>
                </a:lnTo>
                <a:lnTo>
                  <a:pt x="2469" y="10901"/>
                </a:lnTo>
                <a:lnTo>
                  <a:pt x="2449" y="10931"/>
                </a:lnTo>
                <a:lnTo>
                  <a:pt x="2418" y="10956"/>
                </a:lnTo>
                <a:lnTo>
                  <a:pt x="2382" y="10966"/>
                </a:lnTo>
                <a:lnTo>
                  <a:pt x="2348" y="10987"/>
                </a:lnTo>
                <a:lnTo>
                  <a:pt x="2317" y="11032"/>
                </a:lnTo>
                <a:lnTo>
                  <a:pt x="2288" y="11079"/>
                </a:lnTo>
                <a:lnTo>
                  <a:pt x="2259" y="11097"/>
                </a:lnTo>
                <a:lnTo>
                  <a:pt x="2234" y="11110"/>
                </a:lnTo>
                <a:lnTo>
                  <a:pt x="2217" y="11132"/>
                </a:lnTo>
                <a:lnTo>
                  <a:pt x="2200" y="11147"/>
                </a:lnTo>
                <a:lnTo>
                  <a:pt x="2160" y="11159"/>
                </a:lnTo>
                <a:lnTo>
                  <a:pt x="2102" y="11169"/>
                </a:lnTo>
                <a:lnTo>
                  <a:pt x="2031" y="11173"/>
                </a:lnTo>
                <a:lnTo>
                  <a:pt x="1857" y="11182"/>
                </a:lnTo>
                <a:lnTo>
                  <a:pt x="1854" y="11266"/>
                </a:lnTo>
                <a:lnTo>
                  <a:pt x="1843" y="11333"/>
                </a:lnTo>
                <a:lnTo>
                  <a:pt x="1810" y="11360"/>
                </a:lnTo>
                <a:lnTo>
                  <a:pt x="1777" y="11379"/>
                </a:lnTo>
                <a:lnTo>
                  <a:pt x="1754" y="11405"/>
                </a:lnTo>
                <a:lnTo>
                  <a:pt x="1737" y="11424"/>
                </a:lnTo>
                <a:lnTo>
                  <a:pt x="1712" y="11399"/>
                </a:lnTo>
                <a:lnTo>
                  <a:pt x="1684" y="11377"/>
                </a:lnTo>
                <a:lnTo>
                  <a:pt x="1650" y="11428"/>
                </a:lnTo>
                <a:lnTo>
                  <a:pt x="1628" y="11463"/>
                </a:lnTo>
                <a:lnTo>
                  <a:pt x="1602" y="11485"/>
                </a:lnTo>
                <a:lnTo>
                  <a:pt x="1563" y="11496"/>
                </a:lnTo>
                <a:lnTo>
                  <a:pt x="1505" y="11498"/>
                </a:lnTo>
                <a:lnTo>
                  <a:pt x="1445" y="11500"/>
                </a:lnTo>
                <a:lnTo>
                  <a:pt x="1412" y="11508"/>
                </a:lnTo>
                <a:lnTo>
                  <a:pt x="1398" y="11526"/>
                </a:lnTo>
                <a:lnTo>
                  <a:pt x="1395" y="11563"/>
                </a:lnTo>
                <a:lnTo>
                  <a:pt x="1391" y="11617"/>
                </a:lnTo>
                <a:lnTo>
                  <a:pt x="1376" y="11651"/>
                </a:lnTo>
                <a:lnTo>
                  <a:pt x="1342" y="11672"/>
                </a:lnTo>
                <a:lnTo>
                  <a:pt x="1282" y="11686"/>
                </a:lnTo>
                <a:lnTo>
                  <a:pt x="1246" y="11695"/>
                </a:lnTo>
                <a:lnTo>
                  <a:pt x="1215" y="11707"/>
                </a:lnTo>
                <a:lnTo>
                  <a:pt x="1192" y="11721"/>
                </a:lnTo>
                <a:lnTo>
                  <a:pt x="1179" y="11736"/>
                </a:lnTo>
                <a:lnTo>
                  <a:pt x="1157" y="11762"/>
                </a:lnTo>
                <a:lnTo>
                  <a:pt x="1131" y="11756"/>
                </a:lnTo>
                <a:lnTo>
                  <a:pt x="1108" y="11725"/>
                </a:lnTo>
                <a:lnTo>
                  <a:pt x="1095" y="11674"/>
                </a:lnTo>
                <a:lnTo>
                  <a:pt x="1085" y="11619"/>
                </a:lnTo>
                <a:lnTo>
                  <a:pt x="1074" y="11625"/>
                </a:lnTo>
                <a:lnTo>
                  <a:pt x="1053" y="11651"/>
                </a:lnTo>
                <a:lnTo>
                  <a:pt x="1028" y="11701"/>
                </a:lnTo>
                <a:lnTo>
                  <a:pt x="1022" y="11748"/>
                </a:lnTo>
                <a:lnTo>
                  <a:pt x="1020" y="11787"/>
                </a:lnTo>
                <a:lnTo>
                  <a:pt x="1005" y="11824"/>
                </a:lnTo>
                <a:lnTo>
                  <a:pt x="984" y="11853"/>
                </a:lnTo>
                <a:lnTo>
                  <a:pt x="959" y="11863"/>
                </a:lnTo>
                <a:lnTo>
                  <a:pt x="941" y="11879"/>
                </a:lnTo>
                <a:lnTo>
                  <a:pt x="929" y="11916"/>
                </a:lnTo>
                <a:lnTo>
                  <a:pt x="915" y="11955"/>
                </a:lnTo>
                <a:lnTo>
                  <a:pt x="887" y="11955"/>
                </a:lnTo>
                <a:lnTo>
                  <a:pt x="861" y="11953"/>
                </a:lnTo>
                <a:lnTo>
                  <a:pt x="846" y="11965"/>
                </a:lnTo>
                <a:lnTo>
                  <a:pt x="831" y="11972"/>
                </a:lnTo>
                <a:lnTo>
                  <a:pt x="800" y="11953"/>
                </a:lnTo>
                <a:lnTo>
                  <a:pt x="764" y="11933"/>
                </a:lnTo>
                <a:lnTo>
                  <a:pt x="747" y="11974"/>
                </a:lnTo>
                <a:lnTo>
                  <a:pt x="728" y="12010"/>
                </a:lnTo>
                <a:lnTo>
                  <a:pt x="693" y="12029"/>
                </a:lnTo>
                <a:lnTo>
                  <a:pt x="660" y="12027"/>
                </a:lnTo>
                <a:lnTo>
                  <a:pt x="640" y="11996"/>
                </a:lnTo>
                <a:lnTo>
                  <a:pt x="629" y="11982"/>
                </a:lnTo>
                <a:lnTo>
                  <a:pt x="611" y="11996"/>
                </a:lnTo>
                <a:lnTo>
                  <a:pt x="565" y="12062"/>
                </a:lnTo>
                <a:lnTo>
                  <a:pt x="539" y="12086"/>
                </a:lnTo>
                <a:lnTo>
                  <a:pt x="508" y="12097"/>
                </a:lnTo>
                <a:lnTo>
                  <a:pt x="482" y="12105"/>
                </a:lnTo>
                <a:lnTo>
                  <a:pt x="467" y="12129"/>
                </a:lnTo>
                <a:lnTo>
                  <a:pt x="454" y="12142"/>
                </a:lnTo>
                <a:lnTo>
                  <a:pt x="424" y="12152"/>
                </a:lnTo>
                <a:lnTo>
                  <a:pt x="381" y="12160"/>
                </a:lnTo>
                <a:lnTo>
                  <a:pt x="328" y="12162"/>
                </a:lnTo>
                <a:lnTo>
                  <a:pt x="276" y="12164"/>
                </a:lnTo>
                <a:lnTo>
                  <a:pt x="232" y="12173"/>
                </a:lnTo>
                <a:lnTo>
                  <a:pt x="203" y="12183"/>
                </a:lnTo>
                <a:lnTo>
                  <a:pt x="190" y="12195"/>
                </a:lnTo>
                <a:lnTo>
                  <a:pt x="177" y="12222"/>
                </a:lnTo>
                <a:lnTo>
                  <a:pt x="155" y="12226"/>
                </a:lnTo>
                <a:lnTo>
                  <a:pt x="128" y="12212"/>
                </a:lnTo>
                <a:lnTo>
                  <a:pt x="100" y="12179"/>
                </a:lnTo>
                <a:lnTo>
                  <a:pt x="66" y="12144"/>
                </a:lnTo>
                <a:lnTo>
                  <a:pt x="33" y="12129"/>
                </a:lnTo>
                <a:lnTo>
                  <a:pt x="0" y="12129"/>
                </a:lnTo>
                <a:lnTo>
                  <a:pt x="0" y="16865"/>
                </a:lnTo>
                <a:lnTo>
                  <a:pt x="0" y="21600"/>
                </a:lnTo>
                <a:lnTo>
                  <a:pt x="21600" y="21600"/>
                </a:lnTo>
                <a:lnTo>
                  <a:pt x="21600" y="12429"/>
                </a:lnTo>
                <a:lnTo>
                  <a:pt x="21600" y="11635"/>
                </a:lnTo>
                <a:lnTo>
                  <a:pt x="21600" y="10890"/>
                </a:lnTo>
                <a:lnTo>
                  <a:pt x="21600" y="10189"/>
                </a:lnTo>
                <a:lnTo>
                  <a:pt x="21600" y="9532"/>
                </a:lnTo>
                <a:lnTo>
                  <a:pt x="21600" y="8919"/>
                </a:lnTo>
                <a:lnTo>
                  <a:pt x="21600" y="8346"/>
                </a:lnTo>
                <a:lnTo>
                  <a:pt x="21600" y="7815"/>
                </a:lnTo>
                <a:lnTo>
                  <a:pt x="21599" y="7320"/>
                </a:lnTo>
                <a:lnTo>
                  <a:pt x="21599" y="6863"/>
                </a:lnTo>
                <a:lnTo>
                  <a:pt x="21599" y="6440"/>
                </a:lnTo>
                <a:lnTo>
                  <a:pt x="21599" y="6052"/>
                </a:lnTo>
                <a:lnTo>
                  <a:pt x="21599" y="5697"/>
                </a:lnTo>
                <a:lnTo>
                  <a:pt x="21598" y="5373"/>
                </a:lnTo>
                <a:lnTo>
                  <a:pt x="21598" y="5080"/>
                </a:lnTo>
                <a:lnTo>
                  <a:pt x="21597" y="4813"/>
                </a:lnTo>
                <a:lnTo>
                  <a:pt x="21597" y="4575"/>
                </a:lnTo>
                <a:lnTo>
                  <a:pt x="21597" y="4362"/>
                </a:lnTo>
                <a:lnTo>
                  <a:pt x="21596" y="4173"/>
                </a:lnTo>
                <a:lnTo>
                  <a:pt x="21595" y="4007"/>
                </a:lnTo>
                <a:lnTo>
                  <a:pt x="21595" y="3861"/>
                </a:lnTo>
                <a:lnTo>
                  <a:pt x="21594" y="3736"/>
                </a:lnTo>
                <a:lnTo>
                  <a:pt x="21593" y="3627"/>
                </a:lnTo>
                <a:lnTo>
                  <a:pt x="21592" y="3539"/>
                </a:lnTo>
                <a:lnTo>
                  <a:pt x="21591" y="3463"/>
                </a:lnTo>
                <a:lnTo>
                  <a:pt x="21590" y="3404"/>
                </a:lnTo>
                <a:lnTo>
                  <a:pt x="21589" y="3354"/>
                </a:lnTo>
                <a:lnTo>
                  <a:pt x="21588" y="3318"/>
                </a:lnTo>
                <a:lnTo>
                  <a:pt x="21586" y="3291"/>
                </a:lnTo>
                <a:lnTo>
                  <a:pt x="21580" y="3254"/>
                </a:lnTo>
                <a:lnTo>
                  <a:pt x="21553" y="3233"/>
                </a:lnTo>
                <a:lnTo>
                  <a:pt x="21523" y="3188"/>
                </a:lnTo>
                <a:lnTo>
                  <a:pt x="21496" y="3129"/>
                </a:lnTo>
                <a:lnTo>
                  <a:pt x="21479" y="3067"/>
                </a:lnTo>
                <a:lnTo>
                  <a:pt x="21444" y="2928"/>
                </a:lnTo>
                <a:lnTo>
                  <a:pt x="21394" y="2835"/>
                </a:lnTo>
                <a:lnTo>
                  <a:pt x="21354" y="2764"/>
                </a:lnTo>
                <a:lnTo>
                  <a:pt x="21315" y="2669"/>
                </a:lnTo>
                <a:lnTo>
                  <a:pt x="21287" y="2604"/>
                </a:lnTo>
                <a:lnTo>
                  <a:pt x="21306" y="2698"/>
                </a:lnTo>
                <a:lnTo>
                  <a:pt x="21306" y="2759"/>
                </a:lnTo>
                <a:lnTo>
                  <a:pt x="21298" y="2784"/>
                </a:lnTo>
                <a:lnTo>
                  <a:pt x="21287" y="2786"/>
                </a:lnTo>
                <a:lnTo>
                  <a:pt x="21268" y="2759"/>
                </a:lnTo>
                <a:lnTo>
                  <a:pt x="21240" y="2702"/>
                </a:lnTo>
                <a:lnTo>
                  <a:pt x="21206" y="2616"/>
                </a:lnTo>
                <a:lnTo>
                  <a:pt x="21196" y="2550"/>
                </a:lnTo>
                <a:lnTo>
                  <a:pt x="21209" y="2513"/>
                </a:lnTo>
                <a:lnTo>
                  <a:pt x="21225" y="2513"/>
                </a:lnTo>
                <a:lnTo>
                  <a:pt x="21197" y="2454"/>
                </a:lnTo>
                <a:lnTo>
                  <a:pt x="21171" y="2390"/>
                </a:lnTo>
                <a:lnTo>
                  <a:pt x="21146" y="2325"/>
                </a:lnTo>
                <a:lnTo>
                  <a:pt x="21125" y="2261"/>
                </a:lnTo>
                <a:lnTo>
                  <a:pt x="21110" y="2210"/>
                </a:lnTo>
                <a:lnTo>
                  <a:pt x="21104" y="2175"/>
                </a:lnTo>
                <a:lnTo>
                  <a:pt x="21090" y="2103"/>
                </a:lnTo>
                <a:lnTo>
                  <a:pt x="21050" y="2046"/>
                </a:lnTo>
                <a:lnTo>
                  <a:pt x="21031" y="2041"/>
                </a:lnTo>
                <a:lnTo>
                  <a:pt x="21031" y="2089"/>
                </a:lnTo>
                <a:lnTo>
                  <a:pt x="21032" y="2140"/>
                </a:lnTo>
                <a:lnTo>
                  <a:pt x="21025" y="2173"/>
                </a:lnTo>
                <a:lnTo>
                  <a:pt x="21004" y="2171"/>
                </a:lnTo>
                <a:lnTo>
                  <a:pt x="20974" y="2130"/>
                </a:lnTo>
                <a:lnTo>
                  <a:pt x="20944" y="2066"/>
                </a:lnTo>
                <a:lnTo>
                  <a:pt x="20925" y="2000"/>
                </a:lnTo>
                <a:lnTo>
                  <a:pt x="20910" y="1929"/>
                </a:lnTo>
                <a:lnTo>
                  <a:pt x="20892" y="1863"/>
                </a:lnTo>
                <a:lnTo>
                  <a:pt x="20874" y="1814"/>
                </a:lnTo>
                <a:lnTo>
                  <a:pt x="20853" y="1814"/>
                </a:lnTo>
                <a:lnTo>
                  <a:pt x="20851" y="1863"/>
                </a:lnTo>
                <a:lnTo>
                  <a:pt x="20846" y="1920"/>
                </a:lnTo>
                <a:lnTo>
                  <a:pt x="20832" y="1945"/>
                </a:lnTo>
                <a:lnTo>
                  <a:pt x="20810" y="1937"/>
                </a:lnTo>
                <a:lnTo>
                  <a:pt x="20781" y="1898"/>
                </a:lnTo>
                <a:lnTo>
                  <a:pt x="20750" y="1822"/>
                </a:lnTo>
                <a:lnTo>
                  <a:pt x="20740" y="1728"/>
                </a:lnTo>
                <a:lnTo>
                  <a:pt x="20726" y="1588"/>
                </a:lnTo>
                <a:lnTo>
                  <a:pt x="20689" y="1518"/>
                </a:lnTo>
                <a:lnTo>
                  <a:pt x="20672" y="1518"/>
                </a:lnTo>
                <a:lnTo>
                  <a:pt x="20666" y="1559"/>
                </a:lnTo>
                <a:lnTo>
                  <a:pt x="20657" y="1637"/>
                </a:lnTo>
                <a:lnTo>
                  <a:pt x="20628" y="1621"/>
                </a:lnTo>
                <a:lnTo>
                  <a:pt x="20605" y="1588"/>
                </a:lnTo>
                <a:lnTo>
                  <a:pt x="20586" y="1561"/>
                </a:lnTo>
                <a:lnTo>
                  <a:pt x="20569" y="1522"/>
                </a:lnTo>
                <a:lnTo>
                  <a:pt x="20555" y="1457"/>
                </a:lnTo>
                <a:lnTo>
                  <a:pt x="20538" y="1381"/>
                </a:lnTo>
                <a:lnTo>
                  <a:pt x="20516" y="1311"/>
                </a:lnTo>
                <a:lnTo>
                  <a:pt x="20494" y="1266"/>
                </a:lnTo>
                <a:lnTo>
                  <a:pt x="20480" y="1307"/>
                </a:lnTo>
                <a:lnTo>
                  <a:pt x="20472" y="1338"/>
                </a:lnTo>
                <a:lnTo>
                  <a:pt x="20459" y="1352"/>
                </a:lnTo>
                <a:lnTo>
                  <a:pt x="20440" y="1354"/>
                </a:lnTo>
                <a:lnTo>
                  <a:pt x="20409" y="1346"/>
                </a:lnTo>
                <a:lnTo>
                  <a:pt x="20362" y="1317"/>
                </a:lnTo>
                <a:lnTo>
                  <a:pt x="20332" y="1280"/>
                </a:lnTo>
                <a:lnTo>
                  <a:pt x="20295" y="1219"/>
                </a:lnTo>
                <a:lnTo>
                  <a:pt x="20274" y="1151"/>
                </a:lnTo>
                <a:lnTo>
                  <a:pt x="20251" y="1089"/>
                </a:lnTo>
                <a:lnTo>
                  <a:pt x="20193" y="1065"/>
                </a:lnTo>
                <a:lnTo>
                  <a:pt x="20162" y="1048"/>
                </a:lnTo>
                <a:lnTo>
                  <a:pt x="20129" y="1014"/>
                </a:lnTo>
                <a:lnTo>
                  <a:pt x="20101" y="968"/>
                </a:lnTo>
                <a:lnTo>
                  <a:pt x="20090" y="927"/>
                </a:lnTo>
                <a:lnTo>
                  <a:pt x="20075" y="907"/>
                </a:lnTo>
                <a:lnTo>
                  <a:pt x="20039" y="897"/>
                </a:lnTo>
                <a:lnTo>
                  <a:pt x="19991" y="880"/>
                </a:lnTo>
                <a:lnTo>
                  <a:pt x="19951" y="835"/>
                </a:lnTo>
                <a:lnTo>
                  <a:pt x="19920" y="794"/>
                </a:lnTo>
                <a:lnTo>
                  <a:pt x="19895" y="788"/>
                </a:lnTo>
                <a:lnTo>
                  <a:pt x="19877" y="782"/>
                </a:lnTo>
                <a:lnTo>
                  <a:pt x="19860" y="751"/>
                </a:lnTo>
                <a:lnTo>
                  <a:pt x="19853" y="698"/>
                </a:lnTo>
                <a:lnTo>
                  <a:pt x="19848" y="663"/>
                </a:lnTo>
                <a:lnTo>
                  <a:pt x="19821" y="583"/>
                </a:lnTo>
                <a:lnTo>
                  <a:pt x="19786" y="499"/>
                </a:lnTo>
                <a:lnTo>
                  <a:pt x="19760" y="451"/>
                </a:lnTo>
                <a:lnTo>
                  <a:pt x="19740" y="445"/>
                </a:lnTo>
                <a:lnTo>
                  <a:pt x="19740" y="497"/>
                </a:lnTo>
                <a:lnTo>
                  <a:pt x="19740" y="552"/>
                </a:lnTo>
                <a:lnTo>
                  <a:pt x="19728" y="585"/>
                </a:lnTo>
                <a:lnTo>
                  <a:pt x="19707" y="593"/>
                </a:lnTo>
                <a:lnTo>
                  <a:pt x="19681" y="570"/>
                </a:lnTo>
                <a:lnTo>
                  <a:pt x="19658" y="552"/>
                </a:lnTo>
                <a:lnTo>
                  <a:pt x="19645" y="568"/>
                </a:lnTo>
                <a:lnTo>
                  <a:pt x="19626" y="568"/>
                </a:lnTo>
                <a:lnTo>
                  <a:pt x="19607" y="542"/>
                </a:lnTo>
                <a:lnTo>
                  <a:pt x="19581" y="531"/>
                </a:lnTo>
                <a:lnTo>
                  <a:pt x="19554" y="515"/>
                </a:lnTo>
                <a:lnTo>
                  <a:pt x="19537" y="466"/>
                </a:lnTo>
                <a:lnTo>
                  <a:pt x="19520" y="416"/>
                </a:lnTo>
                <a:lnTo>
                  <a:pt x="19496" y="398"/>
                </a:lnTo>
                <a:lnTo>
                  <a:pt x="19470" y="390"/>
                </a:lnTo>
                <a:lnTo>
                  <a:pt x="19448" y="367"/>
                </a:lnTo>
                <a:lnTo>
                  <a:pt x="19419" y="330"/>
                </a:lnTo>
                <a:lnTo>
                  <a:pt x="19387" y="306"/>
                </a:lnTo>
                <a:lnTo>
                  <a:pt x="19345" y="291"/>
                </a:lnTo>
                <a:lnTo>
                  <a:pt x="19286" y="281"/>
                </a:lnTo>
                <a:lnTo>
                  <a:pt x="19248" y="275"/>
                </a:lnTo>
                <a:lnTo>
                  <a:pt x="19215" y="267"/>
                </a:lnTo>
                <a:lnTo>
                  <a:pt x="19191" y="259"/>
                </a:lnTo>
                <a:lnTo>
                  <a:pt x="19179" y="248"/>
                </a:lnTo>
                <a:lnTo>
                  <a:pt x="19171" y="201"/>
                </a:lnTo>
                <a:lnTo>
                  <a:pt x="19168" y="115"/>
                </a:lnTo>
                <a:lnTo>
                  <a:pt x="19168" y="0"/>
                </a:lnTo>
                <a:lnTo>
                  <a:pt x="15967" y="0"/>
                </a:lnTo>
                <a:close/>
                <a:moveTo>
                  <a:pt x="19311" y="398"/>
                </a:moveTo>
                <a:lnTo>
                  <a:pt x="19338" y="410"/>
                </a:lnTo>
                <a:lnTo>
                  <a:pt x="19359" y="437"/>
                </a:lnTo>
                <a:lnTo>
                  <a:pt x="19371" y="474"/>
                </a:lnTo>
                <a:lnTo>
                  <a:pt x="19368" y="509"/>
                </a:lnTo>
                <a:lnTo>
                  <a:pt x="19348" y="527"/>
                </a:lnTo>
                <a:lnTo>
                  <a:pt x="19315" y="531"/>
                </a:lnTo>
                <a:lnTo>
                  <a:pt x="19283" y="521"/>
                </a:lnTo>
                <a:lnTo>
                  <a:pt x="19266" y="499"/>
                </a:lnTo>
                <a:lnTo>
                  <a:pt x="19269" y="427"/>
                </a:lnTo>
                <a:lnTo>
                  <a:pt x="19311" y="398"/>
                </a:lnTo>
                <a:close/>
                <a:moveTo>
                  <a:pt x="14224" y="730"/>
                </a:moveTo>
                <a:lnTo>
                  <a:pt x="14215" y="751"/>
                </a:lnTo>
                <a:lnTo>
                  <a:pt x="14212" y="798"/>
                </a:lnTo>
                <a:lnTo>
                  <a:pt x="14215" y="845"/>
                </a:lnTo>
                <a:lnTo>
                  <a:pt x="14224" y="864"/>
                </a:lnTo>
                <a:lnTo>
                  <a:pt x="14231" y="845"/>
                </a:lnTo>
                <a:lnTo>
                  <a:pt x="14235" y="798"/>
                </a:lnTo>
                <a:lnTo>
                  <a:pt x="14231" y="751"/>
                </a:lnTo>
                <a:lnTo>
                  <a:pt x="14224" y="730"/>
                </a:lnTo>
                <a:close/>
                <a:moveTo>
                  <a:pt x="12474" y="2138"/>
                </a:moveTo>
                <a:lnTo>
                  <a:pt x="12494" y="2152"/>
                </a:lnTo>
                <a:lnTo>
                  <a:pt x="12514" y="2138"/>
                </a:lnTo>
                <a:lnTo>
                  <a:pt x="12474" y="2138"/>
                </a:lnTo>
                <a:close/>
                <a:moveTo>
                  <a:pt x="9152" y="5117"/>
                </a:moveTo>
                <a:lnTo>
                  <a:pt x="9140" y="5152"/>
                </a:lnTo>
                <a:lnTo>
                  <a:pt x="9152" y="5185"/>
                </a:lnTo>
                <a:lnTo>
                  <a:pt x="9163" y="5152"/>
                </a:lnTo>
                <a:lnTo>
                  <a:pt x="9152" y="5117"/>
                </a:lnTo>
                <a:close/>
                <a:moveTo>
                  <a:pt x="7411" y="6645"/>
                </a:moveTo>
                <a:lnTo>
                  <a:pt x="7395" y="6656"/>
                </a:lnTo>
                <a:lnTo>
                  <a:pt x="7388" y="6680"/>
                </a:lnTo>
                <a:lnTo>
                  <a:pt x="7397" y="6703"/>
                </a:lnTo>
                <a:lnTo>
                  <a:pt x="7418" y="6713"/>
                </a:lnTo>
                <a:lnTo>
                  <a:pt x="7437" y="6703"/>
                </a:lnTo>
                <a:lnTo>
                  <a:pt x="7440" y="6680"/>
                </a:lnTo>
                <a:lnTo>
                  <a:pt x="7428" y="6656"/>
                </a:lnTo>
                <a:lnTo>
                  <a:pt x="7411" y="6645"/>
                </a:lnTo>
                <a:close/>
                <a:moveTo>
                  <a:pt x="5855" y="8307"/>
                </a:moveTo>
                <a:lnTo>
                  <a:pt x="5831" y="8317"/>
                </a:lnTo>
                <a:lnTo>
                  <a:pt x="5821" y="8340"/>
                </a:lnTo>
                <a:lnTo>
                  <a:pt x="5831" y="8365"/>
                </a:lnTo>
                <a:lnTo>
                  <a:pt x="5855" y="8375"/>
                </a:lnTo>
                <a:lnTo>
                  <a:pt x="5880" y="8365"/>
                </a:lnTo>
                <a:lnTo>
                  <a:pt x="5890" y="8340"/>
                </a:lnTo>
                <a:lnTo>
                  <a:pt x="5880" y="8317"/>
                </a:lnTo>
                <a:lnTo>
                  <a:pt x="5855" y="8307"/>
                </a:lnTo>
                <a:close/>
                <a:moveTo>
                  <a:pt x="5263" y="8754"/>
                </a:moveTo>
                <a:lnTo>
                  <a:pt x="5246" y="8785"/>
                </a:lnTo>
                <a:lnTo>
                  <a:pt x="5236" y="8830"/>
                </a:lnTo>
                <a:lnTo>
                  <a:pt x="5259" y="8839"/>
                </a:lnTo>
                <a:lnTo>
                  <a:pt x="5289" y="8812"/>
                </a:lnTo>
                <a:lnTo>
                  <a:pt x="5278" y="8754"/>
                </a:lnTo>
                <a:lnTo>
                  <a:pt x="5263" y="8754"/>
                </a:lnTo>
                <a:close/>
                <a:moveTo>
                  <a:pt x="3607" y="10353"/>
                </a:moveTo>
                <a:lnTo>
                  <a:pt x="3630" y="10353"/>
                </a:lnTo>
                <a:lnTo>
                  <a:pt x="3636" y="10404"/>
                </a:lnTo>
                <a:lnTo>
                  <a:pt x="3619" y="10435"/>
                </a:lnTo>
                <a:lnTo>
                  <a:pt x="3602" y="10402"/>
                </a:lnTo>
                <a:lnTo>
                  <a:pt x="3607" y="10353"/>
                </a:lnTo>
                <a:close/>
                <a:moveTo>
                  <a:pt x="1994" y="10966"/>
                </a:moveTo>
                <a:lnTo>
                  <a:pt x="1978" y="10976"/>
                </a:lnTo>
                <a:lnTo>
                  <a:pt x="1971" y="10999"/>
                </a:lnTo>
                <a:lnTo>
                  <a:pt x="1978" y="11024"/>
                </a:lnTo>
                <a:lnTo>
                  <a:pt x="1994" y="11032"/>
                </a:lnTo>
                <a:lnTo>
                  <a:pt x="2011" y="11024"/>
                </a:lnTo>
                <a:lnTo>
                  <a:pt x="2017" y="10999"/>
                </a:lnTo>
                <a:lnTo>
                  <a:pt x="2011" y="10976"/>
                </a:lnTo>
                <a:lnTo>
                  <a:pt x="1994" y="10966"/>
                </a:lnTo>
                <a:close/>
                <a:moveTo>
                  <a:pt x="487" y="11974"/>
                </a:moveTo>
                <a:lnTo>
                  <a:pt x="507" y="11988"/>
                </a:lnTo>
                <a:lnTo>
                  <a:pt x="527" y="11974"/>
                </a:lnTo>
                <a:lnTo>
                  <a:pt x="487" y="11974"/>
                </a:lnTo>
                <a:close/>
              </a:path>
            </a:pathLst>
          </a:custGeom>
          <a:ln w="12700">
            <a:miter lim="400000"/>
          </a:ln>
        </p:spPr>
      </p:pic>
      <p:sp>
        <p:nvSpPr>
          <p:cNvPr id="113" name="Shape 113"/>
          <p:cNvSpPr>
            <a:spLocks noGrp="1"/>
          </p:cNvSpPr>
          <p:nvPr>
            <p:ph type="title"/>
          </p:nvPr>
        </p:nvSpPr>
        <p:spPr>
          <a:xfrm>
            <a:off x="355600" y="1231900"/>
            <a:ext cx="12293600" cy="3238500"/>
          </a:xfrm>
          <a:prstGeom prst="rect">
            <a:avLst/>
          </a:prstGeom>
          <a:ln>
            <a:miter lim="400000"/>
          </a:ln>
        </p:spPr>
        <p:txBody>
          <a:bodyPr lIns="50800" tIns="50800" rIns="50800" bIns="50800" anchor="b"/>
          <a:lstStyle>
            <a:lvl1pPr defTabSz="584200">
              <a:defRPr sz="7200" cap="all">
                <a:solidFill>
                  <a:srgbClr val="535353"/>
                </a:solidFill>
                <a:uFillTx/>
                <a:latin typeface="+mn-lt"/>
                <a:ea typeface="+mn-ea"/>
                <a:cs typeface="+mn-cs"/>
                <a:sym typeface="Gill Sans Light"/>
              </a:defRPr>
            </a:lvl1pPr>
          </a:lstStyle>
          <a:p>
            <a:r>
              <a:t>Title Text</a:t>
            </a:r>
          </a:p>
        </p:txBody>
      </p:sp>
      <p:sp>
        <p:nvSpPr>
          <p:cNvPr id="114" name="Shape 114"/>
          <p:cNvSpPr>
            <a:spLocks noGrp="1"/>
          </p:cNvSpPr>
          <p:nvPr>
            <p:ph type="body" sz="quarter" idx="1"/>
          </p:nvPr>
        </p:nvSpPr>
        <p:spPr>
          <a:xfrm>
            <a:off x="355600" y="4470400"/>
            <a:ext cx="12293600" cy="1346200"/>
          </a:xfrm>
          <a:prstGeom prst="rect">
            <a:avLst/>
          </a:prstGeom>
        </p:spPr>
        <p:txBody>
          <a:bodyPr lIns="50800" tIns="50800" rIns="50800" bIns="50800"/>
          <a:lstStyle>
            <a:lvl1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1pPr>
            <a:lvl2pPr marL="0" indent="0" algn="ctr" defTabSz="584200">
              <a:spcBef>
                <a:spcPts val="0"/>
              </a:spcBef>
              <a:buClr>
                <a:srgbClr val="535353"/>
              </a:buClr>
              <a:buSzTx/>
              <a:buFontTx/>
              <a:buNone/>
              <a:defRPr>
                <a:solidFill>
                  <a:srgbClr val="535353"/>
                </a:solidFill>
                <a:uFillTx/>
                <a:latin typeface="+mn-lt"/>
                <a:ea typeface="+mn-ea"/>
                <a:cs typeface="+mn-cs"/>
                <a:sym typeface="Gill Sans Light"/>
              </a:defRPr>
            </a:lvl2pPr>
            <a:lvl3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3pPr>
            <a:lvl4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4pPr>
            <a:lvl5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15" name="Shape 115"/>
          <p:cNvSpPr>
            <a:spLocks noGrp="1"/>
          </p:cNvSpPr>
          <p:nvPr>
            <p:ph type="sldNum" sz="quarter" idx="2"/>
          </p:nvPr>
        </p:nvSpPr>
        <p:spPr>
          <a:xfrm>
            <a:off x="6324600" y="9271000"/>
            <a:ext cx="342900" cy="355600"/>
          </a:xfrm>
          <a:prstGeom prst="rect">
            <a:avLst/>
          </a:prstGeom>
          <a:ln>
            <a:miter lim="400000"/>
          </a:ln>
        </p:spPr>
        <p:txBody>
          <a:bodyPr lIns="50800" tIns="50800" rIns="50800" bIns="50800" anchor="t"/>
          <a:lstStyle>
            <a:lvl1pPr algn="ctr" defTabSz="584200">
              <a:buClrTx/>
              <a:defRPr sz="1800">
                <a:solidFill>
                  <a:srgbClr val="535353"/>
                </a:solidFill>
                <a:uFillTx/>
                <a:latin typeface="+mn-lt"/>
                <a:ea typeface="+mn-ea"/>
                <a:cs typeface="+mn-cs"/>
                <a:sym typeface="Gill Sans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1_Office The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2111374" y="1317412"/>
            <a:ext cx="8782052" cy="1608668"/>
          </a:xfrm>
          <a:prstGeom prst="rect">
            <a:avLst/>
          </a:prstGeom>
          <a:ln>
            <a:miter lim="400000"/>
          </a:ln>
        </p:spPr>
        <p:txBody>
          <a:bodyPr>
            <a:normAutofit/>
          </a:bodyPr>
          <a:lstStyle>
            <a:lvl1pPr marR="82203" indent="57798" defTabSz="921173">
              <a:defRPr sz="5800" b="1">
                <a:solidFill>
                  <a:srgbClr val="000000"/>
                </a:solidFill>
                <a:uFill>
                  <a:solidFill>
                    <a:srgbClr val="000000"/>
                  </a:solidFill>
                </a:uFill>
              </a:defRPr>
            </a:lvl1pPr>
          </a:lstStyle>
          <a:p>
            <a:r>
              <a:t>Title Text</a:t>
            </a:r>
          </a:p>
        </p:txBody>
      </p:sp>
      <p:sp>
        <p:nvSpPr>
          <p:cNvPr id="132" name="Shape 132"/>
          <p:cNvSpPr>
            <a:spLocks noGrp="1"/>
          </p:cNvSpPr>
          <p:nvPr>
            <p:ph type="body" sz="half" idx="1"/>
          </p:nvPr>
        </p:nvSpPr>
        <p:spPr>
          <a:xfrm>
            <a:off x="2111374" y="2924174"/>
            <a:ext cx="8782052" cy="5610227"/>
          </a:xfrm>
          <a:prstGeom prst="rect">
            <a:avLst/>
          </a:prstGeom>
        </p:spPr>
        <p:txBody>
          <a:bodyPr>
            <a:normAutofit/>
          </a:bodyPr>
          <a:lstStyle>
            <a:lvl1pPr marL="367953" marR="82203" indent="-327313" defTabSz="921173">
              <a:spcBef>
                <a:spcPts val="1400"/>
              </a:spcBef>
              <a:defRPr sz="4200"/>
            </a:lvl1pPr>
            <a:lvl2pPr marL="813668" marR="82203" indent="-315828" defTabSz="921173">
              <a:spcBef>
                <a:spcPts val="1400"/>
              </a:spcBef>
              <a:defRPr sz="4200"/>
            </a:lvl2pPr>
            <a:lvl3pPr marL="1237426" marR="82203" indent="-282387" defTabSz="921173">
              <a:spcBef>
                <a:spcPts val="1400"/>
              </a:spcBef>
              <a:defRPr sz="4200"/>
            </a:lvl3pPr>
            <a:lvl4pPr marL="1755139" marR="82203" indent="-342899" defTabSz="921173">
              <a:spcBef>
                <a:spcPts val="1400"/>
              </a:spcBef>
              <a:defRPr sz="4200"/>
            </a:lvl4pPr>
            <a:lvl5pPr marL="2212339" marR="82203" indent="-342899" defTabSz="921173">
              <a:spcBef>
                <a:spcPts val="1400"/>
              </a:spcBef>
              <a:defRPr sz="4200"/>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9633446" y="8049366"/>
            <a:ext cx="240308" cy="292101"/>
          </a:xfrm>
          <a:prstGeom prst="rect">
            <a:avLst/>
          </a:prstGeom>
          <a:ln>
            <a:miter lim="400000"/>
          </a:ln>
        </p:spPr>
        <p:txBody>
          <a:bodyPr/>
          <a:lstStyle>
            <a:lvl1pPr algn="ctr" defTabSz="921173">
              <a:buClrTx/>
              <a:defRPr sz="1400">
                <a:solidFill>
                  <a:srgbClr val="9B9B9B"/>
                </a:solidFill>
                <a:uFill>
                  <a:solidFill>
                    <a:srgbClr val="9B9B9B"/>
                  </a:solidFill>
                </a:u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xfrm>
            <a:off x="650239" y="1264176"/>
            <a:ext cx="11704322" cy="1354784"/>
          </a:xfrm>
          <a:prstGeom prst="rect">
            <a:avLst/>
          </a:prstGeom>
          <a:ln>
            <a:miter lim="400000"/>
          </a:ln>
        </p:spPr>
        <p:txBody>
          <a:bodyPr lIns="65023" tIns="65023" rIns="65023" bIns="65023"/>
          <a:lstStyle>
            <a:lvl1pPr defTabSz="866986">
              <a:defRPr spc="620">
                <a:solidFill>
                  <a:srgbClr val="0071AD"/>
                </a:solidFill>
                <a:uFillTx/>
                <a:latin typeface="Helvetica Light"/>
                <a:ea typeface="Helvetica Light"/>
                <a:cs typeface="Helvetica Light"/>
                <a:sym typeface="Helvetica Light"/>
              </a:defRPr>
            </a:lvl1pPr>
          </a:lstStyle>
          <a:p>
            <a:r>
              <a:t>Title Text</a:t>
            </a:r>
          </a:p>
        </p:txBody>
      </p:sp>
      <p:sp>
        <p:nvSpPr>
          <p:cNvPr id="141" name="Shape 141"/>
          <p:cNvSpPr>
            <a:spLocks noGrp="1"/>
          </p:cNvSpPr>
          <p:nvPr>
            <p:ph type="body" sz="half" idx="1"/>
          </p:nvPr>
        </p:nvSpPr>
        <p:spPr>
          <a:xfrm>
            <a:off x="650239" y="2926081"/>
            <a:ext cx="5725566" cy="5608320"/>
          </a:xfrm>
          <a:prstGeom prst="rect">
            <a:avLst/>
          </a:prstGeom>
        </p:spPr>
        <p:txBody>
          <a:bodyPr lIns="65023" tIns="65023" rIns="65023" bIns="65023">
            <a:normAutofit/>
          </a:bodyPr>
          <a:lstStyle>
            <a:lvl1pPr marL="391885" indent="-391885" defTabSz="866986">
              <a:spcBef>
                <a:spcPts val="800"/>
              </a:spcBef>
              <a:buClrTx/>
              <a:defRPr sz="3600">
                <a:solidFill>
                  <a:srgbClr val="6C6C6C"/>
                </a:solidFill>
                <a:uFillTx/>
                <a:latin typeface="Helvetica Light"/>
                <a:ea typeface="Helvetica Light"/>
                <a:cs typeface="Helvetica Light"/>
                <a:sym typeface="Helvetica Light"/>
              </a:defRPr>
            </a:lvl1pPr>
            <a:lvl2pPr marL="91440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indent="-413657" defTabSz="866986">
              <a:buClrTx/>
              <a:defRPr sz="3600">
                <a:solidFill>
                  <a:srgbClr val="6C6C6C"/>
                </a:solidFill>
                <a:uFillTx/>
                <a:latin typeface="Helvetica Light"/>
                <a:ea typeface="Helvetica Light"/>
                <a:cs typeface="Helvetica Light"/>
                <a:sym typeface="Helvetica Light"/>
              </a:defRPr>
            </a:lvl3pPr>
            <a:lvl4pPr marL="2194559"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2" name="Shape 142"/>
          <p:cNvSpPr>
            <a:spLocks noGrp="1"/>
          </p:cNvSpPr>
          <p:nvPr>
            <p:ph type="sldNum" sz="quarter" idx="2"/>
          </p:nvPr>
        </p:nvSpPr>
        <p:spPr>
          <a:xfrm>
            <a:off x="9320107" y="7800933"/>
            <a:ext cx="3034454" cy="396749"/>
          </a:xfrm>
          <a:prstGeom prst="rect">
            <a:avLst/>
          </a:prstGeom>
          <a:ln>
            <a:miter lim="400000"/>
          </a:ln>
        </p:spPr>
        <p:txBody>
          <a:bodyPr wrap="square" lIns="65023" tIns="65023" rIns="65023" bIns="65023"/>
          <a:lstStyle>
            <a:lvl1pPr defTabSz="866986">
              <a:buClrTx/>
              <a:defRPr sz="18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71CE"/>
        </a:solidFill>
        <a:effectLst/>
      </p:bgPr>
    </p:bg>
    <p:spTree>
      <p:nvGrpSpPr>
        <p:cNvPr id="1" name=""/>
        <p:cNvGrpSpPr/>
        <p:nvPr/>
      </p:nvGrpSpPr>
      <p:grpSpPr>
        <a:xfrm>
          <a:off x="0" y="0"/>
          <a:ext cx="0" cy="0"/>
          <a:chOff x="0" y="0"/>
          <a:chExt cx="0" cy="0"/>
        </a:xfrm>
      </p:grpSpPr>
      <p:pic>
        <p:nvPicPr>
          <p:cNvPr id="149" name="image2.png" descr="ASEA-white.png"/>
          <p:cNvPicPr>
            <a:picLocks noChangeAspect="1"/>
          </p:cNvPicPr>
          <p:nvPr/>
        </p:nvPicPr>
        <p:blipFill>
          <a:blip r:embed="rId2">
            <a:extLst/>
          </a:blip>
          <a:stretch>
            <a:fillRect/>
          </a:stretch>
        </p:blipFill>
        <p:spPr>
          <a:xfrm>
            <a:off x="5134186" y="4109155"/>
            <a:ext cx="2968980" cy="767645"/>
          </a:xfrm>
          <a:prstGeom prst="rect">
            <a:avLst/>
          </a:prstGeom>
          <a:ln w="12700">
            <a:miter lim="400000"/>
          </a:ln>
        </p:spPr>
      </p:pic>
      <p:sp>
        <p:nvSpPr>
          <p:cNvPr id="150" name="Shape 150"/>
          <p:cNvSpPr>
            <a:spLocks noGrp="1"/>
          </p:cNvSpPr>
          <p:nvPr>
            <p:ph type="title"/>
          </p:nvPr>
        </p:nvSpPr>
        <p:spPr>
          <a:xfrm>
            <a:off x="964400" y="5532219"/>
            <a:ext cx="11108267" cy="1409163"/>
          </a:xfrm>
          <a:prstGeom prst="rect">
            <a:avLst/>
          </a:prstGeom>
          <a:ln>
            <a:miter lim="400000"/>
          </a:ln>
        </p:spPr>
        <p:txBody>
          <a:bodyPr lIns="65023" tIns="65023" rIns="65023" bIns="65023" anchor="t">
            <a:normAutofit/>
          </a:bodyPr>
          <a:lstStyle>
            <a:lvl1pPr defTabSz="587023">
              <a:defRPr sz="6800">
                <a:solidFill>
                  <a:srgbClr val="FFFFFF"/>
                </a:solidFill>
                <a:uFillTx/>
                <a:latin typeface="Trebuchet MS"/>
                <a:ea typeface="Trebuchet MS"/>
                <a:cs typeface="Trebuchet MS"/>
                <a:sym typeface="Trebuchet MS"/>
              </a:defRPr>
            </a:lvl1pPr>
          </a:lstStyle>
          <a:p>
            <a:r>
              <a:t>Title Text</a:t>
            </a:r>
          </a:p>
        </p:txBody>
      </p:sp>
      <p:sp>
        <p:nvSpPr>
          <p:cNvPr id="151" name="Shape 151"/>
          <p:cNvSpPr>
            <a:spLocks noGrp="1"/>
          </p:cNvSpPr>
          <p:nvPr>
            <p:ph type="body" sz="quarter" idx="1"/>
          </p:nvPr>
        </p:nvSpPr>
        <p:spPr>
          <a:xfrm>
            <a:off x="964400" y="7022626"/>
            <a:ext cx="11060430" cy="807051"/>
          </a:xfrm>
          <a:prstGeom prst="rect">
            <a:avLst/>
          </a:prstGeom>
        </p:spPr>
        <p:txBody>
          <a:bodyPr lIns="65023" tIns="65023" rIns="65023" bIns="65023">
            <a:normAutofit/>
          </a:bodyPr>
          <a:lstStyle>
            <a:lvl1pPr marL="0" indent="0" algn="ctr" defTabSz="587023">
              <a:spcBef>
                <a:spcPts val="1800"/>
              </a:spcBef>
              <a:buClrTx/>
              <a:buSzTx/>
              <a:buFontTx/>
              <a:buNone/>
              <a:defRPr sz="2600">
                <a:solidFill>
                  <a:srgbClr val="C1E1FE"/>
                </a:solidFill>
                <a:uFillTx/>
                <a:latin typeface="Trebuchet MS"/>
                <a:ea typeface="Trebuchet MS"/>
                <a:cs typeface="Trebuchet MS"/>
                <a:sym typeface="Trebuchet MS"/>
              </a:defRPr>
            </a:lvl1pPr>
            <a:lvl2pPr marL="531495"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2pPr>
            <a:lvl3pPr marL="61722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3pPr>
            <a:lvl4pPr marL="702945" indent="-445770" algn="ctr" defTabSz="587023">
              <a:spcBef>
                <a:spcPts val="1800"/>
              </a:spcBef>
              <a:buClrTx/>
              <a:buSzPct val="50000"/>
              <a:buFontTx/>
              <a:buChar char="►"/>
              <a:defRPr sz="2600">
                <a:solidFill>
                  <a:srgbClr val="C1E1FE"/>
                </a:solidFill>
                <a:uFillTx/>
                <a:latin typeface="Trebuchet MS"/>
                <a:ea typeface="Trebuchet MS"/>
                <a:cs typeface="Trebuchet MS"/>
                <a:sym typeface="Trebuchet MS"/>
              </a:defRPr>
            </a:lvl4pPr>
            <a:lvl5pPr marL="78867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52" name="Shape 152"/>
          <p:cNvSpPr>
            <a:spLocks noGrp="1"/>
          </p:cNvSpPr>
          <p:nvPr>
            <p:ph type="sldNum" sz="quarter" idx="2"/>
          </p:nvPr>
        </p:nvSpPr>
        <p:spPr>
          <a:xfrm>
            <a:off x="6285653" y="7769183"/>
            <a:ext cx="3034455" cy="460249"/>
          </a:xfrm>
          <a:prstGeom prst="rect">
            <a:avLst/>
          </a:prstGeom>
          <a:ln>
            <a:miter lim="400000"/>
          </a:ln>
        </p:spPr>
        <p:txBody>
          <a:bodyPr lIns="65023" tIns="65023" rIns="65023" bIns="65023"/>
          <a:lstStyle>
            <a:lvl1pPr defTabSz="587023">
              <a:buClrTx/>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pic>
        <p:nvPicPr>
          <p:cNvPr id="159" name="image4.png" descr="ASEA-LOGO-NEW.png"/>
          <p:cNvPicPr>
            <a:picLocks noChangeAspect="1"/>
          </p:cNvPicPr>
          <p:nvPr/>
        </p:nvPicPr>
        <p:blipFill>
          <a:blip r:embed="rId2">
            <a:extLst/>
          </a:blip>
          <a:stretch>
            <a:fillRect/>
          </a:stretch>
        </p:blipFill>
        <p:spPr>
          <a:xfrm>
            <a:off x="210298" y="1454872"/>
            <a:ext cx="2634225" cy="752635"/>
          </a:xfrm>
          <a:prstGeom prst="rect">
            <a:avLst/>
          </a:prstGeom>
          <a:ln w="12700">
            <a:miter lim="400000"/>
          </a:ln>
        </p:spPr>
      </p:pic>
      <p:sp>
        <p:nvSpPr>
          <p:cNvPr id="160" name="Shape 160"/>
          <p:cNvSpPr>
            <a:spLocks noGrp="1"/>
          </p:cNvSpPr>
          <p:nvPr>
            <p:ph type="sldNum" sz="quarter" idx="2"/>
          </p:nvPr>
        </p:nvSpPr>
        <p:spPr>
          <a:xfrm>
            <a:off x="9320107" y="7762833"/>
            <a:ext cx="3034454" cy="472949"/>
          </a:xfrm>
          <a:prstGeom prst="rect">
            <a:avLst/>
          </a:prstGeom>
          <a:ln>
            <a:miter lim="400000"/>
          </a:ln>
        </p:spPr>
        <p:txBody>
          <a:bodyPr wrap="square" lIns="65023" tIns="65023" rIns="65023" bIns="65023"/>
          <a:lstStyle>
            <a:lvl1pPr defTabSz="457200">
              <a:buClrTx/>
              <a:defRPr sz="2200">
                <a:solidFill>
                  <a:srgbClr val="006EB7"/>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copy 2">
    <p:bg>
      <p:bgPr>
        <a:solidFill>
          <a:srgbClr val="FFFFFF"/>
        </a:solidFill>
        <a:effectLst/>
      </p:bgPr>
    </p:bg>
    <p:spTree>
      <p:nvGrpSpPr>
        <p:cNvPr id="1" name=""/>
        <p:cNvGrpSpPr/>
        <p:nvPr/>
      </p:nvGrpSpPr>
      <p:grpSpPr>
        <a:xfrm>
          <a:off x="0" y="0"/>
          <a:ext cx="0" cy="0"/>
          <a:chOff x="0" y="0"/>
          <a:chExt cx="0" cy="0"/>
        </a:xfrm>
      </p:grpSpPr>
      <p:sp>
        <p:nvSpPr>
          <p:cNvPr id="178" name="Shape 178"/>
          <p:cNvSpPr>
            <a:spLocks noGrp="1"/>
          </p:cNvSpPr>
          <p:nvPr>
            <p:ph type="body" idx="1"/>
          </p:nvPr>
        </p:nvSpPr>
        <p:spPr>
          <a:xfrm>
            <a:off x="1270000" y="1270000"/>
            <a:ext cx="10477500" cy="7226300"/>
          </a:xfrm>
          <a:prstGeom prst="rect">
            <a:avLst/>
          </a:prstGeom>
        </p:spPr>
        <p:txBody>
          <a:bodyPr anchor="ctr"/>
          <a:lstStyle>
            <a:lvl1pPr marL="660400" indent="-444500">
              <a:spcBef>
                <a:spcPts val="4700"/>
              </a:spcBef>
              <a:buSzPct val="171000"/>
              <a:buFont typeface="Lucida Grande"/>
              <a:defRPr sz="3800">
                <a:latin typeface="Lucida Grande"/>
                <a:ea typeface="Lucida Grande"/>
                <a:cs typeface="Lucida Grande"/>
                <a:sym typeface="Lucida Grande"/>
              </a:defRPr>
            </a:lvl1pPr>
            <a:lvl2pPr marL="1003300" indent="-444500">
              <a:spcBef>
                <a:spcPts val="4700"/>
              </a:spcBef>
              <a:buSzPct val="171000"/>
              <a:buFont typeface="Lucida Grande"/>
              <a:buChar char="•"/>
              <a:defRPr>
                <a:latin typeface="Lucida Grande"/>
                <a:ea typeface="Lucida Grande"/>
                <a:cs typeface="Lucida Grande"/>
                <a:sym typeface="Lucida Grande"/>
              </a:defRPr>
            </a:lvl2pPr>
            <a:lvl3pPr marL="1346200" indent="-444500">
              <a:spcBef>
                <a:spcPts val="4700"/>
              </a:spcBef>
              <a:buSzPct val="171000"/>
              <a:buFont typeface="Lucida Grande"/>
              <a:defRPr sz="3800">
                <a:latin typeface="Lucida Grande"/>
                <a:ea typeface="Lucida Grande"/>
                <a:cs typeface="Lucida Grande"/>
                <a:sym typeface="Lucida Grande"/>
              </a:defRPr>
            </a:lvl3pPr>
            <a:lvl4pPr marL="1701800" indent="-444500">
              <a:spcBef>
                <a:spcPts val="4700"/>
              </a:spcBef>
              <a:buSzPct val="171000"/>
              <a:buFont typeface="Lucida Grande"/>
              <a:buChar char="•"/>
              <a:defRPr sz="3800">
                <a:latin typeface="Lucida Grande"/>
                <a:ea typeface="Lucida Grande"/>
                <a:cs typeface="Lucida Grande"/>
                <a:sym typeface="Lucida Grande"/>
              </a:defRPr>
            </a:lvl4pPr>
            <a:lvl5pPr marL="2044700" indent="-444500">
              <a:spcBef>
                <a:spcPts val="4700"/>
              </a:spcBef>
              <a:buSzPct val="171000"/>
              <a:buFont typeface="Lucida Grande"/>
              <a:buChar char="•"/>
              <a:defRPr sz="3800">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sldNum" sz="quarter" idx="2"/>
          </p:nvPr>
        </p:nvSpPr>
        <p:spPr>
          <a:xfrm>
            <a:off x="6344496" y="9207500"/>
            <a:ext cx="317501" cy="342900"/>
          </a:xfrm>
          <a:prstGeom prst="rect">
            <a:avLst/>
          </a:prstGeom>
          <a:ln>
            <a:miter lim="400000"/>
          </a:ln>
        </p:spPr>
        <p:txBody>
          <a:bodyPr lIns="50800" tIns="50800" rIns="50800" bIns="50800" anchor="t"/>
          <a:lstStyle>
            <a:lvl1pPr algn="ctr" defTabSz="647700">
              <a:buClrTx/>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tel og innho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2296159" y="1219199"/>
            <a:ext cx="8412482" cy="1198319"/>
          </a:xfrm>
          <a:prstGeom prst="rect">
            <a:avLst/>
          </a:prstGeom>
          <a:ln>
            <a:miter lim="400000"/>
          </a:ln>
        </p:spPr>
        <p:txBody>
          <a:bodyPr lIns="48766" tIns="48766" rIns="48766" bIns="48766">
            <a:normAutofit/>
          </a:bodyPr>
          <a:lstStyle>
            <a:lvl1pPr algn="l" defTabSz="975360">
              <a:lnSpc>
                <a:spcPct val="90000"/>
              </a:lnSpc>
              <a:defRPr sz="5600" b="1">
                <a:solidFill>
                  <a:srgbClr val="0070C0"/>
                </a:solidFill>
                <a:uFillTx/>
              </a:defRPr>
            </a:lvl1pPr>
          </a:lstStyle>
          <a:p>
            <a:r>
              <a:t>Title Text</a:t>
            </a:r>
          </a:p>
        </p:txBody>
      </p:sp>
      <p:sp>
        <p:nvSpPr>
          <p:cNvPr id="187" name="Shape 187"/>
          <p:cNvSpPr>
            <a:spLocks noGrp="1"/>
          </p:cNvSpPr>
          <p:nvPr>
            <p:ph type="body" idx="1"/>
          </p:nvPr>
        </p:nvSpPr>
        <p:spPr>
          <a:xfrm>
            <a:off x="2296159" y="2417516"/>
            <a:ext cx="8412482" cy="6116886"/>
          </a:xfrm>
          <a:prstGeom prst="rect">
            <a:avLst/>
          </a:prstGeom>
        </p:spPr>
        <p:txBody>
          <a:bodyPr lIns="48766" tIns="48766" rIns="48766" bIns="48766">
            <a:normAutofit/>
          </a:bodyPr>
          <a:lstStyle>
            <a:lvl1pPr marL="232682" indent="-232682" defTabSz="975360">
              <a:lnSpc>
                <a:spcPct val="90000"/>
              </a:lnSpc>
              <a:spcBef>
                <a:spcPts val="900"/>
              </a:spcBef>
              <a:buClrTx/>
              <a:defRPr sz="3800">
                <a:solidFill>
                  <a:srgbClr val="0070C0"/>
                </a:solidFill>
                <a:uFillTx/>
              </a:defRPr>
            </a:lvl1pPr>
            <a:lvl2pPr marL="614362" indent="-271462" defTabSz="975360">
              <a:lnSpc>
                <a:spcPct val="90000"/>
              </a:lnSpc>
              <a:buClrTx/>
              <a:buChar char="•"/>
              <a:defRPr>
                <a:solidFill>
                  <a:srgbClr val="0070C0"/>
                </a:solidFill>
                <a:uFillTx/>
              </a:defRPr>
            </a:lvl2pPr>
            <a:lvl3pPr marL="1047750" indent="-361950" defTabSz="975360">
              <a:lnSpc>
                <a:spcPct val="90000"/>
              </a:lnSpc>
              <a:spcBef>
                <a:spcPts val="900"/>
              </a:spcBef>
              <a:buClrTx/>
              <a:defRPr sz="3800">
                <a:solidFill>
                  <a:srgbClr val="0070C0"/>
                </a:solidFill>
                <a:uFillTx/>
              </a:defRPr>
            </a:lvl3pPr>
            <a:lvl4pPr marL="1435893" indent="-407193" defTabSz="975360">
              <a:lnSpc>
                <a:spcPct val="90000"/>
              </a:lnSpc>
              <a:spcBef>
                <a:spcPts val="900"/>
              </a:spcBef>
              <a:buClrTx/>
              <a:buChar char="•"/>
              <a:defRPr sz="3800">
                <a:solidFill>
                  <a:srgbClr val="0070C0"/>
                </a:solidFill>
                <a:uFillTx/>
              </a:defRPr>
            </a:lvl4pPr>
            <a:lvl5pPr marL="1778792" indent="-407193" defTabSz="975360">
              <a:lnSpc>
                <a:spcPct val="90000"/>
              </a:lnSpc>
              <a:spcBef>
                <a:spcPts val="900"/>
              </a:spcBef>
              <a:buClrTx/>
              <a:buChar char="•"/>
              <a:defRPr sz="3800">
                <a:solidFill>
                  <a:srgbClr val="0070C0"/>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11099450" y="8270861"/>
            <a:ext cx="279751" cy="275335"/>
          </a:xfrm>
          <a:prstGeom prst="rect">
            <a:avLst/>
          </a:prstGeom>
          <a:ln>
            <a:miter lim="400000"/>
          </a:ln>
        </p:spPr>
        <p:txBody>
          <a:bodyPr lIns="48766" tIns="48766" rIns="48766" bIns="48766"/>
          <a:lstStyle>
            <a:lvl1pPr defTabSz="650240">
              <a:buClrTx/>
              <a:defRPr sz="1200">
                <a:solidFill>
                  <a:srgbClr val="888888"/>
                </a:solidFill>
                <a:uFillTx/>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xfrm>
            <a:off x="975359" y="3492782"/>
            <a:ext cx="11054082" cy="1871699"/>
          </a:xfrm>
          <a:prstGeom prst="rect">
            <a:avLst/>
          </a:prstGeom>
          <a:ln>
            <a:miter lim="400000"/>
          </a:ln>
        </p:spPr>
        <p:txBody>
          <a:bodyPr lIns="65023" tIns="65023" rIns="65023" bIns="65023" anchor="t"/>
          <a:lstStyle>
            <a:lvl1pPr defTabSz="457200">
              <a:defRPr sz="8200">
                <a:solidFill>
                  <a:srgbClr val="000000"/>
                </a:solidFill>
                <a:uFillTx/>
                <a:latin typeface="Helvetica Neue"/>
                <a:ea typeface="Helvetica Neue"/>
                <a:cs typeface="Helvetica Neue"/>
                <a:sym typeface="Helvetica Neue"/>
              </a:defRPr>
            </a:lvl1pPr>
          </a:lstStyle>
          <a:p>
            <a:r>
              <a:t>Title Text</a:t>
            </a:r>
          </a:p>
        </p:txBody>
      </p:sp>
      <p:sp>
        <p:nvSpPr>
          <p:cNvPr id="21" name="Shape 21"/>
          <p:cNvSpPr>
            <a:spLocks noGrp="1"/>
          </p:cNvSpPr>
          <p:nvPr>
            <p:ph type="body" sz="half" idx="1"/>
          </p:nvPr>
        </p:nvSpPr>
        <p:spPr>
          <a:xfrm>
            <a:off x="1950719" y="5364479"/>
            <a:ext cx="9103361" cy="3169921"/>
          </a:xfrm>
          <a:prstGeom prst="rect">
            <a:avLst/>
          </a:prstGeom>
        </p:spPr>
        <p:txBody>
          <a:bodyPr lIns="65023" tIns="65023" rIns="65023" bIns="65023"/>
          <a:lstStyle>
            <a:lvl1pPr marL="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9320107" y="7999307"/>
            <a:ext cx="3034454" cy="650749"/>
          </a:xfrm>
          <a:prstGeom prst="rect">
            <a:avLst/>
          </a:prstGeom>
          <a:ln>
            <a:miter lim="400000"/>
          </a:ln>
        </p:spPr>
        <p:txBody>
          <a:bodyPr wrap="square" lIns="65023" tIns="65023" rIns="65023" bIns="65023" anchor="t"/>
          <a:lstStyle>
            <a:lvl1pPr algn="l" defTabSz="457200">
              <a:buClrTx/>
              <a:defRPr sz="34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Shape 195"/>
          <p:cNvSpPr>
            <a:spLocks noGrp="1"/>
          </p:cNvSpPr>
          <p:nvPr>
            <p:ph type="title"/>
          </p:nvPr>
        </p:nvSpPr>
        <p:spPr>
          <a:xfrm>
            <a:off x="1892299" y="2143124"/>
            <a:ext cx="9220203" cy="2428877"/>
          </a:xfrm>
          <a:prstGeom prst="rect">
            <a:avLst/>
          </a:prstGeom>
          <a:ln>
            <a:miter lim="400000"/>
          </a:ln>
        </p:spPr>
        <p:txBody>
          <a:bodyPr lIns="38099" tIns="38099" rIns="38099" bIns="38099" anchor="b">
            <a:normAutofit/>
          </a:bodyPr>
          <a:lstStyle>
            <a:lvl1pPr defTabSz="830862">
              <a:defRPr sz="7000" cap="all">
                <a:solidFill>
                  <a:srgbClr val="535353"/>
                </a:solidFill>
                <a:uFillTx/>
                <a:latin typeface="+mn-lt"/>
                <a:ea typeface="+mn-ea"/>
                <a:cs typeface="+mn-cs"/>
                <a:sym typeface="Gill Sans Light"/>
              </a:defRPr>
            </a:lvl1pPr>
          </a:lstStyle>
          <a:p>
            <a:r>
              <a:t>Title Text</a:t>
            </a:r>
          </a:p>
        </p:txBody>
      </p:sp>
      <p:sp>
        <p:nvSpPr>
          <p:cNvPr id="196" name="Shape 196"/>
          <p:cNvSpPr>
            <a:spLocks noGrp="1"/>
          </p:cNvSpPr>
          <p:nvPr>
            <p:ph type="body" sz="quarter" idx="1"/>
          </p:nvPr>
        </p:nvSpPr>
        <p:spPr>
          <a:xfrm>
            <a:off x="1892299" y="4572000"/>
            <a:ext cx="9220203" cy="1009651"/>
          </a:xfrm>
          <a:prstGeom prst="rect">
            <a:avLst/>
          </a:prstGeom>
        </p:spPr>
        <p:txBody>
          <a:bodyPr lIns="38099" tIns="38099" rIns="38099" bIns="38099">
            <a:normAutofit/>
          </a:bodyPr>
          <a:lstStyle>
            <a:lvl1pPr marL="0" indent="0" algn="ctr" defTabSz="830862">
              <a:spcBef>
                <a:spcPts val="0"/>
              </a:spcBef>
              <a:buClrTx/>
              <a:buSzTx/>
              <a:buFontTx/>
              <a:buNone/>
              <a:defRPr sz="3600">
                <a:solidFill>
                  <a:srgbClr val="535353"/>
                </a:solidFill>
                <a:uFillTx/>
                <a:latin typeface="+mn-lt"/>
                <a:ea typeface="+mn-ea"/>
                <a:cs typeface="+mn-cs"/>
                <a:sym typeface="Gill Sans Light"/>
              </a:defRPr>
            </a:lvl1pPr>
            <a:lvl2pPr marL="0" indent="0" algn="ctr" defTabSz="830862">
              <a:spcBef>
                <a:spcPts val="0"/>
              </a:spcBef>
              <a:buClrTx/>
              <a:buSzTx/>
              <a:buFontTx/>
              <a:buNone/>
              <a:defRPr sz="3600">
                <a:solidFill>
                  <a:srgbClr val="535353"/>
                </a:solidFill>
                <a:uFillTx/>
                <a:latin typeface="+mn-lt"/>
                <a:ea typeface="+mn-ea"/>
                <a:cs typeface="+mn-cs"/>
                <a:sym typeface="Gill Sans Light"/>
              </a:defRPr>
            </a:lvl2pPr>
            <a:lvl3pPr marL="0" indent="0" algn="ctr" defTabSz="830862">
              <a:spcBef>
                <a:spcPts val="0"/>
              </a:spcBef>
              <a:buClrTx/>
              <a:buSzTx/>
              <a:buFontTx/>
              <a:buNone/>
              <a:defRPr sz="3600">
                <a:solidFill>
                  <a:srgbClr val="535353"/>
                </a:solidFill>
                <a:uFillTx/>
                <a:latin typeface="+mn-lt"/>
                <a:ea typeface="+mn-ea"/>
                <a:cs typeface="+mn-cs"/>
                <a:sym typeface="Gill Sans Light"/>
              </a:defRPr>
            </a:lvl3pPr>
            <a:lvl4pPr marL="0" indent="0" algn="ctr" defTabSz="830862">
              <a:spcBef>
                <a:spcPts val="0"/>
              </a:spcBef>
              <a:buClrTx/>
              <a:buSzTx/>
              <a:buFontTx/>
              <a:buNone/>
              <a:defRPr sz="3600">
                <a:solidFill>
                  <a:srgbClr val="535353"/>
                </a:solidFill>
                <a:uFillTx/>
                <a:latin typeface="+mn-lt"/>
                <a:ea typeface="+mn-ea"/>
                <a:cs typeface="+mn-cs"/>
                <a:sym typeface="Gill Sans Light"/>
              </a:defRPr>
            </a:lvl4pPr>
            <a:lvl5pPr marL="0" indent="0" algn="ctr" defTabSz="830862">
              <a:spcBef>
                <a:spcPts val="0"/>
              </a:spcBef>
              <a:buClrTx/>
              <a:buSzTx/>
              <a:buFontTx/>
              <a:buNone/>
              <a:defRPr sz="3600">
                <a:solidFill>
                  <a:srgbClr val="535353"/>
                </a:solidFill>
                <a:uFillTx/>
                <a:latin typeface="+mn-lt"/>
                <a:ea typeface="+mn-ea"/>
                <a:cs typeface="+mn-cs"/>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97" name="Shape 197"/>
          <p:cNvSpPr>
            <a:spLocks noGrp="1"/>
          </p:cNvSpPr>
          <p:nvPr>
            <p:ph type="sldNum" sz="quarter" idx="2"/>
          </p:nvPr>
        </p:nvSpPr>
        <p:spPr>
          <a:xfrm>
            <a:off x="6351588" y="8172449"/>
            <a:ext cx="292099" cy="304799"/>
          </a:xfrm>
          <a:prstGeom prst="rect">
            <a:avLst/>
          </a:prstGeom>
          <a:ln>
            <a:miter lim="400000"/>
          </a:ln>
        </p:spPr>
        <p:txBody>
          <a:bodyPr lIns="38099" tIns="38099" rIns="38099" bIns="38099" anchor="t"/>
          <a:lstStyle>
            <a:lvl1pPr algn="ctr" defTabSz="830862">
              <a:buClrTx/>
              <a:defRPr>
                <a:solidFill>
                  <a:srgbClr val="535353"/>
                </a:solidFill>
                <a:uFillTx/>
                <a:latin typeface="+mn-lt"/>
                <a:ea typeface="+mn-ea"/>
                <a:cs typeface="+mn-cs"/>
                <a:sym typeface="Gill Sans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650239" y="1512147"/>
            <a:ext cx="11704322" cy="1219201"/>
          </a:xfrm>
          <a:prstGeom prst="rect">
            <a:avLst/>
          </a:prstGeom>
          <a:ln>
            <a:miter lim="400000"/>
          </a:ln>
        </p:spPr>
        <p:txBody>
          <a:bodyPr lIns="65023" tIns="65023" rIns="65023" bIns="65023">
            <a:normAutofit/>
          </a:bodyPr>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205" name="Shape 205"/>
          <p:cNvSpPr>
            <a:spLocks noGrp="1"/>
          </p:cNvSpPr>
          <p:nvPr>
            <p:ph type="sldNum" sz="quarter" idx="2"/>
          </p:nvPr>
        </p:nvSpPr>
        <p:spPr>
          <a:xfrm>
            <a:off x="6285653" y="7762833"/>
            <a:ext cx="3034455" cy="472949"/>
          </a:xfrm>
          <a:prstGeom prst="rect">
            <a:avLst/>
          </a:prstGeom>
          <a:ln>
            <a:miter lim="400000"/>
          </a:ln>
        </p:spPr>
        <p:txBody>
          <a:bodyPr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FFFFFF"/>
        </a:solidFill>
        <a:effectLst/>
      </p:bgPr>
    </p:bg>
    <p:spTree>
      <p:nvGrpSpPr>
        <p:cNvPr id="1" name=""/>
        <p:cNvGrpSpPr/>
        <p:nvPr/>
      </p:nvGrpSpPr>
      <p:grpSpPr>
        <a:xfrm>
          <a:off x="0" y="0"/>
          <a:ext cx="0" cy="0"/>
          <a:chOff x="0" y="0"/>
          <a:chExt cx="0" cy="0"/>
        </a:xfrm>
      </p:grpSpPr>
      <p:sp>
        <p:nvSpPr>
          <p:cNvPr id="212" name="Shape 212"/>
          <p:cNvSpPr>
            <a:spLocks noGrp="1"/>
          </p:cNvSpPr>
          <p:nvPr>
            <p:ph type="title"/>
          </p:nvPr>
        </p:nvSpPr>
        <p:spPr>
          <a:xfrm>
            <a:off x="650239" y="735690"/>
            <a:ext cx="11704322" cy="1500554"/>
          </a:xfrm>
          <a:prstGeom prst="rect">
            <a:avLst/>
          </a:prstGeom>
          <a:ln>
            <a:miter lim="400000"/>
          </a:ln>
        </p:spPr>
        <p:txBody>
          <a:bodyPr lIns="60015" tIns="60015" rIns="60015" bIns="60015">
            <a:normAutofit/>
          </a:bodyPr>
          <a:lstStyle>
            <a:lvl1pPr defTabSz="650166">
              <a:defRPr sz="6000">
                <a:solidFill>
                  <a:srgbClr val="0071AD"/>
                </a:solidFill>
                <a:uFillTx/>
                <a:latin typeface="Trebuchet MS"/>
                <a:ea typeface="Trebuchet MS"/>
                <a:cs typeface="Trebuchet MS"/>
                <a:sym typeface="Trebuchet MS"/>
              </a:defRPr>
            </a:lvl1pPr>
          </a:lstStyle>
          <a:p>
            <a:r>
              <a:t>Title Text</a:t>
            </a:r>
          </a:p>
        </p:txBody>
      </p:sp>
      <p:sp>
        <p:nvSpPr>
          <p:cNvPr id="213" name="Shape 213"/>
          <p:cNvSpPr>
            <a:spLocks noGrp="1"/>
          </p:cNvSpPr>
          <p:nvPr>
            <p:ph type="body" sz="half" idx="1"/>
          </p:nvPr>
        </p:nvSpPr>
        <p:spPr>
          <a:xfrm>
            <a:off x="650239" y="2475921"/>
            <a:ext cx="5725566" cy="5941778"/>
          </a:xfrm>
          <a:prstGeom prst="rect">
            <a:avLst/>
          </a:prstGeom>
        </p:spPr>
        <p:txBody>
          <a:bodyPr lIns="60015" tIns="60015" rIns="60015" bIns="60015">
            <a:normAutofit/>
          </a:bodyPr>
          <a:lstStyle>
            <a:lvl1pPr marL="471433" indent="-471433" defTabSz="650166">
              <a:buClrTx/>
              <a:defRPr>
                <a:uFillTx/>
              </a:defRPr>
            </a:lvl1pPr>
            <a:lvl2pPr marL="906132" indent="-448983" defTabSz="650166">
              <a:spcBef>
                <a:spcPts val="1000"/>
              </a:spcBef>
              <a:buClrTx/>
              <a:defRPr sz="4400">
                <a:uFillTx/>
              </a:defRPr>
            </a:lvl2pPr>
            <a:lvl3pPr marL="1351567" indent="-437272" defTabSz="650166">
              <a:spcBef>
                <a:spcPts val="1000"/>
              </a:spcBef>
              <a:buClrTx/>
              <a:defRPr sz="4400">
                <a:uFillTx/>
              </a:defRPr>
            </a:lvl3pPr>
            <a:lvl4pPr marL="1874305" indent="-502862" defTabSz="650166">
              <a:spcBef>
                <a:spcPts val="1000"/>
              </a:spcBef>
              <a:buClrTx/>
              <a:defRPr sz="4400">
                <a:uFillTx/>
              </a:defRPr>
            </a:lvl4pPr>
            <a:lvl5pPr marL="2331454" indent="-502862" defTabSz="650166">
              <a:spcBef>
                <a:spcPts val="10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214" name="Shape 214"/>
          <p:cNvSpPr>
            <a:spLocks noGrp="1"/>
          </p:cNvSpPr>
          <p:nvPr>
            <p:ph type="sldNum" sz="quarter" idx="2"/>
          </p:nvPr>
        </p:nvSpPr>
        <p:spPr>
          <a:xfrm>
            <a:off x="6285653" y="8478585"/>
            <a:ext cx="3034454" cy="482601"/>
          </a:xfrm>
          <a:prstGeom prst="rect">
            <a:avLst/>
          </a:prstGeom>
          <a:ln>
            <a:miter lim="400000"/>
          </a:ln>
        </p:spPr>
        <p:txBody>
          <a:bodyPr lIns="60015" tIns="60015" rIns="60015" bIns="60015"/>
          <a:lstStyle>
            <a:lvl1pPr defTabSz="650166">
              <a:buClrTx/>
              <a:defRPr>
                <a:solidFill>
                  <a:srgbClr val="888888"/>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9320107" y="7999307"/>
            <a:ext cx="3034454" cy="650749"/>
          </a:xfrm>
          <a:prstGeom prst="rect">
            <a:avLst/>
          </a:prstGeom>
          <a:ln>
            <a:miter lim="400000"/>
          </a:ln>
        </p:spPr>
        <p:txBody>
          <a:bodyPr wrap="square" lIns="65023" tIns="65023" rIns="65023" bIns="65023" anchor="t"/>
          <a:lstStyle>
            <a:lvl1pPr algn="l" defTabSz="457200">
              <a:buClrTx/>
              <a:defRPr sz="34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 name="Shape 36"/>
          <p:cNvSpPr>
            <a:spLocks noGrp="1"/>
          </p:cNvSpPr>
          <p:nvPr>
            <p:ph type="title"/>
          </p:nvPr>
        </p:nvSpPr>
        <p:spPr>
          <a:xfrm>
            <a:off x="650239" y="1264176"/>
            <a:ext cx="11704322" cy="1354784"/>
          </a:xfrm>
          <a:prstGeom prst="rect">
            <a:avLst/>
          </a:prstGeom>
          <a:ln>
            <a:miter lim="400000"/>
          </a:ln>
        </p:spPr>
        <p:txBody>
          <a:bodyPr lIns="65023" tIns="65023" rIns="65023" bIns="65023"/>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37" name="Shape 37"/>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2240279"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sp>
        <p:nvSpPr>
          <p:cNvPr id="45" name="Shape 45"/>
          <p:cNvSpPr>
            <a:spLocks noGrp="1"/>
          </p:cNvSpPr>
          <p:nvPr>
            <p:ph type="title"/>
          </p:nvPr>
        </p:nvSpPr>
        <p:spPr>
          <a:xfrm>
            <a:off x="650239" y="1219199"/>
            <a:ext cx="11704322" cy="1805097"/>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46" name="Shape 46"/>
          <p:cNvSpPr>
            <a:spLocks noGrp="1"/>
          </p:cNvSpPr>
          <p:nvPr>
            <p:ph type="body" sz="quarter" idx="1"/>
          </p:nvPr>
        </p:nvSpPr>
        <p:spPr>
          <a:xfrm>
            <a:off x="975294" y="5919353"/>
            <a:ext cx="3243281" cy="2615047"/>
          </a:xfrm>
          <a:prstGeom prst="rect">
            <a:avLst/>
          </a:prstGeom>
        </p:spPr>
        <p:txBody>
          <a:bodyPr lIns="65023" tIns="65023" rIns="65023" bIns="65023"/>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indent="-971550"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xfrm>
            <a:off x="650239" y="1219199"/>
            <a:ext cx="11704322" cy="1805097"/>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55" name="Shape 55"/>
          <p:cNvSpPr>
            <a:spLocks noGrp="1"/>
          </p:cNvSpPr>
          <p:nvPr>
            <p:ph type="body" sz="quarter" idx="1"/>
          </p:nvPr>
        </p:nvSpPr>
        <p:spPr>
          <a:xfrm>
            <a:off x="914864" y="3369392"/>
            <a:ext cx="3769393" cy="3198202"/>
          </a:xfrm>
          <a:prstGeom prst="rect">
            <a:avLst/>
          </a:prstGeom>
        </p:spPr>
        <p:txBody>
          <a:bodyPr lIns="65023" tIns="65023" rIns="65023" bIns="65023"/>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indent="-623711"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6" name="Shape 56"/>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650239" y="1317415"/>
            <a:ext cx="11704322" cy="1608665"/>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64" name="Shape 64"/>
          <p:cNvSpPr>
            <a:spLocks noGrp="1"/>
          </p:cNvSpPr>
          <p:nvPr>
            <p:ph type="body" idx="1"/>
          </p:nvPr>
        </p:nvSpPr>
        <p:spPr>
          <a:xfrm>
            <a:off x="650239" y="2944142"/>
            <a:ext cx="11704322" cy="5608321"/>
          </a:xfrm>
          <a:prstGeom prst="rect">
            <a:avLst/>
          </a:prstGeom>
        </p:spPr>
        <p:txBody>
          <a:bodyPr lIns="65023" tIns="65023" rIns="65023" bIns="65023">
            <a:normAutofit/>
          </a:bodyPr>
          <a:lstStyle>
            <a:lvl1pPr marL="390676" indent="-390676" defTabSz="866986">
              <a:spcBef>
                <a:spcPts val="800"/>
              </a:spcBef>
              <a:buClrTx/>
              <a:defRPr sz="3800">
                <a:solidFill>
                  <a:srgbClr val="6C6C6C"/>
                </a:solidFill>
                <a:uFillTx/>
                <a:latin typeface="Helvetica Light"/>
                <a:ea typeface="Helvetica Light"/>
                <a:cs typeface="Helvetica Light"/>
                <a:sym typeface="Helvetica Light"/>
              </a:defRPr>
            </a:lvl1pPr>
            <a:lvl2pPr marL="1000125" indent="-542925"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1923142"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72" name="Shape 72"/>
          <p:cNvSpPr>
            <a:spLocks noGrp="1"/>
          </p:cNvSpPr>
          <p:nvPr>
            <p:ph type="sldNum" sz="quarter" idx="2"/>
          </p:nvPr>
        </p:nvSpPr>
        <p:spPr>
          <a:xfrm>
            <a:off x="10941076" y="8024643"/>
            <a:ext cx="316205" cy="338827"/>
          </a:xfrm>
          <a:prstGeom prst="rect">
            <a:avLst/>
          </a:prstGeom>
          <a:ln>
            <a:miter lim="400000"/>
          </a:ln>
        </p:spPr>
        <p:txBody>
          <a:bodyPr lIns="48762" tIns="48762" rIns="48762" bIns="48762"/>
          <a:lstStyle>
            <a:lvl1pPr defTabSz="650166">
              <a:buClrTx/>
              <a:defRPr>
                <a:solidFill>
                  <a:srgbClr val="888888"/>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 name="Shape 79"/>
          <p:cNvSpPr>
            <a:spLocks noGrp="1"/>
          </p:cNvSpPr>
          <p:nvPr>
            <p:ph type="title"/>
          </p:nvPr>
        </p:nvSpPr>
        <p:spPr>
          <a:xfrm>
            <a:off x="650239" y="1253928"/>
            <a:ext cx="11704322" cy="1354784"/>
          </a:xfrm>
          <a:prstGeom prst="rect">
            <a:avLst/>
          </a:prstGeom>
          <a:ln>
            <a:miter lim="400000"/>
          </a:ln>
        </p:spPr>
        <p:txBody>
          <a:bodyPr lIns="65023" tIns="65023" rIns="65023" bIns="65023"/>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80" name="Shape 80"/>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2240279"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25"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4"/>
          <a:srcRect/>
          <a:stretch>
            <a:fillRect/>
          </a:stretch>
        </a:blip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25">
            <a:extLst/>
          </a:blip>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647700" y="390596"/>
            <a:ext cx="11709400" cy="1625601"/>
          </a:xfrm>
          <a:prstGeom prst="rect">
            <a:avLst/>
          </a:prstGeom>
          <a:ln w="12700"/>
          <a:extLst>
            <a:ext uri="{C572A759-6A51-4108-AA02-DFA0A04FC94B}">
              <ma14:wrappingTextBoxFlag xmlns:ma14="http://schemas.microsoft.com/office/mac/drawingml/2011/main" val="1"/>
            </a:ext>
          </a:extLst>
        </p:spPr>
        <p:txBody>
          <a:bodyPr lIns="38100" tIns="38100" rIns="38100" bIns="38100" anchor="ctr"/>
          <a:lstStyle/>
          <a:p>
            <a:r>
              <a:t>Title Text</a:t>
            </a:r>
          </a:p>
        </p:txBody>
      </p:sp>
      <p:sp>
        <p:nvSpPr>
          <p:cNvPr id="4" name="Shape 4"/>
          <p:cNvSpPr>
            <a:spLocks noGrp="1"/>
          </p:cNvSpPr>
          <p:nvPr>
            <p:ph type="sldNum" sz="quarter" idx="2"/>
          </p:nvPr>
        </p:nvSpPr>
        <p:spPr>
          <a:xfrm>
            <a:off x="12059682" y="9236286"/>
            <a:ext cx="294879" cy="317501"/>
          </a:xfrm>
          <a:prstGeom prst="rect">
            <a:avLst/>
          </a:prstGeom>
          <a:ln w="12700"/>
        </p:spPr>
        <p:txBody>
          <a:bodyPr wrap="none" lIns="38100" tIns="38100" rIns="38100" bIns="38100" anchor="ctr">
            <a:spAutoFit/>
          </a:bodyPr>
          <a:lstStyle>
            <a:lvl1pPr algn="r" defTabSz="1295400">
              <a:buClr>
                <a:srgbClr val="9A9A9A"/>
              </a:buClr>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
        <p:nvSpPr>
          <p:cNvPr id="5" name="Shape 5"/>
          <p:cNvSpPr>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8" r:id="rId18"/>
    <p:sldLayoutId id="2147483669" r:id="rId19"/>
    <p:sldLayoutId id="2147483670" r:id="rId20"/>
    <p:sldLayoutId id="2147483671" r:id="rId21"/>
    <p:sldLayoutId id="2147483672" r:id="rId22"/>
  </p:sldLayoutIdLst>
  <p:transition xmlns:p14="http://schemas.microsoft.com/office/powerpoint/2010/main" spd="med"/>
  <p:txStyles>
    <p:titleStyle>
      <a:lvl1pPr marL="0" marR="0"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1pPr>
      <a:lvl2pPr marL="0" marR="0" indent="2286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2pPr>
      <a:lvl3pPr marL="0" marR="0" indent="4572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3pPr>
      <a:lvl4pPr marL="0" marR="0" indent="6858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4pPr>
      <a:lvl5pPr marL="0" marR="0" indent="9144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5pPr>
      <a:lvl6pPr marL="0" marR="0" indent="11430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6pPr>
      <a:lvl7pPr marL="0" marR="0" indent="13716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7pPr>
      <a:lvl8pPr marL="0" marR="0" indent="16002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8pPr>
      <a:lvl9pPr marL="0" marR="0" indent="18288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9pPr>
    </p:titleStyle>
    <p:bodyStyle>
      <a:lvl1pPr marL="342900" marR="0" indent="-342900"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1pPr>
      <a:lvl2pPr marL="788068" marR="0" indent="-33086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2pPr>
      <a:lvl3pPr marL="1210235" marR="0" indent="-295835"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3pPr>
      <a:lvl4pPr marL="1730828" marR="0" indent="-35922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4pPr>
      <a:lvl5pPr marL="2188028" marR="0" indent="-35922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5pPr>
      <a:lvl6pPr marL="26797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6pPr>
      <a:lvl7pPr marL="30226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7pPr>
      <a:lvl8pPr marL="33655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8pPr>
      <a:lvl9pPr marL="37084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9pPr>
    </p:bodyStyle>
    <p:otherStyle>
      <a:lvl1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1pPr>
      <a:lvl2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2pPr>
      <a:lvl3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3pPr>
      <a:lvl4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4pPr>
      <a:lvl5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5pPr>
      <a:lvl6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6pPr>
      <a:lvl7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7pPr>
      <a:lvl8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8pPr>
      <a:lvl9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46.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www.ASEAGlobal.com" TargetMode="External"/><Relationship Id="rId5"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3.tif"/><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tif"/><Relationship Id="rId7" Type="http://schemas.openxmlformats.org/officeDocument/2006/relationships/image" Target="../media/image67.png"/><Relationship Id="rId8" Type="http://schemas.openxmlformats.org/officeDocument/2006/relationships/image" Target="../media/image68.tif"/><Relationship Id="rId9"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jpeg"/><Relationship Id="rId13" Type="http://schemas.openxmlformats.org/officeDocument/2006/relationships/image" Target="../media/image84.jpeg"/><Relationship Id="rId14" Type="http://schemas.openxmlformats.org/officeDocument/2006/relationships/image" Target="../media/image85.jpeg"/><Relationship Id="rId15"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74.jpe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jpeg"/><Relationship Id="rId9" Type="http://schemas.openxmlformats.org/officeDocument/2006/relationships/image" Target="../media/image80.jpeg"/><Relationship Id="rId10"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5" Type="http://schemas.openxmlformats.org/officeDocument/2006/relationships/image" Target="../media/image89.pn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jpeg"/><Relationship Id="rId6" Type="http://schemas.openxmlformats.org/officeDocument/2006/relationships/image" Target="../media/image93.png"/><Relationship Id="rId7" Type="http://schemas.openxmlformats.org/officeDocument/2006/relationships/image" Target="../media/image94.jpe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2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png"/><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09.png"/><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16.png"/><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17.jpeg"/></Relationships>
</file>

<file path=ppt/slides/_rels/slide43.xml.rels><?xml version="1.0" encoding="UTF-8" standalone="yes"?>
<Relationships xmlns="http://schemas.openxmlformats.org/package/2006/relationships"><Relationship Id="rId11" Type="http://schemas.openxmlformats.org/officeDocument/2006/relationships/image" Target="../media/image126.jpeg"/><Relationship Id="rId12" Type="http://schemas.openxmlformats.org/officeDocument/2006/relationships/image" Target="../media/image127.jpeg"/><Relationship Id="rId13" Type="http://schemas.openxmlformats.org/officeDocument/2006/relationships/image" Target="../media/image128.jpeg"/><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jpeg"/><Relationship Id="rId9" Type="http://schemas.openxmlformats.org/officeDocument/2006/relationships/image" Target="../media/image124.jpeg"/><Relationship Id="rId10" Type="http://schemas.openxmlformats.org/officeDocument/2006/relationships/image" Target="../media/image1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30.tif"/></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png"/><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hyperlink" Target="http://ATeamSupport.com" TargetMode="External"/><Relationship Id="rId4" Type="http://schemas.openxmlformats.org/officeDocument/2006/relationships/image" Target="../media/image137.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138.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jpg"/>
          <p:cNvPicPr>
            <a:picLocks/>
          </p:cNvPicPr>
          <p:nvPr/>
        </p:nvPicPr>
        <p:blipFill>
          <a:blip r:embed="rId3">
            <a:extLst/>
          </a:blip>
          <a:stretch>
            <a:fillRect/>
          </a:stretch>
        </p:blipFill>
        <p:spPr>
          <a:xfrm>
            <a:off x="0" y="0"/>
            <a:ext cx="13004800" cy="9753600"/>
          </a:xfrm>
          <a:prstGeom prst="rect">
            <a:avLst/>
          </a:prstGeom>
          <a:ln w="12700">
            <a:miter lim="400000"/>
          </a:ln>
        </p:spPr>
      </p:pic>
      <p:pic>
        <p:nvPicPr>
          <p:cNvPr id="233" name="Рисунок 232"/>
          <p:cNvPicPr>
            <a:picLocks/>
          </p:cNvPicPr>
          <p:nvPr/>
        </p:nvPicPr>
        <p:blipFill>
          <a:blip r:embed="rId4">
            <a:alphaModFix amt="54000"/>
            <a:extLst/>
          </a:blip>
          <a:stretch>
            <a:fillRect/>
          </a:stretch>
        </p:blipFill>
        <p:spPr>
          <a:xfrm>
            <a:off x="5468033" y="286676"/>
            <a:ext cx="7203497" cy="9584480"/>
          </a:xfrm>
          <a:prstGeom prst="rect">
            <a:avLst/>
          </a:prstGeom>
        </p:spPr>
      </p:pic>
      <p:pic>
        <p:nvPicPr>
          <p:cNvPr id="234" name="asea logo CellularHealth.png"/>
          <p:cNvPicPr>
            <a:picLocks noChangeAspect="1"/>
          </p:cNvPicPr>
          <p:nvPr/>
        </p:nvPicPr>
        <p:blipFill>
          <a:blip r:embed="rId5">
            <a:extLst/>
          </a:blip>
          <a:srcRect b="30375"/>
          <a:stretch>
            <a:fillRect/>
          </a:stretch>
        </p:blipFill>
        <p:spPr>
          <a:xfrm>
            <a:off x="1251415" y="4243034"/>
            <a:ext cx="9135178" cy="34600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33"/>
                                        </p:tgtEl>
                                        <p:attrNameLst>
                                          <p:attrName>style.visibility</p:attrName>
                                        </p:attrNameLst>
                                      </p:cBhvr>
                                      <p:to>
                                        <p:strVal val="visible"/>
                                      </p:to>
                                    </p:set>
                                    <p:anim calcmode="lin" valueType="num">
                                      <p:cBhvr>
                                        <p:cTn id="7" dur="1500" fill="hold"/>
                                        <p:tgtEl>
                                          <p:spTgt spid="233"/>
                                        </p:tgtEl>
                                        <p:attrNameLst>
                                          <p:attrName>ppt_w</p:attrName>
                                        </p:attrNameLst>
                                      </p:cBhvr>
                                      <p:tavLst>
                                        <p:tav tm="0">
                                          <p:val>
                                            <p:fltVal val="0"/>
                                          </p:val>
                                        </p:tav>
                                        <p:tav tm="100000">
                                          <p:val>
                                            <p:strVal val="#ppt_w"/>
                                          </p:val>
                                        </p:tav>
                                      </p:tavLst>
                                    </p:anim>
                                    <p:anim calcmode="lin" valueType="num">
                                      <p:cBhvr>
                                        <p:cTn id="8" dur="1500" fill="hold"/>
                                        <p:tgtEl>
                                          <p:spTgt spid="2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88.png"/>
          <p:cNvPicPr>
            <a:picLocks noChangeAspect="1"/>
          </p:cNvPicPr>
          <p:nvPr/>
        </p:nvPicPr>
        <p:blipFill>
          <a:blip r:embed="rId3">
            <a:extLst/>
          </a:blip>
          <a:srcRect l="29227" r="29069"/>
          <a:stretch>
            <a:fillRect/>
          </a:stretch>
        </p:blipFill>
        <p:spPr>
          <a:xfrm>
            <a:off x="2889972" y="541870"/>
            <a:ext cx="3659170" cy="8799763"/>
          </a:xfrm>
          <a:prstGeom prst="rect">
            <a:avLst/>
          </a:prstGeom>
          <a:ln w="12700">
            <a:miter lim="400000"/>
          </a:ln>
        </p:spPr>
      </p:pic>
      <p:pic>
        <p:nvPicPr>
          <p:cNvPr id="345" name="image84.png"/>
          <p:cNvPicPr>
            <a:picLocks noChangeAspect="1"/>
          </p:cNvPicPr>
          <p:nvPr/>
        </p:nvPicPr>
        <p:blipFill>
          <a:blip r:embed="rId4">
            <a:extLst/>
          </a:blip>
          <a:srcRect l="18604" r="15891"/>
          <a:stretch>
            <a:fillRect/>
          </a:stretch>
        </p:blipFill>
        <p:spPr>
          <a:xfrm>
            <a:off x="1845794" y="476845"/>
            <a:ext cx="5747477" cy="87997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345"/>
                                        </p:tgtEl>
                                        <p:attrNameLst>
                                          <p:attrName>style.visibility</p:attrName>
                                        </p:attrNameLst>
                                      </p:cBhvr>
                                      <p:to>
                                        <p:strVal val="visible"/>
                                      </p:to>
                                    </p:set>
                                    <p:animEffect transition="in" filter="wipe(down)">
                                      <p:cBhvr>
                                        <p:cTn id="7"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xfrm>
            <a:off x="650239" y="206381"/>
            <a:ext cx="11704322" cy="1219201"/>
          </a:xfrm>
          <a:prstGeom prst="rect">
            <a:avLst/>
          </a:prstGeom>
        </p:spPr>
        <p:txBody>
          <a:bodyPr/>
          <a:lstStyle/>
          <a:p>
            <a:r>
              <a:rPr dirty="0"/>
              <a:t>REDOX </a:t>
            </a:r>
            <a:r>
              <a:rPr lang="kk-KZ" dirty="0" smtClean="0"/>
              <a:t>ПРОРЫВ</a:t>
            </a:r>
            <a:endParaRPr dirty="0"/>
          </a:p>
        </p:txBody>
      </p:sp>
      <p:pic>
        <p:nvPicPr>
          <p:cNvPr id="350" name="image14.jpeg"/>
          <p:cNvPicPr>
            <a:picLocks noChangeAspect="1"/>
          </p:cNvPicPr>
          <p:nvPr/>
        </p:nvPicPr>
        <p:blipFill>
          <a:blip r:embed="rId3">
            <a:extLst/>
          </a:blip>
          <a:stretch>
            <a:fillRect/>
          </a:stretch>
        </p:blipFill>
        <p:spPr>
          <a:xfrm>
            <a:off x="650238" y="5141962"/>
            <a:ext cx="6171372" cy="4114248"/>
          </a:xfrm>
          <a:prstGeom prst="rect">
            <a:avLst/>
          </a:prstGeom>
          <a:ln w="12700">
            <a:solidFill>
              <a:srgbClr val="6C6C6C"/>
            </a:solidFill>
          </a:ln>
        </p:spPr>
      </p:pic>
      <p:sp>
        <p:nvSpPr>
          <p:cNvPr id="351" name="Shape 351"/>
          <p:cNvSpPr/>
          <p:nvPr/>
        </p:nvSpPr>
        <p:spPr>
          <a:xfrm>
            <a:off x="7085163" y="2451842"/>
            <a:ext cx="5525761" cy="60985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92500" lnSpcReduction="20000"/>
          </a:bodyPr>
          <a:lstStyle/>
          <a:p>
            <a:pPr algn="l" defTabSz="866986">
              <a:spcBef>
                <a:spcPts val="900"/>
              </a:spcBef>
              <a:defRPr sz="3400">
                <a:solidFill>
                  <a:srgbClr val="6C6C6C"/>
                </a:solidFill>
                <a:latin typeface="Helvetica Light"/>
                <a:ea typeface="Helvetica Light"/>
                <a:cs typeface="Helvetica Light"/>
                <a:sym typeface="Helvetica Light"/>
              </a:defRPr>
            </a:pPr>
            <a:r>
              <a:rPr lang="ru-RU" dirty="0"/>
              <a:t>После обширных исследований, лабораторных испытаний, миллионы долларов, команда ученых достигла невозможного.</a:t>
            </a:r>
          </a:p>
          <a:p>
            <a:pPr algn="l" defTabSz="866986">
              <a:spcBef>
                <a:spcPts val="900"/>
              </a:spcBef>
              <a:defRPr sz="3400">
                <a:solidFill>
                  <a:srgbClr val="6C6C6C"/>
                </a:solidFill>
                <a:latin typeface="Helvetica Light"/>
                <a:ea typeface="Helvetica Light"/>
                <a:cs typeface="Helvetica Light"/>
                <a:sym typeface="Helvetica Light"/>
              </a:defRPr>
            </a:pPr>
            <a:endParaRPr lang="ru-RU" dirty="0"/>
          </a:p>
          <a:p>
            <a:pPr algn="l" defTabSz="866986">
              <a:spcBef>
                <a:spcPts val="900"/>
              </a:spcBef>
              <a:defRPr sz="3400">
                <a:solidFill>
                  <a:srgbClr val="6C6C6C"/>
                </a:solidFill>
                <a:latin typeface="Helvetica Light"/>
                <a:ea typeface="Helvetica Light"/>
                <a:cs typeface="Helvetica Light"/>
                <a:sym typeface="Helvetica Light"/>
              </a:defRPr>
            </a:pPr>
            <a:r>
              <a:rPr lang="ru-RU" dirty="0">
                <a:solidFill>
                  <a:schemeClr val="accent1">
                    <a:lumMod val="75000"/>
                  </a:schemeClr>
                </a:solidFill>
              </a:rPr>
              <a:t>Они создали и стабилизировали </a:t>
            </a:r>
            <a:r>
              <a:rPr lang="ru-RU" dirty="0" err="1">
                <a:solidFill>
                  <a:schemeClr val="accent1">
                    <a:lumMod val="75000"/>
                  </a:schemeClr>
                </a:solidFill>
              </a:rPr>
              <a:t>окислительно</a:t>
            </a:r>
            <a:r>
              <a:rPr lang="ru-RU" dirty="0">
                <a:solidFill>
                  <a:schemeClr val="accent1">
                    <a:lumMod val="75000"/>
                  </a:schemeClr>
                </a:solidFill>
              </a:rPr>
              <a:t>-восстановительные сигнальные молекулы вне организма в идеальном равновесии, </a:t>
            </a:r>
            <a:r>
              <a:rPr lang="ru-RU" dirty="0" smtClean="0">
                <a:solidFill>
                  <a:schemeClr val="accent1">
                    <a:lumMod val="75000"/>
                  </a:schemeClr>
                </a:solidFill>
              </a:rPr>
              <a:t>потому что </a:t>
            </a:r>
            <a:r>
              <a:rPr lang="ru-RU" dirty="0">
                <a:solidFill>
                  <a:schemeClr val="accent1">
                    <a:lumMod val="75000"/>
                  </a:schemeClr>
                </a:solidFill>
              </a:rPr>
              <a:t>они находятся в здоровых клетках.</a:t>
            </a:r>
            <a:endParaRPr dirty="0">
              <a:solidFill>
                <a:schemeClr val="accent1">
                  <a:lumMod val="75000"/>
                </a:schemeClr>
              </a:solidFill>
            </a:endParaRPr>
          </a:p>
        </p:txBody>
      </p:sp>
      <p:pic>
        <p:nvPicPr>
          <p:cNvPr id="352" name="image17.png"/>
          <p:cNvPicPr>
            <a:picLocks noChangeAspect="1"/>
          </p:cNvPicPr>
          <p:nvPr/>
        </p:nvPicPr>
        <p:blipFill>
          <a:blip r:embed="rId4">
            <a:extLst/>
          </a:blip>
          <a:stretch>
            <a:fillRect/>
          </a:stretch>
        </p:blipFill>
        <p:spPr>
          <a:xfrm>
            <a:off x="1177308" y="1820711"/>
            <a:ext cx="5117231" cy="29197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2"/>
                                        </p:tgtEl>
                                        <p:attrNameLst>
                                          <p:attrName>style.visibility</p:attrName>
                                        </p:attrNameLst>
                                      </p:cBhvr>
                                      <p:to>
                                        <p:strVal val="visible"/>
                                      </p:to>
                                    </p:set>
                                    <p:anim calcmode="lin" valueType="num">
                                      <p:cBhvr>
                                        <p:cTn id="7" dur="500" fill="hold"/>
                                        <p:tgtEl>
                                          <p:spTgt spid="352"/>
                                        </p:tgtEl>
                                        <p:attrNameLst>
                                          <p:attrName>ppt_w</p:attrName>
                                        </p:attrNameLst>
                                      </p:cBhvr>
                                      <p:tavLst>
                                        <p:tav tm="0">
                                          <p:val>
                                            <p:fltVal val="0"/>
                                          </p:val>
                                        </p:tav>
                                        <p:tav tm="100000">
                                          <p:val>
                                            <p:strVal val="#ppt_w"/>
                                          </p:val>
                                        </p:tav>
                                      </p:tavLst>
                                    </p:anim>
                                    <p:anim calcmode="lin" valueType="num">
                                      <p:cBhvr>
                                        <p:cTn id="8" dur="500" fill="hold"/>
                                        <p:tgtEl>
                                          <p:spTgt spid="3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0"/>
                                        </p:tgtEl>
                                        <p:attrNameLst>
                                          <p:attrName>style.visibility</p:attrName>
                                        </p:attrNameLst>
                                      </p:cBhvr>
                                      <p:to>
                                        <p:strVal val="visible"/>
                                      </p:to>
                                    </p:set>
                                    <p:anim calcmode="lin" valueType="num">
                                      <p:cBhvr>
                                        <p:cTn id="13" dur="500" fill="hold"/>
                                        <p:tgtEl>
                                          <p:spTgt spid="350"/>
                                        </p:tgtEl>
                                        <p:attrNameLst>
                                          <p:attrName>ppt_w</p:attrName>
                                        </p:attrNameLst>
                                      </p:cBhvr>
                                      <p:tavLst>
                                        <p:tav tm="0">
                                          <p:val>
                                            <p:fltVal val="0"/>
                                          </p:val>
                                        </p:tav>
                                        <p:tav tm="100000">
                                          <p:val>
                                            <p:strVal val="#ppt_w"/>
                                          </p:val>
                                        </p:tav>
                                      </p:tavLst>
                                    </p:anim>
                                    <p:anim calcmode="lin" valueType="num">
                                      <p:cBhvr>
                                        <p:cTn id="14" dur="500" fill="hold"/>
                                        <p:tgtEl>
                                          <p:spTgt spid="350"/>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9" presetClass="entr" fill="hold" grpId="3" nodeType="afterEffect">
                                  <p:stCondLst>
                                    <p:cond delay="0"/>
                                  </p:stCondLst>
                                  <p:iterate>
                                    <p:tmAbs val="0"/>
                                  </p:iterate>
                                  <p:childTnLst>
                                    <p:set>
                                      <p:cBhvr>
                                        <p:cTn id="17" fill="hold"/>
                                        <p:tgtEl>
                                          <p:spTgt spid="351">
                                            <p:bg/>
                                          </p:spTgt>
                                        </p:tgtEl>
                                        <p:attrNameLst>
                                          <p:attrName>style.visibility</p:attrName>
                                        </p:attrNameLst>
                                      </p:cBhvr>
                                      <p:to>
                                        <p:strVal val="visible"/>
                                      </p:to>
                                    </p:set>
                                    <p:animEffect transition="in" filter="dissolve">
                                      <p:cBhvr>
                                        <p:cTn id="18" dur="500"/>
                                        <p:tgtEl>
                                          <p:spTgt spid="351">
                                            <p:bg/>
                                          </p:spTgt>
                                        </p:tgtEl>
                                      </p:cBhvr>
                                    </p:animEffect>
                                  </p:childTnLst>
                                </p:cTn>
                              </p:par>
                              <p:par>
                                <p:cTn id="19" presetID="9" presetClass="entr" presetSubtype="0" fill="hold" grpId="3" nodeType="withEffect">
                                  <p:stCondLst>
                                    <p:cond delay="0"/>
                                  </p:stCondLst>
                                  <p:iterate>
                                    <p:tmAbs val="0"/>
                                  </p:iterate>
                                  <p:childTnLst>
                                    <p:set>
                                      <p:cBhvr>
                                        <p:cTn id="20" fill="hold"/>
                                        <p:tgtEl>
                                          <p:spTgt spid="351">
                                            <p:txEl>
                                              <p:pRg st="0" end="0"/>
                                            </p:txEl>
                                          </p:spTgt>
                                        </p:tgtEl>
                                        <p:attrNameLst>
                                          <p:attrName>style.visibility</p:attrName>
                                        </p:attrNameLst>
                                      </p:cBhvr>
                                      <p:to>
                                        <p:strVal val="visible"/>
                                      </p:to>
                                    </p:set>
                                    <p:animEffect transition="in" filter="dissolve">
                                      <p:cBhvr>
                                        <p:cTn id="21" dur="500"/>
                                        <p:tgtEl>
                                          <p:spTgt spid="351">
                                            <p:txEl>
                                              <p:pRg st="0" end="0"/>
                                            </p:txEl>
                                          </p:spTgt>
                                        </p:tgtEl>
                                      </p:cBhvr>
                                    </p:animEffect>
                                  </p:childTnLst>
                                </p:cTn>
                              </p:par>
                              <p:par>
                                <p:cTn id="22" presetID="9" presetClass="entr" presetSubtype="0" fill="hold" grpId="3" nodeType="withEffect">
                                  <p:stCondLst>
                                    <p:cond delay="0"/>
                                  </p:stCondLst>
                                  <p:iterate>
                                    <p:tmAbs val="0"/>
                                  </p:iterate>
                                  <p:childTnLst>
                                    <p:set>
                                      <p:cBhvr>
                                        <p:cTn id="23" fill="hold"/>
                                        <p:tgtEl>
                                          <p:spTgt spid="351">
                                            <p:txEl>
                                              <p:pRg st="2" end="2"/>
                                            </p:txEl>
                                          </p:spTgt>
                                        </p:tgtEl>
                                        <p:attrNameLst>
                                          <p:attrName>style.visibility</p:attrName>
                                        </p:attrNameLst>
                                      </p:cBhvr>
                                      <p:to>
                                        <p:strVal val="visible"/>
                                      </p:to>
                                    </p:set>
                                    <p:animEffect transition="in" filter="dissolve">
                                      <p:cBhvr>
                                        <p:cTn id="24" dur="500"/>
                                        <p:tgtEl>
                                          <p:spTgt spid="3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2" animBg="1" advAuto="0"/>
      <p:bldP spid="351" grpId="3" build="p" bldLvl="5" animBg="1" advAuto="0"/>
      <p:bldP spid="35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xfrm>
            <a:off x="650239" y="304700"/>
            <a:ext cx="11704322" cy="8544779"/>
          </a:xfrm>
          <a:prstGeom prst="rect">
            <a:avLst/>
          </a:prstGeom>
        </p:spPr>
        <p:txBody>
          <a:bodyPr/>
          <a:lstStyle/>
          <a:p>
            <a:pPr marR="115597" indent="6350">
              <a:lnSpc>
                <a:spcPct val="110000"/>
              </a:lnSpc>
              <a:defRPr sz="6700" spc="670"/>
            </a:pPr>
            <a:r>
              <a:rPr lang="ru-RU" b="1" dirty="0">
                <a:solidFill>
                  <a:srgbClr val="002F73"/>
                </a:solidFill>
                <a:uFill>
                  <a:solidFill>
                    <a:srgbClr val="002F73"/>
                  </a:solidFill>
                </a:uFill>
                <a:latin typeface="Lucida Grande"/>
                <a:ea typeface="Lucida Grande"/>
                <a:cs typeface="Lucida Grande"/>
                <a:sym typeface="Lucida Grande"/>
              </a:rPr>
              <a:t>Одна </a:t>
            </a:r>
            <a:r>
              <a:rPr lang="ru-RU" b="1" dirty="0" smtClean="0">
                <a:solidFill>
                  <a:srgbClr val="002F73"/>
                </a:solidFill>
                <a:uFill>
                  <a:solidFill>
                    <a:srgbClr val="002F73"/>
                  </a:solidFill>
                </a:uFill>
                <a:latin typeface="Lucida Grande"/>
                <a:ea typeface="Lucida Grande"/>
                <a:cs typeface="Lucida Grande"/>
                <a:sym typeface="Lucida Grande"/>
              </a:rPr>
              <a:t>Компания Использовала</a:t>
            </a:r>
            <a:br>
              <a:rPr lang="ru-RU" b="1" dirty="0" smtClean="0">
                <a:solidFill>
                  <a:srgbClr val="002F73"/>
                </a:solidFill>
                <a:uFill>
                  <a:solidFill>
                    <a:srgbClr val="002F73"/>
                  </a:solidFill>
                </a:uFill>
                <a:latin typeface="Lucida Grande"/>
                <a:ea typeface="Lucida Grande"/>
                <a:cs typeface="Lucida Grande"/>
                <a:sym typeface="Lucida Grande"/>
              </a:rPr>
            </a:br>
            <a:r>
              <a:rPr lang="ru-RU" b="1" dirty="0" smtClean="0">
                <a:solidFill>
                  <a:srgbClr val="002F73"/>
                </a:solidFill>
                <a:uFill>
                  <a:solidFill>
                    <a:srgbClr val="002F73"/>
                  </a:solidFill>
                </a:uFill>
                <a:latin typeface="Lucida Grande"/>
                <a:ea typeface="Lucida Grande"/>
                <a:cs typeface="Lucida Grande"/>
                <a:sym typeface="Lucida Grande"/>
              </a:rPr>
              <a:t>Мощь </a:t>
            </a:r>
            <a:r>
              <a:rPr lang="ru-RU" b="1" dirty="0" err="1" smtClean="0">
                <a:solidFill>
                  <a:srgbClr val="002F73"/>
                </a:solidFill>
                <a:uFill>
                  <a:solidFill>
                    <a:srgbClr val="002F73"/>
                  </a:solidFill>
                </a:uFill>
                <a:latin typeface="Lucida Grande"/>
                <a:ea typeface="Lucida Grande"/>
                <a:cs typeface="Lucida Grande"/>
                <a:sym typeface="Lucida Grande"/>
              </a:rPr>
              <a:t>Окислительно</a:t>
            </a:r>
            <a:r>
              <a:rPr lang="ru-RU" b="1" dirty="0" smtClean="0">
                <a:solidFill>
                  <a:srgbClr val="002F73"/>
                </a:solidFill>
                <a:uFill>
                  <a:solidFill>
                    <a:srgbClr val="002F73"/>
                  </a:solidFill>
                </a:uFill>
                <a:latin typeface="Lucida Grande"/>
                <a:ea typeface="Lucida Grande"/>
                <a:cs typeface="Lucida Grande"/>
                <a:sym typeface="Lucida Grande"/>
              </a:rPr>
              <a:t>-Восстановительных Молекул</a:t>
            </a:r>
            <a:endParaRPr b="1" dirty="0">
              <a:solidFill>
                <a:srgbClr val="002F73"/>
              </a:solidFill>
              <a:uFill>
                <a:solidFill>
                  <a:srgbClr val="002F73"/>
                </a:solidFill>
              </a:uFill>
              <a:latin typeface="Lucida Grande"/>
              <a:ea typeface="Lucida Grande"/>
              <a:cs typeface="Lucida Grande"/>
              <a:sym typeface="Lucida Grande"/>
            </a:endParaRPr>
          </a:p>
        </p:txBody>
      </p:sp>
      <p:pic>
        <p:nvPicPr>
          <p:cNvPr id="357" name="droppedImage.pdf"/>
          <p:cNvPicPr>
            <a:picLocks noChangeAspect="1"/>
          </p:cNvPicPr>
          <p:nvPr/>
        </p:nvPicPr>
        <p:blipFill>
          <a:blip r:embed="rId3">
            <a:extLst/>
          </a:blip>
          <a:stretch>
            <a:fillRect/>
          </a:stretch>
        </p:blipFill>
        <p:spPr>
          <a:xfrm>
            <a:off x="25303633" y="1896058"/>
            <a:ext cx="3697879" cy="81580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7"/>
                                        </p:tgtEl>
                                        <p:attrNameLst>
                                          <p:attrName>style.visibility</p:attrName>
                                        </p:attrNameLst>
                                      </p:cBhvr>
                                      <p:to>
                                        <p:strVal val="visible"/>
                                      </p:to>
                                    </p:set>
                                    <p:anim calcmode="lin" valueType="num">
                                      <p:cBhvr>
                                        <p:cTn id="7" dur="1000" fill="hold"/>
                                        <p:tgtEl>
                                          <p:spTgt spid="357"/>
                                        </p:tgtEl>
                                        <p:attrNameLst>
                                          <p:attrName>ppt_w</p:attrName>
                                        </p:attrNameLst>
                                      </p:cBhvr>
                                      <p:tavLst>
                                        <p:tav tm="0">
                                          <p:val>
                                            <p:fltVal val="0"/>
                                          </p:val>
                                        </p:tav>
                                        <p:tav tm="100000">
                                          <p:val>
                                            <p:strVal val="#ppt_w"/>
                                          </p:val>
                                        </p:tav>
                                      </p:tavLst>
                                    </p:anim>
                                    <p:anim calcmode="lin" valueType="num">
                                      <p:cBhvr>
                                        <p:cTn id="8" dur="1000" fill="hold"/>
                                        <p:tgtEl>
                                          <p:spTgt spid="3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p:cNvSpPr>
          <p:nvPr>
            <p:ph type="title"/>
          </p:nvPr>
        </p:nvSpPr>
        <p:spPr>
          <a:xfrm>
            <a:off x="650239" y="212587"/>
            <a:ext cx="12293071" cy="2107991"/>
          </a:xfrm>
          <a:prstGeom prst="rect">
            <a:avLst/>
          </a:prstGeom>
        </p:spPr>
        <p:txBody>
          <a:bodyPr/>
          <a:lstStyle/>
          <a:p>
            <a:r>
              <a:t>Редокс открытие </a:t>
            </a:r>
          </a:p>
          <a:p>
            <a:r>
              <a:t>Компании ASEA</a:t>
            </a:r>
          </a:p>
        </p:txBody>
      </p:sp>
      <p:pic>
        <p:nvPicPr>
          <p:cNvPr id="365" name="image14.jpeg"/>
          <p:cNvPicPr>
            <a:picLocks noChangeAspect="1"/>
          </p:cNvPicPr>
          <p:nvPr/>
        </p:nvPicPr>
        <p:blipFill>
          <a:blip r:embed="rId3">
            <a:extLst/>
          </a:blip>
          <a:stretch>
            <a:fillRect/>
          </a:stretch>
        </p:blipFill>
        <p:spPr>
          <a:xfrm>
            <a:off x="650238" y="2511089"/>
            <a:ext cx="6171372" cy="4114248"/>
          </a:xfrm>
          <a:prstGeom prst="rect">
            <a:avLst/>
          </a:prstGeom>
          <a:ln w="25400">
            <a:miter lim="400000"/>
          </a:ln>
          <a:effectLst>
            <a:outerShdw blurRad="127000" dist="76200" dir="5520000" rotWithShape="0">
              <a:srgbClr val="000000">
                <a:alpha val="60000"/>
              </a:srgbClr>
            </a:outerShdw>
          </a:effectLst>
        </p:spPr>
      </p:pic>
      <p:sp>
        <p:nvSpPr>
          <p:cNvPr id="366" name="Shape 366"/>
          <p:cNvSpPr/>
          <p:nvPr/>
        </p:nvSpPr>
        <p:spPr>
          <a:xfrm>
            <a:off x="7269570" y="2796788"/>
            <a:ext cx="4810310" cy="265435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lnSpcReduction="10000"/>
          </a:bodyPr>
          <a:lstStyle>
            <a:lvl1pPr algn="l" defTabSz="684919">
              <a:spcBef>
                <a:spcPts val="700"/>
              </a:spcBef>
              <a:defRPr sz="2765">
                <a:solidFill>
                  <a:srgbClr val="6C6C6C"/>
                </a:solidFill>
                <a:latin typeface="Helvetica Light"/>
                <a:ea typeface="Helvetica Light"/>
                <a:cs typeface="Helvetica Light"/>
                <a:sym typeface="Helvetica Light"/>
              </a:defRPr>
            </a:lvl1pPr>
          </a:lstStyle>
          <a:p>
            <a:r>
              <a:t>После глубоких исследований, лабораторных испытаний  и миллионов инвестиций команда ученых сделала невозможное.</a:t>
            </a:r>
          </a:p>
        </p:txBody>
      </p:sp>
      <p:sp>
        <p:nvSpPr>
          <p:cNvPr id="367" name="Shape 367"/>
          <p:cNvSpPr/>
          <p:nvPr/>
        </p:nvSpPr>
        <p:spPr>
          <a:xfrm>
            <a:off x="7786898" y="5732230"/>
            <a:ext cx="4607375" cy="3360668"/>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nchor="ctr"/>
          <a:lstStyle>
            <a:lvl1pPr defTabSz="866986">
              <a:spcBef>
                <a:spcPts val="900"/>
              </a:spcBef>
              <a:defRPr sz="3000">
                <a:solidFill>
                  <a:srgbClr val="3DA547"/>
                </a:solidFill>
                <a:latin typeface="Helvetica Light"/>
                <a:ea typeface="Helvetica Light"/>
                <a:cs typeface="Helvetica Light"/>
                <a:sym typeface="Helvetica Light"/>
              </a:defRPr>
            </a:lvl1pPr>
          </a:lstStyle>
          <a:p>
            <a:pPr>
              <a:defRPr>
                <a:solidFill>
                  <a:srgbClr val="6C6C6C"/>
                </a:solidFill>
              </a:defRPr>
            </a:pPr>
            <a:r>
              <a:rPr>
                <a:solidFill>
                  <a:srgbClr val="3DA547"/>
                </a:solidFill>
              </a:rPr>
              <a:t>Они стабилизировали редокс сигнальные молекулы вне нашего организма в такой же идеальной пропорции, в какой они существуют в здоровых клетках.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6">
                                            <p:bg/>
                                          </p:spTgt>
                                        </p:tgtEl>
                                        <p:attrNameLst>
                                          <p:attrName>style.visibility</p:attrName>
                                        </p:attrNameLst>
                                      </p:cBhvr>
                                      <p:to>
                                        <p:strVal val="visible"/>
                                      </p:to>
                                    </p:set>
                                    <p:animEffect transition="in" filter="dissolve">
                                      <p:cBhvr>
                                        <p:cTn id="7" dur="500"/>
                                        <p:tgtEl>
                                          <p:spTgt spid="366">
                                            <p:bg/>
                                          </p:spTgt>
                                        </p:tgtEl>
                                      </p:cBhvr>
                                    </p:animEffect>
                                  </p:childTnLst>
                                </p:cTn>
                              </p:par>
                              <p:par>
                                <p:cTn id="8" presetID="9" presetClass="entr" presetSubtype="0" fill="hold" grpId="1" nodeType="withEffect">
                                  <p:stCondLst>
                                    <p:cond delay="0"/>
                                  </p:stCondLst>
                                  <p:iterate>
                                    <p:tmAbs val="0"/>
                                  </p:iterate>
                                  <p:childTnLst>
                                    <p:set>
                                      <p:cBhvr>
                                        <p:cTn id="9" fill="hold"/>
                                        <p:tgtEl>
                                          <p:spTgt spid="366">
                                            <p:txEl>
                                              <p:pRg st="0" end="0"/>
                                            </p:txEl>
                                          </p:spTgt>
                                        </p:tgtEl>
                                        <p:attrNameLst>
                                          <p:attrName>style.visibility</p:attrName>
                                        </p:attrNameLst>
                                      </p:cBhvr>
                                      <p:to>
                                        <p:strVal val="visible"/>
                                      </p:to>
                                    </p:set>
                                    <p:animEffect transition="in" filter="dissolve">
                                      <p:cBhvr>
                                        <p:cTn id="10" dur="500"/>
                                        <p:tgtEl>
                                          <p:spTgt spid="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type="lt">
                                    <p:tmAbs val="100"/>
                                  </p:iterate>
                                  <p:childTnLst>
                                    <p:set>
                                      <p:cBhvr>
                                        <p:cTn id="14" fill="hold"/>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build="p" bldLvl="5" animBg="1" advAuto="0"/>
      <p:bldP spid="36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title"/>
          </p:nvPr>
        </p:nvSpPr>
        <p:spPr>
          <a:xfrm>
            <a:off x="408704" y="158239"/>
            <a:ext cx="12058791" cy="1805097"/>
          </a:xfrm>
          <a:prstGeom prst="rect">
            <a:avLst/>
          </a:prstGeom>
        </p:spPr>
        <p:txBody>
          <a:bodyPr/>
          <a:lstStyle>
            <a:lvl1pPr>
              <a:lnSpc>
                <a:spcPts val="4900"/>
              </a:lnSpc>
              <a:defRPr sz="5300" spc="530"/>
            </a:lvl1pPr>
          </a:lstStyle>
          <a:p>
            <a:pPr>
              <a:defRPr sz="4300" spc="430"/>
            </a:pPr>
            <a:r>
              <a:rPr sz="5300" spc="530"/>
              <a:t>  Запатентованный Трехступенчатый Процесс ASEA</a:t>
            </a:r>
          </a:p>
        </p:txBody>
      </p:sp>
      <p:sp>
        <p:nvSpPr>
          <p:cNvPr id="372" name="Shape 372"/>
          <p:cNvSpPr/>
          <p:nvPr/>
        </p:nvSpPr>
        <p:spPr>
          <a:xfrm>
            <a:off x="583399" y="6245652"/>
            <a:ext cx="3365501" cy="2819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 Шаг </a:t>
            </a:r>
            <a:r>
              <a:rPr sz="3500" b="1">
                <a:solidFill>
                  <a:srgbClr val="A74B44"/>
                </a:solidFill>
                <a:uFill>
                  <a:solidFill>
                    <a:srgbClr val="A74B44"/>
                  </a:solidFill>
                </a:uFill>
                <a:latin typeface="Calibri"/>
                <a:ea typeface="Calibri"/>
                <a:cs typeface="Calibri"/>
                <a:sym typeface="Calibri"/>
              </a:rPr>
              <a:t>1</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Простая соленая вода</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2800"/>
              <a:t>(такая же, что находится внутри ваших клеток)</a:t>
            </a:r>
          </a:p>
        </p:txBody>
      </p:sp>
      <p:sp>
        <p:nvSpPr>
          <p:cNvPr id="373" name="Shape 373"/>
          <p:cNvSpPr/>
          <p:nvPr/>
        </p:nvSpPr>
        <p:spPr>
          <a:xfrm>
            <a:off x="4742649" y="6245652"/>
            <a:ext cx="3390901" cy="25781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Шаг 2</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Соленая вода распадается на свободные атомы</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NA-Cl-H-O</a:t>
            </a:r>
          </a:p>
        </p:txBody>
      </p:sp>
      <p:sp>
        <p:nvSpPr>
          <p:cNvPr id="374" name="Shape 374"/>
          <p:cNvSpPr/>
          <p:nvPr/>
        </p:nvSpPr>
        <p:spPr>
          <a:xfrm>
            <a:off x="8388537" y="6245652"/>
            <a:ext cx="4708343" cy="34290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Gill Sans"/>
                <a:ea typeface="Gill Sans"/>
                <a:cs typeface="Gill Sans"/>
                <a:sym typeface="Gill Sans"/>
              </a:defRPr>
            </a:pPr>
            <a:r>
              <a:rPr sz="3400">
                <a:solidFill>
                  <a:srgbClr val="A74B44"/>
                </a:solidFill>
                <a:uFill>
                  <a:solidFill>
                    <a:srgbClr val="A74B44"/>
                  </a:solidFill>
                </a:uFill>
                <a:latin typeface="Gill Sans SemiBold"/>
                <a:ea typeface="Gill Sans SemiBold"/>
                <a:cs typeface="Gill Sans SemiBold"/>
                <a:sym typeface="Gill Sans SemiBold"/>
              </a:rPr>
              <a:t>Шаг 3</a:t>
            </a:r>
          </a:p>
          <a:p>
            <a:pPr defTabSz="1295400">
              <a:buClr>
                <a:srgbClr val="000000"/>
              </a:buClr>
              <a:defRPr sz="2400">
                <a:solidFill>
                  <a:srgbClr val="000000"/>
                </a:solidFill>
                <a:uFill>
                  <a:solidFill>
                    <a:srgbClr val="000000"/>
                  </a:solidFill>
                </a:uFill>
                <a:latin typeface="Gill Sans"/>
                <a:ea typeface="Gill Sans"/>
                <a:cs typeface="Gill Sans"/>
                <a:sym typeface="Gill Sans"/>
              </a:defRPr>
            </a:pPr>
            <a:r>
              <a:rPr sz="3400"/>
              <a:t>Атомы реструктурируются в </a:t>
            </a:r>
            <a:r>
              <a:rPr sz="3000"/>
              <a:t>СТАБИЛИЗИРОВАННЫЕ</a:t>
            </a:r>
            <a:r>
              <a:rPr sz="3400"/>
              <a:t> Редокс сигнальные молекулы</a:t>
            </a:r>
          </a:p>
        </p:txBody>
      </p:sp>
      <p:pic>
        <p:nvPicPr>
          <p:cNvPr id="375" name="image24.png"/>
          <p:cNvPicPr>
            <a:picLocks noChangeAspect="1"/>
          </p:cNvPicPr>
          <p:nvPr/>
        </p:nvPicPr>
        <p:blipFill>
          <a:blip r:embed="rId3">
            <a:extLst/>
          </a:blip>
          <a:stretch>
            <a:fillRect/>
          </a:stretch>
        </p:blipFill>
        <p:spPr>
          <a:xfrm>
            <a:off x="550636" y="2086547"/>
            <a:ext cx="3400071" cy="3973117"/>
          </a:xfrm>
          <a:prstGeom prst="rect">
            <a:avLst/>
          </a:prstGeom>
          <a:ln w="12700">
            <a:solidFill>
              <a:srgbClr val="6C6C6C"/>
            </a:solidFill>
          </a:ln>
        </p:spPr>
      </p:pic>
      <p:pic>
        <p:nvPicPr>
          <p:cNvPr id="376" name="image16.jpeg"/>
          <p:cNvPicPr>
            <a:picLocks noChangeAspect="1"/>
          </p:cNvPicPr>
          <p:nvPr/>
        </p:nvPicPr>
        <p:blipFill>
          <a:blip r:embed="rId4">
            <a:extLst/>
          </a:blip>
          <a:srcRect l="115" r="114"/>
          <a:stretch>
            <a:fillRect/>
          </a:stretch>
        </p:blipFill>
        <p:spPr>
          <a:xfrm>
            <a:off x="4896835" y="2086547"/>
            <a:ext cx="3082691" cy="3973110"/>
          </a:xfrm>
          <a:prstGeom prst="rect">
            <a:avLst/>
          </a:prstGeom>
          <a:ln w="12700">
            <a:solidFill>
              <a:srgbClr val="6C6C6C"/>
            </a:solidFill>
          </a:ln>
        </p:spPr>
      </p:pic>
      <p:pic>
        <p:nvPicPr>
          <p:cNvPr id="377" name="image17.jpeg"/>
          <p:cNvPicPr>
            <a:picLocks noChangeAspect="1"/>
          </p:cNvPicPr>
          <p:nvPr/>
        </p:nvPicPr>
        <p:blipFill>
          <a:blip r:embed="rId5">
            <a:extLst/>
          </a:blip>
          <a:srcRect t="77" b="77"/>
          <a:stretch>
            <a:fillRect/>
          </a:stretch>
        </p:blipFill>
        <p:spPr>
          <a:xfrm>
            <a:off x="8898129" y="2087341"/>
            <a:ext cx="3093725" cy="3971507"/>
          </a:xfrm>
          <a:prstGeom prst="rect">
            <a:avLst/>
          </a:prstGeom>
          <a:ln w="12700">
            <a:solidFill>
              <a:srgbClr val="6C6C6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5"/>
                                        </p:tgtEl>
                                        <p:attrNameLst>
                                          <p:attrName>style.visibility</p:attrName>
                                        </p:attrNameLst>
                                      </p:cBhvr>
                                      <p:to>
                                        <p:strVal val="visible"/>
                                      </p:to>
                                    </p:set>
                                    <p:animEffect transition="in" filter="dissolve">
                                      <p:cBhvr>
                                        <p:cTn id="7" dur="500"/>
                                        <p:tgtEl>
                                          <p:spTgt spid="375"/>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372"/>
                                        </p:tgtEl>
                                        <p:attrNameLst>
                                          <p:attrName>style.visibility</p:attrName>
                                        </p:attrNameLst>
                                      </p:cBhvr>
                                      <p:to>
                                        <p:strVal val="visible"/>
                                      </p:to>
                                    </p:set>
                                    <p:anim calcmode="lin" valueType="num">
                                      <p:cBhvr>
                                        <p:cTn id="11" dur="1000" fill="hold"/>
                                        <p:tgtEl>
                                          <p:spTgt spid="372"/>
                                        </p:tgtEl>
                                        <p:attrNameLst>
                                          <p:attrName>ppt_w</p:attrName>
                                        </p:attrNameLst>
                                      </p:cBhvr>
                                      <p:tavLst>
                                        <p:tav tm="0">
                                          <p:val>
                                            <p:fltVal val="0"/>
                                          </p:val>
                                        </p:tav>
                                        <p:tav tm="100000">
                                          <p:val>
                                            <p:strVal val="#ppt_w"/>
                                          </p:val>
                                        </p:tav>
                                      </p:tavLst>
                                    </p:anim>
                                    <p:anim calcmode="lin" valueType="num">
                                      <p:cBhvr>
                                        <p:cTn id="12" dur="1000" fill="hold"/>
                                        <p:tgtEl>
                                          <p:spTgt spid="37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76"/>
                                        </p:tgtEl>
                                        <p:attrNameLst>
                                          <p:attrName>style.visibility</p:attrName>
                                        </p:attrNameLst>
                                      </p:cBhvr>
                                      <p:to>
                                        <p:strVal val="visible"/>
                                      </p:to>
                                    </p:set>
                                    <p:animEffect transition="in" filter="dissolve">
                                      <p:cBhvr>
                                        <p:cTn id="17" dur="500"/>
                                        <p:tgtEl>
                                          <p:spTgt spid="376"/>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373"/>
                                        </p:tgtEl>
                                        <p:attrNameLst>
                                          <p:attrName>style.visibility</p:attrName>
                                        </p:attrNameLst>
                                      </p:cBhvr>
                                      <p:to>
                                        <p:strVal val="visible"/>
                                      </p:to>
                                    </p:set>
                                    <p:anim calcmode="lin" valueType="num">
                                      <p:cBhvr>
                                        <p:cTn id="21" dur="1000" fill="hold"/>
                                        <p:tgtEl>
                                          <p:spTgt spid="373"/>
                                        </p:tgtEl>
                                        <p:attrNameLst>
                                          <p:attrName>ppt_w</p:attrName>
                                        </p:attrNameLst>
                                      </p:cBhvr>
                                      <p:tavLst>
                                        <p:tav tm="0">
                                          <p:val>
                                            <p:fltVal val="0"/>
                                          </p:val>
                                        </p:tav>
                                        <p:tav tm="100000">
                                          <p:val>
                                            <p:strVal val="#ppt_w"/>
                                          </p:val>
                                        </p:tav>
                                      </p:tavLst>
                                    </p:anim>
                                    <p:anim calcmode="lin" valueType="num">
                                      <p:cBhvr>
                                        <p:cTn id="22" dur="1000" fill="hold"/>
                                        <p:tgtEl>
                                          <p:spTgt spid="37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377"/>
                                        </p:tgtEl>
                                        <p:attrNameLst>
                                          <p:attrName>style.visibility</p:attrName>
                                        </p:attrNameLst>
                                      </p:cBhvr>
                                      <p:to>
                                        <p:strVal val="visible"/>
                                      </p:to>
                                    </p:set>
                                    <p:animEffect transition="in" filter="dissolve">
                                      <p:cBhvr>
                                        <p:cTn id="27" dur="500"/>
                                        <p:tgtEl>
                                          <p:spTgt spid="377"/>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374"/>
                                        </p:tgtEl>
                                        <p:attrNameLst>
                                          <p:attrName>style.visibility</p:attrName>
                                        </p:attrNameLst>
                                      </p:cBhvr>
                                      <p:to>
                                        <p:strVal val="visible"/>
                                      </p:to>
                                    </p:set>
                                    <p:anim calcmode="lin" valueType="num">
                                      <p:cBhvr>
                                        <p:cTn id="31" dur="1000" fill="hold"/>
                                        <p:tgtEl>
                                          <p:spTgt spid="374"/>
                                        </p:tgtEl>
                                        <p:attrNameLst>
                                          <p:attrName>ppt_w</p:attrName>
                                        </p:attrNameLst>
                                      </p:cBhvr>
                                      <p:tavLst>
                                        <p:tav tm="0">
                                          <p:val>
                                            <p:fltVal val="0"/>
                                          </p:val>
                                        </p:tav>
                                        <p:tav tm="100000">
                                          <p:val>
                                            <p:strVal val="#ppt_w"/>
                                          </p:val>
                                        </p:tav>
                                      </p:tavLst>
                                    </p:anim>
                                    <p:anim calcmode="lin" valueType="num">
                                      <p:cBhvr>
                                        <p:cTn id="32" dur="1000" fill="hold"/>
                                        <p:tgtEl>
                                          <p:spTgt spid="3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2" animBg="1" advAuto="0"/>
      <p:bldP spid="373" grpId="4" animBg="1" advAuto="0"/>
      <p:bldP spid="374" grpId="6" animBg="1" advAuto="0"/>
      <p:bldP spid="375" grpId="1" animBg="1" advAuto="0"/>
      <p:bldP spid="376" grpId="3" animBg="1" advAuto="0"/>
      <p:bldP spid="377"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ASEA Molecules 1.png"/>
          <p:cNvPicPr>
            <a:picLocks noChangeAspect="1"/>
          </p:cNvPicPr>
          <p:nvPr/>
        </p:nvPicPr>
        <p:blipFill>
          <a:blip r:embed="rId3">
            <a:alphaModFix amt="50942"/>
            <a:extLst/>
          </a:blip>
          <a:stretch>
            <a:fillRect/>
          </a:stretch>
        </p:blipFill>
        <p:spPr>
          <a:xfrm rot="5383601">
            <a:off x="7110255" y="-2256089"/>
            <a:ext cx="3612029" cy="8146484"/>
          </a:xfrm>
          <a:prstGeom prst="rect">
            <a:avLst/>
          </a:prstGeom>
          <a:ln w="12700">
            <a:miter lim="400000"/>
          </a:ln>
        </p:spPr>
      </p:pic>
      <p:sp>
        <p:nvSpPr>
          <p:cNvPr id="382" name="Shape 382"/>
          <p:cNvSpPr>
            <a:spLocks noGrp="1"/>
          </p:cNvSpPr>
          <p:nvPr>
            <p:ph type="title"/>
          </p:nvPr>
        </p:nvSpPr>
        <p:spPr>
          <a:xfrm>
            <a:off x="1628675" y="1589782"/>
            <a:ext cx="9747450" cy="6574037"/>
          </a:xfrm>
          <a:prstGeom prst="rect">
            <a:avLst/>
          </a:prstGeom>
        </p:spPr>
        <p:txBody>
          <a:bodyPr>
            <a:normAutofit/>
          </a:bodyPr>
          <a:lstStyle/>
          <a:p>
            <a:pPr>
              <a:defRPr sz="10000"/>
            </a:pPr>
            <a:r>
              <a:rPr lang="ru-RU" dirty="0"/>
              <a:t>Сделан из</a:t>
            </a:r>
            <a:br>
              <a:rPr lang="ru-RU" dirty="0"/>
            </a:br>
            <a:r>
              <a:rPr lang="ru-RU" dirty="0"/>
              <a:t>«</a:t>
            </a:r>
            <a:r>
              <a:rPr lang="ru-RU" dirty="0" smtClean="0"/>
              <a:t>Воды </a:t>
            </a:r>
            <a:r>
              <a:rPr lang="ru-RU" dirty="0"/>
              <a:t>и </a:t>
            </a:r>
            <a:r>
              <a:rPr lang="ru-RU" dirty="0" smtClean="0"/>
              <a:t>соли»,</a:t>
            </a:r>
            <a:r>
              <a:rPr lang="ru-RU" dirty="0"/>
              <a:t/>
            </a:r>
            <a:br>
              <a:rPr lang="ru-RU" dirty="0"/>
            </a:br>
            <a:r>
              <a:rPr lang="ru-RU" dirty="0" smtClean="0"/>
              <a:t>также как и </a:t>
            </a:r>
            <a:r>
              <a:rPr lang="ru-RU" dirty="0"/>
              <a:t>наши </a:t>
            </a:r>
            <a:r>
              <a:rPr lang="ru-RU" dirty="0" smtClean="0"/>
              <a:t>клетки.</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82"/>
                                        </p:tgtEl>
                                        <p:attrNameLst>
                                          <p:attrName>style.visibility</p:attrName>
                                        </p:attrNameLst>
                                      </p:cBhvr>
                                      <p:to>
                                        <p:strVal val="visible"/>
                                      </p:to>
                                    </p:set>
                                    <p:anim calcmode="lin" valueType="num">
                                      <p:cBhvr>
                                        <p:cTn id="7" dur="1625" fill="hold"/>
                                        <p:tgtEl>
                                          <p:spTgt spid="382"/>
                                        </p:tgtEl>
                                        <p:attrNameLst>
                                          <p:attrName>ppt_w</p:attrName>
                                        </p:attrNameLst>
                                      </p:cBhvr>
                                      <p:tavLst>
                                        <p:tav tm="0">
                                          <p:val>
                                            <p:fltVal val="0"/>
                                          </p:val>
                                        </p:tav>
                                        <p:tav tm="100000">
                                          <p:val>
                                            <p:strVal val="#ppt_w"/>
                                          </p:val>
                                        </p:tav>
                                      </p:tavLst>
                                    </p:anim>
                                    <p:anim calcmode="lin" valueType="num">
                                      <p:cBhvr>
                                        <p:cTn id="8" dur="1625" fill="hold"/>
                                        <p:tgtEl>
                                          <p:spTgt spid="3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217555" y="-118428"/>
            <a:ext cx="12569689" cy="1944349"/>
          </a:xfrm>
          <a:prstGeom prst="rect">
            <a:avLst/>
          </a:prstGeom>
        </p:spPr>
        <p:txBody>
          <a:bodyPr/>
          <a:lstStyle/>
          <a:p>
            <a:r>
              <a:t>Клеточное здоровье ASEA</a:t>
            </a:r>
          </a:p>
        </p:txBody>
      </p:sp>
      <p:pic>
        <p:nvPicPr>
          <p:cNvPr id="387" name="b-renu-advanced-skin-care.jpg"/>
          <p:cNvPicPr>
            <a:picLocks noChangeAspect="1"/>
          </p:cNvPicPr>
          <p:nvPr/>
        </p:nvPicPr>
        <p:blipFill>
          <a:blip r:embed="rId3">
            <a:extLst/>
          </a:blip>
          <a:srcRect l="18348" t="2914" r="17735" b="6844"/>
          <a:stretch>
            <a:fillRect/>
          </a:stretch>
        </p:blipFill>
        <p:spPr>
          <a:xfrm>
            <a:off x="8274760" y="2868785"/>
            <a:ext cx="3436950" cy="2991322"/>
          </a:xfrm>
          <a:custGeom>
            <a:avLst/>
            <a:gdLst/>
            <a:ahLst/>
            <a:cxnLst>
              <a:cxn ang="0">
                <a:pos x="wd2" y="hd2"/>
              </a:cxn>
              <a:cxn ang="5400000">
                <a:pos x="wd2" y="hd2"/>
              </a:cxn>
              <a:cxn ang="10800000">
                <a:pos x="wd2" y="hd2"/>
              </a:cxn>
              <a:cxn ang="16200000">
                <a:pos x="wd2" y="hd2"/>
              </a:cxn>
            </a:cxnLst>
            <a:rect l="0" t="0" r="r" b="b"/>
            <a:pathLst>
              <a:path w="21555" h="21487"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5"/>
                  <a:pt x="21553" y="794"/>
                </a:cubicBezTo>
                <a:lnTo>
                  <a:pt x="21555" y="30"/>
                </a:lnTo>
                <a:lnTo>
                  <a:pt x="18240" y="8"/>
                </a:lnTo>
                <a:close/>
                <a:moveTo>
                  <a:pt x="7126" y="1219"/>
                </a:moveTo>
                <a:cubicBezTo>
                  <a:pt x="6361" y="1219"/>
                  <a:pt x="5646" y="1247"/>
                  <a:pt x="5538" y="1282"/>
                </a:cubicBezTo>
                <a:lnTo>
                  <a:pt x="5344" y="1345"/>
                </a:lnTo>
                <a:lnTo>
                  <a:pt x="5279" y="4130"/>
                </a:lnTo>
                <a:cubicBezTo>
                  <a:pt x="5206" y="7306"/>
                  <a:pt x="5223" y="17253"/>
                  <a:pt x="5307" y="19673"/>
                </a:cubicBezTo>
                <a:lnTo>
                  <a:pt x="5364" y="21286"/>
                </a:lnTo>
                <a:lnTo>
                  <a:pt x="5735" y="21386"/>
                </a:lnTo>
                <a:cubicBezTo>
                  <a:pt x="5824" y="21410"/>
                  <a:pt x="5935" y="21434"/>
                  <a:pt x="6043" y="21452"/>
                </a:cubicBezTo>
                <a:cubicBezTo>
                  <a:pt x="6207"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0"/>
                  <a:pt x="7126" y="1219"/>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6"/>
                  <a:pt x="13879" y="7636"/>
                </a:cubicBezTo>
                <a:cubicBezTo>
                  <a:pt x="13745" y="7447"/>
                  <a:pt x="13709" y="7441"/>
                  <a:pt x="12256" y="7434"/>
                </a:cubicBezTo>
                <a:close/>
              </a:path>
            </a:pathLst>
          </a:custGeom>
          <a:ln w="25400">
            <a:miter lim="400000"/>
          </a:ln>
          <a:effectLst>
            <a:outerShdw blurRad="127000" dist="76200" dir="5520000" rotWithShape="0">
              <a:srgbClr val="000000">
                <a:alpha val="60000"/>
              </a:srgbClr>
            </a:outerShdw>
          </a:effectLst>
        </p:spPr>
      </p:pic>
      <p:pic>
        <p:nvPicPr>
          <p:cNvPr id="388" name="asea-bottle-and-pouch.png"/>
          <p:cNvPicPr>
            <a:picLocks noChangeAspect="1"/>
          </p:cNvPicPr>
          <p:nvPr/>
        </p:nvPicPr>
        <p:blipFill>
          <a:blip r:embed="rId4">
            <a:extLst/>
          </a:blip>
          <a:srcRect b="9593"/>
          <a:stretch>
            <a:fillRect/>
          </a:stretch>
        </p:blipFill>
        <p:spPr>
          <a:xfrm>
            <a:off x="1438067" y="4099638"/>
            <a:ext cx="3568415" cy="5175553"/>
          </a:xfrm>
          <a:prstGeom prst="rect">
            <a:avLst/>
          </a:prstGeom>
          <a:ln w="25400">
            <a:miter lim="400000"/>
          </a:ln>
          <a:effectLst>
            <a:outerShdw blurRad="127000" dist="76200" dir="5520000" rotWithShape="0">
              <a:srgbClr val="000000">
                <a:alpha val="60000"/>
              </a:srgbClr>
            </a:outerShdw>
          </a:effectLst>
        </p:spPr>
      </p:pic>
      <p:grpSp>
        <p:nvGrpSpPr>
          <p:cNvPr id="391" name="Group 391"/>
          <p:cNvGrpSpPr/>
          <p:nvPr/>
        </p:nvGrpSpPr>
        <p:grpSpPr>
          <a:xfrm>
            <a:off x="692146" y="2241135"/>
            <a:ext cx="4568329" cy="2066574"/>
            <a:chOff x="414585" y="145801"/>
            <a:chExt cx="4568328" cy="2066572"/>
          </a:xfrm>
        </p:grpSpPr>
        <p:sp>
          <p:nvSpPr>
            <p:cNvPr id="389" name="Shape 389"/>
            <p:cNvSpPr/>
            <p:nvPr/>
          </p:nvSpPr>
          <p:spPr>
            <a:xfrm rot="10800000">
              <a:off x="725388" y="1291398"/>
              <a:ext cx="3972124" cy="92097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noAutofit/>
            </a:bodyPr>
            <a:lstStyle>
              <a:lvl1pPr>
                <a:lnSpc>
                  <a:spcPts val="7000"/>
                </a:lnSpc>
                <a:defRPr sz="9500" b="1" baseline="-16842">
                  <a:solidFill>
                    <a:srgbClr val="000000"/>
                  </a:solidFill>
                  <a:latin typeface="Futura-Bold"/>
                  <a:ea typeface="Futura-Bold"/>
                  <a:cs typeface="Futura-Bold"/>
                  <a:sym typeface="Futura-Bold"/>
                </a:defRPr>
              </a:lvl1pPr>
            </a:lstStyle>
            <a:p>
              <a:r>
                <a:t>out</a:t>
              </a:r>
            </a:p>
          </p:txBody>
        </p:sp>
        <p:sp>
          <p:nvSpPr>
            <p:cNvPr id="390" name="Shape 390"/>
            <p:cNvSpPr/>
            <p:nvPr/>
          </p:nvSpPr>
          <p:spPr>
            <a:xfrm>
              <a:off x="414585" y="145801"/>
              <a:ext cx="4568330" cy="1149599"/>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noAutofit/>
            </a:bodyPr>
            <a:lstStyle>
              <a:lvl1pPr>
                <a:lnSpc>
                  <a:spcPts val="9300"/>
                </a:lnSpc>
                <a:defRPr sz="9500" b="1" baseline="-16842">
                  <a:solidFill>
                    <a:srgbClr val="FFFFFF"/>
                  </a:solidFill>
                  <a:latin typeface="Futura-Bold"/>
                  <a:ea typeface="Futura-Bold"/>
                  <a:cs typeface="Futura-Bold"/>
                  <a:sym typeface="Futura-Bold"/>
                </a:defRPr>
              </a:lvl1pPr>
            </a:lstStyle>
            <a:p>
              <a:r>
                <a:t>inside</a:t>
              </a:r>
            </a:p>
          </p:txBody>
        </p:sp>
      </p:grpSp>
      <p:grpSp>
        <p:nvGrpSpPr>
          <p:cNvPr id="394" name="Group 394"/>
          <p:cNvGrpSpPr/>
          <p:nvPr/>
        </p:nvGrpSpPr>
        <p:grpSpPr>
          <a:xfrm>
            <a:off x="7017400" y="6285735"/>
            <a:ext cx="5951672" cy="2431209"/>
            <a:chOff x="0" y="0"/>
            <a:chExt cx="5951670" cy="2431207"/>
          </a:xfrm>
        </p:grpSpPr>
        <p:sp>
          <p:nvSpPr>
            <p:cNvPr id="392" name="Shape 392"/>
            <p:cNvSpPr/>
            <p:nvPr/>
          </p:nvSpPr>
          <p:spPr>
            <a:xfrm>
              <a:off x="0" y="0"/>
              <a:ext cx="5951670" cy="147138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nSpc>
                  <a:spcPts val="11200"/>
                </a:lnSpc>
                <a:defRPr sz="9500" b="1" baseline="-22105">
                  <a:solidFill>
                    <a:srgbClr val="000000"/>
                  </a:solidFill>
                  <a:latin typeface="Futura-Bold"/>
                  <a:ea typeface="Futura-Bold"/>
                  <a:cs typeface="Futura-Bold"/>
                  <a:sym typeface="Futura-Bold"/>
                </a:defRPr>
              </a:lvl1pPr>
            </a:lstStyle>
            <a:p>
              <a:r>
                <a:rPr dirty="0"/>
                <a:t>outside</a:t>
              </a:r>
            </a:p>
          </p:txBody>
        </p:sp>
        <p:sp>
          <p:nvSpPr>
            <p:cNvPr id="393" name="Shape 393"/>
            <p:cNvSpPr/>
            <p:nvPr/>
          </p:nvSpPr>
          <p:spPr>
            <a:xfrm rot="10800000">
              <a:off x="960726" y="1452033"/>
              <a:ext cx="4030217" cy="979174"/>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noAutofit/>
            </a:bodyPr>
            <a:lstStyle>
              <a:lvl1pPr>
                <a:lnSpc>
                  <a:spcPts val="7800"/>
                </a:lnSpc>
                <a:defRPr sz="9500" b="1" baseline="-16842">
                  <a:solidFill>
                    <a:srgbClr val="FFFFFF"/>
                  </a:solidFill>
                  <a:latin typeface="Futura-Bold"/>
                  <a:ea typeface="Futura-Bold"/>
                  <a:cs typeface="Futura-Bold"/>
                  <a:sym typeface="Futura-Bold"/>
                </a:defRPr>
              </a:lvl1pPr>
            </a:lstStyle>
            <a:p>
              <a:r>
                <a:t>in</a:t>
              </a:r>
            </a:p>
          </p:txBody>
        </p:sp>
      </p:grpSp>
      <p:sp>
        <p:nvSpPr>
          <p:cNvPr id="395" name="Shape 395"/>
          <p:cNvSpPr/>
          <p:nvPr/>
        </p:nvSpPr>
        <p:spPr>
          <a:xfrm>
            <a:off x="1131046" y="1547592"/>
            <a:ext cx="369052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Изнутри-наружу</a:t>
            </a:r>
          </a:p>
        </p:txBody>
      </p:sp>
      <p:sp>
        <p:nvSpPr>
          <p:cNvPr id="396" name="Shape 396"/>
          <p:cNvSpPr/>
          <p:nvPr/>
        </p:nvSpPr>
        <p:spPr>
          <a:xfrm>
            <a:off x="8151356" y="8691418"/>
            <a:ext cx="368375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Снаружи-внутрь</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1" nodeType="clickEffect">
                                  <p:stCondLst>
                                    <p:cond delay="0"/>
                                  </p:stCondLst>
                                  <p:iterate>
                                    <p:tmAbs val="0"/>
                                  </p:iterate>
                                  <p:childTnLst>
                                    <p:set>
                                      <p:cBhvr>
                                        <p:cTn id="6" fill="hold"/>
                                        <p:tgtEl>
                                          <p:spTgt spid="391"/>
                                        </p:tgtEl>
                                        <p:attrNameLst>
                                          <p:attrName>style.visibility</p:attrName>
                                        </p:attrNameLst>
                                      </p:cBhvr>
                                      <p:to>
                                        <p:strVal val="visible"/>
                                      </p:to>
                                    </p:set>
                                    <p:anim calcmode="lin" valueType="num">
                                      <p:cBhvr>
                                        <p:cTn id="7" dur="1000" fill="hold"/>
                                        <p:tgtEl>
                                          <p:spTgt spid="391"/>
                                        </p:tgtEl>
                                        <p:attrNameLst>
                                          <p:attrName>ppt_w</p:attrName>
                                        </p:attrNameLst>
                                      </p:cBhvr>
                                      <p:tavLst>
                                        <p:tav tm="0">
                                          <p:val>
                                            <p:strVal val="#ppt_w"/>
                                          </p:val>
                                        </p:tav>
                                        <p:tav tm="100000">
                                          <p:val>
                                            <p:strVal val="#ppt_w"/>
                                          </p:val>
                                        </p:tav>
                                      </p:tavLst>
                                    </p:anim>
                                    <p:anim calcmode="lin" valueType="num">
                                      <p:cBhvr>
                                        <p:cTn id="8" dur="1000" fill="hold"/>
                                        <p:tgtEl>
                                          <p:spTgt spid="391"/>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388"/>
                                        </p:tgtEl>
                                        <p:attrNameLst>
                                          <p:attrName>style.visibility</p:attrName>
                                        </p:attrNameLst>
                                      </p:cBhvr>
                                      <p:to>
                                        <p:strVal val="visible"/>
                                      </p:to>
                                    </p:set>
                                    <p:anim calcmode="lin" valueType="num">
                                      <p:cBhvr>
                                        <p:cTn id="12" dur="800" fill="hold"/>
                                        <p:tgtEl>
                                          <p:spTgt spid="388"/>
                                        </p:tgtEl>
                                        <p:attrNameLst>
                                          <p:attrName>ppt_w</p:attrName>
                                        </p:attrNameLst>
                                      </p:cBhvr>
                                      <p:tavLst>
                                        <p:tav tm="0">
                                          <p:val>
                                            <p:fltVal val="0"/>
                                          </p:val>
                                        </p:tav>
                                        <p:tav tm="100000">
                                          <p:val>
                                            <p:strVal val="#ppt_w"/>
                                          </p:val>
                                        </p:tav>
                                      </p:tavLst>
                                    </p:anim>
                                    <p:anim calcmode="lin" valueType="num">
                                      <p:cBhvr>
                                        <p:cTn id="13" dur="8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3" nodeType="clickEffect">
                                  <p:stCondLst>
                                    <p:cond delay="0"/>
                                  </p:stCondLst>
                                  <p:iterate>
                                    <p:tmAbs val="0"/>
                                  </p:iterate>
                                  <p:childTnLst>
                                    <p:set>
                                      <p:cBhvr>
                                        <p:cTn id="17" fill="hold"/>
                                        <p:tgtEl>
                                          <p:spTgt spid="394"/>
                                        </p:tgtEl>
                                        <p:attrNameLst>
                                          <p:attrName>style.visibility</p:attrName>
                                        </p:attrNameLst>
                                      </p:cBhvr>
                                      <p:to>
                                        <p:strVal val="visible"/>
                                      </p:to>
                                    </p:set>
                                    <p:anim calcmode="lin" valueType="num">
                                      <p:cBhvr>
                                        <p:cTn id="18" dur="1000" fill="hold"/>
                                        <p:tgtEl>
                                          <p:spTgt spid="394"/>
                                        </p:tgtEl>
                                        <p:attrNameLst>
                                          <p:attrName>ppt_w</p:attrName>
                                        </p:attrNameLst>
                                      </p:cBhvr>
                                      <p:tavLst>
                                        <p:tav tm="0">
                                          <p:val>
                                            <p:strVal val="#ppt_w"/>
                                          </p:val>
                                        </p:tav>
                                        <p:tav tm="100000">
                                          <p:val>
                                            <p:strVal val="#ppt_w"/>
                                          </p:val>
                                        </p:tav>
                                      </p:tavLst>
                                    </p:anim>
                                    <p:anim calcmode="lin" valueType="num">
                                      <p:cBhvr>
                                        <p:cTn id="19" dur="1000" fill="hold"/>
                                        <p:tgtEl>
                                          <p:spTgt spid="394"/>
                                        </p:tgtEl>
                                        <p:attrNameLst>
                                          <p:attrName>ppt_h</p:attrName>
                                        </p:attrNameLst>
                                      </p:cBhvr>
                                      <p:tavLst>
                                        <p:tav tm="0" fmla="#ppt_h*sin(2.5*pi*$)">
                                          <p:val>
                                            <p:fltVal val="0"/>
                                          </p:val>
                                        </p:tav>
                                        <p:tav tm="100000">
                                          <p:val>
                                            <p:fltVal val="1"/>
                                          </p:val>
                                        </p:tav>
                                      </p:tavLst>
                                    </p:anim>
                                  </p:childTnLst>
                                </p:cTn>
                              </p:par>
                            </p:childTnLst>
                          </p:cTn>
                        </p:par>
                        <p:par>
                          <p:cTn id="20" fill="hold">
                            <p:stCondLst>
                              <p:cond delay="1000"/>
                            </p:stCondLst>
                            <p:childTnLst>
                              <p:par>
                                <p:cTn id="21" presetID="23" presetClass="entr" presetSubtype="32" fill="hold" grpId="4" nodeType="afterEffect">
                                  <p:stCondLst>
                                    <p:cond delay="0"/>
                                  </p:stCondLst>
                                  <p:iterate>
                                    <p:tmAbs val="0"/>
                                  </p:iterate>
                                  <p:childTnLst>
                                    <p:set>
                                      <p:cBhvr>
                                        <p:cTn id="22" fill="hold"/>
                                        <p:tgtEl>
                                          <p:spTgt spid="387"/>
                                        </p:tgtEl>
                                        <p:attrNameLst>
                                          <p:attrName>style.visibility</p:attrName>
                                        </p:attrNameLst>
                                      </p:cBhvr>
                                      <p:to>
                                        <p:strVal val="visible"/>
                                      </p:to>
                                    </p:set>
                                    <p:anim calcmode="lin" valueType="num">
                                      <p:cBhvr>
                                        <p:cTn id="23" dur="800" fill="hold"/>
                                        <p:tgtEl>
                                          <p:spTgt spid="387"/>
                                        </p:tgtEl>
                                        <p:attrNameLst>
                                          <p:attrName>ppt_w</p:attrName>
                                        </p:attrNameLst>
                                      </p:cBhvr>
                                      <p:tavLst>
                                        <p:tav tm="0">
                                          <p:val>
                                            <p:strVal val="4*#ppt_w"/>
                                          </p:val>
                                        </p:tav>
                                        <p:tav tm="100000">
                                          <p:val>
                                            <p:strVal val="#ppt_w"/>
                                          </p:val>
                                        </p:tav>
                                      </p:tavLst>
                                    </p:anim>
                                    <p:anim calcmode="lin" valueType="num">
                                      <p:cBhvr>
                                        <p:cTn id="24" dur="800" fill="hold"/>
                                        <p:tgtEl>
                                          <p:spTgt spid="38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4" animBg="1" advAuto="0"/>
      <p:bldP spid="388" grpId="2" animBg="1" advAuto="0"/>
      <p:bldP spid="391" grpId="1" animBg="1" advAuto="0"/>
      <p:bldP spid="394"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age.jpg"/>
          <p:cNvPicPr>
            <a:picLocks/>
          </p:cNvPicPr>
          <p:nvPr/>
        </p:nvPicPr>
        <p:blipFill>
          <a:blip r:embed="rId3">
            <a:extLst/>
          </a:blip>
          <a:stretch>
            <a:fillRect/>
          </a:stretch>
        </p:blipFill>
        <p:spPr>
          <a:xfrm>
            <a:off x="0" y="0"/>
            <a:ext cx="13004800" cy="9753600"/>
          </a:xfrm>
          <a:prstGeom prst="rect">
            <a:avLst/>
          </a:prstGeom>
          <a:ln w="12700">
            <a:miter lim="400000"/>
          </a:ln>
        </p:spPr>
      </p:pic>
      <p:sp>
        <p:nvSpPr>
          <p:cNvPr id="401" name="Shape 401"/>
          <p:cNvSpPr/>
          <p:nvPr/>
        </p:nvSpPr>
        <p:spPr>
          <a:xfrm>
            <a:off x="3262040" y="3135555"/>
            <a:ext cx="6696744" cy="5952579"/>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0" tIns="50800" rIns="50800" bIns="50800"/>
          <a:lstStyle/>
          <a:p>
            <a:pPr marL="57799" marR="57799" defTabSz="647700">
              <a:spcBef>
                <a:spcPts val="700"/>
              </a:spcBef>
              <a:buClr>
                <a:srgbClr val="A74A44"/>
              </a:buClr>
              <a:buFont typeface="Helvetica"/>
              <a:defRPr sz="4800" b="1">
                <a:solidFill>
                  <a:srgbClr val="000000"/>
                </a:solidFill>
                <a:uFill>
                  <a:solidFill>
                    <a:srgbClr val="000000"/>
                  </a:solidFill>
                </a:uFill>
                <a:latin typeface="Lucida Grande"/>
                <a:ea typeface="Lucida Grande"/>
                <a:cs typeface="Lucida Grande"/>
                <a:sym typeface="Lucida Grande"/>
              </a:defRPr>
            </a:pPr>
            <a:r>
              <a:rPr lang="ru-RU" sz="4000" dirty="0" err="1"/>
              <a:t>Редокс</a:t>
            </a:r>
            <a:r>
              <a:rPr lang="ru-RU" sz="4000" dirty="0"/>
              <a:t>-сигнальные молекулы</a:t>
            </a:r>
          </a:p>
          <a:p>
            <a:pPr marL="831522" marR="57799" indent="-502920" algn="l" defTabSz="647700">
              <a:lnSpc>
                <a:spcPts val="3560"/>
              </a:lnSpc>
              <a:spcBef>
                <a:spcPts val="700"/>
              </a:spcBef>
              <a:buClr>
                <a:srgbClr val="A74A44"/>
              </a:buClr>
              <a:buSzPct val="50000"/>
              <a:buFont typeface="Helvetica"/>
              <a:buBlip>
                <a:blip r:embed="rId4"/>
              </a:buBlip>
              <a:defRPr sz="1300">
                <a:solidFill>
                  <a:srgbClr val="000000"/>
                </a:solidFill>
                <a:uFill>
                  <a:solidFill>
                    <a:srgbClr val="000000"/>
                  </a:solidFill>
                </a:uFill>
                <a:latin typeface="Arial"/>
                <a:ea typeface="Arial"/>
                <a:cs typeface="Arial"/>
                <a:sym typeface="Arial"/>
              </a:defRPr>
            </a:pPr>
            <a:r>
              <a:rPr lang="ru-RU" sz="3300" b="1" dirty="0">
                <a:latin typeface="Lucida Grande"/>
                <a:ea typeface="Lucida Grande"/>
                <a:cs typeface="Lucida Grande"/>
                <a:sym typeface="Lucida Grande"/>
              </a:rPr>
              <a:t>Дайте возможность вашим клеткам восстановить себя</a:t>
            </a:r>
          </a:p>
          <a:p>
            <a:pPr marL="831522" marR="57799" indent="-502920" algn="l" defTabSz="647700">
              <a:lnSpc>
                <a:spcPts val="3560"/>
              </a:lnSpc>
              <a:spcBef>
                <a:spcPts val="700"/>
              </a:spcBef>
              <a:buClr>
                <a:srgbClr val="A74A44"/>
              </a:buClr>
              <a:buSzPct val="50000"/>
              <a:buFont typeface="Helvetica"/>
              <a:buBlip>
                <a:blip r:embed="rId4"/>
              </a:buBlip>
              <a:defRPr sz="1300">
                <a:solidFill>
                  <a:srgbClr val="000000"/>
                </a:solidFill>
                <a:uFill>
                  <a:solidFill>
                    <a:srgbClr val="000000"/>
                  </a:solidFill>
                </a:uFill>
                <a:latin typeface="Arial"/>
                <a:ea typeface="Arial"/>
                <a:cs typeface="Arial"/>
                <a:sym typeface="Arial"/>
              </a:defRPr>
            </a:pPr>
            <a:r>
              <a:rPr lang="ru-RU" sz="3300" b="1" dirty="0" smtClean="0">
                <a:latin typeface="Lucida Grande"/>
                <a:ea typeface="Lucida Grande"/>
                <a:cs typeface="Lucida Grande"/>
                <a:sym typeface="Lucida Grande"/>
              </a:rPr>
              <a:t>Родные к телу</a:t>
            </a:r>
            <a:endParaRPr lang="ru-RU" sz="3300" b="1" dirty="0">
              <a:latin typeface="Lucida Grande"/>
              <a:ea typeface="Lucida Grande"/>
              <a:cs typeface="Lucida Grande"/>
              <a:sym typeface="Lucida Grande"/>
            </a:endParaRPr>
          </a:p>
          <a:p>
            <a:pPr marL="831522" marR="57799" indent="-502920" algn="l" defTabSz="647700">
              <a:lnSpc>
                <a:spcPts val="3560"/>
              </a:lnSpc>
              <a:spcBef>
                <a:spcPts val="700"/>
              </a:spcBef>
              <a:buClr>
                <a:srgbClr val="A74A44"/>
              </a:buClr>
              <a:buSzPct val="50000"/>
              <a:buFont typeface="Helvetica"/>
              <a:buBlip>
                <a:blip r:embed="rId4"/>
              </a:buBlip>
              <a:defRPr sz="1300">
                <a:solidFill>
                  <a:srgbClr val="000000"/>
                </a:solidFill>
                <a:uFill>
                  <a:solidFill>
                    <a:srgbClr val="000000"/>
                  </a:solidFill>
                </a:uFill>
                <a:latin typeface="Arial"/>
                <a:ea typeface="Arial"/>
                <a:cs typeface="Arial"/>
                <a:sym typeface="Arial"/>
              </a:defRPr>
            </a:pPr>
            <a:r>
              <a:rPr lang="ru-RU" sz="3300" b="1" dirty="0">
                <a:latin typeface="Lucida Grande"/>
                <a:ea typeface="Lucida Grande"/>
                <a:cs typeface="Lucida Grande"/>
                <a:sym typeface="Lucida Grande"/>
              </a:rPr>
              <a:t>Нет запрещенных веществ</a:t>
            </a:r>
          </a:p>
          <a:p>
            <a:pPr marL="831522" marR="57799" indent="-502920" algn="l" defTabSz="647700">
              <a:lnSpc>
                <a:spcPts val="3560"/>
              </a:lnSpc>
              <a:spcBef>
                <a:spcPts val="700"/>
              </a:spcBef>
              <a:buClr>
                <a:srgbClr val="A74A44"/>
              </a:buClr>
              <a:buSzPct val="50000"/>
              <a:buFont typeface="Helvetica"/>
              <a:buBlip>
                <a:blip r:embed="rId4"/>
              </a:buBlip>
              <a:defRPr sz="1300">
                <a:solidFill>
                  <a:srgbClr val="000000"/>
                </a:solidFill>
                <a:uFill>
                  <a:solidFill>
                    <a:srgbClr val="000000"/>
                  </a:solidFill>
                </a:uFill>
                <a:latin typeface="Arial"/>
                <a:ea typeface="Arial"/>
                <a:cs typeface="Arial"/>
                <a:sym typeface="Arial"/>
              </a:defRPr>
            </a:pPr>
            <a:r>
              <a:rPr lang="ru-RU" sz="3300" b="1" dirty="0">
                <a:latin typeface="Lucida Grande"/>
                <a:ea typeface="Lucida Grande"/>
                <a:cs typeface="Lucida Grande"/>
                <a:sym typeface="Lucida Grande"/>
              </a:rPr>
              <a:t>100% безопасно</a:t>
            </a:r>
          </a:p>
          <a:p>
            <a:pPr marL="831522" marR="57799" indent="-502920" algn="l" defTabSz="647700">
              <a:lnSpc>
                <a:spcPts val="3560"/>
              </a:lnSpc>
              <a:spcBef>
                <a:spcPts val="700"/>
              </a:spcBef>
              <a:buClr>
                <a:srgbClr val="A74A44"/>
              </a:buClr>
              <a:buSzPct val="50000"/>
              <a:buFont typeface="Helvetica"/>
              <a:buBlip>
                <a:blip r:embed="rId4"/>
              </a:buBlip>
              <a:defRPr sz="1300">
                <a:solidFill>
                  <a:srgbClr val="000000"/>
                </a:solidFill>
                <a:uFill>
                  <a:solidFill>
                    <a:srgbClr val="000000"/>
                  </a:solidFill>
                </a:uFill>
                <a:latin typeface="Arial"/>
                <a:ea typeface="Arial"/>
                <a:cs typeface="Arial"/>
                <a:sym typeface="Arial"/>
              </a:defRPr>
            </a:pPr>
            <a:r>
              <a:rPr lang="ru-RU" sz="3300" b="1" dirty="0">
                <a:latin typeface="Lucida Grande"/>
                <a:ea typeface="Lucida Grande"/>
                <a:cs typeface="Lucida Grande"/>
                <a:sym typeface="Lucida Grande"/>
              </a:rPr>
              <a:t>Низкое содержание </a:t>
            </a:r>
            <a:r>
              <a:rPr lang="ru-RU" sz="3300" b="1" dirty="0" smtClean="0">
                <a:latin typeface="Lucida Grande"/>
                <a:ea typeface="Lucida Grande"/>
                <a:cs typeface="Lucida Grande"/>
                <a:sym typeface="Lucida Grande"/>
              </a:rPr>
              <a:t>натрия</a:t>
            </a:r>
            <a:endParaRPr sz="3300" b="1" dirty="0">
              <a:latin typeface="Lucida Grande"/>
              <a:ea typeface="Lucida Grande"/>
              <a:cs typeface="Lucida Grande"/>
              <a:sym typeface="Lucida Grande"/>
            </a:endParaRPr>
          </a:p>
        </p:txBody>
      </p:sp>
      <p:sp>
        <p:nvSpPr>
          <p:cNvPr id="402" name="Shape 402"/>
          <p:cNvSpPr/>
          <p:nvPr/>
        </p:nvSpPr>
        <p:spPr>
          <a:xfrm>
            <a:off x="977900" y="0"/>
            <a:ext cx="11709400" cy="127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6350" marR="115597" defTabSz="914400">
              <a:buClr>
                <a:srgbClr val="1D4871"/>
              </a:buClr>
              <a:buFont typeface="Lucida Grande"/>
              <a:defRPr sz="6200" b="1">
                <a:solidFill>
                  <a:srgbClr val="1D4871"/>
                </a:solidFill>
                <a:uFill>
                  <a:solidFill>
                    <a:srgbClr val="1D4871"/>
                  </a:solidFill>
                </a:uFill>
                <a:latin typeface="Lucida Grande"/>
                <a:ea typeface="Lucida Grande"/>
                <a:cs typeface="Lucida Grande"/>
                <a:sym typeface="Lucida Grande"/>
              </a:defRPr>
            </a:lvl1pPr>
          </a:lstStyle>
          <a:p>
            <a:r>
              <a:rPr lang="kk-KZ" dirty="0" smtClean="0"/>
              <a:t>Прорыв</a:t>
            </a:r>
            <a:r>
              <a:rPr dirty="0" smtClean="0"/>
              <a:t> </a:t>
            </a:r>
            <a:r>
              <a:rPr dirty="0"/>
              <a:t>ASEA </a:t>
            </a:r>
          </a:p>
        </p:txBody>
      </p:sp>
      <p:sp>
        <p:nvSpPr>
          <p:cNvPr id="403" name="Shape 403"/>
          <p:cNvSpPr/>
          <p:nvPr/>
        </p:nvSpPr>
        <p:spPr>
          <a:xfrm>
            <a:off x="1389832" y="1060376"/>
            <a:ext cx="10854816" cy="189282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7150" marR="57798" defTabSz="914400">
              <a:buClr>
                <a:srgbClr val="000000"/>
              </a:buClr>
              <a:buFont typeface="Lucida Grande"/>
              <a:defRPr sz="4100" b="1">
                <a:solidFill>
                  <a:srgbClr val="000000"/>
                </a:solidFill>
                <a:uFill>
                  <a:solidFill>
                    <a:srgbClr val="000000"/>
                  </a:solidFill>
                </a:uFill>
                <a:latin typeface="Lucida Grande"/>
                <a:ea typeface="Lucida Grande"/>
                <a:cs typeface="Lucida Grande"/>
                <a:sym typeface="Lucida Grande"/>
              </a:defRPr>
            </a:lvl1pPr>
          </a:lstStyle>
          <a:p>
            <a:r>
              <a:rPr lang="ru-RU" dirty="0"/>
              <a:t>17 лет И</a:t>
            </a:r>
            <a:r>
              <a:rPr lang="ru-RU" dirty="0" smtClean="0"/>
              <a:t>сследований</a:t>
            </a:r>
            <a:r>
              <a:rPr lang="ru-RU" dirty="0"/>
              <a:t>, </a:t>
            </a:r>
            <a:r>
              <a:rPr lang="ru-RU" dirty="0" smtClean="0"/>
              <a:t>Миллионы Долларов</a:t>
            </a:r>
            <a:r>
              <a:rPr lang="ru-RU" dirty="0"/>
              <a:t>, </a:t>
            </a:r>
            <a:r>
              <a:rPr lang="ru-RU" dirty="0" smtClean="0"/>
              <a:t>Несколько Международных Патентов</a:t>
            </a:r>
            <a:endParaRPr dirty="0"/>
          </a:p>
        </p:txBody>
      </p:sp>
      <p:pic>
        <p:nvPicPr>
          <p:cNvPr id="404" name="asea-bottle-and-pouch.png"/>
          <p:cNvPicPr>
            <a:picLocks noChangeAspect="1"/>
          </p:cNvPicPr>
          <p:nvPr/>
        </p:nvPicPr>
        <p:blipFill>
          <a:blip r:embed="rId5">
            <a:extLst/>
          </a:blip>
          <a:srcRect b="9593"/>
          <a:stretch>
            <a:fillRect/>
          </a:stretch>
        </p:blipFill>
        <p:spPr>
          <a:xfrm>
            <a:off x="226440" y="3054860"/>
            <a:ext cx="3105299" cy="4503859"/>
          </a:xfrm>
          <a:prstGeom prst="rect">
            <a:avLst/>
          </a:prstGeom>
          <a:ln w="25400">
            <a:miter lim="400000"/>
          </a:ln>
          <a:effectLst>
            <a:outerShdw blurRad="127000" dist="76200" dir="5520000" rotWithShape="0">
              <a:srgbClr val="000000">
                <a:alpha val="60000"/>
              </a:srgbClr>
            </a:outerShdw>
          </a:effectLst>
        </p:spPr>
      </p:pic>
      <p:pic>
        <p:nvPicPr>
          <p:cNvPr id="405" name="b-renu-advanced-skin-care.jpg"/>
          <p:cNvPicPr>
            <a:picLocks noChangeAspect="1"/>
          </p:cNvPicPr>
          <p:nvPr/>
        </p:nvPicPr>
        <p:blipFill>
          <a:blip r:embed="rId6">
            <a:extLst/>
          </a:blip>
          <a:srcRect l="18352" t="2907" r="17733" b="6843"/>
          <a:stretch>
            <a:fillRect/>
          </a:stretch>
        </p:blipFill>
        <p:spPr>
          <a:xfrm>
            <a:off x="9634349" y="4444377"/>
            <a:ext cx="2955783" cy="2572842"/>
          </a:xfrm>
          <a:custGeom>
            <a:avLst/>
            <a:gdLst/>
            <a:ahLst/>
            <a:cxnLst>
              <a:cxn ang="0">
                <a:pos x="wd2" y="hd2"/>
              </a:cxn>
              <a:cxn ang="5400000">
                <a:pos x="wd2" y="hd2"/>
              </a:cxn>
              <a:cxn ang="10800000">
                <a:pos x="wd2" y="hd2"/>
              </a:cxn>
              <a:cxn ang="16200000">
                <a:pos x="wd2" y="hd2"/>
              </a:cxn>
            </a:cxnLst>
            <a:rect l="0" t="0" r="r" b="b"/>
            <a:pathLst>
              <a:path w="21555" h="21487" extrusionOk="0">
                <a:moveTo>
                  <a:pt x="18238" y="8"/>
                </a:moveTo>
                <a:cubicBezTo>
                  <a:pt x="15295" y="-12"/>
                  <a:pt x="14907" y="1"/>
                  <a:pt x="14803" y="120"/>
                </a:cubicBezTo>
                <a:cubicBezTo>
                  <a:pt x="14658" y="286"/>
                  <a:pt x="14658" y="449"/>
                  <a:pt x="14800" y="1731"/>
                </a:cubicBezTo>
                <a:cubicBezTo>
                  <a:pt x="14993" y="3481"/>
                  <a:pt x="15207" y="6527"/>
                  <a:pt x="15466" y="11167"/>
                </a:cubicBezTo>
                <a:cubicBezTo>
                  <a:pt x="15541" y="12525"/>
                  <a:pt x="15793" y="16330"/>
                  <a:pt x="15871" y="17293"/>
                </a:cubicBezTo>
                <a:cubicBezTo>
                  <a:pt x="15943" y="18187"/>
                  <a:pt x="16018" y="20156"/>
                  <a:pt x="16021" y="21018"/>
                </a:cubicBezTo>
                <a:cubicBezTo>
                  <a:pt x="16049" y="20991"/>
                  <a:pt x="16083" y="21027"/>
                  <a:pt x="16160" y="21144"/>
                </a:cubicBezTo>
                <a:cubicBezTo>
                  <a:pt x="16257" y="21291"/>
                  <a:pt x="16403" y="21357"/>
                  <a:pt x="16762" y="21416"/>
                </a:cubicBezTo>
                <a:cubicBezTo>
                  <a:pt x="16763" y="21416"/>
                  <a:pt x="16764" y="21416"/>
                  <a:pt x="16765" y="21416"/>
                </a:cubicBezTo>
                <a:cubicBezTo>
                  <a:pt x="17051" y="21434"/>
                  <a:pt x="17289" y="21450"/>
                  <a:pt x="17732" y="21469"/>
                </a:cubicBezTo>
                <a:cubicBezTo>
                  <a:pt x="18023" y="21482"/>
                  <a:pt x="18261" y="21482"/>
                  <a:pt x="18496" y="21482"/>
                </a:cubicBezTo>
                <a:cubicBezTo>
                  <a:pt x="19016" y="21463"/>
                  <a:pt x="19497" y="21417"/>
                  <a:pt x="19813" y="21343"/>
                </a:cubicBezTo>
                <a:cubicBezTo>
                  <a:pt x="19975" y="21283"/>
                  <a:pt x="20078" y="21204"/>
                  <a:pt x="20111" y="21104"/>
                </a:cubicBezTo>
                <a:cubicBezTo>
                  <a:pt x="20145" y="21001"/>
                  <a:pt x="20200" y="20947"/>
                  <a:pt x="20241" y="20955"/>
                </a:cubicBezTo>
                <a:cubicBezTo>
                  <a:pt x="20254" y="20536"/>
                  <a:pt x="20279" y="19816"/>
                  <a:pt x="20316" y="18907"/>
                </a:cubicBezTo>
                <a:cubicBezTo>
                  <a:pt x="20393" y="17024"/>
                  <a:pt x="20427" y="16435"/>
                  <a:pt x="20669" y="12699"/>
                </a:cubicBezTo>
                <a:cubicBezTo>
                  <a:pt x="20730" y="11763"/>
                  <a:pt x="20831" y="10197"/>
                  <a:pt x="20892" y="9215"/>
                </a:cubicBezTo>
                <a:cubicBezTo>
                  <a:pt x="21071" y="6350"/>
                  <a:pt x="21210" y="4647"/>
                  <a:pt x="21419" y="2752"/>
                </a:cubicBezTo>
                <a:cubicBezTo>
                  <a:pt x="21491" y="2097"/>
                  <a:pt x="21550" y="1217"/>
                  <a:pt x="21552" y="796"/>
                </a:cubicBezTo>
                <a:lnTo>
                  <a:pt x="21555" y="31"/>
                </a:lnTo>
                <a:lnTo>
                  <a:pt x="18238" y="8"/>
                </a:lnTo>
                <a:close/>
                <a:moveTo>
                  <a:pt x="7125" y="1221"/>
                </a:moveTo>
                <a:cubicBezTo>
                  <a:pt x="6359" y="1220"/>
                  <a:pt x="5646" y="1249"/>
                  <a:pt x="5539" y="1284"/>
                </a:cubicBezTo>
                <a:lnTo>
                  <a:pt x="5342" y="1347"/>
                </a:lnTo>
                <a:lnTo>
                  <a:pt x="5278" y="4131"/>
                </a:lnTo>
                <a:cubicBezTo>
                  <a:pt x="5205" y="7307"/>
                  <a:pt x="5223" y="17253"/>
                  <a:pt x="5307" y="19672"/>
                </a:cubicBezTo>
                <a:lnTo>
                  <a:pt x="5362" y="21287"/>
                </a:lnTo>
                <a:lnTo>
                  <a:pt x="5735" y="21386"/>
                </a:lnTo>
                <a:cubicBezTo>
                  <a:pt x="5825" y="21410"/>
                  <a:pt x="5934" y="21431"/>
                  <a:pt x="6042" y="21449"/>
                </a:cubicBezTo>
                <a:cubicBezTo>
                  <a:pt x="6205" y="21429"/>
                  <a:pt x="6543" y="21405"/>
                  <a:pt x="7052" y="21389"/>
                </a:cubicBezTo>
                <a:cubicBezTo>
                  <a:pt x="7736" y="21368"/>
                  <a:pt x="8057" y="21381"/>
                  <a:pt x="8169" y="21432"/>
                </a:cubicBezTo>
                <a:cubicBezTo>
                  <a:pt x="8192" y="21427"/>
                  <a:pt x="8199" y="21424"/>
                  <a:pt x="8221" y="21419"/>
                </a:cubicBezTo>
                <a:cubicBezTo>
                  <a:pt x="8487" y="21363"/>
                  <a:pt x="8722" y="21296"/>
                  <a:pt x="8742" y="21273"/>
                </a:cubicBezTo>
                <a:cubicBezTo>
                  <a:pt x="8822" y="21183"/>
                  <a:pt x="8934" y="7918"/>
                  <a:pt x="8861" y="7217"/>
                </a:cubicBezTo>
                <a:cubicBezTo>
                  <a:pt x="8839" y="7006"/>
                  <a:pt x="8808" y="5633"/>
                  <a:pt x="8792" y="4167"/>
                </a:cubicBezTo>
                <a:cubicBezTo>
                  <a:pt x="8765" y="1838"/>
                  <a:pt x="8745" y="1485"/>
                  <a:pt x="8638" y="1363"/>
                </a:cubicBezTo>
                <a:cubicBezTo>
                  <a:pt x="8534" y="1244"/>
                  <a:pt x="8315" y="1222"/>
                  <a:pt x="7125" y="1221"/>
                </a:cubicBezTo>
                <a:close/>
                <a:moveTo>
                  <a:pt x="1574" y="5112"/>
                </a:moveTo>
                <a:cubicBezTo>
                  <a:pt x="1091" y="5120"/>
                  <a:pt x="632" y="5155"/>
                  <a:pt x="451" y="5218"/>
                </a:cubicBezTo>
                <a:cubicBezTo>
                  <a:pt x="298" y="5271"/>
                  <a:pt x="292" y="5337"/>
                  <a:pt x="242" y="7329"/>
                </a:cubicBezTo>
                <a:cubicBezTo>
                  <a:pt x="214" y="8460"/>
                  <a:pt x="157" y="9768"/>
                  <a:pt x="115" y="10236"/>
                </a:cubicBezTo>
                <a:cubicBezTo>
                  <a:pt x="-2" y="11542"/>
                  <a:pt x="-45" y="20584"/>
                  <a:pt x="60" y="21068"/>
                </a:cubicBezTo>
                <a:cubicBezTo>
                  <a:pt x="97" y="21091"/>
                  <a:pt x="135" y="21128"/>
                  <a:pt x="176" y="21187"/>
                </a:cubicBezTo>
                <a:cubicBezTo>
                  <a:pt x="312" y="21385"/>
                  <a:pt x="325" y="21387"/>
                  <a:pt x="1811" y="21379"/>
                </a:cubicBezTo>
                <a:cubicBezTo>
                  <a:pt x="3259" y="21372"/>
                  <a:pt x="3314" y="21366"/>
                  <a:pt x="3487" y="21181"/>
                </a:cubicBezTo>
                <a:cubicBezTo>
                  <a:pt x="3533" y="21130"/>
                  <a:pt x="3580" y="21093"/>
                  <a:pt x="3620" y="21068"/>
                </a:cubicBezTo>
                <a:cubicBezTo>
                  <a:pt x="3620" y="21067"/>
                  <a:pt x="3619" y="21066"/>
                  <a:pt x="3620" y="21065"/>
                </a:cubicBezTo>
                <a:cubicBezTo>
                  <a:pt x="3722" y="20846"/>
                  <a:pt x="3722" y="11402"/>
                  <a:pt x="3620" y="11260"/>
                </a:cubicBezTo>
                <a:cubicBezTo>
                  <a:pt x="3532" y="11139"/>
                  <a:pt x="3395" y="8276"/>
                  <a:pt x="3394" y="6574"/>
                </a:cubicBezTo>
                <a:lnTo>
                  <a:pt x="3394" y="5294"/>
                </a:lnTo>
                <a:lnTo>
                  <a:pt x="2835" y="5178"/>
                </a:lnTo>
                <a:cubicBezTo>
                  <a:pt x="2562" y="5123"/>
                  <a:pt x="2056" y="5104"/>
                  <a:pt x="1574" y="5112"/>
                </a:cubicBezTo>
                <a:close/>
                <a:moveTo>
                  <a:pt x="12256" y="7435"/>
                </a:moveTo>
                <a:cubicBezTo>
                  <a:pt x="11176" y="7430"/>
                  <a:pt x="10739" y="7458"/>
                  <a:pt x="10658" y="7535"/>
                </a:cubicBezTo>
                <a:cubicBezTo>
                  <a:pt x="10566" y="7622"/>
                  <a:pt x="10540" y="8098"/>
                  <a:pt x="10496" y="10339"/>
                </a:cubicBezTo>
                <a:cubicBezTo>
                  <a:pt x="10468" y="11824"/>
                  <a:pt x="10431" y="13634"/>
                  <a:pt x="10412" y="14359"/>
                </a:cubicBezTo>
                <a:cubicBezTo>
                  <a:pt x="10394" y="15084"/>
                  <a:pt x="10420" y="16939"/>
                  <a:pt x="10470" y="18483"/>
                </a:cubicBezTo>
                <a:lnTo>
                  <a:pt x="10563" y="21287"/>
                </a:lnTo>
                <a:lnTo>
                  <a:pt x="10971" y="21386"/>
                </a:lnTo>
                <a:cubicBezTo>
                  <a:pt x="11812" y="21588"/>
                  <a:pt x="13783" y="21467"/>
                  <a:pt x="14007" y="21200"/>
                </a:cubicBezTo>
                <a:cubicBezTo>
                  <a:pt x="14080" y="21113"/>
                  <a:pt x="14135" y="13940"/>
                  <a:pt x="14065" y="13637"/>
                </a:cubicBezTo>
                <a:cubicBezTo>
                  <a:pt x="14043" y="13543"/>
                  <a:pt x="14025" y="12197"/>
                  <a:pt x="14021" y="10647"/>
                </a:cubicBezTo>
                <a:cubicBezTo>
                  <a:pt x="14016" y="8041"/>
                  <a:pt x="14006" y="7817"/>
                  <a:pt x="13880" y="7638"/>
                </a:cubicBezTo>
                <a:cubicBezTo>
                  <a:pt x="13746" y="7448"/>
                  <a:pt x="13709" y="7442"/>
                  <a:pt x="12256" y="7435"/>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01">
                                            <p:bg/>
                                          </p:spTgt>
                                        </p:tgtEl>
                                        <p:attrNameLst>
                                          <p:attrName>style.visibility</p:attrName>
                                        </p:attrNameLst>
                                      </p:cBhvr>
                                      <p:to>
                                        <p:strVal val="visible"/>
                                      </p:to>
                                    </p:set>
                                    <p:animEffect transition="in" filter="dissolve">
                                      <p:cBhvr>
                                        <p:cTn id="7" dur="1000"/>
                                        <p:tgtEl>
                                          <p:spTgt spid="401">
                                            <p:bg/>
                                          </p:spTgt>
                                        </p:tgtEl>
                                      </p:cBhvr>
                                    </p:animEffect>
                                  </p:childTnLst>
                                </p:cTn>
                              </p:par>
                            </p:childTnLst>
                          </p:cTn>
                        </p:par>
                        <p:par>
                          <p:cTn id="8" fill="hold">
                            <p:stCondLst>
                              <p:cond delay="1000"/>
                            </p:stCondLst>
                            <p:childTnLst>
                              <p:par>
                                <p:cTn id="9" presetID="9" presetClass="entr" fill="hold" grpId="1" nodeType="afterEffect">
                                  <p:stCondLst>
                                    <p:cond delay="0"/>
                                  </p:stCondLst>
                                  <p:iterate>
                                    <p:tmAbs val="0"/>
                                  </p:iterate>
                                  <p:childTnLst>
                                    <p:set>
                                      <p:cBhvr>
                                        <p:cTn id="10" fill="hold"/>
                                        <p:tgtEl>
                                          <p:spTgt spid="401">
                                            <p:txEl>
                                              <p:pRg st="0" end="0"/>
                                            </p:txEl>
                                          </p:spTgt>
                                        </p:tgtEl>
                                        <p:attrNameLst>
                                          <p:attrName>style.visibility</p:attrName>
                                        </p:attrNameLst>
                                      </p:cBhvr>
                                      <p:to>
                                        <p:strVal val="visible"/>
                                      </p:to>
                                    </p:set>
                                    <p:animEffect transition="in" filter="dissolve">
                                      <p:cBhvr>
                                        <p:cTn id="11" dur="1000"/>
                                        <p:tgtEl>
                                          <p:spTgt spid="40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1" nodeType="clickEffect">
                                  <p:stCondLst>
                                    <p:cond delay="0"/>
                                  </p:stCondLst>
                                  <p:iterate>
                                    <p:tmAbs val="0"/>
                                  </p:iterate>
                                  <p:childTnLst>
                                    <p:set>
                                      <p:cBhvr>
                                        <p:cTn id="15" fill="hold"/>
                                        <p:tgtEl>
                                          <p:spTgt spid="401">
                                            <p:txEl>
                                              <p:pRg st="1" end="1"/>
                                            </p:txEl>
                                          </p:spTgt>
                                        </p:tgtEl>
                                        <p:attrNameLst>
                                          <p:attrName>style.visibility</p:attrName>
                                        </p:attrNameLst>
                                      </p:cBhvr>
                                      <p:to>
                                        <p:strVal val="visible"/>
                                      </p:to>
                                    </p:set>
                                    <p:animEffect transition="in" filter="dissolve">
                                      <p:cBhvr>
                                        <p:cTn id="16" dur="1000"/>
                                        <p:tgtEl>
                                          <p:spTgt spid="40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1" nodeType="clickEffect">
                                  <p:stCondLst>
                                    <p:cond delay="0"/>
                                  </p:stCondLst>
                                  <p:iterate>
                                    <p:tmAbs val="0"/>
                                  </p:iterate>
                                  <p:childTnLst>
                                    <p:set>
                                      <p:cBhvr>
                                        <p:cTn id="20" fill="hold"/>
                                        <p:tgtEl>
                                          <p:spTgt spid="401">
                                            <p:txEl>
                                              <p:pRg st="2" end="2"/>
                                            </p:txEl>
                                          </p:spTgt>
                                        </p:tgtEl>
                                        <p:attrNameLst>
                                          <p:attrName>style.visibility</p:attrName>
                                        </p:attrNameLst>
                                      </p:cBhvr>
                                      <p:to>
                                        <p:strVal val="visible"/>
                                      </p:to>
                                    </p:set>
                                    <p:animEffect transition="in" filter="dissolve">
                                      <p:cBhvr>
                                        <p:cTn id="21" dur="1000"/>
                                        <p:tgtEl>
                                          <p:spTgt spid="40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1" nodeType="clickEffect">
                                  <p:stCondLst>
                                    <p:cond delay="0"/>
                                  </p:stCondLst>
                                  <p:iterate>
                                    <p:tmAbs val="0"/>
                                  </p:iterate>
                                  <p:childTnLst>
                                    <p:set>
                                      <p:cBhvr>
                                        <p:cTn id="25" fill="hold"/>
                                        <p:tgtEl>
                                          <p:spTgt spid="401">
                                            <p:txEl>
                                              <p:pRg st="3" end="3"/>
                                            </p:txEl>
                                          </p:spTgt>
                                        </p:tgtEl>
                                        <p:attrNameLst>
                                          <p:attrName>style.visibility</p:attrName>
                                        </p:attrNameLst>
                                      </p:cBhvr>
                                      <p:to>
                                        <p:strVal val="visible"/>
                                      </p:to>
                                    </p:set>
                                    <p:animEffect transition="in" filter="dissolve">
                                      <p:cBhvr>
                                        <p:cTn id="26" dur="1000"/>
                                        <p:tgtEl>
                                          <p:spTgt spid="40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1" nodeType="clickEffect">
                                  <p:stCondLst>
                                    <p:cond delay="0"/>
                                  </p:stCondLst>
                                  <p:iterate>
                                    <p:tmAbs val="0"/>
                                  </p:iterate>
                                  <p:childTnLst>
                                    <p:set>
                                      <p:cBhvr>
                                        <p:cTn id="30" fill="hold"/>
                                        <p:tgtEl>
                                          <p:spTgt spid="401">
                                            <p:txEl>
                                              <p:pRg st="4" end="4"/>
                                            </p:txEl>
                                          </p:spTgt>
                                        </p:tgtEl>
                                        <p:attrNameLst>
                                          <p:attrName>style.visibility</p:attrName>
                                        </p:attrNameLst>
                                      </p:cBhvr>
                                      <p:to>
                                        <p:strVal val="visible"/>
                                      </p:to>
                                    </p:set>
                                    <p:animEffect transition="in" filter="dissolve">
                                      <p:cBhvr>
                                        <p:cTn id="31" dur="1000"/>
                                        <p:tgtEl>
                                          <p:spTgt spid="40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1" nodeType="clickEffect">
                                  <p:stCondLst>
                                    <p:cond delay="0"/>
                                  </p:stCondLst>
                                  <p:iterate>
                                    <p:tmAbs val="0"/>
                                  </p:iterate>
                                  <p:childTnLst>
                                    <p:set>
                                      <p:cBhvr>
                                        <p:cTn id="35" fill="hold"/>
                                        <p:tgtEl>
                                          <p:spTgt spid="401">
                                            <p:txEl>
                                              <p:pRg st="5" end="5"/>
                                            </p:txEl>
                                          </p:spTgt>
                                        </p:tgtEl>
                                        <p:attrNameLst>
                                          <p:attrName>style.visibility</p:attrName>
                                        </p:attrNameLst>
                                      </p:cBhvr>
                                      <p:to>
                                        <p:strVal val="visible"/>
                                      </p:to>
                                    </p:set>
                                    <p:animEffect transition="in" filter="dissolve">
                                      <p:cBhvr>
                                        <p:cTn id="36" dur="1000"/>
                                        <p:tgtEl>
                                          <p:spTgt spid="401">
                                            <p:txEl>
                                              <p:pRg st="5" end="5"/>
                                            </p:txEl>
                                          </p:spTgt>
                                        </p:tgtEl>
                                      </p:cBhvr>
                                    </p:animEffect>
                                  </p:childTnLst>
                                </p:cTn>
                              </p:par>
                            </p:childTnLst>
                          </p:cTn>
                        </p:par>
                        <p:par>
                          <p:cTn id="37" fill="hold">
                            <p:stCondLst>
                              <p:cond delay="1000"/>
                            </p:stCondLst>
                            <p:childTnLst>
                              <p:par>
                                <p:cTn id="38" presetID="23" presetClass="entr" presetSubtype="16" fill="hold" grpId="2" nodeType="afterEffect">
                                  <p:stCondLst>
                                    <p:cond delay="0"/>
                                  </p:stCondLst>
                                  <p:iterate>
                                    <p:tmAbs val="0"/>
                                  </p:iterate>
                                  <p:childTnLst>
                                    <p:set>
                                      <p:cBhvr>
                                        <p:cTn id="39" fill="hold"/>
                                        <p:tgtEl>
                                          <p:spTgt spid="404"/>
                                        </p:tgtEl>
                                        <p:attrNameLst>
                                          <p:attrName>style.visibility</p:attrName>
                                        </p:attrNameLst>
                                      </p:cBhvr>
                                      <p:to>
                                        <p:strVal val="visible"/>
                                      </p:to>
                                    </p:set>
                                    <p:anim calcmode="lin" valueType="num">
                                      <p:cBhvr>
                                        <p:cTn id="40" dur="800" fill="hold"/>
                                        <p:tgtEl>
                                          <p:spTgt spid="404"/>
                                        </p:tgtEl>
                                        <p:attrNameLst>
                                          <p:attrName>ppt_w</p:attrName>
                                        </p:attrNameLst>
                                      </p:cBhvr>
                                      <p:tavLst>
                                        <p:tav tm="0">
                                          <p:val>
                                            <p:fltVal val="0"/>
                                          </p:val>
                                        </p:tav>
                                        <p:tav tm="100000">
                                          <p:val>
                                            <p:strVal val="#ppt_w"/>
                                          </p:val>
                                        </p:tav>
                                      </p:tavLst>
                                    </p:anim>
                                    <p:anim calcmode="lin" valueType="num">
                                      <p:cBhvr>
                                        <p:cTn id="41" dur="800" fill="hold"/>
                                        <p:tgtEl>
                                          <p:spTgt spid="404"/>
                                        </p:tgtEl>
                                        <p:attrNameLst>
                                          <p:attrName>ppt_h</p:attrName>
                                        </p:attrNameLst>
                                      </p:cBhvr>
                                      <p:tavLst>
                                        <p:tav tm="0">
                                          <p:val>
                                            <p:fltVal val="0"/>
                                          </p:val>
                                        </p:tav>
                                        <p:tav tm="100000">
                                          <p:val>
                                            <p:strVal val="#ppt_h"/>
                                          </p:val>
                                        </p:tav>
                                      </p:tavLst>
                                    </p:anim>
                                  </p:childTnLst>
                                </p:cTn>
                              </p:par>
                            </p:childTnLst>
                          </p:cTn>
                        </p:par>
                        <p:par>
                          <p:cTn id="42" fill="hold">
                            <p:stCondLst>
                              <p:cond delay="1800"/>
                            </p:stCondLst>
                            <p:childTnLst>
                              <p:par>
                                <p:cTn id="43" presetID="23" presetClass="entr" presetSubtype="32" fill="hold" grpId="3" nodeType="afterEffect">
                                  <p:stCondLst>
                                    <p:cond delay="0"/>
                                  </p:stCondLst>
                                  <p:iterate>
                                    <p:tmAbs val="0"/>
                                  </p:iterate>
                                  <p:childTnLst>
                                    <p:set>
                                      <p:cBhvr>
                                        <p:cTn id="44" fill="hold"/>
                                        <p:tgtEl>
                                          <p:spTgt spid="405"/>
                                        </p:tgtEl>
                                        <p:attrNameLst>
                                          <p:attrName>style.visibility</p:attrName>
                                        </p:attrNameLst>
                                      </p:cBhvr>
                                      <p:to>
                                        <p:strVal val="visible"/>
                                      </p:to>
                                    </p:set>
                                    <p:anim calcmode="lin" valueType="num">
                                      <p:cBhvr>
                                        <p:cTn id="45" dur="800" fill="hold"/>
                                        <p:tgtEl>
                                          <p:spTgt spid="405"/>
                                        </p:tgtEl>
                                        <p:attrNameLst>
                                          <p:attrName>ppt_w</p:attrName>
                                        </p:attrNameLst>
                                      </p:cBhvr>
                                      <p:tavLst>
                                        <p:tav tm="0">
                                          <p:val>
                                            <p:strVal val="4*#ppt_w"/>
                                          </p:val>
                                        </p:tav>
                                        <p:tav tm="100000">
                                          <p:val>
                                            <p:strVal val="#ppt_w"/>
                                          </p:val>
                                        </p:tav>
                                      </p:tavLst>
                                    </p:anim>
                                    <p:anim calcmode="lin" valueType="num">
                                      <p:cBhvr>
                                        <p:cTn id="46" dur="800" fill="hold"/>
                                        <p:tgtEl>
                                          <p:spTgt spid="4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1" build="p" bldLvl="5" animBg="1" advAuto="0"/>
      <p:bldP spid="404" grpId="2" animBg="1" advAuto="0"/>
      <p:bldP spid="405"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p:nvPr/>
        </p:nvSpPr>
        <p:spPr>
          <a:xfrm>
            <a:off x="731127" y="257263"/>
            <a:ext cx="9871454" cy="3272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09600" indent="-609600" algn="l" defTabSz="457200">
              <a:lnSpc>
                <a:spcPts val="5280"/>
              </a:lnSpc>
              <a:spcAft>
                <a:spcPts val="1200"/>
              </a:spcAft>
              <a:buSzPct val="65000"/>
              <a:buBlip>
                <a:blip r:embed="rId3"/>
              </a:buBlip>
              <a:defRPr sz="5600">
                <a:solidFill>
                  <a:srgbClr val="000000"/>
                </a:solidFill>
                <a:latin typeface="Helvetica Neue"/>
                <a:ea typeface="Helvetica Neue"/>
                <a:cs typeface="Helvetica Neue"/>
                <a:sym typeface="Helvetica Neue"/>
              </a:defRPr>
            </a:pPr>
            <a:r>
              <a:rPr sz="4400" dirty="0"/>
              <a:t>NSF Certified, GMP</a:t>
            </a:r>
          </a:p>
          <a:p>
            <a:pPr marL="609600" indent="-609600" algn="l" defTabSz="457200">
              <a:lnSpc>
                <a:spcPts val="5280"/>
              </a:lnSpc>
              <a:spcAft>
                <a:spcPts val="1200"/>
              </a:spcAft>
              <a:buSzPct val="65000"/>
              <a:buBlip>
                <a:blip r:embed="rId3"/>
              </a:buBlip>
              <a:defRPr sz="5600">
                <a:solidFill>
                  <a:srgbClr val="000000"/>
                </a:solidFill>
                <a:latin typeface="Helvetica Neue"/>
                <a:ea typeface="Helvetica Neue"/>
                <a:cs typeface="Helvetica Neue"/>
                <a:sym typeface="Helvetica Neue"/>
              </a:defRPr>
            </a:pPr>
            <a:r>
              <a:rPr sz="4400" dirty="0"/>
              <a:t>FDA Registered, Kosher </a:t>
            </a:r>
          </a:p>
          <a:p>
            <a:pPr algn="l" defTabSz="457200">
              <a:lnSpc>
                <a:spcPts val="5280"/>
              </a:lnSpc>
              <a:spcAft>
                <a:spcPts val="1200"/>
              </a:spcAft>
              <a:defRPr sz="5600">
                <a:solidFill>
                  <a:srgbClr val="000000"/>
                </a:solidFill>
                <a:latin typeface="Helvetica Neue"/>
                <a:ea typeface="Helvetica Neue"/>
                <a:cs typeface="Helvetica Neue"/>
                <a:sym typeface="Helvetica Neue"/>
              </a:defRPr>
            </a:pPr>
            <a:r>
              <a:rPr sz="4400" dirty="0"/>
              <a:t>      ASEA </a:t>
            </a:r>
            <a:r>
              <a:rPr lang="kk-KZ" sz="4400" dirty="0" smtClean="0"/>
              <a:t>Производственный Завод</a:t>
            </a:r>
            <a:endParaRPr sz="4400" dirty="0"/>
          </a:p>
          <a:p>
            <a:pPr algn="r" defTabSz="457200">
              <a:lnSpc>
                <a:spcPts val="5280"/>
              </a:lnSpc>
              <a:spcAft>
                <a:spcPts val="1200"/>
              </a:spcAft>
              <a:defRPr sz="4600">
                <a:solidFill>
                  <a:srgbClr val="000000"/>
                </a:solidFill>
                <a:latin typeface="Helvetica Neue"/>
                <a:ea typeface="Helvetica Neue"/>
                <a:cs typeface="Helvetica Neue"/>
                <a:sym typeface="Helvetica Neue"/>
              </a:defRPr>
            </a:pPr>
            <a:r>
              <a:rPr sz="4400" dirty="0"/>
              <a:t>Pleasant Grove UT USA</a:t>
            </a:r>
          </a:p>
        </p:txBody>
      </p:sp>
      <p:pic>
        <p:nvPicPr>
          <p:cNvPr id="410" name="asea product plant.jpeg"/>
          <p:cNvPicPr>
            <a:picLocks noChangeAspect="1"/>
          </p:cNvPicPr>
          <p:nvPr/>
        </p:nvPicPr>
        <p:blipFill>
          <a:blip r:embed="rId4">
            <a:extLst/>
          </a:blip>
          <a:srcRect b="26659"/>
          <a:stretch>
            <a:fillRect/>
          </a:stretch>
        </p:blipFill>
        <p:spPr>
          <a:xfrm>
            <a:off x="2465191" y="3742844"/>
            <a:ext cx="10370846" cy="5704512"/>
          </a:xfrm>
          <a:prstGeom prst="rect">
            <a:avLst/>
          </a:prstGeom>
          <a:ln w="25400">
            <a:miter lim="400000"/>
          </a:ln>
          <a:effectLst>
            <a:outerShdw blurRad="127000" dist="76200" dir="5520000" rotWithShape="0">
              <a:srgbClr val="000000">
                <a:alpha val="60000"/>
              </a:srgbClr>
            </a:outerShdw>
          </a:effectLst>
        </p:spPr>
      </p:pic>
      <p:pic>
        <p:nvPicPr>
          <p:cNvPr id="411" name="maxresdefault.jpg"/>
          <p:cNvPicPr>
            <a:picLocks noChangeAspect="1"/>
          </p:cNvPicPr>
          <p:nvPr/>
        </p:nvPicPr>
        <p:blipFill>
          <a:blip r:embed="rId5">
            <a:extLst/>
          </a:blip>
          <a:stretch>
            <a:fillRect/>
          </a:stretch>
        </p:blipFill>
        <p:spPr>
          <a:xfrm>
            <a:off x="400828" y="3446691"/>
            <a:ext cx="4576348" cy="2860218"/>
          </a:xfrm>
          <a:prstGeom prst="rect">
            <a:avLst/>
          </a:prstGeom>
          <a:ln w="25400">
            <a:miter lim="400000"/>
          </a:ln>
          <a:effectLst>
            <a:outerShdw blurRad="127000" dist="76200" dir="5520000" rotWithShape="0">
              <a:srgbClr val="000000">
                <a:alpha val="60000"/>
              </a:srgbClr>
            </a:outerShdw>
          </a:effectLst>
        </p:spPr>
      </p:pic>
      <p:pic>
        <p:nvPicPr>
          <p:cNvPr id="412" name="NSF-GMP-registered_mark.jpg"/>
          <p:cNvPicPr>
            <a:picLocks noChangeAspect="1"/>
          </p:cNvPicPr>
          <p:nvPr/>
        </p:nvPicPr>
        <p:blipFill>
          <a:blip r:embed="rId6">
            <a:extLst/>
          </a:blip>
          <a:srcRect l="11920" t="4218" r="12109" b="3857"/>
          <a:stretch>
            <a:fillRect/>
          </a:stretch>
        </p:blipFill>
        <p:spPr>
          <a:xfrm>
            <a:off x="546781" y="7333749"/>
            <a:ext cx="914509" cy="1106562"/>
          </a:xfrm>
          <a:custGeom>
            <a:avLst/>
            <a:gdLst/>
            <a:ahLst/>
            <a:cxnLst>
              <a:cxn ang="0">
                <a:pos x="wd2" y="hd2"/>
              </a:cxn>
              <a:cxn ang="5400000">
                <a:pos x="wd2" y="hd2"/>
              </a:cxn>
              <a:cxn ang="10800000">
                <a:pos x="wd2" y="hd2"/>
              </a:cxn>
              <a:cxn ang="16200000">
                <a:pos x="wd2" y="hd2"/>
              </a:cxn>
            </a:cxnLst>
            <a:rect l="0" t="0" r="r" b="b"/>
            <a:pathLst>
              <a:path w="21409" h="21561" extrusionOk="0">
                <a:moveTo>
                  <a:pt x="10808" y="0"/>
                </a:moveTo>
                <a:cubicBezTo>
                  <a:pt x="8035" y="0"/>
                  <a:pt x="6410" y="376"/>
                  <a:pt x="4769" y="1400"/>
                </a:cubicBezTo>
                <a:cubicBezTo>
                  <a:pt x="4265" y="1714"/>
                  <a:pt x="3768" y="1904"/>
                  <a:pt x="3663" y="1817"/>
                </a:cubicBezTo>
                <a:cubicBezTo>
                  <a:pt x="3559" y="1731"/>
                  <a:pt x="3378" y="1870"/>
                  <a:pt x="3264" y="2127"/>
                </a:cubicBezTo>
                <a:cubicBezTo>
                  <a:pt x="3150" y="2384"/>
                  <a:pt x="2745" y="2946"/>
                  <a:pt x="2353" y="3380"/>
                </a:cubicBezTo>
                <a:cubicBezTo>
                  <a:pt x="-61" y="6055"/>
                  <a:pt x="-191" y="10688"/>
                  <a:pt x="2075" y="13464"/>
                </a:cubicBezTo>
                <a:cubicBezTo>
                  <a:pt x="2656" y="14176"/>
                  <a:pt x="2772" y="14489"/>
                  <a:pt x="2530" y="14732"/>
                </a:cubicBezTo>
                <a:cubicBezTo>
                  <a:pt x="2286" y="14976"/>
                  <a:pt x="2325" y="15064"/>
                  <a:pt x="2688" y="15087"/>
                </a:cubicBezTo>
                <a:cubicBezTo>
                  <a:pt x="3518" y="15141"/>
                  <a:pt x="3575" y="15164"/>
                  <a:pt x="5243" y="16046"/>
                </a:cubicBezTo>
                <a:cubicBezTo>
                  <a:pt x="6140" y="16521"/>
                  <a:pt x="7281" y="16991"/>
                  <a:pt x="7770" y="17083"/>
                </a:cubicBezTo>
                <a:cubicBezTo>
                  <a:pt x="9569" y="17419"/>
                  <a:pt x="13631" y="17151"/>
                  <a:pt x="15100" y="16603"/>
                </a:cubicBezTo>
                <a:cubicBezTo>
                  <a:pt x="17453" y="15726"/>
                  <a:pt x="19749" y="13664"/>
                  <a:pt x="20489" y="11770"/>
                </a:cubicBezTo>
                <a:cubicBezTo>
                  <a:pt x="20585" y="11524"/>
                  <a:pt x="20765" y="11374"/>
                  <a:pt x="20889" y="11437"/>
                </a:cubicBezTo>
                <a:cubicBezTo>
                  <a:pt x="21317" y="11658"/>
                  <a:pt x="21261" y="7779"/>
                  <a:pt x="20814" y="6326"/>
                </a:cubicBezTo>
                <a:cubicBezTo>
                  <a:pt x="20074" y="3919"/>
                  <a:pt x="17963" y="1826"/>
                  <a:pt x="15175" y="712"/>
                </a:cubicBezTo>
                <a:cubicBezTo>
                  <a:pt x="13633" y="95"/>
                  <a:pt x="13052" y="0"/>
                  <a:pt x="10808" y="0"/>
                </a:cubicBezTo>
                <a:close/>
                <a:moveTo>
                  <a:pt x="198" y="18266"/>
                </a:moveTo>
                <a:lnTo>
                  <a:pt x="198" y="19433"/>
                </a:lnTo>
                <a:cubicBezTo>
                  <a:pt x="196" y="20080"/>
                  <a:pt x="118" y="20840"/>
                  <a:pt x="31" y="21112"/>
                </a:cubicBezTo>
                <a:cubicBezTo>
                  <a:pt x="11" y="21173"/>
                  <a:pt x="-6" y="21227"/>
                  <a:pt x="3" y="21274"/>
                </a:cubicBezTo>
                <a:cubicBezTo>
                  <a:pt x="67" y="21600"/>
                  <a:pt x="1328" y="21587"/>
                  <a:pt x="10641" y="21529"/>
                </a:cubicBezTo>
                <a:lnTo>
                  <a:pt x="21409" y="21467"/>
                </a:lnTo>
                <a:lnTo>
                  <a:pt x="21353" y="19928"/>
                </a:lnTo>
                <a:lnTo>
                  <a:pt x="21316" y="18389"/>
                </a:lnTo>
                <a:lnTo>
                  <a:pt x="10752" y="18328"/>
                </a:lnTo>
                <a:lnTo>
                  <a:pt x="198" y="18266"/>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09"/>
                                        </p:tgtEl>
                                        <p:attrNameLst>
                                          <p:attrName>style.visibility</p:attrName>
                                        </p:attrNameLst>
                                      </p:cBhvr>
                                      <p:to>
                                        <p:strVal val="visible"/>
                                      </p:to>
                                    </p:set>
                                  </p:childTnLst>
                                </p:cTn>
                              </p:par>
                            </p:childTnLst>
                          </p:cTn>
                        </p:par>
                        <p:par>
                          <p:cTn id="7" fill="hold">
                            <p:stCondLst>
                              <p:cond delay="7800"/>
                            </p:stCondLst>
                            <p:childTnLst>
                              <p:par>
                                <p:cTn id="8" presetID="4" presetClass="entr" presetSubtype="32" fill="hold" grpId="2" nodeType="afterEffect">
                                  <p:stCondLst>
                                    <p:cond delay="0"/>
                                  </p:stCondLst>
                                  <p:iterate>
                                    <p:tmAbs val="0"/>
                                  </p:iterate>
                                  <p:childTnLst>
                                    <p:set>
                                      <p:cBhvr>
                                        <p:cTn id="9" fill="hold"/>
                                        <p:tgtEl>
                                          <p:spTgt spid="412"/>
                                        </p:tgtEl>
                                        <p:attrNameLst>
                                          <p:attrName>style.visibility</p:attrName>
                                        </p:attrNameLst>
                                      </p:cBhvr>
                                      <p:to>
                                        <p:strVal val="visible"/>
                                      </p:to>
                                    </p:set>
                                    <p:animEffect transition="in" filter="box(out)">
                                      <p:cBhvr>
                                        <p:cTn id="10"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1" animBg="1" advAuto="0"/>
      <p:bldP spid="412"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ASEA_logo_new.png"/>
          <p:cNvPicPr>
            <a:picLocks noChangeAspect="1"/>
          </p:cNvPicPr>
          <p:nvPr/>
        </p:nvPicPr>
        <p:blipFill>
          <a:blip r:embed="rId3">
            <a:extLst/>
          </a:blip>
          <a:stretch>
            <a:fillRect/>
          </a:stretch>
        </p:blipFill>
        <p:spPr>
          <a:xfrm>
            <a:off x="8219786" y="7536438"/>
            <a:ext cx="3126023" cy="822638"/>
          </a:xfrm>
          <a:prstGeom prst="rect">
            <a:avLst/>
          </a:prstGeom>
          <a:ln w="12700">
            <a:miter lim="400000"/>
          </a:ln>
        </p:spPr>
      </p:pic>
      <p:sp>
        <p:nvSpPr>
          <p:cNvPr id="249" name="Shape 249"/>
          <p:cNvSpPr/>
          <p:nvPr/>
        </p:nvSpPr>
        <p:spPr>
          <a:xfrm>
            <a:off x="2118569" y="2767198"/>
            <a:ext cx="4100626" cy="381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kk-KZ" dirty="0" smtClean="0"/>
              <a:t>Продукты</a:t>
            </a:r>
            <a:endParaRPr dirty="0"/>
          </a:p>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kk-KZ" dirty="0" smtClean="0"/>
              <a:t>Патенты</a:t>
            </a:r>
            <a:endParaRPr dirty="0"/>
          </a:p>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kk-KZ" dirty="0" smtClean="0"/>
              <a:t>Цель</a:t>
            </a:r>
            <a:endParaRPr dirty="0"/>
          </a:p>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kk-KZ" dirty="0" smtClean="0"/>
              <a:t>Люди</a:t>
            </a:r>
          </a:p>
        </p:txBody>
      </p:sp>
      <p:pic>
        <p:nvPicPr>
          <p:cNvPr id="250" name="image82.jpg"/>
          <p:cNvPicPr>
            <a:picLocks noChangeAspect="1"/>
          </p:cNvPicPr>
          <p:nvPr/>
        </p:nvPicPr>
        <p:blipFill>
          <a:blip r:embed="rId4">
            <a:extLst/>
          </a:blip>
          <a:srcRect l="10528" t="8573" r="10920" b="8190"/>
          <a:stretch>
            <a:fillRect/>
          </a:stretch>
        </p:blipFill>
        <p:spPr>
          <a:xfrm>
            <a:off x="6669929" y="395232"/>
            <a:ext cx="5107688" cy="5412280"/>
          </a:xfrm>
          <a:custGeom>
            <a:avLst/>
            <a:gdLst/>
            <a:ahLst/>
            <a:cxnLst>
              <a:cxn ang="0">
                <a:pos x="wd2" y="hd2"/>
              </a:cxn>
              <a:cxn ang="5400000">
                <a:pos x="wd2" y="hd2"/>
              </a:cxn>
              <a:cxn ang="10800000">
                <a:pos x="wd2" y="hd2"/>
              </a:cxn>
              <a:cxn ang="16200000">
                <a:pos x="wd2" y="hd2"/>
              </a:cxn>
            </a:cxnLst>
            <a:rect l="0" t="0" r="r" b="b"/>
            <a:pathLst>
              <a:path w="21116" h="21596" extrusionOk="0">
                <a:moveTo>
                  <a:pt x="10621" y="0"/>
                </a:moveTo>
                <a:cubicBezTo>
                  <a:pt x="10141" y="-4"/>
                  <a:pt x="9658" y="23"/>
                  <a:pt x="9175" y="81"/>
                </a:cubicBezTo>
                <a:cubicBezTo>
                  <a:pt x="7734" y="254"/>
                  <a:pt x="5952" y="872"/>
                  <a:pt x="4991" y="1533"/>
                </a:cubicBezTo>
                <a:cubicBezTo>
                  <a:pt x="4808" y="1659"/>
                  <a:pt x="4641" y="1761"/>
                  <a:pt x="4617" y="1761"/>
                </a:cubicBezTo>
                <a:cubicBezTo>
                  <a:pt x="4544" y="1761"/>
                  <a:pt x="3875" y="2252"/>
                  <a:pt x="3470" y="2602"/>
                </a:cubicBezTo>
                <a:cubicBezTo>
                  <a:pt x="1785" y="4059"/>
                  <a:pt x="604" y="6114"/>
                  <a:pt x="133" y="8417"/>
                </a:cubicBezTo>
                <a:cubicBezTo>
                  <a:pt x="38" y="8881"/>
                  <a:pt x="-6" y="9566"/>
                  <a:pt x="0" y="10259"/>
                </a:cubicBezTo>
                <a:cubicBezTo>
                  <a:pt x="6" y="10951"/>
                  <a:pt x="62" y="11650"/>
                  <a:pt x="166" y="12148"/>
                </a:cubicBezTo>
                <a:cubicBezTo>
                  <a:pt x="370" y="13134"/>
                  <a:pt x="729" y="14124"/>
                  <a:pt x="1195" y="14987"/>
                </a:cubicBezTo>
                <a:cubicBezTo>
                  <a:pt x="1530" y="15609"/>
                  <a:pt x="1556" y="15688"/>
                  <a:pt x="1447" y="15744"/>
                </a:cubicBezTo>
                <a:cubicBezTo>
                  <a:pt x="1381" y="15778"/>
                  <a:pt x="1249" y="15951"/>
                  <a:pt x="1155" y="16127"/>
                </a:cubicBezTo>
                <a:cubicBezTo>
                  <a:pt x="1011" y="16398"/>
                  <a:pt x="985" y="16542"/>
                  <a:pt x="985" y="17062"/>
                </a:cubicBezTo>
                <a:cubicBezTo>
                  <a:pt x="985" y="17717"/>
                  <a:pt x="1095" y="18076"/>
                  <a:pt x="1421" y="18484"/>
                </a:cubicBezTo>
                <a:cubicBezTo>
                  <a:pt x="2702" y="20088"/>
                  <a:pt x="5735" y="21297"/>
                  <a:pt x="9139" y="21559"/>
                </a:cubicBezTo>
                <a:cubicBezTo>
                  <a:pt x="9457" y="21584"/>
                  <a:pt x="9833" y="21596"/>
                  <a:pt x="10237" y="21596"/>
                </a:cubicBezTo>
                <a:cubicBezTo>
                  <a:pt x="11448" y="21594"/>
                  <a:pt x="12919" y="21487"/>
                  <a:pt x="13892" y="21314"/>
                </a:cubicBezTo>
                <a:cubicBezTo>
                  <a:pt x="14474" y="21210"/>
                  <a:pt x="15773" y="20881"/>
                  <a:pt x="16176" y="20736"/>
                </a:cubicBezTo>
                <a:cubicBezTo>
                  <a:pt x="17889" y="20116"/>
                  <a:pt x="18730" y="19437"/>
                  <a:pt x="19083" y="18384"/>
                </a:cubicBezTo>
                <a:cubicBezTo>
                  <a:pt x="19228" y="17953"/>
                  <a:pt x="19220" y="16732"/>
                  <a:pt x="19072" y="16588"/>
                </a:cubicBezTo>
                <a:cubicBezTo>
                  <a:pt x="18972" y="16492"/>
                  <a:pt x="18997" y="16432"/>
                  <a:pt x="19336" y="15934"/>
                </a:cubicBezTo>
                <a:cubicBezTo>
                  <a:pt x="21117" y="13322"/>
                  <a:pt x="21594" y="10022"/>
                  <a:pt x="20617" y="7058"/>
                </a:cubicBezTo>
                <a:cubicBezTo>
                  <a:pt x="19904" y="4893"/>
                  <a:pt x="18403" y="2968"/>
                  <a:pt x="16455" y="1718"/>
                </a:cubicBezTo>
                <a:cubicBezTo>
                  <a:pt x="14724" y="608"/>
                  <a:pt x="12700" y="17"/>
                  <a:pt x="10621" y="0"/>
                </a:cubicBezTo>
                <a:close/>
              </a:path>
            </a:pathLst>
          </a:custGeom>
          <a:ln w="12700"/>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50"/>
                                        </p:tgtEl>
                                        <p:attrNameLst>
                                          <p:attrName>style.visibility</p:attrName>
                                        </p:attrNameLst>
                                      </p:cBhvr>
                                      <p:to>
                                        <p:strVal val="visible"/>
                                      </p:to>
                                    </p:set>
                                    <p:anim calcmode="lin" valueType="num">
                                      <p:cBhvr>
                                        <p:cTn id="7" dur="750" fill="hold"/>
                                        <p:tgtEl>
                                          <p:spTgt spid="250"/>
                                        </p:tgtEl>
                                        <p:attrNameLst>
                                          <p:attrName>ppt_w</p:attrName>
                                        </p:attrNameLst>
                                      </p:cBhvr>
                                      <p:tavLst>
                                        <p:tav tm="0">
                                          <p:val>
                                            <p:fltVal val="0"/>
                                          </p:val>
                                        </p:tav>
                                        <p:tav tm="100000">
                                          <p:val>
                                            <p:strVal val="#ppt_w"/>
                                          </p:val>
                                        </p:tav>
                                      </p:tavLst>
                                    </p:anim>
                                    <p:anim calcmode="lin" valueType="num">
                                      <p:cBhvr>
                                        <p:cTn id="8" dur="750" fill="hold"/>
                                        <p:tgtEl>
                                          <p:spTgt spid="2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image17.png" descr="ASEA-world-map.png"/>
          <p:cNvPicPr>
            <a:picLocks noChangeAspect="1"/>
          </p:cNvPicPr>
          <p:nvPr/>
        </p:nvPicPr>
        <p:blipFill>
          <a:blip r:embed="rId3">
            <a:extLst/>
          </a:blip>
          <a:stretch>
            <a:fillRect/>
          </a:stretch>
        </p:blipFill>
        <p:spPr>
          <a:xfrm>
            <a:off x="5441985" y="1989501"/>
            <a:ext cx="7562816" cy="6621974"/>
          </a:xfrm>
          <a:prstGeom prst="rect">
            <a:avLst/>
          </a:prstGeom>
          <a:ln w="12700">
            <a:miter lim="400000"/>
          </a:ln>
        </p:spPr>
      </p:pic>
      <p:sp>
        <p:nvSpPr>
          <p:cNvPr id="417" name="Shape 417"/>
          <p:cNvSpPr/>
          <p:nvPr/>
        </p:nvSpPr>
        <p:spPr>
          <a:xfrm>
            <a:off x="287457" y="3080721"/>
            <a:ext cx="4398053" cy="234730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457200">
              <a:defRPr sz="4800">
                <a:solidFill>
                  <a:srgbClr val="203987"/>
                </a:solidFill>
                <a:latin typeface="Calibri"/>
                <a:ea typeface="Calibri"/>
                <a:cs typeface="Calibri"/>
                <a:sym typeface="Calibri"/>
              </a:defRPr>
            </a:pPr>
            <a:r>
              <a:rPr dirty="0">
                <a:solidFill>
                  <a:srgbClr val="0071CE"/>
                </a:solidFill>
              </a:rPr>
              <a:t>ASEA </a:t>
            </a:r>
            <a:r>
              <a:rPr lang="kk-KZ" dirty="0" smtClean="0">
                <a:solidFill>
                  <a:srgbClr val="0071CE"/>
                </a:solidFill>
              </a:rPr>
              <a:t>Распространение Продукта</a:t>
            </a:r>
            <a:endParaRPr dirty="0">
              <a:solidFill>
                <a:srgbClr val="0071CE"/>
              </a:solidFill>
            </a:endParaRPr>
          </a:p>
        </p:txBody>
      </p:sp>
      <p:sp>
        <p:nvSpPr>
          <p:cNvPr id="418" name="Shape 418"/>
          <p:cNvSpPr/>
          <p:nvPr/>
        </p:nvSpPr>
        <p:spPr>
          <a:xfrm>
            <a:off x="624761" y="7381540"/>
            <a:ext cx="7968429" cy="1070087"/>
          </a:xfrm>
          <a:prstGeom prst="rect">
            <a:avLst/>
          </a:prstGeom>
          <a:ln w="12700">
            <a:miter lim="400000"/>
          </a:ln>
          <a:extLst>
            <a:ext uri="{C572A759-6A51-4108-AA02-DFA0A04FC94B}">
              <ma14:wrappingTextBoxFlag xmlns:ma14="http://schemas.microsoft.com/office/mac/drawingml/2011/main" val="1"/>
            </a:ext>
          </a:extLst>
        </p:spPr>
        <p:txBody>
          <a:bodyPr lIns="26949" tIns="26949" rIns="26949" bIns="26949">
            <a:spAutoFit/>
          </a:bodyPr>
          <a:lstStyle>
            <a:lvl1pPr indent="118427" algn="l" defTabSz="457200">
              <a:spcBef>
                <a:spcPts val="5200"/>
              </a:spcBef>
              <a:defRPr sz="3300" b="1">
                <a:solidFill>
                  <a:srgbClr val="203987"/>
                </a:solidFill>
                <a:latin typeface="Calibri"/>
                <a:ea typeface="Calibri"/>
                <a:cs typeface="Calibri"/>
                <a:sym typeface="Calibri"/>
              </a:defRPr>
            </a:lvl1pPr>
          </a:lstStyle>
          <a:p>
            <a:pPr>
              <a:defRPr b="0"/>
            </a:pPr>
            <a:r>
              <a:rPr b="1" dirty="0"/>
              <a:t>12 </a:t>
            </a:r>
            <a:r>
              <a:rPr lang="ru-RU" dirty="0" smtClean="0"/>
              <a:t>Глобальных Центров Доставки </a:t>
            </a:r>
            <a:r>
              <a:rPr lang="ru-RU" dirty="0"/>
              <a:t>и </a:t>
            </a:r>
            <a:r>
              <a:rPr lang="ru-RU" dirty="0" smtClean="0"/>
              <a:t>Распределения</a:t>
            </a:r>
            <a:endParaRPr b="1" dirty="0"/>
          </a:p>
        </p:txBody>
      </p:sp>
      <p:pic>
        <p:nvPicPr>
          <p:cNvPr id="419" name="image19.png" descr="compass.png"/>
          <p:cNvPicPr>
            <a:picLocks noChangeAspect="1"/>
          </p:cNvPicPr>
          <p:nvPr/>
        </p:nvPicPr>
        <p:blipFill>
          <a:blip r:embed="rId4">
            <a:extLst/>
          </a:blip>
          <a:stretch>
            <a:fillRect/>
          </a:stretch>
        </p:blipFill>
        <p:spPr>
          <a:xfrm>
            <a:off x="440887" y="5451379"/>
            <a:ext cx="1495718" cy="1509192"/>
          </a:xfrm>
          <a:prstGeom prst="rect">
            <a:avLst/>
          </a:prstGeom>
          <a:ln w="12700">
            <a:miter lim="400000"/>
          </a:ln>
        </p:spPr>
      </p:pic>
      <p:grpSp>
        <p:nvGrpSpPr>
          <p:cNvPr id="430" name="Group 430"/>
          <p:cNvGrpSpPr/>
          <p:nvPr/>
        </p:nvGrpSpPr>
        <p:grpSpPr>
          <a:xfrm>
            <a:off x="6021096" y="3550950"/>
            <a:ext cx="6343064" cy="2076101"/>
            <a:chOff x="0" y="0"/>
            <a:chExt cx="6343062" cy="2076100"/>
          </a:xfrm>
        </p:grpSpPr>
        <p:pic>
          <p:nvPicPr>
            <p:cNvPr id="420" name="image18.png" descr="pin.png"/>
            <p:cNvPicPr>
              <a:picLocks noChangeAspect="1"/>
            </p:cNvPicPr>
            <p:nvPr/>
          </p:nvPicPr>
          <p:blipFill>
            <a:blip r:embed="rId5">
              <a:extLst/>
            </a:blip>
            <a:stretch>
              <a:fillRect/>
            </a:stretch>
          </p:blipFill>
          <p:spPr>
            <a:xfrm>
              <a:off x="1496900" y="1025793"/>
              <a:ext cx="166947" cy="351345"/>
            </a:xfrm>
            <a:prstGeom prst="rect">
              <a:avLst/>
            </a:prstGeom>
            <a:ln w="12700" cap="flat">
              <a:noFill/>
              <a:miter lim="400000"/>
            </a:ln>
            <a:effectLst/>
          </p:spPr>
        </p:pic>
        <p:pic>
          <p:nvPicPr>
            <p:cNvPr id="421" name="image18.png" descr="pin.png"/>
            <p:cNvPicPr>
              <a:picLocks noChangeAspect="1"/>
            </p:cNvPicPr>
            <p:nvPr/>
          </p:nvPicPr>
          <p:blipFill>
            <a:blip r:embed="rId5">
              <a:extLst/>
            </a:blip>
            <a:stretch>
              <a:fillRect/>
            </a:stretch>
          </p:blipFill>
          <p:spPr>
            <a:xfrm>
              <a:off x="0" y="1697931"/>
              <a:ext cx="166947" cy="351345"/>
            </a:xfrm>
            <a:prstGeom prst="rect">
              <a:avLst/>
            </a:prstGeom>
            <a:ln w="12700" cap="flat">
              <a:noFill/>
              <a:miter lim="400000"/>
            </a:ln>
            <a:effectLst/>
          </p:spPr>
        </p:pic>
        <p:pic>
          <p:nvPicPr>
            <p:cNvPr id="422" name="image18.png" descr="pin.png"/>
            <p:cNvPicPr>
              <a:picLocks noChangeAspect="1"/>
            </p:cNvPicPr>
            <p:nvPr/>
          </p:nvPicPr>
          <p:blipFill>
            <a:blip r:embed="rId5">
              <a:extLst/>
            </a:blip>
            <a:stretch>
              <a:fillRect/>
            </a:stretch>
          </p:blipFill>
          <p:spPr>
            <a:xfrm>
              <a:off x="1816600" y="1443850"/>
              <a:ext cx="166947" cy="351345"/>
            </a:xfrm>
            <a:prstGeom prst="rect">
              <a:avLst/>
            </a:prstGeom>
            <a:ln w="12700" cap="flat">
              <a:noFill/>
              <a:miter lim="400000"/>
            </a:ln>
            <a:effectLst/>
          </p:spPr>
        </p:pic>
        <p:pic>
          <p:nvPicPr>
            <p:cNvPr id="423" name="image18.png" descr="pin.png"/>
            <p:cNvPicPr>
              <a:picLocks noChangeAspect="1"/>
            </p:cNvPicPr>
            <p:nvPr/>
          </p:nvPicPr>
          <p:blipFill>
            <a:blip r:embed="rId5">
              <a:extLst/>
            </a:blip>
            <a:stretch>
              <a:fillRect/>
            </a:stretch>
          </p:blipFill>
          <p:spPr>
            <a:xfrm>
              <a:off x="2581404" y="1134058"/>
              <a:ext cx="166947" cy="351346"/>
            </a:xfrm>
            <a:prstGeom prst="rect">
              <a:avLst/>
            </a:prstGeom>
            <a:ln w="12700" cap="flat">
              <a:noFill/>
              <a:miter lim="400000"/>
            </a:ln>
            <a:effectLst/>
          </p:spPr>
        </p:pic>
        <p:pic>
          <p:nvPicPr>
            <p:cNvPr id="424" name="image18.png" descr="pin.png"/>
            <p:cNvPicPr>
              <a:picLocks noChangeAspect="1"/>
            </p:cNvPicPr>
            <p:nvPr/>
          </p:nvPicPr>
          <p:blipFill>
            <a:blip r:embed="rId5">
              <a:extLst/>
            </a:blip>
            <a:stretch>
              <a:fillRect/>
            </a:stretch>
          </p:blipFill>
          <p:spPr>
            <a:xfrm>
              <a:off x="2631205" y="768536"/>
              <a:ext cx="166947" cy="351345"/>
            </a:xfrm>
            <a:prstGeom prst="rect">
              <a:avLst/>
            </a:prstGeom>
            <a:ln w="12700" cap="flat">
              <a:noFill/>
              <a:miter lim="400000"/>
            </a:ln>
            <a:effectLst/>
          </p:spPr>
        </p:pic>
        <p:pic>
          <p:nvPicPr>
            <p:cNvPr id="425" name="image18.png" descr="pin.png"/>
            <p:cNvPicPr>
              <a:picLocks noChangeAspect="1"/>
            </p:cNvPicPr>
            <p:nvPr/>
          </p:nvPicPr>
          <p:blipFill>
            <a:blip r:embed="rId5">
              <a:extLst/>
            </a:blip>
            <a:stretch>
              <a:fillRect/>
            </a:stretch>
          </p:blipFill>
          <p:spPr>
            <a:xfrm>
              <a:off x="5449297" y="390734"/>
              <a:ext cx="166947" cy="351345"/>
            </a:xfrm>
            <a:prstGeom prst="rect">
              <a:avLst/>
            </a:prstGeom>
            <a:ln w="12700" cap="flat">
              <a:noFill/>
              <a:miter lim="400000"/>
            </a:ln>
            <a:effectLst/>
          </p:spPr>
        </p:pic>
        <p:pic>
          <p:nvPicPr>
            <p:cNvPr id="426" name="image18.png" descr="pin.png"/>
            <p:cNvPicPr>
              <a:picLocks noChangeAspect="1"/>
            </p:cNvPicPr>
            <p:nvPr/>
          </p:nvPicPr>
          <p:blipFill>
            <a:blip r:embed="rId5">
              <a:extLst/>
            </a:blip>
            <a:stretch>
              <a:fillRect/>
            </a:stretch>
          </p:blipFill>
          <p:spPr>
            <a:xfrm>
              <a:off x="5666044" y="393216"/>
              <a:ext cx="166947" cy="351345"/>
            </a:xfrm>
            <a:prstGeom prst="rect">
              <a:avLst/>
            </a:prstGeom>
            <a:ln w="12700" cap="flat">
              <a:noFill/>
              <a:miter lim="400000"/>
            </a:ln>
            <a:effectLst/>
          </p:spPr>
        </p:pic>
        <p:pic>
          <p:nvPicPr>
            <p:cNvPr id="427" name="image18.png" descr="pin.png"/>
            <p:cNvPicPr>
              <a:picLocks noChangeAspect="1"/>
            </p:cNvPicPr>
            <p:nvPr/>
          </p:nvPicPr>
          <p:blipFill>
            <a:blip r:embed="rId5">
              <a:extLst/>
            </a:blip>
            <a:stretch>
              <a:fillRect/>
            </a:stretch>
          </p:blipFill>
          <p:spPr>
            <a:xfrm>
              <a:off x="6176116" y="579340"/>
              <a:ext cx="166947" cy="351346"/>
            </a:xfrm>
            <a:prstGeom prst="rect">
              <a:avLst/>
            </a:prstGeom>
            <a:ln w="12700" cap="flat">
              <a:noFill/>
              <a:miter lim="400000"/>
            </a:ln>
            <a:effectLst/>
          </p:spPr>
        </p:pic>
        <p:pic>
          <p:nvPicPr>
            <p:cNvPr id="428" name="image18.png" descr="pin.png"/>
            <p:cNvPicPr>
              <a:picLocks noChangeAspect="1"/>
            </p:cNvPicPr>
            <p:nvPr/>
          </p:nvPicPr>
          <p:blipFill>
            <a:blip r:embed="rId5">
              <a:extLst/>
            </a:blip>
            <a:stretch>
              <a:fillRect/>
            </a:stretch>
          </p:blipFill>
          <p:spPr>
            <a:xfrm>
              <a:off x="6092643" y="0"/>
              <a:ext cx="166947" cy="351345"/>
            </a:xfrm>
            <a:prstGeom prst="rect">
              <a:avLst/>
            </a:prstGeom>
            <a:ln w="12700" cap="flat">
              <a:noFill/>
              <a:miter lim="400000"/>
            </a:ln>
            <a:effectLst/>
          </p:spPr>
        </p:pic>
        <p:pic>
          <p:nvPicPr>
            <p:cNvPr id="429" name="image18.png" descr="pin.png"/>
            <p:cNvPicPr>
              <a:picLocks noChangeAspect="1"/>
            </p:cNvPicPr>
            <p:nvPr/>
          </p:nvPicPr>
          <p:blipFill>
            <a:blip r:embed="rId5">
              <a:extLst/>
            </a:blip>
            <a:stretch>
              <a:fillRect/>
            </a:stretch>
          </p:blipFill>
          <p:spPr>
            <a:xfrm>
              <a:off x="3142154" y="1724755"/>
              <a:ext cx="166947" cy="351346"/>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18"/>
                                        </p:tgtEl>
                                        <p:attrNameLst>
                                          <p:attrName>style.visibility</p:attrName>
                                        </p:attrNameLst>
                                      </p:cBhvr>
                                      <p:to>
                                        <p:strVal val="visible"/>
                                      </p:to>
                                    </p:set>
                                    <p:animEffect transition="in" filter="dissolve">
                                      <p:cBhvr>
                                        <p:cTn id="7" dur="500"/>
                                        <p:tgtEl>
                                          <p:spTgt spid="41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430"/>
                                        </p:tgtEl>
                                        <p:attrNameLst>
                                          <p:attrName>style.visibility</p:attrName>
                                        </p:attrNameLst>
                                      </p:cBhvr>
                                      <p:to>
                                        <p:strVal val="visible"/>
                                      </p:to>
                                    </p:set>
                                    <p:anim calcmode="lin" valueType="num">
                                      <p:cBhvr>
                                        <p:cTn id="12" dur="1250" fill="hold"/>
                                        <p:tgtEl>
                                          <p:spTgt spid="430"/>
                                        </p:tgtEl>
                                        <p:attrNameLst>
                                          <p:attrName>ppt_w</p:attrName>
                                        </p:attrNameLst>
                                      </p:cBhvr>
                                      <p:tavLst>
                                        <p:tav tm="0">
                                          <p:val>
                                            <p:fltVal val="0"/>
                                          </p:val>
                                        </p:tav>
                                        <p:tav tm="100000">
                                          <p:val>
                                            <p:strVal val="#ppt_w"/>
                                          </p:val>
                                        </p:tav>
                                      </p:tavLst>
                                    </p:anim>
                                    <p:anim calcmode="lin" valueType="num">
                                      <p:cBhvr>
                                        <p:cTn id="13" dur="1250" fill="hold"/>
                                        <p:tgtEl>
                                          <p:spTgt spid="4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1" animBg="1" advAuto="0"/>
      <p:bldP spid="430"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girl thinking ponder question.png"/>
          <p:cNvPicPr>
            <a:picLocks noChangeAspect="1"/>
          </p:cNvPicPr>
          <p:nvPr/>
        </p:nvPicPr>
        <p:blipFill>
          <a:blip r:embed="rId3">
            <a:extLst/>
          </a:blip>
          <a:stretch>
            <a:fillRect/>
          </a:stretch>
        </p:blipFill>
        <p:spPr>
          <a:xfrm>
            <a:off x="5325114" y="3260711"/>
            <a:ext cx="9029701" cy="6286501"/>
          </a:xfrm>
          <a:prstGeom prst="rect">
            <a:avLst/>
          </a:prstGeom>
          <a:ln w="12700">
            <a:miter lim="400000"/>
          </a:ln>
        </p:spPr>
      </p:pic>
      <p:sp>
        <p:nvSpPr>
          <p:cNvPr id="435" name="Shape 435"/>
          <p:cNvSpPr/>
          <p:nvPr/>
        </p:nvSpPr>
        <p:spPr>
          <a:xfrm>
            <a:off x="1280439" y="238397"/>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36" name="bigstock-Talk-Bubble-6311542.jpg"/>
          <p:cNvPicPr>
            <a:picLocks/>
          </p:cNvPicPr>
          <p:nvPr/>
        </p:nvPicPr>
        <p:blipFill>
          <a:blip r:embed="rId4">
            <a:extLst/>
          </a:blip>
          <a:srcRect l="5289" t="14075" r="4411" b="22910"/>
          <a:stretch>
            <a:fillRect/>
          </a:stretch>
        </p:blipFill>
        <p:spPr>
          <a:xfrm flipH="1">
            <a:off x="5355973" y="206389"/>
            <a:ext cx="5410848" cy="3987904"/>
          </a:xfrm>
          <a:custGeom>
            <a:avLst/>
            <a:gdLst/>
            <a:ahLst/>
            <a:cxnLst>
              <a:cxn ang="0">
                <a:pos x="wd2" y="hd2"/>
              </a:cxn>
              <a:cxn ang="5400000">
                <a:pos x="wd2" y="hd2"/>
              </a:cxn>
              <a:cxn ang="10800000">
                <a:pos x="wd2" y="hd2"/>
              </a:cxn>
              <a:cxn ang="16200000">
                <a:pos x="wd2" y="hd2"/>
              </a:cxn>
            </a:cxnLst>
            <a:rect l="0" t="0" r="r" b="b"/>
            <a:pathLst>
              <a:path w="21579" h="21561" extrusionOk="0">
                <a:moveTo>
                  <a:pt x="11500" y="10"/>
                </a:moveTo>
                <a:cubicBezTo>
                  <a:pt x="10055" y="-37"/>
                  <a:pt x="8481" y="97"/>
                  <a:pt x="7180" y="389"/>
                </a:cubicBezTo>
                <a:cubicBezTo>
                  <a:pt x="3335" y="1254"/>
                  <a:pt x="580" y="3431"/>
                  <a:pt x="197" y="5912"/>
                </a:cubicBezTo>
                <a:cubicBezTo>
                  <a:pt x="158" y="6162"/>
                  <a:pt x="95" y="6515"/>
                  <a:pt x="56" y="6698"/>
                </a:cubicBezTo>
                <a:cubicBezTo>
                  <a:pt x="14" y="6890"/>
                  <a:pt x="-4" y="7107"/>
                  <a:pt x="1" y="7339"/>
                </a:cubicBezTo>
                <a:cubicBezTo>
                  <a:pt x="15" y="8036"/>
                  <a:pt x="228" y="8865"/>
                  <a:pt x="589" y="9552"/>
                </a:cubicBezTo>
                <a:cubicBezTo>
                  <a:pt x="981" y="10297"/>
                  <a:pt x="2032" y="11363"/>
                  <a:pt x="2957" y="11955"/>
                </a:cubicBezTo>
                <a:cubicBezTo>
                  <a:pt x="4058" y="12659"/>
                  <a:pt x="5376" y="13208"/>
                  <a:pt x="6612" y="13474"/>
                </a:cubicBezTo>
                <a:cubicBezTo>
                  <a:pt x="7417" y="13647"/>
                  <a:pt x="7429" y="13650"/>
                  <a:pt x="7386" y="13716"/>
                </a:cubicBezTo>
                <a:cubicBezTo>
                  <a:pt x="7366" y="13747"/>
                  <a:pt x="6967" y="13788"/>
                  <a:pt x="6498" y="13806"/>
                </a:cubicBezTo>
                <a:cubicBezTo>
                  <a:pt x="5824" y="13833"/>
                  <a:pt x="5544" y="13873"/>
                  <a:pt x="5162" y="14000"/>
                </a:cubicBezTo>
                <a:cubicBezTo>
                  <a:pt x="4009" y="14381"/>
                  <a:pt x="3482" y="14889"/>
                  <a:pt x="3329" y="15765"/>
                </a:cubicBezTo>
                <a:cubicBezTo>
                  <a:pt x="3146" y="16814"/>
                  <a:pt x="3260" y="17232"/>
                  <a:pt x="3869" y="17755"/>
                </a:cubicBezTo>
                <a:cubicBezTo>
                  <a:pt x="4270" y="18099"/>
                  <a:pt x="4812" y="18358"/>
                  <a:pt x="5444" y="18508"/>
                </a:cubicBezTo>
                <a:cubicBezTo>
                  <a:pt x="6036" y="18648"/>
                  <a:pt x="7056" y="18661"/>
                  <a:pt x="7693" y="18536"/>
                </a:cubicBezTo>
                <a:cubicBezTo>
                  <a:pt x="8278" y="18420"/>
                  <a:pt x="9067" y="18066"/>
                  <a:pt x="9428" y="17755"/>
                </a:cubicBezTo>
                <a:cubicBezTo>
                  <a:pt x="9857" y="17385"/>
                  <a:pt x="10047" y="17016"/>
                  <a:pt x="10040" y="16564"/>
                </a:cubicBezTo>
                <a:cubicBezTo>
                  <a:pt x="10027" y="15617"/>
                  <a:pt x="9827" y="15074"/>
                  <a:pt x="9333" y="14639"/>
                </a:cubicBezTo>
                <a:cubicBezTo>
                  <a:pt x="9067" y="14405"/>
                  <a:pt x="8268" y="13980"/>
                  <a:pt x="8094" y="13980"/>
                </a:cubicBezTo>
                <a:cubicBezTo>
                  <a:pt x="8055" y="13980"/>
                  <a:pt x="7942" y="13950"/>
                  <a:pt x="7842" y="13914"/>
                </a:cubicBezTo>
                <a:cubicBezTo>
                  <a:pt x="7711" y="13866"/>
                  <a:pt x="7679" y="13830"/>
                  <a:pt x="7731" y="13781"/>
                </a:cubicBezTo>
                <a:cubicBezTo>
                  <a:pt x="7783" y="13731"/>
                  <a:pt x="8018" y="13754"/>
                  <a:pt x="8560" y="13862"/>
                </a:cubicBezTo>
                <a:cubicBezTo>
                  <a:pt x="9232" y="13996"/>
                  <a:pt x="9493" y="14012"/>
                  <a:pt x="10886" y="14012"/>
                </a:cubicBezTo>
                <a:cubicBezTo>
                  <a:pt x="12464" y="14012"/>
                  <a:pt x="12797" y="13983"/>
                  <a:pt x="14156" y="13718"/>
                </a:cubicBezTo>
                <a:cubicBezTo>
                  <a:pt x="16256" y="13310"/>
                  <a:pt x="18397" y="12321"/>
                  <a:pt x="19656" y="11178"/>
                </a:cubicBezTo>
                <a:cubicBezTo>
                  <a:pt x="20890" y="10058"/>
                  <a:pt x="21596" y="8747"/>
                  <a:pt x="21579" y="7610"/>
                </a:cubicBezTo>
                <a:cubicBezTo>
                  <a:pt x="21570" y="6983"/>
                  <a:pt x="21457" y="5897"/>
                  <a:pt x="21365" y="5539"/>
                </a:cubicBezTo>
                <a:cubicBezTo>
                  <a:pt x="21246" y="5075"/>
                  <a:pt x="20755" y="4125"/>
                  <a:pt x="20400" y="3674"/>
                </a:cubicBezTo>
                <a:cubicBezTo>
                  <a:pt x="18990" y="1884"/>
                  <a:pt x="16134" y="532"/>
                  <a:pt x="12888" y="117"/>
                </a:cubicBezTo>
                <a:cubicBezTo>
                  <a:pt x="12450" y="61"/>
                  <a:pt x="11981" y="25"/>
                  <a:pt x="11500" y="10"/>
                </a:cubicBezTo>
                <a:close/>
                <a:moveTo>
                  <a:pt x="3442" y="18920"/>
                </a:moveTo>
                <a:cubicBezTo>
                  <a:pt x="2934" y="18920"/>
                  <a:pt x="2790" y="18944"/>
                  <a:pt x="2508" y="19078"/>
                </a:cubicBezTo>
                <a:cubicBezTo>
                  <a:pt x="2116" y="19265"/>
                  <a:pt x="1859" y="19594"/>
                  <a:pt x="1883" y="19875"/>
                </a:cubicBezTo>
                <a:cubicBezTo>
                  <a:pt x="1892" y="19980"/>
                  <a:pt x="1863" y="20128"/>
                  <a:pt x="1819" y="20205"/>
                </a:cubicBezTo>
                <a:cubicBezTo>
                  <a:pt x="1562" y="20656"/>
                  <a:pt x="1997" y="21243"/>
                  <a:pt x="2753" y="21469"/>
                </a:cubicBezTo>
                <a:cubicBezTo>
                  <a:pt x="2970" y="21533"/>
                  <a:pt x="3200" y="21563"/>
                  <a:pt x="3429" y="21561"/>
                </a:cubicBezTo>
                <a:cubicBezTo>
                  <a:pt x="4116" y="21555"/>
                  <a:pt x="4786" y="21270"/>
                  <a:pt x="5012" y="20827"/>
                </a:cubicBezTo>
                <a:cubicBezTo>
                  <a:pt x="5164" y="20529"/>
                  <a:pt x="5179" y="20348"/>
                  <a:pt x="5061" y="20235"/>
                </a:cubicBezTo>
                <a:cubicBezTo>
                  <a:pt x="5015" y="20191"/>
                  <a:pt x="4976" y="20029"/>
                  <a:pt x="4975" y="19875"/>
                </a:cubicBezTo>
                <a:cubicBezTo>
                  <a:pt x="4973" y="19513"/>
                  <a:pt x="4799" y="19284"/>
                  <a:pt x="4372" y="19078"/>
                </a:cubicBezTo>
                <a:cubicBezTo>
                  <a:pt x="4093" y="18944"/>
                  <a:pt x="3950" y="18920"/>
                  <a:pt x="3442" y="18920"/>
                </a:cubicBezTo>
                <a:close/>
              </a:path>
            </a:pathLst>
          </a:custGeom>
          <a:ln w="12700">
            <a:miter lim="400000"/>
          </a:ln>
        </p:spPr>
      </p:pic>
      <p:sp>
        <p:nvSpPr>
          <p:cNvPr id="437" name="Shape 437"/>
          <p:cNvSpPr>
            <a:spLocks noGrp="1"/>
          </p:cNvSpPr>
          <p:nvPr>
            <p:ph type="title"/>
          </p:nvPr>
        </p:nvSpPr>
        <p:spPr>
          <a:xfrm>
            <a:off x="5198614" y="229747"/>
            <a:ext cx="5725567" cy="2324952"/>
          </a:xfrm>
          <a:prstGeom prst="rect">
            <a:avLst/>
          </a:prstGeom>
        </p:spPr>
        <p:txBody>
          <a:bodyPr/>
          <a:lstStyle/>
          <a:p>
            <a:r>
              <a:rPr lang="kk-KZ" dirty="0" smtClean="0"/>
              <a:t>Факт или Миф?</a:t>
            </a:r>
            <a:endParaRPr dirty="0"/>
          </a:p>
        </p:txBody>
      </p:sp>
      <p:pic>
        <p:nvPicPr>
          <p:cNvPr id="438" name="bigstock-Macbook-Pro-Retina-And-Iphone--67063108.jpg"/>
          <p:cNvPicPr>
            <a:picLocks noChangeAspect="1"/>
          </p:cNvPicPr>
          <p:nvPr/>
        </p:nvPicPr>
        <p:blipFill>
          <a:blip r:embed="rId5">
            <a:extLst/>
          </a:blip>
          <a:stretch>
            <a:fillRect/>
          </a:stretch>
        </p:blipFill>
        <p:spPr>
          <a:xfrm>
            <a:off x="587321" y="3286675"/>
            <a:ext cx="6882337" cy="45896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38"/>
                                        </p:tgtEl>
                                        <p:attrNameLst>
                                          <p:attrName>style.visibility</p:attrName>
                                        </p:attrNameLst>
                                      </p:cBhvr>
                                      <p:to>
                                        <p:strVal val="visible"/>
                                      </p:to>
                                    </p:set>
                                    <p:animEffect transition="in" filter="dissolve">
                                      <p:cBhvr>
                                        <p:cTn id="7" dur="1000"/>
                                        <p:tgtEl>
                                          <p:spTgt spid="43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34"/>
                                        </p:tgtEl>
                                        <p:attrNameLst>
                                          <p:attrName>style.visibility</p:attrName>
                                        </p:attrNameLst>
                                      </p:cBhvr>
                                      <p:to>
                                        <p:strVal val="visible"/>
                                      </p:to>
                                    </p:set>
                                    <p:animEffect transition="in" filter="dissolve">
                                      <p:cBhvr>
                                        <p:cTn id="11" dur="1000"/>
                                        <p:tgtEl>
                                          <p:spTgt spid="434"/>
                                        </p:tgtEl>
                                      </p:cBhvr>
                                    </p:animEffect>
                                  </p:childTnLst>
                                </p:cTn>
                              </p:par>
                            </p:childTnLst>
                          </p:cTn>
                        </p:par>
                        <p:par>
                          <p:cTn id="12" fill="hold">
                            <p:stCondLst>
                              <p:cond delay="2000"/>
                            </p:stCondLst>
                            <p:childTnLst>
                              <p:par>
                                <p:cTn id="13" presetID="18" presetClass="entr" presetSubtype="9" fill="hold" grpId="3" nodeType="afterEffect">
                                  <p:stCondLst>
                                    <p:cond delay="0"/>
                                  </p:stCondLst>
                                  <p:iterate>
                                    <p:tmAbs val="0"/>
                                  </p:iterate>
                                  <p:childTnLst>
                                    <p:set>
                                      <p:cBhvr>
                                        <p:cTn id="14" fill="hold"/>
                                        <p:tgtEl>
                                          <p:spTgt spid="436"/>
                                        </p:tgtEl>
                                        <p:attrNameLst>
                                          <p:attrName>style.visibility</p:attrName>
                                        </p:attrNameLst>
                                      </p:cBhvr>
                                      <p:to>
                                        <p:strVal val="visible"/>
                                      </p:to>
                                    </p:set>
                                    <p:animEffect transition="in" filter="strips(upLeft)">
                                      <p:cBhvr>
                                        <p:cTn id="15" dur="1000"/>
                                        <p:tgtEl>
                                          <p:spTgt spid="436"/>
                                        </p:tgtEl>
                                      </p:cBhvr>
                                    </p:animEffect>
                                  </p:childTnLst>
                                </p:cTn>
                              </p:par>
                            </p:childTnLst>
                          </p:cTn>
                        </p:par>
                        <p:par>
                          <p:cTn id="16" fill="hold">
                            <p:stCondLst>
                              <p:cond delay="3000"/>
                            </p:stCondLst>
                            <p:childTnLst>
                              <p:par>
                                <p:cTn id="17" presetID="18" presetClass="entr" presetSubtype="9" fill="hold" grpId="4" nodeType="afterEffect">
                                  <p:stCondLst>
                                    <p:cond delay="0"/>
                                  </p:stCondLst>
                                  <p:iterate>
                                    <p:tmAbs val="0"/>
                                  </p:iterate>
                                  <p:childTnLst>
                                    <p:set>
                                      <p:cBhvr>
                                        <p:cTn id="18" fill="hold"/>
                                        <p:tgtEl>
                                          <p:spTgt spid="437"/>
                                        </p:tgtEl>
                                        <p:attrNameLst>
                                          <p:attrName>style.visibility</p:attrName>
                                        </p:attrNameLst>
                                      </p:cBhvr>
                                      <p:to>
                                        <p:strVal val="visible"/>
                                      </p:to>
                                    </p:set>
                                    <p:animEffect transition="in" filter="strips(upLeft)">
                                      <p:cBhvr>
                                        <p:cTn id="19" dur="10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2" animBg="1" advAuto="0"/>
      <p:bldP spid="436" grpId="3" animBg="1" advAuto="0"/>
      <p:bldP spid="437" grpId="4" animBg="1" advAuto="0"/>
      <p:bldP spid="438"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p:nvPr/>
        </p:nvSpPr>
        <p:spPr>
          <a:xfrm>
            <a:off x="5932547" y="2367211"/>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43" name="Shape 443"/>
          <p:cNvSpPr/>
          <p:nvPr/>
        </p:nvSpPr>
        <p:spPr>
          <a:xfrm>
            <a:off x="5561089" y="3708606"/>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44" name="blog_asea-scientifcally-validated.png"/>
          <p:cNvPicPr>
            <a:picLocks noChangeAspect="1"/>
          </p:cNvPicPr>
          <p:nvPr/>
        </p:nvPicPr>
        <p:blipFill>
          <a:blip r:embed="rId3">
            <a:extLst/>
          </a:blip>
          <a:stretch>
            <a:fillRect/>
          </a:stretch>
        </p:blipFill>
        <p:spPr>
          <a:xfrm>
            <a:off x="753540" y="869214"/>
            <a:ext cx="8281180" cy="4140591"/>
          </a:xfrm>
          <a:prstGeom prst="rect">
            <a:avLst/>
          </a:prstGeom>
          <a:ln w="25400">
            <a:miter lim="400000"/>
          </a:ln>
          <a:effectLst>
            <a:outerShdw blurRad="127000" dist="76200" dir="5520000" rotWithShape="0">
              <a:srgbClr val="000000">
                <a:alpha val="60000"/>
              </a:srgbClr>
            </a:outerShdw>
          </a:effectLst>
        </p:spPr>
      </p:pic>
      <p:sp>
        <p:nvSpPr>
          <p:cNvPr id="445" name="Shape 445"/>
          <p:cNvSpPr/>
          <p:nvPr/>
        </p:nvSpPr>
        <p:spPr>
          <a:xfrm>
            <a:off x="5662274" y="4485947"/>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grpSp>
        <p:nvGrpSpPr>
          <p:cNvPr id="448" name="Group 448"/>
          <p:cNvGrpSpPr/>
          <p:nvPr/>
        </p:nvGrpSpPr>
        <p:grpSpPr>
          <a:xfrm>
            <a:off x="7090731" y="5803496"/>
            <a:ext cx="5558709" cy="2216879"/>
            <a:chOff x="0" y="0"/>
            <a:chExt cx="5558707" cy="2216877"/>
          </a:xfrm>
        </p:grpSpPr>
        <p:pic>
          <p:nvPicPr>
            <p:cNvPr id="447" name="image19.png"/>
            <p:cNvPicPr>
              <a:picLocks noChangeAspect="1"/>
            </p:cNvPicPr>
            <p:nvPr/>
          </p:nvPicPr>
          <p:blipFill>
            <a:blip r:embed="rId4">
              <a:extLst/>
            </a:blip>
            <a:srcRect/>
            <a:stretch>
              <a:fillRect/>
            </a:stretch>
          </p:blipFill>
          <p:spPr>
            <a:xfrm>
              <a:off x="50800" y="50800"/>
              <a:ext cx="5457108" cy="2115278"/>
            </a:xfrm>
            <a:prstGeom prst="rect">
              <a:avLst/>
            </a:prstGeom>
            <a:ln>
              <a:noFill/>
            </a:ln>
            <a:effectLst/>
          </p:spPr>
        </p:pic>
        <p:pic>
          <p:nvPicPr>
            <p:cNvPr id="446" name="Рисунок 445"/>
            <p:cNvPicPr>
              <a:picLocks/>
            </p:cNvPicPr>
            <p:nvPr/>
          </p:nvPicPr>
          <p:blipFill>
            <a:blip r:embed="rId5">
              <a:extLst/>
            </a:blip>
            <a:stretch>
              <a:fillRect/>
            </a:stretch>
          </p:blipFill>
          <p:spPr>
            <a:xfrm>
              <a:off x="0" y="0"/>
              <a:ext cx="5558708" cy="2216878"/>
            </a:xfrm>
            <a:prstGeom prst="rect">
              <a:avLst/>
            </a:prstGeom>
            <a:effectLst/>
          </p:spPr>
        </p:pic>
      </p:grpSp>
      <p:sp>
        <p:nvSpPr>
          <p:cNvPr id="449" name="Shape 449"/>
          <p:cNvSpPr/>
          <p:nvPr/>
        </p:nvSpPr>
        <p:spPr>
          <a:xfrm>
            <a:off x="717937" y="5263287"/>
            <a:ext cx="586085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Разработки ASEA имеют </a:t>
            </a:r>
          </a:p>
          <a:p>
            <a:r>
              <a:t>научное подтверждение </a:t>
            </a:r>
          </a:p>
        </p:txBody>
      </p:sp>
      <p:sp>
        <p:nvSpPr>
          <p:cNvPr id="450" name="Shape 450"/>
          <p:cNvSpPr/>
          <p:nvPr/>
        </p:nvSpPr>
        <p:spPr>
          <a:xfrm>
            <a:off x="7173046" y="8147627"/>
            <a:ext cx="5040314"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900"/>
            </a:pPr>
            <a:r>
              <a:t>Лаборатории BioAgilytix</a:t>
            </a:r>
          </a:p>
          <a:p>
            <a:pPr algn="l">
              <a:defRPr sz="2900"/>
            </a:pPr>
            <a:r>
              <a:t>Редокс Сертификация пройдена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48"/>
                                        </p:tgtEl>
                                        <p:attrNameLst>
                                          <p:attrName>style.visibility</p:attrName>
                                        </p:attrNameLst>
                                      </p:cBhvr>
                                      <p:to>
                                        <p:strVal val="visible"/>
                                      </p:to>
                                    </p:set>
                                    <p:animEffect transition="in" filter="dissolve">
                                      <p:cBhvr>
                                        <p:cTn id="7"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55" name="Shape 455"/>
          <p:cNvSpPr>
            <a:spLocks noGrp="1"/>
          </p:cNvSpPr>
          <p:nvPr>
            <p:ph type="title"/>
          </p:nvPr>
        </p:nvSpPr>
        <p:spPr>
          <a:prstGeom prst="rect">
            <a:avLst/>
          </a:prstGeom>
        </p:spPr>
        <p:txBody>
          <a:bodyPr/>
          <a:lstStyle>
            <a:lvl1pPr>
              <a:defRPr u="sng">
                <a:hlinkClick r:id="rId4"/>
              </a:defRPr>
            </a:lvl1pPr>
          </a:lstStyle>
          <a:p>
            <a:pPr>
              <a:defRPr u="none"/>
            </a:pPr>
            <a:r>
              <a:rPr u="sng">
                <a:hlinkClick r:id="rId4"/>
              </a:rPr>
              <a:t>www.ASEAGlobal.com</a:t>
            </a:r>
          </a:p>
        </p:txBody>
      </p:sp>
      <p:pic>
        <p:nvPicPr>
          <p:cNvPr id="456" name="Screen Shot 2016-08-03 at 6.01.42 PM.png"/>
          <p:cNvPicPr>
            <a:picLocks noChangeAspect="1"/>
          </p:cNvPicPr>
          <p:nvPr/>
        </p:nvPicPr>
        <p:blipFill>
          <a:blip r:embed="rId5">
            <a:extLst/>
          </a:blip>
          <a:stretch>
            <a:fillRect/>
          </a:stretch>
        </p:blipFill>
        <p:spPr>
          <a:xfrm>
            <a:off x="281284" y="2262105"/>
            <a:ext cx="12442232" cy="67282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title"/>
          </p:nvPr>
        </p:nvSpPr>
        <p:spPr>
          <a:xfrm>
            <a:off x="650239" y="406399"/>
            <a:ext cx="11704322" cy="1805097"/>
          </a:xfrm>
          <a:prstGeom prst="rect">
            <a:avLst/>
          </a:prstGeom>
        </p:spPr>
        <p:txBody>
          <a:bodyPr/>
          <a:lstStyle>
            <a:lvl1pPr>
              <a:lnSpc>
                <a:spcPts val="4900"/>
              </a:lnSpc>
              <a:defRPr sz="4900" spc="490">
                <a:latin typeface="Helvetica"/>
                <a:ea typeface="Helvetica"/>
                <a:cs typeface="Helvetica"/>
                <a:sym typeface="Helvetica"/>
              </a:defRPr>
            </a:lvl1pPr>
          </a:lstStyle>
          <a:p>
            <a:r>
              <a:rPr lang="ru-RU" dirty="0"/>
              <a:t>Институты </a:t>
            </a:r>
            <a:r>
              <a:rPr lang="ru-RU" dirty="0" smtClean="0"/>
              <a:t>Мирового Класса </a:t>
            </a:r>
            <a:r>
              <a:rPr lang="ru-RU" dirty="0"/>
              <a:t>для </a:t>
            </a:r>
            <a:r>
              <a:rPr lang="ru-RU" dirty="0" smtClean="0"/>
              <a:t>Клинических Испытаний </a:t>
            </a:r>
            <a:r>
              <a:rPr lang="ru-RU" dirty="0"/>
              <a:t>и </a:t>
            </a:r>
            <a:r>
              <a:rPr lang="ru-RU" dirty="0" smtClean="0"/>
              <a:t>Тестирования</a:t>
            </a:r>
            <a:endParaRPr dirty="0"/>
          </a:p>
        </p:txBody>
      </p:sp>
      <p:pic>
        <p:nvPicPr>
          <p:cNvPr id="461" name="pasted-image.tif"/>
          <p:cNvPicPr>
            <a:picLocks noChangeAspect="1"/>
          </p:cNvPicPr>
          <p:nvPr/>
        </p:nvPicPr>
        <p:blipFill>
          <a:blip r:embed="rId3">
            <a:alphaModFix amt="20435"/>
            <a:extLst/>
          </a:blip>
          <a:srcRect l="2518" t="2419" r="2333" b="1615"/>
          <a:stretch>
            <a:fillRect/>
          </a:stretch>
        </p:blipFill>
        <p:spPr>
          <a:xfrm>
            <a:off x="-376064" y="4110194"/>
            <a:ext cx="12109394" cy="5048251"/>
          </a:xfrm>
          <a:custGeom>
            <a:avLst/>
            <a:gdLst/>
            <a:ahLst/>
            <a:cxnLst>
              <a:cxn ang="0">
                <a:pos x="wd2" y="hd2"/>
              </a:cxn>
              <a:cxn ang="5400000">
                <a:pos x="wd2" y="hd2"/>
              </a:cxn>
              <a:cxn ang="10800000">
                <a:pos x="wd2" y="hd2"/>
              </a:cxn>
              <a:cxn ang="16200000">
                <a:pos x="wd2" y="hd2"/>
              </a:cxn>
            </a:cxnLst>
            <a:rect l="0" t="0" r="r" b="b"/>
            <a:pathLst>
              <a:path w="21577" h="21548" extrusionOk="0">
                <a:moveTo>
                  <a:pt x="7786" y="0"/>
                </a:moveTo>
                <a:lnTo>
                  <a:pt x="7771" y="308"/>
                </a:lnTo>
                <a:lnTo>
                  <a:pt x="7757" y="615"/>
                </a:lnTo>
                <a:lnTo>
                  <a:pt x="7876" y="615"/>
                </a:lnTo>
                <a:cubicBezTo>
                  <a:pt x="7942" y="615"/>
                  <a:pt x="7986" y="593"/>
                  <a:pt x="7974" y="564"/>
                </a:cubicBezTo>
                <a:cubicBezTo>
                  <a:pt x="7963" y="535"/>
                  <a:pt x="7922" y="511"/>
                  <a:pt x="7885" y="510"/>
                </a:cubicBezTo>
                <a:cubicBezTo>
                  <a:pt x="7833" y="508"/>
                  <a:pt x="7816" y="454"/>
                  <a:pt x="7803" y="254"/>
                </a:cubicBezTo>
                <a:lnTo>
                  <a:pt x="7786" y="0"/>
                </a:lnTo>
                <a:close/>
                <a:moveTo>
                  <a:pt x="8059" y="0"/>
                </a:moveTo>
                <a:lnTo>
                  <a:pt x="8043" y="308"/>
                </a:lnTo>
                <a:cubicBezTo>
                  <a:pt x="8029" y="605"/>
                  <a:pt x="8032" y="615"/>
                  <a:pt x="8113" y="615"/>
                </a:cubicBezTo>
                <a:cubicBezTo>
                  <a:pt x="8159" y="615"/>
                  <a:pt x="8197" y="588"/>
                  <a:pt x="8197" y="552"/>
                </a:cubicBezTo>
                <a:cubicBezTo>
                  <a:pt x="8197" y="517"/>
                  <a:pt x="8173" y="492"/>
                  <a:pt x="8144" y="498"/>
                </a:cubicBezTo>
                <a:cubicBezTo>
                  <a:pt x="8106" y="505"/>
                  <a:pt x="8088" y="437"/>
                  <a:pt x="8076" y="254"/>
                </a:cubicBezTo>
                <a:lnTo>
                  <a:pt x="8059" y="0"/>
                </a:lnTo>
                <a:close/>
                <a:moveTo>
                  <a:pt x="11052" y="0"/>
                </a:moveTo>
                <a:lnTo>
                  <a:pt x="11037" y="308"/>
                </a:lnTo>
                <a:cubicBezTo>
                  <a:pt x="11022" y="615"/>
                  <a:pt x="11023" y="615"/>
                  <a:pt x="11122" y="615"/>
                </a:cubicBezTo>
                <a:cubicBezTo>
                  <a:pt x="11177" y="615"/>
                  <a:pt x="11221" y="587"/>
                  <a:pt x="11221" y="554"/>
                </a:cubicBezTo>
                <a:cubicBezTo>
                  <a:pt x="11221" y="521"/>
                  <a:pt x="11191" y="497"/>
                  <a:pt x="11153" y="500"/>
                </a:cubicBezTo>
                <a:cubicBezTo>
                  <a:pt x="11098" y="504"/>
                  <a:pt x="11081" y="459"/>
                  <a:pt x="11068" y="254"/>
                </a:cubicBezTo>
                <a:lnTo>
                  <a:pt x="11052" y="0"/>
                </a:lnTo>
                <a:close/>
                <a:moveTo>
                  <a:pt x="3851" y="36"/>
                </a:moveTo>
                <a:cubicBezTo>
                  <a:pt x="3731" y="36"/>
                  <a:pt x="3729" y="40"/>
                  <a:pt x="3717" y="325"/>
                </a:cubicBezTo>
                <a:cubicBezTo>
                  <a:pt x="3706" y="610"/>
                  <a:pt x="3707" y="615"/>
                  <a:pt x="3804" y="615"/>
                </a:cubicBezTo>
                <a:cubicBezTo>
                  <a:pt x="3909" y="615"/>
                  <a:pt x="3924" y="550"/>
                  <a:pt x="3872" y="318"/>
                </a:cubicBezTo>
                <a:cubicBezTo>
                  <a:pt x="3847" y="207"/>
                  <a:pt x="3851" y="167"/>
                  <a:pt x="3891" y="130"/>
                </a:cubicBezTo>
                <a:cubicBezTo>
                  <a:pt x="3954" y="73"/>
                  <a:pt x="4034" y="307"/>
                  <a:pt x="4014" y="490"/>
                </a:cubicBezTo>
                <a:cubicBezTo>
                  <a:pt x="4006" y="568"/>
                  <a:pt x="4017" y="615"/>
                  <a:pt x="4045" y="615"/>
                </a:cubicBezTo>
                <a:cubicBezTo>
                  <a:pt x="4069" y="615"/>
                  <a:pt x="4081" y="584"/>
                  <a:pt x="4071" y="545"/>
                </a:cubicBezTo>
                <a:cubicBezTo>
                  <a:pt x="4061" y="507"/>
                  <a:pt x="4074" y="376"/>
                  <a:pt x="4100" y="256"/>
                </a:cubicBezTo>
                <a:cubicBezTo>
                  <a:pt x="4126" y="135"/>
                  <a:pt x="4134" y="36"/>
                  <a:pt x="4119" y="36"/>
                </a:cubicBezTo>
                <a:cubicBezTo>
                  <a:pt x="4104" y="36"/>
                  <a:pt x="4082" y="93"/>
                  <a:pt x="4071" y="163"/>
                </a:cubicBezTo>
                <a:cubicBezTo>
                  <a:pt x="4051" y="283"/>
                  <a:pt x="4049" y="283"/>
                  <a:pt x="4011" y="163"/>
                </a:cubicBezTo>
                <a:cubicBezTo>
                  <a:pt x="3986" y="78"/>
                  <a:pt x="3932" y="36"/>
                  <a:pt x="3851" y="36"/>
                </a:cubicBezTo>
                <a:close/>
                <a:moveTo>
                  <a:pt x="4318" y="36"/>
                </a:moveTo>
                <a:cubicBezTo>
                  <a:pt x="4252" y="36"/>
                  <a:pt x="4242" y="71"/>
                  <a:pt x="4231" y="325"/>
                </a:cubicBezTo>
                <a:cubicBezTo>
                  <a:pt x="4220" y="600"/>
                  <a:pt x="4224" y="615"/>
                  <a:pt x="4304" y="615"/>
                </a:cubicBezTo>
                <a:cubicBezTo>
                  <a:pt x="4390" y="615"/>
                  <a:pt x="4408" y="518"/>
                  <a:pt x="4358" y="329"/>
                </a:cubicBezTo>
                <a:cubicBezTo>
                  <a:pt x="4340" y="261"/>
                  <a:pt x="4343" y="188"/>
                  <a:pt x="4363" y="129"/>
                </a:cubicBezTo>
                <a:cubicBezTo>
                  <a:pt x="4388" y="57"/>
                  <a:pt x="4377" y="36"/>
                  <a:pt x="4318" y="36"/>
                </a:cubicBezTo>
                <a:close/>
                <a:moveTo>
                  <a:pt x="6895" y="36"/>
                </a:moveTo>
                <a:cubicBezTo>
                  <a:pt x="6880" y="36"/>
                  <a:pt x="6867" y="99"/>
                  <a:pt x="6867" y="176"/>
                </a:cubicBezTo>
                <a:cubicBezTo>
                  <a:pt x="6867" y="399"/>
                  <a:pt x="6809" y="425"/>
                  <a:pt x="6776" y="217"/>
                </a:cubicBezTo>
                <a:cubicBezTo>
                  <a:pt x="6748" y="41"/>
                  <a:pt x="6734" y="29"/>
                  <a:pt x="6587" y="49"/>
                </a:cubicBezTo>
                <a:cubicBezTo>
                  <a:pt x="6447" y="68"/>
                  <a:pt x="6427" y="92"/>
                  <a:pt x="6418" y="240"/>
                </a:cubicBezTo>
                <a:cubicBezTo>
                  <a:pt x="6413" y="333"/>
                  <a:pt x="6416" y="457"/>
                  <a:pt x="6426" y="517"/>
                </a:cubicBezTo>
                <a:cubicBezTo>
                  <a:pt x="6437" y="589"/>
                  <a:pt x="6476" y="617"/>
                  <a:pt x="6542" y="601"/>
                </a:cubicBezTo>
                <a:cubicBezTo>
                  <a:pt x="6624" y="582"/>
                  <a:pt x="6642" y="544"/>
                  <a:pt x="6655" y="366"/>
                </a:cubicBezTo>
                <a:cubicBezTo>
                  <a:pt x="6675" y="81"/>
                  <a:pt x="6721" y="89"/>
                  <a:pt x="6752" y="384"/>
                </a:cubicBezTo>
                <a:cubicBezTo>
                  <a:pt x="6767" y="517"/>
                  <a:pt x="6795" y="613"/>
                  <a:pt x="6813" y="598"/>
                </a:cubicBezTo>
                <a:cubicBezTo>
                  <a:pt x="6857" y="563"/>
                  <a:pt x="6934" y="36"/>
                  <a:pt x="6895" y="36"/>
                </a:cubicBezTo>
                <a:close/>
                <a:moveTo>
                  <a:pt x="7025" y="36"/>
                </a:moveTo>
                <a:lnTo>
                  <a:pt x="7013" y="325"/>
                </a:lnTo>
                <a:lnTo>
                  <a:pt x="7001" y="615"/>
                </a:lnTo>
                <a:lnTo>
                  <a:pt x="7214" y="615"/>
                </a:lnTo>
                <a:lnTo>
                  <a:pt x="7426" y="615"/>
                </a:lnTo>
                <a:lnTo>
                  <a:pt x="7431" y="325"/>
                </a:lnTo>
                <a:lnTo>
                  <a:pt x="7436" y="36"/>
                </a:lnTo>
                <a:lnTo>
                  <a:pt x="7230" y="36"/>
                </a:lnTo>
                <a:lnTo>
                  <a:pt x="7025" y="36"/>
                </a:lnTo>
                <a:close/>
                <a:moveTo>
                  <a:pt x="9963" y="36"/>
                </a:moveTo>
                <a:cubicBezTo>
                  <a:pt x="9908" y="36"/>
                  <a:pt x="9896" y="84"/>
                  <a:pt x="9886" y="325"/>
                </a:cubicBezTo>
                <a:cubicBezTo>
                  <a:pt x="9874" y="614"/>
                  <a:pt x="9874" y="615"/>
                  <a:pt x="9982" y="615"/>
                </a:cubicBezTo>
                <a:cubicBezTo>
                  <a:pt x="10042" y="615"/>
                  <a:pt x="10106" y="578"/>
                  <a:pt x="10125" y="532"/>
                </a:cubicBezTo>
                <a:cubicBezTo>
                  <a:pt x="10150" y="473"/>
                  <a:pt x="10172" y="471"/>
                  <a:pt x="10199" y="525"/>
                </a:cubicBezTo>
                <a:cubicBezTo>
                  <a:pt x="10221" y="567"/>
                  <a:pt x="10341" y="601"/>
                  <a:pt x="10466" y="601"/>
                </a:cubicBezTo>
                <a:lnTo>
                  <a:pt x="10693" y="605"/>
                </a:lnTo>
                <a:lnTo>
                  <a:pt x="10682" y="318"/>
                </a:lnTo>
                <a:lnTo>
                  <a:pt x="10670" y="36"/>
                </a:lnTo>
                <a:lnTo>
                  <a:pt x="10510" y="36"/>
                </a:lnTo>
                <a:cubicBezTo>
                  <a:pt x="10350" y="36"/>
                  <a:pt x="10348" y="38"/>
                  <a:pt x="10339" y="271"/>
                </a:cubicBezTo>
                <a:cubicBezTo>
                  <a:pt x="10327" y="562"/>
                  <a:pt x="10277" y="555"/>
                  <a:pt x="10241" y="257"/>
                </a:cubicBezTo>
                <a:cubicBezTo>
                  <a:pt x="10214" y="35"/>
                  <a:pt x="10153" y="-33"/>
                  <a:pt x="10115" y="115"/>
                </a:cubicBezTo>
                <a:cubicBezTo>
                  <a:pt x="10100" y="172"/>
                  <a:pt x="10086" y="172"/>
                  <a:pt x="10063" y="115"/>
                </a:cubicBezTo>
                <a:cubicBezTo>
                  <a:pt x="10045" y="72"/>
                  <a:pt x="10000" y="36"/>
                  <a:pt x="9963" y="36"/>
                </a:cubicBezTo>
                <a:close/>
                <a:moveTo>
                  <a:pt x="7574" y="41"/>
                </a:moveTo>
                <a:cubicBezTo>
                  <a:pt x="7566" y="49"/>
                  <a:pt x="7562" y="74"/>
                  <a:pt x="7562" y="120"/>
                </a:cubicBezTo>
                <a:cubicBezTo>
                  <a:pt x="7562" y="173"/>
                  <a:pt x="7543" y="307"/>
                  <a:pt x="7519" y="417"/>
                </a:cubicBezTo>
                <a:cubicBezTo>
                  <a:pt x="7474" y="623"/>
                  <a:pt x="7493" y="682"/>
                  <a:pt x="7557" y="530"/>
                </a:cubicBezTo>
                <a:cubicBezTo>
                  <a:pt x="7585" y="463"/>
                  <a:pt x="7600" y="463"/>
                  <a:pt x="7629" y="530"/>
                </a:cubicBezTo>
                <a:cubicBezTo>
                  <a:pt x="7695" y="688"/>
                  <a:pt x="7711" y="620"/>
                  <a:pt x="7672" y="349"/>
                </a:cubicBezTo>
                <a:cubicBezTo>
                  <a:pt x="7643" y="150"/>
                  <a:pt x="7595" y="16"/>
                  <a:pt x="7574" y="41"/>
                </a:cubicBezTo>
                <a:close/>
                <a:moveTo>
                  <a:pt x="10839" y="81"/>
                </a:moveTo>
                <a:cubicBezTo>
                  <a:pt x="10822" y="96"/>
                  <a:pt x="10808" y="153"/>
                  <a:pt x="10802" y="254"/>
                </a:cubicBezTo>
                <a:cubicBezTo>
                  <a:pt x="10797" y="354"/>
                  <a:pt x="10778" y="475"/>
                  <a:pt x="10761" y="525"/>
                </a:cubicBezTo>
                <a:cubicBezTo>
                  <a:pt x="10721" y="641"/>
                  <a:pt x="10774" y="645"/>
                  <a:pt x="10822" y="530"/>
                </a:cubicBezTo>
                <a:cubicBezTo>
                  <a:pt x="10850" y="463"/>
                  <a:pt x="10865" y="463"/>
                  <a:pt x="10894" y="530"/>
                </a:cubicBezTo>
                <a:cubicBezTo>
                  <a:pt x="10960" y="689"/>
                  <a:pt x="10977" y="619"/>
                  <a:pt x="10937" y="344"/>
                </a:cubicBezTo>
                <a:cubicBezTo>
                  <a:pt x="10914" y="189"/>
                  <a:pt x="10884" y="99"/>
                  <a:pt x="10858" y="81"/>
                </a:cubicBezTo>
                <a:cubicBezTo>
                  <a:pt x="10852" y="77"/>
                  <a:pt x="10845" y="76"/>
                  <a:pt x="10839" y="81"/>
                </a:cubicBezTo>
                <a:close/>
                <a:moveTo>
                  <a:pt x="17529" y="1113"/>
                </a:moveTo>
                <a:cubicBezTo>
                  <a:pt x="17518" y="1124"/>
                  <a:pt x="17506" y="1154"/>
                  <a:pt x="17493" y="1203"/>
                </a:cubicBezTo>
                <a:cubicBezTo>
                  <a:pt x="17478" y="1259"/>
                  <a:pt x="17464" y="1259"/>
                  <a:pt x="17440" y="1203"/>
                </a:cubicBezTo>
                <a:cubicBezTo>
                  <a:pt x="17420" y="1155"/>
                  <a:pt x="17268" y="1123"/>
                  <a:pt x="17051" y="1123"/>
                </a:cubicBezTo>
                <a:cubicBezTo>
                  <a:pt x="16728" y="1123"/>
                  <a:pt x="16694" y="1135"/>
                  <a:pt x="16694" y="1254"/>
                </a:cubicBezTo>
                <a:cubicBezTo>
                  <a:pt x="16694" y="1325"/>
                  <a:pt x="16709" y="1419"/>
                  <a:pt x="16727" y="1462"/>
                </a:cubicBezTo>
                <a:cubicBezTo>
                  <a:pt x="16751" y="1519"/>
                  <a:pt x="16751" y="1554"/>
                  <a:pt x="16727" y="1589"/>
                </a:cubicBezTo>
                <a:cubicBezTo>
                  <a:pt x="16709" y="1616"/>
                  <a:pt x="16694" y="1665"/>
                  <a:pt x="16694" y="1699"/>
                </a:cubicBezTo>
                <a:cubicBezTo>
                  <a:pt x="16694" y="1733"/>
                  <a:pt x="16856" y="1766"/>
                  <a:pt x="17054" y="1770"/>
                </a:cubicBezTo>
                <a:cubicBezTo>
                  <a:pt x="17394" y="1777"/>
                  <a:pt x="17413" y="1768"/>
                  <a:pt x="17399" y="1638"/>
                </a:cubicBezTo>
                <a:cubicBezTo>
                  <a:pt x="17375" y="1422"/>
                  <a:pt x="17445" y="1382"/>
                  <a:pt x="17485" y="1589"/>
                </a:cubicBezTo>
                <a:cubicBezTo>
                  <a:pt x="17536" y="1859"/>
                  <a:pt x="17564" y="1817"/>
                  <a:pt x="17576" y="1448"/>
                </a:cubicBezTo>
                <a:cubicBezTo>
                  <a:pt x="17584" y="1212"/>
                  <a:pt x="17562" y="1081"/>
                  <a:pt x="17529" y="1113"/>
                </a:cubicBezTo>
                <a:close/>
                <a:moveTo>
                  <a:pt x="3158" y="1116"/>
                </a:moveTo>
                <a:cubicBezTo>
                  <a:pt x="3138" y="1137"/>
                  <a:pt x="3135" y="1233"/>
                  <a:pt x="3154" y="1394"/>
                </a:cubicBezTo>
                <a:cubicBezTo>
                  <a:pt x="3171" y="1544"/>
                  <a:pt x="3191" y="1693"/>
                  <a:pt x="3199" y="1724"/>
                </a:cubicBezTo>
                <a:cubicBezTo>
                  <a:pt x="3207" y="1756"/>
                  <a:pt x="3231" y="1746"/>
                  <a:pt x="3253" y="1702"/>
                </a:cubicBezTo>
                <a:cubicBezTo>
                  <a:pt x="3281" y="1647"/>
                  <a:pt x="3299" y="1645"/>
                  <a:pt x="3313" y="1697"/>
                </a:cubicBezTo>
                <a:cubicBezTo>
                  <a:pt x="3351" y="1844"/>
                  <a:pt x="3380" y="1771"/>
                  <a:pt x="3410" y="1448"/>
                </a:cubicBezTo>
                <a:cubicBezTo>
                  <a:pt x="3443" y="1108"/>
                  <a:pt x="3428" y="1064"/>
                  <a:pt x="3329" y="1211"/>
                </a:cubicBezTo>
                <a:cubicBezTo>
                  <a:pt x="3282" y="1281"/>
                  <a:pt x="3262" y="1281"/>
                  <a:pt x="3233" y="1211"/>
                </a:cubicBezTo>
                <a:cubicBezTo>
                  <a:pt x="3214" y="1165"/>
                  <a:pt x="3197" y="1134"/>
                  <a:pt x="3183" y="1120"/>
                </a:cubicBezTo>
                <a:cubicBezTo>
                  <a:pt x="3173" y="1109"/>
                  <a:pt x="3165" y="1109"/>
                  <a:pt x="3158" y="1116"/>
                </a:cubicBezTo>
                <a:close/>
                <a:moveTo>
                  <a:pt x="3610" y="1123"/>
                </a:moveTo>
                <a:cubicBezTo>
                  <a:pt x="3530" y="1123"/>
                  <a:pt x="3526" y="1140"/>
                  <a:pt x="3526" y="1448"/>
                </a:cubicBezTo>
                <a:cubicBezTo>
                  <a:pt x="3526" y="1769"/>
                  <a:pt x="3528" y="1775"/>
                  <a:pt x="3626" y="1775"/>
                </a:cubicBezTo>
                <a:cubicBezTo>
                  <a:pt x="3697" y="1775"/>
                  <a:pt x="3719" y="1747"/>
                  <a:pt x="3703" y="1685"/>
                </a:cubicBezTo>
                <a:cubicBezTo>
                  <a:pt x="3691" y="1637"/>
                  <a:pt x="3684" y="1491"/>
                  <a:pt x="3688" y="1360"/>
                </a:cubicBezTo>
                <a:cubicBezTo>
                  <a:pt x="3694" y="1144"/>
                  <a:pt x="3686" y="1123"/>
                  <a:pt x="3610" y="1123"/>
                </a:cubicBezTo>
                <a:close/>
                <a:moveTo>
                  <a:pt x="3798" y="1123"/>
                </a:moveTo>
                <a:lnTo>
                  <a:pt x="3798" y="1448"/>
                </a:lnTo>
                <a:lnTo>
                  <a:pt x="3798" y="1775"/>
                </a:lnTo>
                <a:lnTo>
                  <a:pt x="3910" y="1775"/>
                </a:lnTo>
                <a:cubicBezTo>
                  <a:pt x="3971" y="1775"/>
                  <a:pt x="4031" y="1739"/>
                  <a:pt x="4042" y="1696"/>
                </a:cubicBezTo>
                <a:cubicBezTo>
                  <a:pt x="4056" y="1639"/>
                  <a:pt x="4071" y="1639"/>
                  <a:pt x="4094" y="1696"/>
                </a:cubicBezTo>
                <a:cubicBezTo>
                  <a:pt x="4153" y="1836"/>
                  <a:pt x="4176" y="1780"/>
                  <a:pt x="4174" y="1503"/>
                </a:cubicBezTo>
                <a:cubicBezTo>
                  <a:pt x="4172" y="1267"/>
                  <a:pt x="4168" y="1253"/>
                  <a:pt x="4144" y="1394"/>
                </a:cubicBezTo>
                <a:cubicBezTo>
                  <a:pt x="4108" y="1611"/>
                  <a:pt x="4088" y="1600"/>
                  <a:pt x="4050" y="1340"/>
                </a:cubicBezTo>
                <a:cubicBezTo>
                  <a:pt x="4023" y="1152"/>
                  <a:pt x="4004" y="1123"/>
                  <a:pt x="3908" y="1123"/>
                </a:cubicBezTo>
                <a:lnTo>
                  <a:pt x="3798" y="1123"/>
                </a:lnTo>
                <a:close/>
                <a:moveTo>
                  <a:pt x="4282" y="1123"/>
                </a:moveTo>
                <a:lnTo>
                  <a:pt x="4282" y="1448"/>
                </a:lnTo>
                <a:lnTo>
                  <a:pt x="4282" y="1775"/>
                </a:lnTo>
                <a:lnTo>
                  <a:pt x="4521" y="1775"/>
                </a:lnTo>
                <a:cubicBezTo>
                  <a:pt x="4652" y="1775"/>
                  <a:pt x="4751" y="1751"/>
                  <a:pt x="4739" y="1723"/>
                </a:cubicBezTo>
                <a:cubicBezTo>
                  <a:pt x="4727" y="1694"/>
                  <a:pt x="4687" y="1670"/>
                  <a:pt x="4650" y="1669"/>
                </a:cubicBezTo>
                <a:cubicBezTo>
                  <a:pt x="4594" y="1667"/>
                  <a:pt x="4584" y="1625"/>
                  <a:pt x="4584" y="1394"/>
                </a:cubicBezTo>
                <a:lnTo>
                  <a:pt x="4584" y="1123"/>
                </a:lnTo>
                <a:lnTo>
                  <a:pt x="4433" y="1123"/>
                </a:lnTo>
                <a:lnTo>
                  <a:pt x="4282" y="1123"/>
                </a:lnTo>
                <a:close/>
                <a:moveTo>
                  <a:pt x="4878" y="1123"/>
                </a:moveTo>
                <a:cubicBezTo>
                  <a:pt x="4800" y="1123"/>
                  <a:pt x="4796" y="1141"/>
                  <a:pt x="4796" y="1448"/>
                </a:cubicBezTo>
                <a:cubicBezTo>
                  <a:pt x="4796" y="1756"/>
                  <a:pt x="4800" y="1775"/>
                  <a:pt x="4878" y="1775"/>
                </a:cubicBezTo>
                <a:cubicBezTo>
                  <a:pt x="4967" y="1775"/>
                  <a:pt x="4980" y="1704"/>
                  <a:pt x="4931" y="1486"/>
                </a:cubicBezTo>
                <a:cubicBezTo>
                  <a:pt x="4911" y="1395"/>
                  <a:pt x="4911" y="1334"/>
                  <a:pt x="4931" y="1304"/>
                </a:cubicBezTo>
                <a:cubicBezTo>
                  <a:pt x="4989" y="1219"/>
                  <a:pt x="4961" y="1123"/>
                  <a:pt x="4878" y="1123"/>
                </a:cubicBezTo>
                <a:close/>
                <a:moveTo>
                  <a:pt x="6860" y="1123"/>
                </a:moveTo>
                <a:cubicBezTo>
                  <a:pt x="6763" y="1123"/>
                  <a:pt x="6761" y="1128"/>
                  <a:pt x="6761" y="1448"/>
                </a:cubicBezTo>
                <a:lnTo>
                  <a:pt x="6761" y="1775"/>
                </a:lnTo>
                <a:lnTo>
                  <a:pt x="6876" y="1775"/>
                </a:lnTo>
                <a:cubicBezTo>
                  <a:pt x="6959" y="1775"/>
                  <a:pt x="6985" y="1748"/>
                  <a:pt x="6969" y="1685"/>
                </a:cubicBezTo>
                <a:cubicBezTo>
                  <a:pt x="6956" y="1637"/>
                  <a:pt x="6949" y="1491"/>
                  <a:pt x="6953" y="1360"/>
                </a:cubicBezTo>
                <a:cubicBezTo>
                  <a:pt x="6959" y="1136"/>
                  <a:pt x="6953" y="1123"/>
                  <a:pt x="6860" y="1123"/>
                </a:cubicBezTo>
                <a:close/>
                <a:moveTo>
                  <a:pt x="7064" y="1123"/>
                </a:moveTo>
                <a:lnTo>
                  <a:pt x="7064" y="1448"/>
                </a:lnTo>
                <a:lnTo>
                  <a:pt x="7064" y="1775"/>
                </a:lnTo>
                <a:lnTo>
                  <a:pt x="7175" y="1775"/>
                </a:lnTo>
                <a:cubicBezTo>
                  <a:pt x="7236" y="1775"/>
                  <a:pt x="7296" y="1739"/>
                  <a:pt x="7307" y="1696"/>
                </a:cubicBezTo>
                <a:cubicBezTo>
                  <a:pt x="7322" y="1639"/>
                  <a:pt x="7336" y="1639"/>
                  <a:pt x="7360" y="1696"/>
                </a:cubicBezTo>
                <a:cubicBezTo>
                  <a:pt x="7418" y="1836"/>
                  <a:pt x="7441" y="1780"/>
                  <a:pt x="7439" y="1503"/>
                </a:cubicBezTo>
                <a:cubicBezTo>
                  <a:pt x="7437" y="1267"/>
                  <a:pt x="7434" y="1253"/>
                  <a:pt x="7410" y="1394"/>
                </a:cubicBezTo>
                <a:cubicBezTo>
                  <a:pt x="7374" y="1611"/>
                  <a:pt x="7353" y="1600"/>
                  <a:pt x="7315" y="1340"/>
                </a:cubicBezTo>
                <a:cubicBezTo>
                  <a:pt x="7288" y="1152"/>
                  <a:pt x="7269" y="1123"/>
                  <a:pt x="7174" y="1123"/>
                </a:cubicBezTo>
                <a:lnTo>
                  <a:pt x="7064" y="1123"/>
                </a:lnTo>
                <a:close/>
                <a:moveTo>
                  <a:pt x="7540" y="1123"/>
                </a:moveTo>
                <a:lnTo>
                  <a:pt x="7540" y="1448"/>
                </a:lnTo>
                <a:lnTo>
                  <a:pt x="7540" y="1775"/>
                </a:lnTo>
                <a:lnTo>
                  <a:pt x="7885" y="1775"/>
                </a:lnTo>
                <a:cubicBezTo>
                  <a:pt x="8237" y="1775"/>
                  <a:pt x="8258" y="1756"/>
                  <a:pt x="8197" y="1486"/>
                </a:cubicBezTo>
                <a:cubicBezTo>
                  <a:pt x="8177" y="1395"/>
                  <a:pt x="8177" y="1334"/>
                  <a:pt x="8197" y="1304"/>
                </a:cubicBezTo>
                <a:cubicBezTo>
                  <a:pt x="8259" y="1213"/>
                  <a:pt x="8225" y="1123"/>
                  <a:pt x="8127" y="1123"/>
                </a:cubicBezTo>
                <a:cubicBezTo>
                  <a:pt x="8033" y="1123"/>
                  <a:pt x="8027" y="1136"/>
                  <a:pt x="8040" y="1333"/>
                </a:cubicBezTo>
                <a:cubicBezTo>
                  <a:pt x="8049" y="1494"/>
                  <a:pt x="8037" y="1565"/>
                  <a:pt x="7986" y="1630"/>
                </a:cubicBezTo>
                <a:cubicBezTo>
                  <a:pt x="7881" y="1764"/>
                  <a:pt x="7826" y="1668"/>
                  <a:pt x="7840" y="1375"/>
                </a:cubicBezTo>
                <a:lnTo>
                  <a:pt x="7852" y="1123"/>
                </a:lnTo>
                <a:lnTo>
                  <a:pt x="7697" y="1123"/>
                </a:lnTo>
                <a:lnTo>
                  <a:pt x="7540" y="1123"/>
                </a:lnTo>
                <a:close/>
                <a:moveTo>
                  <a:pt x="10329" y="1123"/>
                </a:moveTo>
                <a:lnTo>
                  <a:pt x="10329" y="1448"/>
                </a:lnTo>
                <a:lnTo>
                  <a:pt x="10329" y="1775"/>
                </a:lnTo>
                <a:lnTo>
                  <a:pt x="10559" y="1775"/>
                </a:lnTo>
                <a:cubicBezTo>
                  <a:pt x="10785" y="1775"/>
                  <a:pt x="10789" y="1772"/>
                  <a:pt x="10776" y="1602"/>
                </a:cubicBezTo>
                <a:cubicBezTo>
                  <a:pt x="10755" y="1339"/>
                  <a:pt x="10818" y="1309"/>
                  <a:pt x="10878" y="1555"/>
                </a:cubicBezTo>
                <a:cubicBezTo>
                  <a:pt x="10908" y="1675"/>
                  <a:pt x="10941" y="1775"/>
                  <a:pt x="10952" y="1775"/>
                </a:cubicBezTo>
                <a:cubicBezTo>
                  <a:pt x="10964" y="1775"/>
                  <a:pt x="10978" y="1628"/>
                  <a:pt x="10984" y="1448"/>
                </a:cubicBezTo>
                <a:cubicBezTo>
                  <a:pt x="10991" y="1234"/>
                  <a:pt x="10983" y="1123"/>
                  <a:pt x="10959" y="1123"/>
                </a:cubicBezTo>
                <a:cubicBezTo>
                  <a:pt x="10940" y="1123"/>
                  <a:pt x="10931" y="1182"/>
                  <a:pt x="10940" y="1259"/>
                </a:cubicBezTo>
                <a:cubicBezTo>
                  <a:pt x="10963" y="1474"/>
                  <a:pt x="10893" y="1514"/>
                  <a:pt x="10853" y="1308"/>
                </a:cubicBezTo>
                <a:cubicBezTo>
                  <a:pt x="10820" y="1131"/>
                  <a:pt x="10807" y="1123"/>
                  <a:pt x="10574" y="1123"/>
                </a:cubicBezTo>
                <a:lnTo>
                  <a:pt x="10329" y="1123"/>
                </a:lnTo>
                <a:close/>
                <a:moveTo>
                  <a:pt x="13768" y="1123"/>
                </a:moveTo>
                <a:cubicBezTo>
                  <a:pt x="13749" y="1123"/>
                  <a:pt x="13725" y="1158"/>
                  <a:pt x="13715" y="1199"/>
                </a:cubicBezTo>
                <a:cubicBezTo>
                  <a:pt x="13701" y="1252"/>
                  <a:pt x="13683" y="1250"/>
                  <a:pt x="13655" y="1194"/>
                </a:cubicBezTo>
                <a:cubicBezTo>
                  <a:pt x="13633" y="1150"/>
                  <a:pt x="13556" y="1124"/>
                  <a:pt x="13484" y="1137"/>
                </a:cubicBezTo>
                <a:cubicBezTo>
                  <a:pt x="13329" y="1163"/>
                  <a:pt x="13293" y="1339"/>
                  <a:pt x="13414" y="1472"/>
                </a:cubicBezTo>
                <a:cubicBezTo>
                  <a:pt x="13501" y="1567"/>
                  <a:pt x="13485" y="1735"/>
                  <a:pt x="13394" y="1679"/>
                </a:cubicBezTo>
                <a:cubicBezTo>
                  <a:pt x="13363" y="1659"/>
                  <a:pt x="13338" y="1671"/>
                  <a:pt x="13338" y="1704"/>
                </a:cubicBezTo>
                <a:cubicBezTo>
                  <a:pt x="13338" y="1737"/>
                  <a:pt x="13441" y="1764"/>
                  <a:pt x="13568" y="1765"/>
                </a:cubicBezTo>
                <a:lnTo>
                  <a:pt x="13797" y="1770"/>
                </a:lnTo>
                <a:lnTo>
                  <a:pt x="13746" y="1584"/>
                </a:lnTo>
                <a:cubicBezTo>
                  <a:pt x="13698" y="1411"/>
                  <a:pt x="13699" y="1390"/>
                  <a:pt x="13748" y="1260"/>
                </a:cubicBezTo>
                <a:cubicBezTo>
                  <a:pt x="13777" y="1184"/>
                  <a:pt x="13786" y="1123"/>
                  <a:pt x="13768" y="1123"/>
                </a:cubicBezTo>
                <a:close/>
                <a:moveTo>
                  <a:pt x="13988" y="1123"/>
                </a:moveTo>
                <a:cubicBezTo>
                  <a:pt x="13900" y="1123"/>
                  <a:pt x="13897" y="1134"/>
                  <a:pt x="13897" y="1448"/>
                </a:cubicBezTo>
                <a:cubicBezTo>
                  <a:pt x="13897" y="1767"/>
                  <a:pt x="13899" y="1775"/>
                  <a:pt x="13993" y="1775"/>
                </a:cubicBezTo>
                <a:cubicBezTo>
                  <a:pt x="14046" y="1775"/>
                  <a:pt x="14099" y="1739"/>
                  <a:pt x="14111" y="1696"/>
                </a:cubicBezTo>
                <a:cubicBezTo>
                  <a:pt x="14125" y="1639"/>
                  <a:pt x="14140" y="1639"/>
                  <a:pt x="14164" y="1696"/>
                </a:cubicBezTo>
                <a:cubicBezTo>
                  <a:pt x="14221" y="1833"/>
                  <a:pt x="14238" y="1783"/>
                  <a:pt x="14249" y="1448"/>
                </a:cubicBezTo>
                <a:cubicBezTo>
                  <a:pt x="14257" y="1225"/>
                  <a:pt x="14248" y="1123"/>
                  <a:pt x="14223" y="1123"/>
                </a:cubicBezTo>
                <a:cubicBezTo>
                  <a:pt x="14203" y="1123"/>
                  <a:pt x="14193" y="1169"/>
                  <a:pt x="14202" y="1225"/>
                </a:cubicBezTo>
                <a:cubicBezTo>
                  <a:pt x="14229" y="1392"/>
                  <a:pt x="14159" y="1430"/>
                  <a:pt x="14117" y="1270"/>
                </a:cubicBezTo>
                <a:cubicBezTo>
                  <a:pt x="14092" y="1175"/>
                  <a:pt x="14046" y="1123"/>
                  <a:pt x="13988" y="1123"/>
                </a:cubicBezTo>
                <a:close/>
                <a:moveTo>
                  <a:pt x="20501" y="1123"/>
                </a:moveTo>
                <a:cubicBezTo>
                  <a:pt x="20405" y="1123"/>
                  <a:pt x="20317" y="1159"/>
                  <a:pt x="20305" y="1203"/>
                </a:cubicBezTo>
                <a:cubicBezTo>
                  <a:pt x="20291" y="1259"/>
                  <a:pt x="20276" y="1259"/>
                  <a:pt x="20252" y="1203"/>
                </a:cubicBezTo>
                <a:cubicBezTo>
                  <a:pt x="20197" y="1070"/>
                  <a:pt x="20186" y="1109"/>
                  <a:pt x="20186" y="1448"/>
                </a:cubicBezTo>
                <a:cubicBezTo>
                  <a:pt x="20186" y="1811"/>
                  <a:pt x="20193" y="1831"/>
                  <a:pt x="20249" y="1648"/>
                </a:cubicBezTo>
                <a:cubicBezTo>
                  <a:pt x="20286" y="1527"/>
                  <a:pt x="20289" y="1527"/>
                  <a:pt x="20308" y="1648"/>
                </a:cubicBezTo>
                <a:cubicBezTo>
                  <a:pt x="20325" y="1749"/>
                  <a:pt x="20366" y="1775"/>
                  <a:pt x="20506" y="1775"/>
                </a:cubicBezTo>
                <a:cubicBezTo>
                  <a:pt x="20603" y="1775"/>
                  <a:pt x="20691" y="1739"/>
                  <a:pt x="20702" y="1696"/>
                </a:cubicBezTo>
                <a:cubicBezTo>
                  <a:pt x="20717" y="1639"/>
                  <a:pt x="20732" y="1639"/>
                  <a:pt x="20755" y="1696"/>
                </a:cubicBezTo>
                <a:cubicBezTo>
                  <a:pt x="20813" y="1833"/>
                  <a:pt x="20830" y="1783"/>
                  <a:pt x="20841" y="1448"/>
                </a:cubicBezTo>
                <a:cubicBezTo>
                  <a:pt x="20848" y="1234"/>
                  <a:pt x="20840" y="1123"/>
                  <a:pt x="20817" y="1123"/>
                </a:cubicBezTo>
                <a:cubicBezTo>
                  <a:pt x="20797" y="1123"/>
                  <a:pt x="20788" y="1182"/>
                  <a:pt x="20796" y="1259"/>
                </a:cubicBezTo>
                <a:cubicBezTo>
                  <a:pt x="20820" y="1474"/>
                  <a:pt x="20750" y="1514"/>
                  <a:pt x="20711" y="1308"/>
                </a:cubicBezTo>
                <a:cubicBezTo>
                  <a:pt x="20679" y="1140"/>
                  <a:pt x="20659" y="1123"/>
                  <a:pt x="20501" y="1123"/>
                </a:cubicBezTo>
                <a:close/>
                <a:moveTo>
                  <a:pt x="10158" y="1133"/>
                </a:moveTo>
                <a:cubicBezTo>
                  <a:pt x="10060" y="1167"/>
                  <a:pt x="10054" y="1369"/>
                  <a:pt x="10148" y="1472"/>
                </a:cubicBezTo>
                <a:cubicBezTo>
                  <a:pt x="10235" y="1567"/>
                  <a:pt x="10219" y="1735"/>
                  <a:pt x="10129" y="1679"/>
                </a:cubicBezTo>
                <a:cubicBezTo>
                  <a:pt x="10097" y="1659"/>
                  <a:pt x="10072" y="1673"/>
                  <a:pt x="10072" y="1709"/>
                </a:cubicBezTo>
                <a:cubicBezTo>
                  <a:pt x="10072" y="1801"/>
                  <a:pt x="10216" y="1790"/>
                  <a:pt x="10240" y="1697"/>
                </a:cubicBezTo>
                <a:cubicBezTo>
                  <a:pt x="10250" y="1656"/>
                  <a:pt x="10249" y="1567"/>
                  <a:pt x="10237" y="1499"/>
                </a:cubicBezTo>
                <a:cubicBezTo>
                  <a:pt x="10224" y="1431"/>
                  <a:pt x="10217" y="1316"/>
                  <a:pt x="10221" y="1243"/>
                </a:cubicBezTo>
                <a:cubicBezTo>
                  <a:pt x="10226" y="1143"/>
                  <a:pt x="10211" y="1115"/>
                  <a:pt x="10158" y="1133"/>
                </a:cubicBezTo>
                <a:close/>
                <a:moveTo>
                  <a:pt x="6679" y="1137"/>
                </a:moveTo>
                <a:cubicBezTo>
                  <a:pt x="6673" y="1129"/>
                  <a:pt x="6665" y="1130"/>
                  <a:pt x="6653" y="1138"/>
                </a:cubicBezTo>
                <a:cubicBezTo>
                  <a:pt x="6639" y="1150"/>
                  <a:pt x="6620" y="1176"/>
                  <a:pt x="6595" y="1213"/>
                </a:cubicBezTo>
                <a:cubicBezTo>
                  <a:pt x="6547" y="1284"/>
                  <a:pt x="6522" y="1284"/>
                  <a:pt x="6474" y="1213"/>
                </a:cubicBezTo>
                <a:cubicBezTo>
                  <a:pt x="6388" y="1085"/>
                  <a:pt x="6388" y="1088"/>
                  <a:pt x="6423" y="1448"/>
                </a:cubicBezTo>
                <a:cubicBezTo>
                  <a:pt x="6457" y="1802"/>
                  <a:pt x="6487" y="1862"/>
                  <a:pt x="6513" y="1623"/>
                </a:cubicBezTo>
                <a:cubicBezTo>
                  <a:pt x="6531" y="1460"/>
                  <a:pt x="6595" y="1497"/>
                  <a:pt x="6595" y="1670"/>
                </a:cubicBezTo>
                <a:cubicBezTo>
                  <a:pt x="6595" y="1898"/>
                  <a:pt x="6647" y="1756"/>
                  <a:pt x="6676" y="1448"/>
                </a:cubicBezTo>
                <a:cubicBezTo>
                  <a:pt x="6694" y="1256"/>
                  <a:pt x="6697" y="1159"/>
                  <a:pt x="6679" y="1137"/>
                </a:cubicBezTo>
                <a:close/>
                <a:moveTo>
                  <a:pt x="20012" y="1137"/>
                </a:moveTo>
                <a:cubicBezTo>
                  <a:pt x="19915" y="1170"/>
                  <a:pt x="19912" y="1370"/>
                  <a:pt x="20006" y="1472"/>
                </a:cubicBezTo>
                <a:cubicBezTo>
                  <a:pt x="20093" y="1567"/>
                  <a:pt x="20076" y="1735"/>
                  <a:pt x="19986" y="1679"/>
                </a:cubicBezTo>
                <a:cubicBezTo>
                  <a:pt x="19954" y="1659"/>
                  <a:pt x="19929" y="1673"/>
                  <a:pt x="19929" y="1709"/>
                </a:cubicBezTo>
                <a:cubicBezTo>
                  <a:pt x="19929" y="1745"/>
                  <a:pt x="19964" y="1775"/>
                  <a:pt x="20006" y="1775"/>
                </a:cubicBezTo>
                <a:cubicBezTo>
                  <a:pt x="20101" y="1775"/>
                  <a:pt x="20137" y="1582"/>
                  <a:pt x="20064" y="1455"/>
                </a:cubicBezTo>
                <a:cubicBezTo>
                  <a:pt x="20027" y="1390"/>
                  <a:pt x="20021" y="1347"/>
                  <a:pt x="20045" y="1311"/>
                </a:cubicBezTo>
                <a:cubicBezTo>
                  <a:pt x="20105" y="1223"/>
                  <a:pt x="20083" y="1112"/>
                  <a:pt x="20012" y="1137"/>
                </a:cubicBezTo>
                <a:close/>
                <a:moveTo>
                  <a:pt x="14353" y="2275"/>
                </a:moveTo>
                <a:cubicBezTo>
                  <a:pt x="14342" y="2286"/>
                  <a:pt x="14331" y="2314"/>
                  <a:pt x="14319" y="2361"/>
                </a:cubicBezTo>
                <a:cubicBezTo>
                  <a:pt x="14304" y="2418"/>
                  <a:pt x="14289" y="2418"/>
                  <a:pt x="14266" y="2361"/>
                </a:cubicBezTo>
                <a:cubicBezTo>
                  <a:pt x="14247" y="2318"/>
                  <a:pt x="14189" y="2282"/>
                  <a:pt x="14136" y="2282"/>
                </a:cubicBezTo>
                <a:cubicBezTo>
                  <a:pt x="14063" y="2282"/>
                  <a:pt x="14041" y="2313"/>
                  <a:pt x="14044" y="2409"/>
                </a:cubicBezTo>
                <a:cubicBezTo>
                  <a:pt x="14047" y="2491"/>
                  <a:pt x="14027" y="2536"/>
                  <a:pt x="13988" y="2536"/>
                </a:cubicBezTo>
                <a:cubicBezTo>
                  <a:pt x="13949" y="2536"/>
                  <a:pt x="13928" y="2491"/>
                  <a:pt x="13931" y="2409"/>
                </a:cubicBezTo>
                <a:cubicBezTo>
                  <a:pt x="13934" y="2307"/>
                  <a:pt x="13911" y="2282"/>
                  <a:pt x="13810" y="2282"/>
                </a:cubicBezTo>
                <a:lnTo>
                  <a:pt x="13686" y="2282"/>
                </a:lnTo>
                <a:lnTo>
                  <a:pt x="13686" y="2571"/>
                </a:lnTo>
                <a:cubicBezTo>
                  <a:pt x="13686" y="2742"/>
                  <a:pt x="13700" y="2861"/>
                  <a:pt x="13720" y="2861"/>
                </a:cubicBezTo>
                <a:cubicBezTo>
                  <a:pt x="13740" y="2861"/>
                  <a:pt x="13748" y="2798"/>
                  <a:pt x="13739" y="2715"/>
                </a:cubicBezTo>
                <a:cubicBezTo>
                  <a:pt x="13731" y="2636"/>
                  <a:pt x="13732" y="2522"/>
                  <a:pt x="13742" y="2460"/>
                </a:cubicBezTo>
                <a:cubicBezTo>
                  <a:pt x="13773" y="2266"/>
                  <a:pt x="13892" y="2470"/>
                  <a:pt x="13874" y="2687"/>
                </a:cubicBezTo>
                <a:cubicBezTo>
                  <a:pt x="13865" y="2802"/>
                  <a:pt x="13873" y="2861"/>
                  <a:pt x="13901" y="2861"/>
                </a:cubicBezTo>
                <a:cubicBezTo>
                  <a:pt x="13923" y="2861"/>
                  <a:pt x="13939" y="2819"/>
                  <a:pt x="13935" y="2770"/>
                </a:cubicBezTo>
                <a:cubicBezTo>
                  <a:pt x="13930" y="2720"/>
                  <a:pt x="13954" y="2680"/>
                  <a:pt x="13988" y="2680"/>
                </a:cubicBezTo>
                <a:cubicBezTo>
                  <a:pt x="14021" y="2680"/>
                  <a:pt x="14045" y="2720"/>
                  <a:pt x="14041" y="2770"/>
                </a:cubicBezTo>
                <a:cubicBezTo>
                  <a:pt x="14031" y="2884"/>
                  <a:pt x="14233" y="2894"/>
                  <a:pt x="14262" y="2782"/>
                </a:cubicBezTo>
                <a:cubicBezTo>
                  <a:pt x="14277" y="2725"/>
                  <a:pt x="14291" y="2725"/>
                  <a:pt x="14314" y="2782"/>
                </a:cubicBezTo>
                <a:cubicBezTo>
                  <a:pt x="14370" y="2916"/>
                  <a:pt x="14389" y="2872"/>
                  <a:pt x="14401" y="2571"/>
                </a:cubicBezTo>
                <a:cubicBezTo>
                  <a:pt x="14409" y="2359"/>
                  <a:pt x="14386" y="2242"/>
                  <a:pt x="14353" y="2275"/>
                </a:cubicBezTo>
                <a:close/>
                <a:moveTo>
                  <a:pt x="3486" y="2282"/>
                </a:moveTo>
                <a:cubicBezTo>
                  <a:pt x="3376" y="2282"/>
                  <a:pt x="3374" y="2286"/>
                  <a:pt x="3374" y="2571"/>
                </a:cubicBezTo>
                <a:cubicBezTo>
                  <a:pt x="3374" y="2857"/>
                  <a:pt x="3376" y="2861"/>
                  <a:pt x="3486" y="2861"/>
                </a:cubicBezTo>
                <a:cubicBezTo>
                  <a:pt x="3607" y="2861"/>
                  <a:pt x="3653" y="2705"/>
                  <a:pt x="3616" y="2426"/>
                </a:cubicBezTo>
                <a:cubicBezTo>
                  <a:pt x="3602" y="2315"/>
                  <a:pt x="3571" y="2282"/>
                  <a:pt x="3486" y="2282"/>
                </a:cubicBezTo>
                <a:close/>
                <a:moveTo>
                  <a:pt x="3707" y="2282"/>
                </a:moveTo>
                <a:lnTo>
                  <a:pt x="3707" y="2571"/>
                </a:lnTo>
                <a:lnTo>
                  <a:pt x="3707" y="2861"/>
                </a:lnTo>
                <a:lnTo>
                  <a:pt x="3868" y="2861"/>
                </a:lnTo>
                <a:cubicBezTo>
                  <a:pt x="3968" y="2861"/>
                  <a:pt x="4021" y="2834"/>
                  <a:pt x="4009" y="2788"/>
                </a:cubicBezTo>
                <a:cubicBezTo>
                  <a:pt x="3999" y="2748"/>
                  <a:pt x="4015" y="2694"/>
                  <a:pt x="4045" y="2668"/>
                </a:cubicBezTo>
                <a:cubicBezTo>
                  <a:pt x="4076" y="2642"/>
                  <a:pt x="4130" y="2558"/>
                  <a:pt x="4166" y="2480"/>
                </a:cubicBezTo>
                <a:cubicBezTo>
                  <a:pt x="4249" y="2301"/>
                  <a:pt x="4307" y="2382"/>
                  <a:pt x="4290" y="2653"/>
                </a:cubicBezTo>
                <a:cubicBezTo>
                  <a:pt x="4278" y="2852"/>
                  <a:pt x="4283" y="2861"/>
                  <a:pt x="4393" y="2861"/>
                </a:cubicBezTo>
                <a:cubicBezTo>
                  <a:pt x="4470" y="2861"/>
                  <a:pt x="4506" y="2829"/>
                  <a:pt x="4501" y="2770"/>
                </a:cubicBezTo>
                <a:cubicBezTo>
                  <a:pt x="4497" y="2720"/>
                  <a:pt x="4521" y="2680"/>
                  <a:pt x="4554" y="2680"/>
                </a:cubicBezTo>
                <a:cubicBezTo>
                  <a:pt x="4587" y="2680"/>
                  <a:pt x="4611" y="2720"/>
                  <a:pt x="4607" y="2770"/>
                </a:cubicBezTo>
                <a:cubicBezTo>
                  <a:pt x="4603" y="2819"/>
                  <a:pt x="4616" y="2861"/>
                  <a:pt x="4637" y="2861"/>
                </a:cubicBezTo>
                <a:cubicBezTo>
                  <a:pt x="4661" y="2861"/>
                  <a:pt x="4675" y="2755"/>
                  <a:pt x="4675" y="2571"/>
                </a:cubicBezTo>
                <a:cubicBezTo>
                  <a:pt x="4675" y="2403"/>
                  <a:pt x="4661" y="2282"/>
                  <a:pt x="4641" y="2282"/>
                </a:cubicBezTo>
                <a:cubicBezTo>
                  <a:pt x="4622" y="2282"/>
                  <a:pt x="4608" y="2339"/>
                  <a:pt x="4610" y="2409"/>
                </a:cubicBezTo>
                <a:cubicBezTo>
                  <a:pt x="4613" y="2491"/>
                  <a:pt x="4593" y="2536"/>
                  <a:pt x="4554" y="2536"/>
                </a:cubicBezTo>
                <a:cubicBezTo>
                  <a:pt x="4515" y="2536"/>
                  <a:pt x="4495" y="2491"/>
                  <a:pt x="4497" y="2409"/>
                </a:cubicBezTo>
                <a:cubicBezTo>
                  <a:pt x="4501" y="2294"/>
                  <a:pt x="4464" y="2282"/>
                  <a:pt x="4104" y="2282"/>
                </a:cubicBezTo>
                <a:lnTo>
                  <a:pt x="3707" y="2282"/>
                </a:lnTo>
                <a:close/>
                <a:moveTo>
                  <a:pt x="7907" y="2282"/>
                </a:moveTo>
                <a:cubicBezTo>
                  <a:pt x="7888" y="2282"/>
                  <a:pt x="7874" y="2339"/>
                  <a:pt x="7876" y="2409"/>
                </a:cubicBezTo>
                <a:cubicBezTo>
                  <a:pt x="7879" y="2491"/>
                  <a:pt x="7859" y="2536"/>
                  <a:pt x="7820" y="2536"/>
                </a:cubicBezTo>
                <a:cubicBezTo>
                  <a:pt x="7781" y="2536"/>
                  <a:pt x="7760" y="2490"/>
                  <a:pt x="7762" y="2411"/>
                </a:cubicBezTo>
                <a:cubicBezTo>
                  <a:pt x="7766" y="2297"/>
                  <a:pt x="7717" y="2287"/>
                  <a:pt x="7203" y="2289"/>
                </a:cubicBezTo>
                <a:lnTo>
                  <a:pt x="6640" y="2290"/>
                </a:lnTo>
                <a:lnTo>
                  <a:pt x="6640" y="2571"/>
                </a:lnTo>
                <a:lnTo>
                  <a:pt x="6640" y="2853"/>
                </a:lnTo>
                <a:lnTo>
                  <a:pt x="6967" y="2856"/>
                </a:lnTo>
                <a:cubicBezTo>
                  <a:pt x="7175" y="2858"/>
                  <a:pt x="7287" y="2833"/>
                  <a:pt x="7275" y="2787"/>
                </a:cubicBezTo>
                <a:cubicBezTo>
                  <a:pt x="7265" y="2747"/>
                  <a:pt x="7281" y="2694"/>
                  <a:pt x="7311" y="2668"/>
                </a:cubicBezTo>
                <a:cubicBezTo>
                  <a:pt x="7341" y="2642"/>
                  <a:pt x="7390" y="2572"/>
                  <a:pt x="7419" y="2510"/>
                </a:cubicBezTo>
                <a:cubicBezTo>
                  <a:pt x="7537" y="2269"/>
                  <a:pt x="7730" y="2388"/>
                  <a:pt x="7706" y="2687"/>
                </a:cubicBezTo>
                <a:cubicBezTo>
                  <a:pt x="7697" y="2802"/>
                  <a:pt x="7705" y="2861"/>
                  <a:pt x="7733" y="2861"/>
                </a:cubicBezTo>
                <a:cubicBezTo>
                  <a:pt x="7755" y="2861"/>
                  <a:pt x="7771" y="2819"/>
                  <a:pt x="7767" y="2770"/>
                </a:cubicBezTo>
                <a:cubicBezTo>
                  <a:pt x="7762" y="2720"/>
                  <a:pt x="7786" y="2680"/>
                  <a:pt x="7820" y="2680"/>
                </a:cubicBezTo>
                <a:cubicBezTo>
                  <a:pt x="7853" y="2680"/>
                  <a:pt x="7876" y="2720"/>
                  <a:pt x="7872" y="2770"/>
                </a:cubicBezTo>
                <a:cubicBezTo>
                  <a:pt x="7868" y="2819"/>
                  <a:pt x="7882" y="2861"/>
                  <a:pt x="7902" y="2861"/>
                </a:cubicBezTo>
                <a:cubicBezTo>
                  <a:pt x="7926" y="2861"/>
                  <a:pt x="7941" y="2755"/>
                  <a:pt x="7941" y="2571"/>
                </a:cubicBezTo>
                <a:cubicBezTo>
                  <a:pt x="7941" y="2403"/>
                  <a:pt x="7927" y="2282"/>
                  <a:pt x="7907" y="2282"/>
                </a:cubicBezTo>
                <a:close/>
                <a:moveTo>
                  <a:pt x="9997" y="2282"/>
                </a:moveTo>
                <a:cubicBezTo>
                  <a:pt x="9805" y="2282"/>
                  <a:pt x="9648" y="2294"/>
                  <a:pt x="9648" y="2309"/>
                </a:cubicBezTo>
                <a:cubicBezTo>
                  <a:pt x="9648" y="2324"/>
                  <a:pt x="9669" y="2430"/>
                  <a:pt x="9694" y="2544"/>
                </a:cubicBezTo>
                <a:cubicBezTo>
                  <a:pt x="9735" y="2730"/>
                  <a:pt x="9739" y="2735"/>
                  <a:pt x="9740" y="2593"/>
                </a:cubicBezTo>
                <a:cubicBezTo>
                  <a:pt x="9740" y="2386"/>
                  <a:pt x="9784" y="2327"/>
                  <a:pt x="9863" y="2429"/>
                </a:cubicBezTo>
                <a:cubicBezTo>
                  <a:pt x="9909" y="2488"/>
                  <a:pt x="9924" y="2561"/>
                  <a:pt x="9914" y="2687"/>
                </a:cubicBezTo>
                <a:cubicBezTo>
                  <a:pt x="9900" y="2852"/>
                  <a:pt x="9907" y="2861"/>
                  <a:pt x="10044" y="2861"/>
                </a:cubicBezTo>
                <a:cubicBezTo>
                  <a:pt x="10124" y="2861"/>
                  <a:pt x="10199" y="2825"/>
                  <a:pt x="10210" y="2782"/>
                </a:cubicBezTo>
                <a:cubicBezTo>
                  <a:pt x="10224" y="2725"/>
                  <a:pt x="10239" y="2725"/>
                  <a:pt x="10263" y="2782"/>
                </a:cubicBezTo>
                <a:cubicBezTo>
                  <a:pt x="10281" y="2825"/>
                  <a:pt x="10315" y="2861"/>
                  <a:pt x="10339" y="2861"/>
                </a:cubicBezTo>
                <a:cubicBezTo>
                  <a:pt x="10375" y="2861"/>
                  <a:pt x="10373" y="2834"/>
                  <a:pt x="10331" y="2722"/>
                </a:cubicBezTo>
                <a:cubicBezTo>
                  <a:pt x="10289" y="2611"/>
                  <a:pt x="10286" y="2553"/>
                  <a:pt x="10313" y="2433"/>
                </a:cubicBezTo>
                <a:cubicBezTo>
                  <a:pt x="10346" y="2284"/>
                  <a:pt x="10341" y="2282"/>
                  <a:pt x="9997" y="2282"/>
                </a:cubicBezTo>
                <a:close/>
                <a:moveTo>
                  <a:pt x="10510" y="2282"/>
                </a:moveTo>
                <a:cubicBezTo>
                  <a:pt x="10430" y="2282"/>
                  <a:pt x="10374" y="2306"/>
                  <a:pt x="10387" y="2336"/>
                </a:cubicBezTo>
                <a:cubicBezTo>
                  <a:pt x="10399" y="2366"/>
                  <a:pt x="10426" y="2390"/>
                  <a:pt x="10445" y="2390"/>
                </a:cubicBezTo>
                <a:cubicBezTo>
                  <a:pt x="10465" y="2391"/>
                  <a:pt x="10480" y="2495"/>
                  <a:pt x="10480" y="2626"/>
                </a:cubicBezTo>
                <a:cubicBezTo>
                  <a:pt x="10480" y="2755"/>
                  <a:pt x="10493" y="2861"/>
                  <a:pt x="10510" y="2861"/>
                </a:cubicBezTo>
                <a:cubicBezTo>
                  <a:pt x="10527" y="2861"/>
                  <a:pt x="10541" y="2755"/>
                  <a:pt x="10541" y="2626"/>
                </a:cubicBezTo>
                <a:cubicBezTo>
                  <a:pt x="10541" y="2495"/>
                  <a:pt x="10556" y="2391"/>
                  <a:pt x="10575" y="2390"/>
                </a:cubicBezTo>
                <a:cubicBezTo>
                  <a:pt x="10595" y="2390"/>
                  <a:pt x="10622" y="2366"/>
                  <a:pt x="10634" y="2336"/>
                </a:cubicBezTo>
                <a:cubicBezTo>
                  <a:pt x="10647" y="2306"/>
                  <a:pt x="10591" y="2282"/>
                  <a:pt x="10510" y="2282"/>
                </a:cubicBezTo>
                <a:close/>
                <a:moveTo>
                  <a:pt x="10690" y="2282"/>
                </a:moveTo>
                <a:lnTo>
                  <a:pt x="10702" y="2571"/>
                </a:lnTo>
                <a:cubicBezTo>
                  <a:pt x="10712" y="2819"/>
                  <a:pt x="10723" y="2861"/>
                  <a:pt x="10783" y="2861"/>
                </a:cubicBezTo>
                <a:cubicBezTo>
                  <a:pt x="10822" y="2861"/>
                  <a:pt x="10864" y="2825"/>
                  <a:pt x="10875" y="2782"/>
                </a:cubicBezTo>
                <a:cubicBezTo>
                  <a:pt x="10890" y="2725"/>
                  <a:pt x="10905" y="2725"/>
                  <a:pt x="10928" y="2782"/>
                </a:cubicBezTo>
                <a:cubicBezTo>
                  <a:pt x="10946" y="2825"/>
                  <a:pt x="11065" y="2861"/>
                  <a:pt x="11193" y="2861"/>
                </a:cubicBezTo>
                <a:lnTo>
                  <a:pt x="11424" y="2861"/>
                </a:lnTo>
                <a:lnTo>
                  <a:pt x="11424" y="2577"/>
                </a:lnTo>
                <a:lnTo>
                  <a:pt x="11424" y="2290"/>
                </a:lnTo>
                <a:lnTo>
                  <a:pt x="11058" y="2287"/>
                </a:lnTo>
                <a:lnTo>
                  <a:pt x="10690" y="2282"/>
                </a:lnTo>
                <a:close/>
                <a:moveTo>
                  <a:pt x="12404" y="2282"/>
                </a:moveTo>
                <a:lnTo>
                  <a:pt x="12406" y="2570"/>
                </a:lnTo>
                <a:lnTo>
                  <a:pt x="12408" y="2856"/>
                </a:lnTo>
                <a:lnTo>
                  <a:pt x="12546" y="2849"/>
                </a:lnTo>
                <a:cubicBezTo>
                  <a:pt x="12623" y="2846"/>
                  <a:pt x="12709" y="2808"/>
                  <a:pt x="12737" y="2766"/>
                </a:cubicBezTo>
                <a:cubicBezTo>
                  <a:pt x="12773" y="2712"/>
                  <a:pt x="12800" y="2712"/>
                  <a:pt x="12829" y="2766"/>
                </a:cubicBezTo>
                <a:cubicBezTo>
                  <a:pt x="12851" y="2809"/>
                  <a:pt x="12946" y="2848"/>
                  <a:pt x="13040" y="2853"/>
                </a:cubicBezTo>
                <a:cubicBezTo>
                  <a:pt x="13176" y="2859"/>
                  <a:pt x="13215" y="2835"/>
                  <a:pt x="13231" y="2734"/>
                </a:cubicBezTo>
                <a:cubicBezTo>
                  <a:pt x="13250" y="2615"/>
                  <a:pt x="13253" y="2615"/>
                  <a:pt x="13291" y="2739"/>
                </a:cubicBezTo>
                <a:cubicBezTo>
                  <a:pt x="13348" y="2924"/>
                  <a:pt x="13529" y="2882"/>
                  <a:pt x="13544" y="2680"/>
                </a:cubicBezTo>
                <a:cubicBezTo>
                  <a:pt x="13550" y="2600"/>
                  <a:pt x="13575" y="2482"/>
                  <a:pt x="13599" y="2417"/>
                </a:cubicBezTo>
                <a:cubicBezTo>
                  <a:pt x="13639" y="2311"/>
                  <a:pt x="13629" y="2300"/>
                  <a:pt x="13499" y="2294"/>
                </a:cubicBezTo>
                <a:cubicBezTo>
                  <a:pt x="13406" y="2289"/>
                  <a:pt x="13336" y="2327"/>
                  <a:pt x="13302" y="2402"/>
                </a:cubicBezTo>
                <a:cubicBezTo>
                  <a:pt x="13253" y="2508"/>
                  <a:pt x="13246" y="2508"/>
                  <a:pt x="13229" y="2404"/>
                </a:cubicBezTo>
                <a:cubicBezTo>
                  <a:pt x="13216" y="2316"/>
                  <a:pt x="13169" y="2291"/>
                  <a:pt x="13032" y="2295"/>
                </a:cubicBezTo>
                <a:cubicBezTo>
                  <a:pt x="12934" y="2299"/>
                  <a:pt x="12854" y="2323"/>
                  <a:pt x="12854" y="2350"/>
                </a:cubicBezTo>
                <a:cubicBezTo>
                  <a:pt x="12854" y="2376"/>
                  <a:pt x="12834" y="2462"/>
                  <a:pt x="12810" y="2539"/>
                </a:cubicBezTo>
                <a:cubicBezTo>
                  <a:pt x="12769" y="2675"/>
                  <a:pt x="12767" y="2672"/>
                  <a:pt x="12736" y="2480"/>
                </a:cubicBezTo>
                <a:cubicBezTo>
                  <a:pt x="12707" y="2300"/>
                  <a:pt x="12690" y="2282"/>
                  <a:pt x="12554" y="2282"/>
                </a:cubicBezTo>
                <a:lnTo>
                  <a:pt x="12404" y="2282"/>
                </a:lnTo>
                <a:close/>
                <a:moveTo>
                  <a:pt x="14583" y="2282"/>
                </a:moveTo>
                <a:cubicBezTo>
                  <a:pt x="14508" y="2282"/>
                  <a:pt x="14502" y="2305"/>
                  <a:pt x="14502" y="2571"/>
                </a:cubicBezTo>
                <a:lnTo>
                  <a:pt x="14502" y="2861"/>
                </a:lnTo>
                <a:lnTo>
                  <a:pt x="14810" y="2854"/>
                </a:lnTo>
                <a:lnTo>
                  <a:pt x="15118" y="2849"/>
                </a:lnTo>
                <a:lnTo>
                  <a:pt x="15116" y="2571"/>
                </a:lnTo>
                <a:lnTo>
                  <a:pt x="15115" y="2294"/>
                </a:lnTo>
                <a:lnTo>
                  <a:pt x="14938" y="2290"/>
                </a:lnTo>
                <a:lnTo>
                  <a:pt x="14763" y="2289"/>
                </a:lnTo>
                <a:lnTo>
                  <a:pt x="14753" y="2521"/>
                </a:lnTo>
                <a:cubicBezTo>
                  <a:pt x="14741" y="2822"/>
                  <a:pt x="14686" y="2820"/>
                  <a:pt x="14674" y="2517"/>
                </a:cubicBezTo>
                <a:cubicBezTo>
                  <a:pt x="14665" y="2316"/>
                  <a:pt x="14653" y="2282"/>
                  <a:pt x="14583" y="2282"/>
                </a:cubicBezTo>
                <a:close/>
                <a:moveTo>
                  <a:pt x="16074" y="2282"/>
                </a:moveTo>
                <a:lnTo>
                  <a:pt x="16074" y="2571"/>
                </a:lnTo>
                <a:lnTo>
                  <a:pt x="16074" y="2861"/>
                </a:lnTo>
                <a:lnTo>
                  <a:pt x="16298" y="2861"/>
                </a:lnTo>
                <a:cubicBezTo>
                  <a:pt x="16421" y="2861"/>
                  <a:pt x="16512" y="2836"/>
                  <a:pt x="16500" y="2807"/>
                </a:cubicBezTo>
                <a:cubicBezTo>
                  <a:pt x="16488" y="2778"/>
                  <a:pt x="16455" y="2753"/>
                  <a:pt x="16427" y="2753"/>
                </a:cubicBezTo>
                <a:cubicBezTo>
                  <a:pt x="16390" y="2752"/>
                  <a:pt x="16376" y="2689"/>
                  <a:pt x="16376" y="2517"/>
                </a:cubicBezTo>
                <a:cubicBezTo>
                  <a:pt x="16377" y="2283"/>
                  <a:pt x="16376" y="2282"/>
                  <a:pt x="16225" y="2282"/>
                </a:cubicBezTo>
                <a:lnTo>
                  <a:pt x="16074" y="2282"/>
                </a:lnTo>
                <a:close/>
                <a:moveTo>
                  <a:pt x="16852" y="2282"/>
                </a:moveTo>
                <a:lnTo>
                  <a:pt x="16840" y="2571"/>
                </a:lnTo>
                <a:cubicBezTo>
                  <a:pt x="16829" y="2848"/>
                  <a:pt x="16832" y="2861"/>
                  <a:pt x="16914" y="2861"/>
                </a:cubicBezTo>
                <a:cubicBezTo>
                  <a:pt x="16989" y="2861"/>
                  <a:pt x="16999" y="2838"/>
                  <a:pt x="16990" y="2671"/>
                </a:cubicBezTo>
                <a:cubicBezTo>
                  <a:pt x="16983" y="2527"/>
                  <a:pt x="16998" y="2464"/>
                  <a:pt x="17050" y="2417"/>
                </a:cubicBezTo>
                <a:cubicBezTo>
                  <a:pt x="17129" y="2348"/>
                  <a:pt x="17165" y="2471"/>
                  <a:pt x="17139" y="2715"/>
                </a:cubicBezTo>
                <a:cubicBezTo>
                  <a:pt x="17125" y="2843"/>
                  <a:pt x="17138" y="2861"/>
                  <a:pt x="17254" y="2861"/>
                </a:cubicBezTo>
                <a:cubicBezTo>
                  <a:pt x="17326" y="2861"/>
                  <a:pt x="17395" y="2825"/>
                  <a:pt x="17406" y="2782"/>
                </a:cubicBezTo>
                <a:cubicBezTo>
                  <a:pt x="17421" y="2725"/>
                  <a:pt x="17435" y="2725"/>
                  <a:pt x="17459" y="2782"/>
                </a:cubicBezTo>
                <a:cubicBezTo>
                  <a:pt x="17477" y="2825"/>
                  <a:pt x="17560" y="2861"/>
                  <a:pt x="17644" y="2861"/>
                </a:cubicBezTo>
                <a:lnTo>
                  <a:pt x="17798" y="2861"/>
                </a:lnTo>
                <a:lnTo>
                  <a:pt x="17798" y="2571"/>
                </a:lnTo>
                <a:lnTo>
                  <a:pt x="17798" y="2282"/>
                </a:lnTo>
                <a:lnTo>
                  <a:pt x="17644" y="2282"/>
                </a:lnTo>
                <a:cubicBezTo>
                  <a:pt x="17560" y="2282"/>
                  <a:pt x="17477" y="2318"/>
                  <a:pt x="17459" y="2361"/>
                </a:cubicBezTo>
                <a:cubicBezTo>
                  <a:pt x="17435" y="2418"/>
                  <a:pt x="17421" y="2418"/>
                  <a:pt x="17406" y="2361"/>
                </a:cubicBezTo>
                <a:cubicBezTo>
                  <a:pt x="17394" y="2314"/>
                  <a:pt x="17278" y="2282"/>
                  <a:pt x="17118" y="2282"/>
                </a:cubicBezTo>
                <a:lnTo>
                  <a:pt x="16852" y="2282"/>
                </a:lnTo>
                <a:close/>
                <a:moveTo>
                  <a:pt x="18051" y="2282"/>
                </a:moveTo>
                <a:cubicBezTo>
                  <a:pt x="17952" y="2282"/>
                  <a:pt x="17948" y="2290"/>
                  <a:pt x="17948" y="2571"/>
                </a:cubicBezTo>
                <a:cubicBezTo>
                  <a:pt x="17948" y="2731"/>
                  <a:pt x="17962" y="2861"/>
                  <a:pt x="17979" y="2861"/>
                </a:cubicBezTo>
                <a:cubicBezTo>
                  <a:pt x="17996" y="2861"/>
                  <a:pt x="18009" y="2755"/>
                  <a:pt x="18009" y="2626"/>
                </a:cubicBezTo>
                <a:cubicBezTo>
                  <a:pt x="18009" y="2431"/>
                  <a:pt x="18019" y="2393"/>
                  <a:pt x="18069" y="2412"/>
                </a:cubicBezTo>
                <a:cubicBezTo>
                  <a:pt x="18143" y="2440"/>
                  <a:pt x="18213" y="2641"/>
                  <a:pt x="18192" y="2768"/>
                </a:cubicBezTo>
                <a:cubicBezTo>
                  <a:pt x="18184" y="2819"/>
                  <a:pt x="18198" y="2861"/>
                  <a:pt x="18224" y="2861"/>
                </a:cubicBezTo>
                <a:cubicBezTo>
                  <a:pt x="18249" y="2861"/>
                  <a:pt x="18262" y="2829"/>
                  <a:pt x="18252" y="2790"/>
                </a:cubicBezTo>
                <a:cubicBezTo>
                  <a:pt x="18242" y="2751"/>
                  <a:pt x="18256" y="2621"/>
                  <a:pt x="18282" y="2500"/>
                </a:cubicBezTo>
                <a:cubicBezTo>
                  <a:pt x="18308" y="2380"/>
                  <a:pt x="18315" y="2282"/>
                  <a:pt x="18300" y="2282"/>
                </a:cubicBezTo>
                <a:cubicBezTo>
                  <a:pt x="18285" y="2282"/>
                  <a:pt x="18263" y="2339"/>
                  <a:pt x="18252" y="2409"/>
                </a:cubicBezTo>
                <a:cubicBezTo>
                  <a:pt x="18232" y="2530"/>
                  <a:pt x="18230" y="2530"/>
                  <a:pt x="18192" y="2409"/>
                </a:cubicBezTo>
                <a:cubicBezTo>
                  <a:pt x="18169" y="2331"/>
                  <a:pt x="18114" y="2282"/>
                  <a:pt x="18051" y="2282"/>
                </a:cubicBezTo>
                <a:close/>
                <a:moveTo>
                  <a:pt x="19899" y="2282"/>
                </a:moveTo>
                <a:cubicBezTo>
                  <a:pt x="19852" y="2282"/>
                  <a:pt x="19805" y="2305"/>
                  <a:pt x="19793" y="2351"/>
                </a:cubicBezTo>
                <a:cubicBezTo>
                  <a:pt x="19781" y="2396"/>
                  <a:pt x="19753" y="2390"/>
                  <a:pt x="19715" y="2334"/>
                </a:cubicBezTo>
                <a:cubicBezTo>
                  <a:pt x="19663" y="2258"/>
                  <a:pt x="19647" y="2269"/>
                  <a:pt x="19600" y="2419"/>
                </a:cubicBezTo>
                <a:lnTo>
                  <a:pt x="19544" y="2593"/>
                </a:lnTo>
                <a:lnTo>
                  <a:pt x="19509" y="2438"/>
                </a:lnTo>
                <a:cubicBezTo>
                  <a:pt x="19456" y="2203"/>
                  <a:pt x="19430" y="2248"/>
                  <a:pt x="19430" y="2571"/>
                </a:cubicBezTo>
                <a:cubicBezTo>
                  <a:pt x="19430" y="2863"/>
                  <a:pt x="19463" y="2932"/>
                  <a:pt x="19528" y="2776"/>
                </a:cubicBezTo>
                <a:cubicBezTo>
                  <a:pt x="19555" y="2713"/>
                  <a:pt x="19575" y="2716"/>
                  <a:pt x="19612" y="2790"/>
                </a:cubicBezTo>
                <a:cubicBezTo>
                  <a:pt x="19651" y="2866"/>
                  <a:pt x="19674" y="2871"/>
                  <a:pt x="19719" y="2805"/>
                </a:cubicBezTo>
                <a:cubicBezTo>
                  <a:pt x="19754" y="2752"/>
                  <a:pt x="19781" y="2745"/>
                  <a:pt x="19793" y="2790"/>
                </a:cubicBezTo>
                <a:cubicBezTo>
                  <a:pt x="19818" y="2886"/>
                  <a:pt x="19981" y="2880"/>
                  <a:pt x="20006" y="2782"/>
                </a:cubicBezTo>
                <a:cubicBezTo>
                  <a:pt x="20021" y="2725"/>
                  <a:pt x="20036" y="2725"/>
                  <a:pt x="20059" y="2782"/>
                </a:cubicBezTo>
                <a:cubicBezTo>
                  <a:pt x="20077" y="2825"/>
                  <a:pt x="20166" y="2861"/>
                  <a:pt x="20256" y="2861"/>
                </a:cubicBezTo>
                <a:cubicBezTo>
                  <a:pt x="20415" y="2861"/>
                  <a:pt x="20419" y="2856"/>
                  <a:pt x="20405" y="2678"/>
                </a:cubicBezTo>
                <a:cubicBezTo>
                  <a:pt x="20395" y="2548"/>
                  <a:pt x="20407" y="2471"/>
                  <a:pt x="20448" y="2419"/>
                </a:cubicBezTo>
                <a:cubicBezTo>
                  <a:pt x="20514" y="2334"/>
                  <a:pt x="20552" y="2477"/>
                  <a:pt x="20525" y="2715"/>
                </a:cubicBezTo>
                <a:cubicBezTo>
                  <a:pt x="20516" y="2805"/>
                  <a:pt x="20524" y="2861"/>
                  <a:pt x="20549" y="2861"/>
                </a:cubicBezTo>
                <a:cubicBezTo>
                  <a:pt x="20573" y="2861"/>
                  <a:pt x="20583" y="2805"/>
                  <a:pt x="20573" y="2715"/>
                </a:cubicBezTo>
                <a:cubicBezTo>
                  <a:pt x="20564" y="2636"/>
                  <a:pt x="20566" y="2522"/>
                  <a:pt x="20576" y="2460"/>
                </a:cubicBezTo>
                <a:cubicBezTo>
                  <a:pt x="20601" y="2299"/>
                  <a:pt x="20709" y="2448"/>
                  <a:pt x="20721" y="2661"/>
                </a:cubicBezTo>
                <a:cubicBezTo>
                  <a:pt x="20729" y="2785"/>
                  <a:pt x="20753" y="2831"/>
                  <a:pt x="20825" y="2848"/>
                </a:cubicBezTo>
                <a:cubicBezTo>
                  <a:pt x="20916" y="2869"/>
                  <a:pt x="20921" y="2857"/>
                  <a:pt x="20932" y="2577"/>
                </a:cubicBezTo>
                <a:cubicBezTo>
                  <a:pt x="20939" y="2404"/>
                  <a:pt x="20931" y="2282"/>
                  <a:pt x="20913" y="2282"/>
                </a:cubicBezTo>
                <a:cubicBezTo>
                  <a:pt x="20896" y="2282"/>
                  <a:pt x="20882" y="2388"/>
                  <a:pt x="20882" y="2517"/>
                </a:cubicBezTo>
                <a:cubicBezTo>
                  <a:pt x="20882" y="2705"/>
                  <a:pt x="20869" y="2753"/>
                  <a:pt x="20821" y="2753"/>
                </a:cubicBezTo>
                <a:cubicBezTo>
                  <a:pt x="20773" y="2753"/>
                  <a:pt x="20761" y="2705"/>
                  <a:pt x="20761" y="2517"/>
                </a:cubicBezTo>
                <a:lnTo>
                  <a:pt x="20762" y="2282"/>
                </a:lnTo>
                <a:lnTo>
                  <a:pt x="20513" y="2282"/>
                </a:lnTo>
                <a:cubicBezTo>
                  <a:pt x="20373" y="2282"/>
                  <a:pt x="20257" y="2315"/>
                  <a:pt x="20246" y="2358"/>
                </a:cubicBezTo>
                <a:cubicBezTo>
                  <a:pt x="20233" y="2409"/>
                  <a:pt x="20212" y="2403"/>
                  <a:pt x="20182" y="2343"/>
                </a:cubicBezTo>
                <a:cubicBezTo>
                  <a:pt x="20147" y="2274"/>
                  <a:pt x="20123" y="2272"/>
                  <a:pt x="20079" y="2338"/>
                </a:cubicBezTo>
                <a:cubicBezTo>
                  <a:pt x="20043" y="2391"/>
                  <a:pt x="20017" y="2396"/>
                  <a:pt x="20005" y="2351"/>
                </a:cubicBezTo>
                <a:cubicBezTo>
                  <a:pt x="19993" y="2305"/>
                  <a:pt x="19946" y="2282"/>
                  <a:pt x="19899" y="2282"/>
                </a:cubicBezTo>
                <a:close/>
                <a:moveTo>
                  <a:pt x="21033" y="2290"/>
                </a:moveTo>
                <a:lnTo>
                  <a:pt x="21033" y="2577"/>
                </a:lnTo>
                <a:lnTo>
                  <a:pt x="21033" y="2861"/>
                </a:lnTo>
                <a:lnTo>
                  <a:pt x="21270" y="2861"/>
                </a:lnTo>
                <a:cubicBezTo>
                  <a:pt x="21474" y="2861"/>
                  <a:pt x="21505" y="2844"/>
                  <a:pt x="21489" y="2746"/>
                </a:cubicBezTo>
                <a:cubicBezTo>
                  <a:pt x="21479" y="2683"/>
                  <a:pt x="21472" y="2554"/>
                  <a:pt x="21472" y="2460"/>
                </a:cubicBezTo>
                <a:cubicBezTo>
                  <a:pt x="21472" y="2295"/>
                  <a:pt x="21463" y="2290"/>
                  <a:pt x="21252" y="2290"/>
                </a:cubicBezTo>
                <a:lnTo>
                  <a:pt x="21033" y="2290"/>
                </a:lnTo>
                <a:close/>
                <a:moveTo>
                  <a:pt x="16657" y="2316"/>
                </a:moveTo>
                <a:cubicBezTo>
                  <a:pt x="16634" y="2319"/>
                  <a:pt x="16611" y="2412"/>
                  <a:pt x="16584" y="2593"/>
                </a:cubicBezTo>
                <a:cubicBezTo>
                  <a:pt x="16549" y="2840"/>
                  <a:pt x="16573" y="2965"/>
                  <a:pt x="16620" y="2782"/>
                </a:cubicBezTo>
                <a:cubicBezTo>
                  <a:pt x="16635" y="2725"/>
                  <a:pt x="16649" y="2725"/>
                  <a:pt x="16673" y="2782"/>
                </a:cubicBezTo>
                <a:cubicBezTo>
                  <a:pt x="16751" y="2968"/>
                  <a:pt x="16780" y="2864"/>
                  <a:pt x="16731" y="2570"/>
                </a:cubicBezTo>
                <a:cubicBezTo>
                  <a:pt x="16703" y="2397"/>
                  <a:pt x="16680" y="2312"/>
                  <a:pt x="16657" y="2316"/>
                </a:cubicBezTo>
                <a:close/>
                <a:moveTo>
                  <a:pt x="1529" y="3405"/>
                </a:moveTo>
                <a:cubicBezTo>
                  <a:pt x="1488" y="3398"/>
                  <a:pt x="1424" y="3472"/>
                  <a:pt x="1424" y="3554"/>
                </a:cubicBezTo>
                <a:cubicBezTo>
                  <a:pt x="1424" y="3721"/>
                  <a:pt x="1361" y="3750"/>
                  <a:pt x="1343" y="3591"/>
                </a:cubicBezTo>
                <a:cubicBezTo>
                  <a:pt x="1325" y="3428"/>
                  <a:pt x="1231" y="3384"/>
                  <a:pt x="1195" y="3523"/>
                </a:cubicBezTo>
                <a:cubicBezTo>
                  <a:pt x="1180" y="3580"/>
                  <a:pt x="1189" y="3594"/>
                  <a:pt x="1222" y="3564"/>
                </a:cubicBezTo>
                <a:cubicBezTo>
                  <a:pt x="1303" y="3490"/>
                  <a:pt x="1319" y="3669"/>
                  <a:pt x="1245" y="3813"/>
                </a:cubicBezTo>
                <a:lnTo>
                  <a:pt x="1176" y="3947"/>
                </a:lnTo>
                <a:lnTo>
                  <a:pt x="1262" y="3952"/>
                </a:lnTo>
                <a:cubicBezTo>
                  <a:pt x="1310" y="3955"/>
                  <a:pt x="1376" y="3983"/>
                  <a:pt x="1409" y="4015"/>
                </a:cubicBezTo>
                <a:cubicBezTo>
                  <a:pt x="1489" y="4090"/>
                  <a:pt x="1536" y="4043"/>
                  <a:pt x="1555" y="3864"/>
                </a:cubicBezTo>
                <a:cubicBezTo>
                  <a:pt x="1574" y="3695"/>
                  <a:pt x="1688" y="3710"/>
                  <a:pt x="1672" y="3879"/>
                </a:cubicBezTo>
                <a:cubicBezTo>
                  <a:pt x="1665" y="3960"/>
                  <a:pt x="1670" y="3964"/>
                  <a:pt x="1698" y="3898"/>
                </a:cubicBezTo>
                <a:cubicBezTo>
                  <a:pt x="1726" y="3833"/>
                  <a:pt x="1748" y="3833"/>
                  <a:pt x="1790" y="3896"/>
                </a:cubicBezTo>
                <a:cubicBezTo>
                  <a:pt x="1833" y="3960"/>
                  <a:pt x="1855" y="3959"/>
                  <a:pt x="1884" y="3891"/>
                </a:cubicBezTo>
                <a:cubicBezTo>
                  <a:pt x="1913" y="3820"/>
                  <a:pt x="1907" y="3779"/>
                  <a:pt x="1853" y="3690"/>
                </a:cubicBezTo>
                <a:cubicBezTo>
                  <a:pt x="1815" y="3625"/>
                  <a:pt x="1796" y="3539"/>
                  <a:pt x="1808" y="3490"/>
                </a:cubicBezTo>
                <a:cubicBezTo>
                  <a:pt x="1822" y="3435"/>
                  <a:pt x="1811" y="3439"/>
                  <a:pt x="1780" y="3500"/>
                </a:cubicBezTo>
                <a:cubicBezTo>
                  <a:pt x="1745" y="3569"/>
                  <a:pt x="1726" y="3570"/>
                  <a:pt x="1710" y="3510"/>
                </a:cubicBezTo>
                <a:cubicBezTo>
                  <a:pt x="1699" y="3465"/>
                  <a:pt x="1663" y="3443"/>
                  <a:pt x="1632" y="3463"/>
                </a:cubicBezTo>
                <a:cubicBezTo>
                  <a:pt x="1600" y="3482"/>
                  <a:pt x="1569" y="3473"/>
                  <a:pt x="1560" y="3440"/>
                </a:cubicBezTo>
                <a:cubicBezTo>
                  <a:pt x="1555" y="3418"/>
                  <a:pt x="1543" y="3407"/>
                  <a:pt x="1529" y="3405"/>
                </a:cubicBezTo>
                <a:close/>
                <a:moveTo>
                  <a:pt x="6995" y="3749"/>
                </a:moveTo>
                <a:cubicBezTo>
                  <a:pt x="4322" y="3759"/>
                  <a:pt x="6510" y="3766"/>
                  <a:pt x="11856" y="3766"/>
                </a:cubicBezTo>
                <a:cubicBezTo>
                  <a:pt x="17203" y="3766"/>
                  <a:pt x="19390" y="3759"/>
                  <a:pt x="16717" y="3749"/>
                </a:cubicBezTo>
                <a:cubicBezTo>
                  <a:pt x="14043" y="3739"/>
                  <a:pt x="9668" y="3739"/>
                  <a:pt x="6995" y="3749"/>
                </a:cubicBezTo>
                <a:close/>
                <a:moveTo>
                  <a:pt x="12951" y="4564"/>
                </a:moveTo>
                <a:lnTo>
                  <a:pt x="12872" y="4780"/>
                </a:lnTo>
                <a:cubicBezTo>
                  <a:pt x="12795" y="4992"/>
                  <a:pt x="12791" y="4994"/>
                  <a:pt x="12774" y="4840"/>
                </a:cubicBezTo>
                <a:cubicBezTo>
                  <a:pt x="12755" y="4674"/>
                  <a:pt x="12686" y="4571"/>
                  <a:pt x="12639" y="4640"/>
                </a:cubicBezTo>
                <a:cubicBezTo>
                  <a:pt x="12624" y="4662"/>
                  <a:pt x="12612" y="4789"/>
                  <a:pt x="12612" y="4921"/>
                </a:cubicBezTo>
                <a:cubicBezTo>
                  <a:pt x="12612" y="5109"/>
                  <a:pt x="12627" y="5171"/>
                  <a:pt x="12679" y="5204"/>
                </a:cubicBezTo>
                <a:cubicBezTo>
                  <a:pt x="12733" y="5237"/>
                  <a:pt x="12739" y="5264"/>
                  <a:pt x="12709" y="5334"/>
                </a:cubicBezTo>
                <a:cubicBezTo>
                  <a:pt x="12689" y="5384"/>
                  <a:pt x="12672" y="5450"/>
                  <a:pt x="12672" y="5482"/>
                </a:cubicBezTo>
                <a:cubicBezTo>
                  <a:pt x="12672" y="5599"/>
                  <a:pt x="12731" y="5535"/>
                  <a:pt x="12766" y="5382"/>
                </a:cubicBezTo>
                <a:cubicBezTo>
                  <a:pt x="12798" y="5237"/>
                  <a:pt x="12804" y="5235"/>
                  <a:pt x="12838" y="5346"/>
                </a:cubicBezTo>
                <a:cubicBezTo>
                  <a:pt x="12899" y="5546"/>
                  <a:pt x="12975" y="5499"/>
                  <a:pt x="12975" y="5260"/>
                </a:cubicBezTo>
                <a:cubicBezTo>
                  <a:pt x="12975" y="5110"/>
                  <a:pt x="12958" y="5039"/>
                  <a:pt x="12913" y="5011"/>
                </a:cubicBezTo>
                <a:cubicBezTo>
                  <a:pt x="12852" y="4973"/>
                  <a:pt x="12851" y="4964"/>
                  <a:pt x="12900" y="4767"/>
                </a:cubicBezTo>
                <a:lnTo>
                  <a:pt x="12951" y="4564"/>
                </a:lnTo>
                <a:close/>
                <a:moveTo>
                  <a:pt x="6178" y="4620"/>
                </a:moveTo>
                <a:cubicBezTo>
                  <a:pt x="6164" y="4617"/>
                  <a:pt x="6150" y="4622"/>
                  <a:pt x="6139" y="4640"/>
                </a:cubicBezTo>
                <a:cubicBezTo>
                  <a:pt x="6124" y="4662"/>
                  <a:pt x="6111" y="4777"/>
                  <a:pt x="6111" y="4896"/>
                </a:cubicBezTo>
                <a:cubicBezTo>
                  <a:pt x="6111" y="5062"/>
                  <a:pt x="6129" y="5127"/>
                  <a:pt x="6191" y="5184"/>
                </a:cubicBezTo>
                <a:cubicBezTo>
                  <a:pt x="6252" y="5239"/>
                  <a:pt x="6264" y="5277"/>
                  <a:pt x="6237" y="5341"/>
                </a:cubicBezTo>
                <a:cubicBezTo>
                  <a:pt x="6218" y="5387"/>
                  <a:pt x="6202" y="5459"/>
                  <a:pt x="6202" y="5500"/>
                </a:cubicBezTo>
                <a:cubicBezTo>
                  <a:pt x="6203" y="5542"/>
                  <a:pt x="6229" y="5495"/>
                  <a:pt x="6261" y="5395"/>
                </a:cubicBezTo>
                <a:cubicBezTo>
                  <a:pt x="6313" y="5235"/>
                  <a:pt x="6321" y="5229"/>
                  <a:pt x="6339" y="5341"/>
                </a:cubicBezTo>
                <a:cubicBezTo>
                  <a:pt x="6350" y="5411"/>
                  <a:pt x="6384" y="5468"/>
                  <a:pt x="6416" y="5468"/>
                </a:cubicBezTo>
                <a:cubicBezTo>
                  <a:pt x="6488" y="5468"/>
                  <a:pt x="6498" y="5073"/>
                  <a:pt x="6427" y="5007"/>
                </a:cubicBezTo>
                <a:cubicBezTo>
                  <a:pt x="6390" y="4973"/>
                  <a:pt x="6387" y="4935"/>
                  <a:pt x="6414" y="4813"/>
                </a:cubicBezTo>
                <a:cubicBezTo>
                  <a:pt x="6433" y="4729"/>
                  <a:pt x="6441" y="4641"/>
                  <a:pt x="6433" y="4621"/>
                </a:cubicBezTo>
                <a:cubicBezTo>
                  <a:pt x="6424" y="4601"/>
                  <a:pt x="6396" y="4688"/>
                  <a:pt x="6369" y="4813"/>
                </a:cubicBezTo>
                <a:cubicBezTo>
                  <a:pt x="6318" y="5047"/>
                  <a:pt x="6262" y="5052"/>
                  <a:pt x="6262" y="4821"/>
                </a:cubicBezTo>
                <a:cubicBezTo>
                  <a:pt x="6262" y="4717"/>
                  <a:pt x="6220" y="4628"/>
                  <a:pt x="6178" y="4620"/>
                </a:cubicBezTo>
                <a:close/>
                <a:moveTo>
                  <a:pt x="12099" y="4672"/>
                </a:moveTo>
                <a:cubicBezTo>
                  <a:pt x="12051" y="4672"/>
                  <a:pt x="12002" y="4706"/>
                  <a:pt x="11991" y="4748"/>
                </a:cubicBezTo>
                <a:cubicBezTo>
                  <a:pt x="11960" y="4870"/>
                  <a:pt x="12001" y="4920"/>
                  <a:pt x="12051" y="4819"/>
                </a:cubicBezTo>
                <a:cubicBezTo>
                  <a:pt x="12089" y="4745"/>
                  <a:pt x="12101" y="4749"/>
                  <a:pt x="12116" y="4848"/>
                </a:cubicBezTo>
                <a:cubicBezTo>
                  <a:pt x="12129" y="4926"/>
                  <a:pt x="12107" y="5043"/>
                  <a:pt x="12056" y="5170"/>
                </a:cubicBezTo>
                <a:cubicBezTo>
                  <a:pt x="12013" y="5279"/>
                  <a:pt x="11977" y="5391"/>
                  <a:pt x="11977" y="5419"/>
                </a:cubicBezTo>
                <a:cubicBezTo>
                  <a:pt x="11977" y="5447"/>
                  <a:pt x="12027" y="5468"/>
                  <a:pt x="12088" y="5468"/>
                </a:cubicBezTo>
                <a:cubicBezTo>
                  <a:pt x="12187" y="5468"/>
                  <a:pt x="12194" y="5457"/>
                  <a:pt x="12146" y="5373"/>
                </a:cubicBezTo>
                <a:cubicBezTo>
                  <a:pt x="12097" y="5288"/>
                  <a:pt x="12097" y="5271"/>
                  <a:pt x="12140" y="5184"/>
                </a:cubicBezTo>
                <a:cubicBezTo>
                  <a:pt x="12167" y="5131"/>
                  <a:pt x="12189" y="4995"/>
                  <a:pt x="12189" y="4880"/>
                </a:cubicBezTo>
                <a:cubicBezTo>
                  <a:pt x="12189" y="4698"/>
                  <a:pt x="12177" y="4672"/>
                  <a:pt x="12099" y="4672"/>
                </a:cubicBezTo>
                <a:close/>
                <a:moveTo>
                  <a:pt x="5599" y="4674"/>
                </a:moveTo>
                <a:cubicBezTo>
                  <a:pt x="5553" y="4665"/>
                  <a:pt x="5506" y="4687"/>
                  <a:pt x="5490" y="4748"/>
                </a:cubicBezTo>
                <a:cubicBezTo>
                  <a:pt x="5458" y="4872"/>
                  <a:pt x="5501" y="4919"/>
                  <a:pt x="5552" y="4816"/>
                </a:cubicBezTo>
                <a:cubicBezTo>
                  <a:pt x="5585" y="4751"/>
                  <a:pt x="5609" y="4744"/>
                  <a:pt x="5631" y="4796"/>
                </a:cubicBezTo>
                <a:cubicBezTo>
                  <a:pt x="5652" y="4847"/>
                  <a:pt x="5633" y="4949"/>
                  <a:pt x="5569" y="5124"/>
                </a:cubicBezTo>
                <a:cubicBezTo>
                  <a:pt x="5517" y="5264"/>
                  <a:pt x="5476" y="5398"/>
                  <a:pt x="5476" y="5422"/>
                </a:cubicBezTo>
                <a:cubicBezTo>
                  <a:pt x="5476" y="5447"/>
                  <a:pt x="5533" y="5468"/>
                  <a:pt x="5603" y="5468"/>
                </a:cubicBezTo>
                <a:cubicBezTo>
                  <a:pt x="5716" y="5468"/>
                  <a:pt x="5724" y="5458"/>
                  <a:pt x="5675" y="5372"/>
                </a:cubicBezTo>
                <a:cubicBezTo>
                  <a:pt x="5623" y="5281"/>
                  <a:pt x="5622" y="5264"/>
                  <a:pt x="5669" y="5092"/>
                </a:cubicBezTo>
                <a:cubicBezTo>
                  <a:pt x="5697" y="4992"/>
                  <a:pt x="5711" y="4858"/>
                  <a:pt x="5700" y="4792"/>
                </a:cubicBezTo>
                <a:cubicBezTo>
                  <a:pt x="5689" y="4725"/>
                  <a:pt x="5645" y="4683"/>
                  <a:pt x="5599" y="4674"/>
                </a:cubicBezTo>
                <a:close/>
                <a:moveTo>
                  <a:pt x="12338" y="4684"/>
                </a:moveTo>
                <a:cubicBezTo>
                  <a:pt x="12280" y="4715"/>
                  <a:pt x="12289" y="4835"/>
                  <a:pt x="12366" y="5036"/>
                </a:cubicBezTo>
                <a:cubicBezTo>
                  <a:pt x="12469" y="5307"/>
                  <a:pt x="12463" y="5417"/>
                  <a:pt x="12348" y="5348"/>
                </a:cubicBezTo>
                <a:cubicBezTo>
                  <a:pt x="12292" y="5314"/>
                  <a:pt x="12276" y="5325"/>
                  <a:pt x="12292" y="5389"/>
                </a:cubicBezTo>
                <a:cubicBezTo>
                  <a:pt x="12305" y="5436"/>
                  <a:pt x="12358" y="5467"/>
                  <a:pt x="12411" y="5455"/>
                </a:cubicBezTo>
                <a:cubicBezTo>
                  <a:pt x="12504" y="5433"/>
                  <a:pt x="12506" y="5424"/>
                  <a:pt x="12506" y="5070"/>
                </a:cubicBezTo>
                <a:cubicBezTo>
                  <a:pt x="12506" y="4725"/>
                  <a:pt x="12502" y="4707"/>
                  <a:pt x="12419" y="4684"/>
                </a:cubicBezTo>
                <a:cubicBezTo>
                  <a:pt x="12385" y="4675"/>
                  <a:pt x="12358" y="4674"/>
                  <a:pt x="12338" y="4684"/>
                </a:cubicBezTo>
                <a:close/>
                <a:moveTo>
                  <a:pt x="5917" y="4708"/>
                </a:moveTo>
                <a:cubicBezTo>
                  <a:pt x="5800" y="4708"/>
                  <a:pt x="5790" y="4824"/>
                  <a:pt x="5886" y="5055"/>
                </a:cubicBezTo>
                <a:cubicBezTo>
                  <a:pt x="5972" y="5259"/>
                  <a:pt x="5960" y="5430"/>
                  <a:pt x="5866" y="5358"/>
                </a:cubicBezTo>
                <a:cubicBezTo>
                  <a:pt x="5833" y="5332"/>
                  <a:pt x="5808" y="5348"/>
                  <a:pt x="5808" y="5395"/>
                </a:cubicBezTo>
                <a:cubicBezTo>
                  <a:pt x="5808" y="5444"/>
                  <a:pt x="5848" y="5468"/>
                  <a:pt x="5907" y="5455"/>
                </a:cubicBezTo>
                <a:cubicBezTo>
                  <a:pt x="6003" y="5432"/>
                  <a:pt x="6005" y="5426"/>
                  <a:pt x="6005" y="5070"/>
                </a:cubicBezTo>
                <a:cubicBezTo>
                  <a:pt x="6005" y="4718"/>
                  <a:pt x="6003" y="4708"/>
                  <a:pt x="5917" y="4708"/>
                </a:cubicBezTo>
                <a:close/>
                <a:moveTo>
                  <a:pt x="6687" y="5179"/>
                </a:moveTo>
                <a:lnTo>
                  <a:pt x="6679" y="6175"/>
                </a:lnTo>
                <a:lnTo>
                  <a:pt x="6670" y="7171"/>
                </a:lnTo>
                <a:lnTo>
                  <a:pt x="5642" y="7171"/>
                </a:lnTo>
                <a:lnTo>
                  <a:pt x="4614" y="7171"/>
                </a:lnTo>
                <a:lnTo>
                  <a:pt x="4605" y="6862"/>
                </a:lnTo>
                <a:lnTo>
                  <a:pt x="4596" y="6556"/>
                </a:lnTo>
                <a:lnTo>
                  <a:pt x="3994" y="6556"/>
                </a:lnTo>
                <a:lnTo>
                  <a:pt x="3393" y="6556"/>
                </a:lnTo>
                <a:lnTo>
                  <a:pt x="3384" y="6862"/>
                </a:lnTo>
                <a:lnTo>
                  <a:pt x="3374" y="7171"/>
                </a:lnTo>
                <a:lnTo>
                  <a:pt x="2762" y="7191"/>
                </a:lnTo>
                <a:cubicBezTo>
                  <a:pt x="1950" y="7217"/>
                  <a:pt x="1950" y="7341"/>
                  <a:pt x="2762" y="7367"/>
                </a:cubicBezTo>
                <a:lnTo>
                  <a:pt x="3374" y="7388"/>
                </a:lnTo>
                <a:lnTo>
                  <a:pt x="3374" y="9054"/>
                </a:lnTo>
                <a:lnTo>
                  <a:pt x="3374" y="10720"/>
                </a:lnTo>
                <a:lnTo>
                  <a:pt x="2755" y="10754"/>
                </a:lnTo>
                <a:lnTo>
                  <a:pt x="2135" y="10789"/>
                </a:lnTo>
                <a:lnTo>
                  <a:pt x="2755" y="10826"/>
                </a:lnTo>
                <a:lnTo>
                  <a:pt x="3374" y="10865"/>
                </a:lnTo>
                <a:lnTo>
                  <a:pt x="3374" y="12531"/>
                </a:lnTo>
                <a:lnTo>
                  <a:pt x="3374" y="14196"/>
                </a:lnTo>
                <a:lnTo>
                  <a:pt x="2755" y="14230"/>
                </a:lnTo>
                <a:lnTo>
                  <a:pt x="2135" y="14267"/>
                </a:lnTo>
                <a:lnTo>
                  <a:pt x="2755" y="14303"/>
                </a:lnTo>
                <a:lnTo>
                  <a:pt x="3374" y="14341"/>
                </a:lnTo>
                <a:lnTo>
                  <a:pt x="3374" y="16044"/>
                </a:lnTo>
                <a:lnTo>
                  <a:pt x="3374" y="17746"/>
                </a:lnTo>
                <a:lnTo>
                  <a:pt x="2755" y="17780"/>
                </a:lnTo>
                <a:lnTo>
                  <a:pt x="2135" y="17816"/>
                </a:lnTo>
                <a:lnTo>
                  <a:pt x="2755" y="17851"/>
                </a:lnTo>
                <a:lnTo>
                  <a:pt x="3374" y="17890"/>
                </a:lnTo>
                <a:lnTo>
                  <a:pt x="3374" y="19593"/>
                </a:lnTo>
                <a:lnTo>
                  <a:pt x="3374" y="21295"/>
                </a:lnTo>
                <a:lnTo>
                  <a:pt x="2755" y="21333"/>
                </a:lnTo>
                <a:cubicBezTo>
                  <a:pt x="2414" y="21354"/>
                  <a:pt x="6510" y="21372"/>
                  <a:pt x="11856" y="21373"/>
                </a:cubicBezTo>
                <a:cubicBezTo>
                  <a:pt x="17203" y="21374"/>
                  <a:pt x="21434" y="21358"/>
                  <a:pt x="21259" y="21336"/>
                </a:cubicBezTo>
                <a:lnTo>
                  <a:pt x="20942" y="21295"/>
                </a:lnTo>
                <a:lnTo>
                  <a:pt x="20942" y="19593"/>
                </a:lnTo>
                <a:lnTo>
                  <a:pt x="20942" y="17890"/>
                </a:lnTo>
                <a:lnTo>
                  <a:pt x="21259" y="17857"/>
                </a:lnTo>
                <a:lnTo>
                  <a:pt x="21577" y="17823"/>
                </a:lnTo>
                <a:lnTo>
                  <a:pt x="21259" y="17784"/>
                </a:lnTo>
                <a:lnTo>
                  <a:pt x="20942" y="17746"/>
                </a:lnTo>
                <a:lnTo>
                  <a:pt x="20942" y="16044"/>
                </a:lnTo>
                <a:lnTo>
                  <a:pt x="20942" y="14341"/>
                </a:lnTo>
                <a:lnTo>
                  <a:pt x="21259" y="14308"/>
                </a:lnTo>
                <a:lnTo>
                  <a:pt x="21577" y="14274"/>
                </a:lnTo>
                <a:lnTo>
                  <a:pt x="21259" y="14235"/>
                </a:lnTo>
                <a:lnTo>
                  <a:pt x="20942" y="14196"/>
                </a:lnTo>
                <a:lnTo>
                  <a:pt x="20933" y="13816"/>
                </a:lnTo>
                <a:lnTo>
                  <a:pt x="20924" y="13435"/>
                </a:lnTo>
                <a:lnTo>
                  <a:pt x="20307" y="13435"/>
                </a:lnTo>
                <a:lnTo>
                  <a:pt x="19690" y="13435"/>
                </a:lnTo>
                <a:lnTo>
                  <a:pt x="19682" y="13816"/>
                </a:lnTo>
                <a:lnTo>
                  <a:pt x="19672" y="14196"/>
                </a:lnTo>
                <a:lnTo>
                  <a:pt x="18674" y="14196"/>
                </a:lnTo>
                <a:lnTo>
                  <a:pt x="17676" y="14196"/>
                </a:lnTo>
                <a:lnTo>
                  <a:pt x="17676" y="12531"/>
                </a:lnTo>
                <a:lnTo>
                  <a:pt x="17676" y="10865"/>
                </a:lnTo>
                <a:lnTo>
                  <a:pt x="19627" y="10828"/>
                </a:lnTo>
                <a:lnTo>
                  <a:pt x="21577" y="10793"/>
                </a:lnTo>
                <a:lnTo>
                  <a:pt x="19627" y="10755"/>
                </a:lnTo>
                <a:lnTo>
                  <a:pt x="17676" y="10720"/>
                </a:lnTo>
                <a:lnTo>
                  <a:pt x="17676" y="9054"/>
                </a:lnTo>
                <a:lnTo>
                  <a:pt x="17676" y="7388"/>
                </a:lnTo>
                <a:lnTo>
                  <a:pt x="19620" y="7371"/>
                </a:lnTo>
                <a:cubicBezTo>
                  <a:pt x="20880" y="7359"/>
                  <a:pt x="21562" y="7326"/>
                  <a:pt x="21562" y="7279"/>
                </a:cubicBezTo>
                <a:cubicBezTo>
                  <a:pt x="21562" y="7232"/>
                  <a:pt x="20649" y="7206"/>
                  <a:pt x="18924" y="7205"/>
                </a:cubicBezTo>
                <a:cubicBezTo>
                  <a:pt x="16387" y="7203"/>
                  <a:pt x="16283" y="7199"/>
                  <a:pt x="16212" y="7067"/>
                </a:cubicBezTo>
                <a:cubicBezTo>
                  <a:pt x="16148" y="6950"/>
                  <a:pt x="16143" y="6914"/>
                  <a:pt x="16178" y="6813"/>
                </a:cubicBezTo>
                <a:cubicBezTo>
                  <a:pt x="16200" y="6749"/>
                  <a:pt x="16211" y="6677"/>
                  <a:pt x="16202" y="6654"/>
                </a:cubicBezTo>
                <a:cubicBezTo>
                  <a:pt x="16192" y="6631"/>
                  <a:pt x="16163" y="6715"/>
                  <a:pt x="16137" y="6839"/>
                </a:cubicBezTo>
                <a:cubicBezTo>
                  <a:pt x="16078" y="7110"/>
                  <a:pt x="16065" y="7114"/>
                  <a:pt x="16028" y="6881"/>
                </a:cubicBezTo>
                <a:cubicBezTo>
                  <a:pt x="15985" y="6605"/>
                  <a:pt x="15883" y="6640"/>
                  <a:pt x="15872" y="6935"/>
                </a:cubicBezTo>
                <a:cubicBezTo>
                  <a:pt x="15860" y="7231"/>
                  <a:pt x="15808" y="7242"/>
                  <a:pt x="15787" y="6954"/>
                </a:cubicBezTo>
                <a:cubicBezTo>
                  <a:pt x="15773" y="6769"/>
                  <a:pt x="15758" y="6735"/>
                  <a:pt x="15681" y="6735"/>
                </a:cubicBezTo>
                <a:cubicBezTo>
                  <a:pt x="15605" y="6735"/>
                  <a:pt x="15589" y="6769"/>
                  <a:pt x="15575" y="6954"/>
                </a:cubicBezTo>
                <a:cubicBezTo>
                  <a:pt x="15558" y="7199"/>
                  <a:pt x="15471" y="7255"/>
                  <a:pt x="15466" y="7025"/>
                </a:cubicBezTo>
                <a:cubicBezTo>
                  <a:pt x="15460" y="6729"/>
                  <a:pt x="15453" y="6699"/>
                  <a:pt x="15386" y="6700"/>
                </a:cubicBezTo>
                <a:cubicBezTo>
                  <a:pt x="15305" y="6701"/>
                  <a:pt x="15220" y="6817"/>
                  <a:pt x="15250" y="6888"/>
                </a:cubicBezTo>
                <a:cubicBezTo>
                  <a:pt x="15261" y="6916"/>
                  <a:pt x="15293" y="6897"/>
                  <a:pt x="15319" y="6845"/>
                </a:cubicBezTo>
                <a:cubicBezTo>
                  <a:pt x="15398" y="6689"/>
                  <a:pt x="15449" y="6876"/>
                  <a:pt x="15379" y="7062"/>
                </a:cubicBezTo>
                <a:cubicBezTo>
                  <a:pt x="15326" y="7201"/>
                  <a:pt x="15293" y="7210"/>
                  <a:pt x="14881" y="7191"/>
                </a:cubicBezTo>
                <a:lnTo>
                  <a:pt x="14441" y="7171"/>
                </a:lnTo>
                <a:lnTo>
                  <a:pt x="14432" y="6175"/>
                </a:lnTo>
                <a:lnTo>
                  <a:pt x="14424" y="5179"/>
                </a:lnTo>
                <a:lnTo>
                  <a:pt x="13807" y="5179"/>
                </a:lnTo>
                <a:lnTo>
                  <a:pt x="13188" y="5179"/>
                </a:lnTo>
                <a:lnTo>
                  <a:pt x="13180" y="6175"/>
                </a:lnTo>
                <a:lnTo>
                  <a:pt x="13172" y="7171"/>
                </a:lnTo>
                <a:lnTo>
                  <a:pt x="12174" y="7171"/>
                </a:lnTo>
                <a:lnTo>
                  <a:pt x="11176" y="7171"/>
                </a:lnTo>
                <a:lnTo>
                  <a:pt x="11167" y="6500"/>
                </a:lnTo>
                <a:lnTo>
                  <a:pt x="11159" y="5831"/>
                </a:lnTo>
                <a:lnTo>
                  <a:pt x="10541" y="5831"/>
                </a:lnTo>
                <a:lnTo>
                  <a:pt x="9923" y="5831"/>
                </a:lnTo>
                <a:lnTo>
                  <a:pt x="9914" y="6500"/>
                </a:lnTo>
                <a:lnTo>
                  <a:pt x="9906" y="7171"/>
                </a:lnTo>
                <a:lnTo>
                  <a:pt x="8923" y="7171"/>
                </a:lnTo>
                <a:lnTo>
                  <a:pt x="7941" y="7171"/>
                </a:lnTo>
                <a:lnTo>
                  <a:pt x="7932" y="6175"/>
                </a:lnTo>
                <a:lnTo>
                  <a:pt x="7924" y="5179"/>
                </a:lnTo>
                <a:lnTo>
                  <a:pt x="7305" y="5179"/>
                </a:lnTo>
                <a:lnTo>
                  <a:pt x="6687" y="5179"/>
                </a:lnTo>
                <a:close/>
                <a:moveTo>
                  <a:pt x="225" y="5314"/>
                </a:moveTo>
                <a:cubicBezTo>
                  <a:pt x="211" y="5329"/>
                  <a:pt x="168" y="5468"/>
                  <a:pt x="130" y="5622"/>
                </a:cubicBezTo>
                <a:lnTo>
                  <a:pt x="60" y="5904"/>
                </a:lnTo>
                <a:lnTo>
                  <a:pt x="231" y="5904"/>
                </a:lnTo>
                <a:lnTo>
                  <a:pt x="402" y="5904"/>
                </a:lnTo>
                <a:lnTo>
                  <a:pt x="326" y="5595"/>
                </a:lnTo>
                <a:cubicBezTo>
                  <a:pt x="285" y="5426"/>
                  <a:pt x="239" y="5299"/>
                  <a:pt x="225" y="5314"/>
                </a:cubicBezTo>
                <a:close/>
                <a:moveTo>
                  <a:pt x="9655" y="5324"/>
                </a:moveTo>
                <a:cubicBezTo>
                  <a:pt x="9638" y="5324"/>
                  <a:pt x="9596" y="5413"/>
                  <a:pt x="9563" y="5522"/>
                </a:cubicBezTo>
                <a:lnTo>
                  <a:pt x="9502" y="5722"/>
                </a:lnTo>
                <a:lnTo>
                  <a:pt x="9469" y="5519"/>
                </a:lnTo>
                <a:cubicBezTo>
                  <a:pt x="9427" y="5256"/>
                  <a:pt x="9335" y="5281"/>
                  <a:pt x="9322" y="5560"/>
                </a:cubicBezTo>
                <a:cubicBezTo>
                  <a:pt x="9314" y="5718"/>
                  <a:pt x="9328" y="5774"/>
                  <a:pt x="9391" y="5831"/>
                </a:cubicBezTo>
                <a:cubicBezTo>
                  <a:pt x="9457" y="5891"/>
                  <a:pt x="9464" y="5926"/>
                  <a:pt x="9438" y="6044"/>
                </a:cubicBezTo>
                <a:cubicBezTo>
                  <a:pt x="9420" y="6122"/>
                  <a:pt x="9408" y="6210"/>
                  <a:pt x="9408" y="6242"/>
                </a:cubicBezTo>
                <a:cubicBezTo>
                  <a:pt x="9408" y="6275"/>
                  <a:pt x="9435" y="6220"/>
                  <a:pt x="9467" y="6120"/>
                </a:cubicBezTo>
                <a:cubicBezTo>
                  <a:pt x="9518" y="5960"/>
                  <a:pt x="9526" y="5954"/>
                  <a:pt x="9544" y="6066"/>
                </a:cubicBezTo>
                <a:cubicBezTo>
                  <a:pt x="9555" y="6138"/>
                  <a:pt x="9595" y="6193"/>
                  <a:pt x="9636" y="6193"/>
                </a:cubicBezTo>
                <a:cubicBezTo>
                  <a:pt x="9724" y="6193"/>
                  <a:pt x="9736" y="5954"/>
                  <a:pt x="9661" y="5699"/>
                </a:cubicBezTo>
                <a:cubicBezTo>
                  <a:pt x="9623" y="5569"/>
                  <a:pt x="9621" y="5513"/>
                  <a:pt x="9650" y="5429"/>
                </a:cubicBezTo>
                <a:cubicBezTo>
                  <a:pt x="9672" y="5364"/>
                  <a:pt x="9675" y="5324"/>
                  <a:pt x="9655" y="5324"/>
                </a:cubicBezTo>
                <a:close/>
                <a:moveTo>
                  <a:pt x="9061" y="5395"/>
                </a:moveTo>
                <a:cubicBezTo>
                  <a:pt x="9035" y="5395"/>
                  <a:pt x="9014" y="5428"/>
                  <a:pt x="9014" y="5468"/>
                </a:cubicBezTo>
                <a:cubicBezTo>
                  <a:pt x="9014" y="5508"/>
                  <a:pt x="9027" y="5541"/>
                  <a:pt x="9042" y="5541"/>
                </a:cubicBezTo>
                <a:cubicBezTo>
                  <a:pt x="9058" y="5541"/>
                  <a:pt x="9079" y="5508"/>
                  <a:pt x="9089" y="5468"/>
                </a:cubicBezTo>
                <a:cubicBezTo>
                  <a:pt x="9099" y="5428"/>
                  <a:pt x="9087" y="5395"/>
                  <a:pt x="9061" y="5395"/>
                </a:cubicBezTo>
                <a:close/>
                <a:moveTo>
                  <a:pt x="9183" y="5395"/>
                </a:moveTo>
                <a:cubicBezTo>
                  <a:pt x="9157" y="5395"/>
                  <a:pt x="9146" y="5448"/>
                  <a:pt x="9155" y="5526"/>
                </a:cubicBezTo>
                <a:cubicBezTo>
                  <a:pt x="9163" y="5602"/>
                  <a:pt x="9137" y="5722"/>
                  <a:pt x="9091" y="5826"/>
                </a:cubicBezTo>
                <a:cubicBezTo>
                  <a:pt x="9049" y="5921"/>
                  <a:pt x="9014" y="6046"/>
                  <a:pt x="9014" y="6098"/>
                </a:cubicBezTo>
                <a:cubicBezTo>
                  <a:pt x="9014" y="6162"/>
                  <a:pt x="9052" y="6191"/>
                  <a:pt x="9127" y="6188"/>
                </a:cubicBezTo>
                <a:cubicBezTo>
                  <a:pt x="9231" y="6184"/>
                  <a:pt x="9234" y="6177"/>
                  <a:pt x="9167" y="6114"/>
                </a:cubicBezTo>
                <a:lnTo>
                  <a:pt x="9095" y="6044"/>
                </a:lnTo>
                <a:lnTo>
                  <a:pt x="9160" y="5878"/>
                </a:lnTo>
                <a:cubicBezTo>
                  <a:pt x="9234" y="5691"/>
                  <a:pt x="9248" y="5395"/>
                  <a:pt x="9183" y="5395"/>
                </a:cubicBezTo>
                <a:close/>
                <a:moveTo>
                  <a:pt x="8801" y="5399"/>
                </a:moveTo>
                <a:cubicBezTo>
                  <a:pt x="8754" y="5401"/>
                  <a:pt x="8707" y="5428"/>
                  <a:pt x="8694" y="5480"/>
                </a:cubicBezTo>
                <a:cubicBezTo>
                  <a:pt x="8679" y="5538"/>
                  <a:pt x="8695" y="5549"/>
                  <a:pt x="8750" y="5516"/>
                </a:cubicBezTo>
                <a:cubicBezTo>
                  <a:pt x="8865" y="5447"/>
                  <a:pt x="8872" y="5557"/>
                  <a:pt x="8771" y="5838"/>
                </a:cubicBezTo>
                <a:cubicBezTo>
                  <a:pt x="8723" y="5973"/>
                  <a:pt x="8683" y="6109"/>
                  <a:pt x="8682" y="6139"/>
                </a:cubicBezTo>
                <a:cubicBezTo>
                  <a:pt x="8682" y="6169"/>
                  <a:pt x="8739" y="6191"/>
                  <a:pt x="8810" y="6188"/>
                </a:cubicBezTo>
                <a:cubicBezTo>
                  <a:pt x="8917" y="6184"/>
                  <a:pt x="8926" y="6173"/>
                  <a:pt x="8870" y="6119"/>
                </a:cubicBezTo>
                <a:lnTo>
                  <a:pt x="8803" y="6053"/>
                </a:lnTo>
                <a:lnTo>
                  <a:pt x="8866" y="5799"/>
                </a:lnTo>
                <a:cubicBezTo>
                  <a:pt x="8900" y="5659"/>
                  <a:pt x="8919" y="5513"/>
                  <a:pt x="8909" y="5472"/>
                </a:cubicBezTo>
                <a:cubicBezTo>
                  <a:pt x="8896" y="5421"/>
                  <a:pt x="8848" y="5397"/>
                  <a:pt x="8801" y="5399"/>
                </a:cubicBezTo>
                <a:close/>
                <a:moveTo>
                  <a:pt x="2876" y="5934"/>
                </a:moveTo>
                <a:cubicBezTo>
                  <a:pt x="2842" y="5951"/>
                  <a:pt x="2815" y="6054"/>
                  <a:pt x="2815" y="6236"/>
                </a:cubicBezTo>
                <a:cubicBezTo>
                  <a:pt x="2815" y="6431"/>
                  <a:pt x="2827" y="6483"/>
                  <a:pt x="2874" y="6483"/>
                </a:cubicBezTo>
                <a:cubicBezTo>
                  <a:pt x="2953" y="6483"/>
                  <a:pt x="2976" y="6590"/>
                  <a:pt x="2921" y="6700"/>
                </a:cubicBezTo>
                <a:cubicBezTo>
                  <a:pt x="2896" y="6749"/>
                  <a:pt x="2876" y="6828"/>
                  <a:pt x="2876" y="6873"/>
                </a:cubicBezTo>
                <a:cubicBezTo>
                  <a:pt x="2877" y="6917"/>
                  <a:pt x="2912" y="6855"/>
                  <a:pt x="2953" y="6735"/>
                </a:cubicBezTo>
                <a:cubicBezTo>
                  <a:pt x="3027" y="6521"/>
                  <a:pt x="3027" y="6520"/>
                  <a:pt x="3045" y="6681"/>
                </a:cubicBezTo>
                <a:cubicBezTo>
                  <a:pt x="3058" y="6792"/>
                  <a:pt x="3088" y="6845"/>
                  <a:pt x="3137" y="6845"/>
                </a:cubicBezTo>
                <a:cubicBezTo>
                  <a:pt x="3199" y="6845"/>
                  <a:pt x="3208" y="6810"/>
                  <a:pt x="3208" y="6591"/>
                </a:cubicBezTo>
                <a:cubicBezTo>
                  <a:pt x="3208" y="6389"/>
                  <a:pt x="3196" y="6337"/>
                  <a:pt x="3149" y="6337"/>
                </a:cubicBezTo>
                <a:cubicBezTo>
                  <a:pt x="3071" y="6337"/>
                  <a:pt x="3047" y="6230"/>
                  <a:pt x="3102" y="6120"/>
                </a:cubicBezTo>
                <a:cubicBezTo>
                  <a:pt x="3127" y="6071"/>
                  <a:pt x="3148" y="5993"/>
                  <a:pt x="3148" y="5948"/>
                </a:cubicBezTo>
                <a:cubicBezTo>
                  <a:pt x="3148" y="5903"/>
                  <a:pt x="3114" y="5965"/>
                  <a:pt x="3074" y="6085"/>
                </a:cubicBezTo>
                <a:cubicBezTo>
                  <a:pt x="3005" y="6289"/>
                  <a:pt x="3000" y="6292"/>
                  <a:pt x="2978" y="6156"/>
                </a:cubicBezTo>
                <a:cubicBezTo>
                  <a:pt x="2952" y="5988"/>
                  <a:pt x="2911" y="5917"/>
                  <a:pt x="2876" y="5934"/>
                </a:cubicBezTo>
                <a:close/>
                <a:moveTo>
                  <a:pt x="2303" y="5975"/>
                </a:moveTo>
                <a:cubicBezTo>
                  <a:pt x="2254" y="5975"/>
                  <a:pt x="2205" y="6010"/>
                  <a:pt x="2194" y="6053"/>
                </a:cubicBezTo>
                <a:cubicBezTo>
                  <a:pt x="2164" y="6169"/>
                  <a:pt x="2203" y="6225"/>
                  <a:pt x="2250" y="6132"/>
                </a:cubicBezTo>
                <a:cubicBezTo>
                  <a:pt x="2280" y="6072"/>
                  <a:pt x="2300" y="6073"/>
                  <a:pt x="2325" y="6134"/>
                </a:cubicBezTo>
                <a:cubicBezTo>
                  <a:pt x="2350" y="6195"/>
                  <a:pt x="2336" y="6285"/>
                  <a:pt x="2270" y="6486"/>
                </a:cubicBezTo>
                <a:cubicBezTo>
                  <a:pt x="2220" y="6635"/>
                  <a:pt x="2180" y="6777"/>
                  <a:pt x="2180" y="6801"/>
                </a:cubicBezTo>
                <a:cubicBezTo>
                  <a:pt x="2180" y="6826"/>
                  <a:pt x="2231" y="6843"/>
                  <a:pt x="2294" y="6840"/>
                </a:cubicBezTo>
                <a:cubicBezTo>
                  <a:pt x="2397" y="6836"/>
                  <a:pt x="2400" y="6829"/>
                  <a:pt x="2334" y="6766"/>
                </a:cubicBezTo>
                <a:lnTo>
                  <a:pt x="2261" y="6695"/>
                </a:lnTo>
                <a:lnTo>
                  <a:pt x="2326" y="6530"/>
                </a:lnTo>
                <a:cubicBezTo>
                  <a:pt x="2362" y="6439"/>
                  <a:pt x="2392" y="6277"/>
                  <a:pt x="2392" y="6170"/>
                </a:cubicBezTo>
                <a:cubicBezTo>
                  <a:pt x="2392" y="6003"/>
                  <a:pt x="2379" y="5975"/>
                  <a:pt x="2303" y="5975"/>
                </a:cubicBezTo>
                <a:close/>
                <a:moveTo>
                  <a:pt x="2590" y="5975"/>
                </a:moveTo>
                <a:cubicBezTo>
                  <a:pt x="2529" y="5975"/>
                  <a:pt x="2499" y="6117"/>
                  <a:pt x="2539" y="6214"/>
                </a:cubicBezTo>
                <a:cubicBezTo>
                  <a:pt x="2558" y="6258"/>
                  <a:pt x="2573" y="6418"/>
                  <a:pt x="2573" y="6569"/>
                </a:cubicBezTo>
                <a:cubicBezTo>
                  <a:pt x="2573" y="6721"/>
                  <a:pt x="2587" y="6845"/>
                  <a:pt x="2603" y="6845"/>
                </a:cubicBezTo>
                <a:cubicBezTo>
                  <a:pt x="2620" y="6845"/>
                  <a:pt x="2634" y="6652"/>
                  <a:pt x="2634" y="6410"/>
                </a:cubicBezTo>
                <a:cubicBezTo>
                  <a:pt x="2634" y="6080"/>
                  <a:pt x="2623" y="5975"/>
                  <a:pt x="2590" y="5975"/>
                </a:cubicBezTo>
                <a:close/>
                <a:moveTo>
                  <a:pt x="1814" y="6773"/>
                </a:moveTo>
                <a:cubicBezTo>
                  <a:pt x="1811" y="6773"/>
                  <a:pt x="1803" y="6789"/>
                  <a:pt x="1788" y="6822"/>
                </a:cubicBezTo>
                <a:cubicBezTo>
                  <a:pt x="1759" y="6886"/>
                  <a:pt x="1736" y="6888"/>
                  <a:pt x="1693" y="6825"/>
                </a:cubicBezTo>
                <a:cubicBezTo>
                  <a:pt x="1651" y="6762"/>
                  <a:pt x="1629" y="6762"/>
                  <a:pt x="1603" y="6825"/>
                </a:cubicBezTo>
                <a:cubicBezTo>
                  <a:pt x="1576" y="6888"/>
                  <a:pt x="1554" y="6886"/>
                  <a:pt x="1511" y="6822"/>
                </a:cubicBezTo>
                <a:cubicBezTo>
                  <a:pt x="1467" y="6757"/>
                  <a:pt x="1440" y="6759"/>
                  <a:pt x="1395" y="6827"/>
                </a:cubicBezTo>
                <a:cubicBezTo>
                  <a:pt x="1358" y="6882"/>
                  <a:pt x="1330" y="6887"/>
                  <a:pt x="1319" y="6842"/>
                </a:cubicBezTo>
                <a:cubicBezTo>
                  <a:pt x="1293" y="6744"/>
                  <a:pt x="1191" y="6753"/>
                  <a:pt x="1164" y="6856"/>
                </a:cubicBezTo>
                <a:cubicBezTo>
                  <a:pt x="1150" y="6912"/>
                  <a:pt x="1159" y="6927"/>
                  <a:pt x="1192" y="6896"/>
                </a:cubicBezTo>
                <a:cubicBezTo>
                  <a:pt x="1271" y="6823"/>
                  <a:pt x="1289" y="7001"/>
                  <a:pt x="1216" y="7142"/>
                </a:cubicBezTo>
                <a:cubicBezTo>
                  <a:pt x="1151" y="7269"/>
                  <a:pt x="1152" y="7272"/>
                  <a:pt x="1333" y="7266"/>
                </a:cubicBezTo>
                <a:cubicBezTo>
                  <a:pt x="1480" y="7261"/>
                  <a:pt x="1523" y="7232"/>
                  <a:pt x="1548" y="7123"/>
                </a:cubicBezTo>
                <a:cubicBezTo>
                  <a:pt x="1572" y="7014"/>
                  <a:pt x="1589" y="7002"/>
                  <a:pt x="1637" y="7064"/>
                </a:cubicBezTo>
                <a:cubicBezTo>
                  <a:pt x="1671" y="7107"/>
                  <a:pt x="1689" y="7181"/>
                  <a:pt x="1678" y="7230"/>
                </a:cubicBezTo>
                <a:cubicBezTo>
                  <a:pt x="1662" y="7297"/>
                  <a:pt x="1666" y="7296"/>
                  <a:pt x="1695" y="7230"/>
                </a:cubicBezTo>
                <a:cubicBezTo>
                  <a:pt x="1725" y="7165"/>
                  <a:pt x="1748" y="7163"/>
                  <a:pt x="1790" y="7227"/>
                </a:cubicBezTo>
                <a:cubicBezTo>
                  <a:pt x="1833" y="7290"/>
                  <a:pt x="1855" y="7292"/>
                  <a:pt x="1884" y="7223"/>
                </a:cubicBezTo>
                <a:cubicBezTo>
                  <a:pt x="1913" y="7152"/>
                  <a:pt x="1907" y="7111"/>
                  <a:pt x="1853" y="7022"/>
                </a:cubicBezTo>
                <a:cubicBezTo>
                  <a:pt x="1816" y="6959"/>
                  <a:pt x="1795" y="6869"/>
                  <a:pt x="1806" y="6822"/>
                </a:cubicBezTo>
                <a:cubicBezTo>
                  <a:pt x="1813" y="6789"/>
                  <a:pt x="1816" y="6773"/>
                  <a:pt x="1814" y="6773"/>
                </a:cubicBezTo>
                <a:close/>
                <a:moveTo>
                  <a:pt x="21" y="7059"/>
                </a:moveTo>
                <a:cubicBezTo>
                  <a:pt x="10" y="7040"/>
                  <a:pt x="7" y="7139"/>
                  <a:pt x="7" y="7388"/>
                </a:cubicBezTo>
                <a:cubicBezTo>
                  <a:pt x="7" y="7718"/>
                  <a:pt x="13" y="7784"/>
                  <a:pt x="34" y="7660"/>
                </a:cubicBezTo>
                <a:cubicBezTo>
                  <a:pt x="58" y="7519"/>
                  <a:pt x="84" y="7496"/>
                  <a:pt x="229" y="7496"/>
                </a:cubicBezTo>
                <a:cubicBezTo>
                  <a:pt x="357" y="7496"/>
                  <a:pt x="396" y="7471"/>
                  <a:pt x="396" y="7388"/>
                </a:cubicBezTo>
                <a:cubicBezTo>
                  <a:pt x="396" y="7304"/>
                  <a:pt x="357" y="7279"/>
                  <a:pt x="229" y="7279"/>
                </a:cubicBezTo>
                <a:cubicBezTo>
                  <a:pt x="84" y="7279"/>
                  <a:pt x="58" y="7258"/>
                  <a:pt x="34" y="7117"/>
                </a:cubicBezTo>
                <a:cubicBezTo>
                  <a:pt x="29" y="7085"/>
                  <a:pt x="24" y="7065"/>
                  <a:pt x="21" y="7059"/>
                </a:cubicBezTo>
                <a:close/>
                <a:moveTo>
                  <a:pt x="15517" y="7244"/>
                </a:moveTo>
                <a:lnTo>
                  <a:pt x="15565" y="7406"/>
                </a:lnTo>
                <a:cubicBezTo>
                  <a:pt x="15578" y="7453"/>
                  <a:pt x="15596" y="7490"/>
                  <a:pt x="15615" y="7516"/>
                </a:cubicBezTo>
                <a:cubicBezTo>
                  <a:pt x="15631" y="7539"/>
                  <a:pt x="15649" y="7548"/>
                  <a:pt x="15666" y="7555"/>
                </a:cubicBezTo>
                <a:cubicBezTo>
                  <a:pt x="15671" y="7557"/>
                  <a:pt x="15675" y="7562"/>
                  <a:pt x="15679" y="7562"/>
                </a:cubicBezTo>
                <a:cubicBezTo>
                  <a:pt x="15691" y="7564"/>
                  <a:pt x="15702" y="7555"/>
                  <a:pt x="15714" y="7550"/>
                </a:cubicBezTo>
                <a:cubicBezTo>
                  <a:pt x="15722" y="7546"/>
                  <a:pt x="15731" y="7548"/>
                  <a:pt x="15739" y="7540"/>
                </a:cubicBezTo>
                <a:cubicBezTo>
                  <a:pt x="15757" y="7522"/>
                  <a:pt x="15774" y="7494"/>
                  <a:pt x="15787" y="7455"/>
                </a:cubicBezTo>
                <a:cubicBezTo>
                  <a:pt x="15816" y="7372"/>
                  <a:pt x="15866" y="7347"/>
                  <a:pt x="15907" y="7364"/>
                </a:cubicBezTo>
                <a:cubicBezTo>
                  <a:pt x="15911" y="7366"/>
                  <a:pt x="15914" y="7374"/>
                  <a:pt x="15918" y="7377"/>
                </a:cubicBezTo>
                <a:cubicBezTo>
                  <a:pt x="15952" y="7393"/>
                  <a:pt x="15980" y="7429"/>
                  <a:pt x="15974" y="7494"/>
                </a:cubicBezTo>
                <a:cubicBezTo>
                  <a:pt x="15966" y="7578"/>
                  <a:pt x="15976" y="7573"/>
                  <a:pt x="16022" y="7474"/>
                </a:cubicBezTo>
                <a:cubicBezTo>
                  <a:pt x="16036" y="7443"/>
                  <a:pt x="16043" y="7441"/>
                  <a:pt x="16053" y="7427"/>
                </a:cubicBezTo>
                <a:cubicBezTo>
                  <a:pt x="16076" y="7370"/>
                  <a:pt x="16091" y="7360"/>
                  <a:pt x="16103" y="7433"/>
                </a:cubicBezTo>
                <a:cubicBezTo>
                  <a:pt x="16108" y="7444"/>
                  <a:pt x="16112" y="7441"/>
                  <a:pt x="16118" y="7459"/>
                </a:cubicBezTo>
                <a:cubicBezTo>
                  <a:pt x="16141" y="7524"/>
                  <a:pt x="16163" y="7557"/>
                  <a:pt x="16183" y="7562"/>
                </a:cubicBezTo>
                <a:cubicBezTo>
                  <a:pt x="16193" y="7562"/>
                  <a:pt x="16203" y="7556"/>
                  <a:pt x="16212" y="7547"/>
                </a:cubicBezTo>
                <a:cubicBezTo>
                  <a:pt x="16219" y="7538"/>
                  <a:pt x="16227" y="7520"/>
                  <a:pt x="16234" y="7503"/>
                </a:cubicBezTo>
                <a:cubicBezTo>
                  <a:pt x="16240" y="7487"/>
                  <a:pt x="16248" y="7477"/>
                  <a:pt x="16252" y="7455"/>
                </a:cubicBezTo>
                <a:cubicBezTo>
                  <a:pt x="16261" y="7402"/>
                  <a:pt x="16285" y="7380"/>
                  <a:pt x="16317" y="7372"/>
                </a:cubicBezTo>
                <a:cubicBezTo>
                  <a:pt x="16332" y="7359"/>
                  <a:pt x="16347" y="7343"/>
                  <a:pt x="16362" y="7338"/>
                </a:cubicBezTo>
                <a:lnTo>
                  <a:pt x="16437" y="7315"/>
                </a:lnTo>
                <a:lnTo>
                  <a:pt x="16437" y="7388"/>
                </a:lnTo>
                <a:lnTo>
                  <a:pt x="16437" y="9017"/>
                </a:lnTo>
                <a:lnTo>
                  <a:pt x="16437" y="9054"/>
                </a:lnTo>
                <a:lnTo>
                  <a:pt x="16437" y="10720"/>
                </a:lnTo>
                <a:lnTo>
                  <a:pt x="15446" y="10738"/>
                </a:lnTo>
                <a:cubicBezTo>
                  <a:pt x="14853" y="10750"/>
                  <a:pt x="14590" y="10746"/>
                  <a:pt x="14491" y="10711"/>
                </a:cubicBezTo>
                <a:cubicBezTo>
                  <a:pt x="14458" y="10700"/>
                  <a:pt x="14443" y="10684"/>
                  <a:pt x="14440" y="10665"/>
                </a:cubicBezTo>
                <a:cubicBezTo>
                  <a:pt x="14432" y="10614"/>
                  <a:pt x="14428" y="9855"/>
                  <a:pt x="14432" y="8980"/>
                </a:cubicBezTo>
                <a:lnTo>
                  <a:pt x="14432" y="8968"/>
                </a:lnTo>
                <a:cubicBezTo>
                  <a:pt x="14432" y="8961"/>
                  <a:pt x="14432" y="8962"/>
                  <a:pt x="14432" y="8955"/>
                </a:cubicBezTo>
                <a:lnTo>
                  <a:pt x="14441" y="7388"/>
                </a:lnTo>
                <a:lnTo>
                  <a:pt x="14441" y="7333"/>
                </a:lnTo>
                <a:lnTo>
                  <a:pt x="14819" y="7345"/>
                </a:lnTo>
                <a:cubicBezTo>
                  <a:pt x="14940" y="7349"/>
                  <a:pt x="15008" y="7360"/>
                  <a:pt x="15070" y="7372"/>
                </a:cubicBezTo>
                <a:cubicBezTo>
                  <a:pt x="15167" y="7381"/>
                  <a:pt x="15222" y="7401"/>
                  <a:pt x="15231" y="7459"/>
                </a:cubicBezTo>
                <a:cubicBezTo>
                  <a:pt x="15232" y="7467"/>
                  <a:pt x="15239" y="7469"/>
                  <a:pt x="15241" y="7476"/>
                </a:cubicBezTo>
                <a:cubicBezTo>
                  <a:pt x="15264" y="7527"/>
                  <a:pt x="15317" y="7569"/>
                  <a:pt x="15371" y="7569"/>
                </a:cubicBezTo>
                <a:cubicBezTo>
                  <a:pt x="15408" y="7569"/>
                  <a:pt x="15431" y="7558"/>
                  <a:pt x="15449" y="7540"/>
                </a:cubicBezTo>
                <a:cubicBezTo>
                  <a:pt x="15459" y="7531"/>
                  <a:pt x="15462" y="7513"/>
                  <a:pt x="15469" y="7501"/>
                </a:cubicBezTo>
                <a:cubicBezTo>
                  <a:pt x="15480" y="7476"/>
                  <a:pt x="15491" y="7454"/>
                  <a:pt x="15497" y="7406"/>
                </a:cubicBezTo>
                <a:lnTo>
                  <a:pt x="15517" y="7244"/>
                </a:lnTo>
                <a:close/>
                <a:moveTo>
                  <a:pt x="4614" y="7388"/>
                </a:moveTo>
                <a:lnTo>
                  <a:pt x="5642" y="7388"/>
                </a:lnTo>
                <a:lnTo>
                  <a:pt x="6670" y="7388"/>
                </a:lnTo>
                <a:lnTo>
                  <a:pt x="6670" y="9054"/>
                </a:lnTo>
                <a:lnTo>
                  <a:pt x="6670" y="10720"/>
                </a:lnTo>
                <a:lnTo>
                  <a:pt x="5649" y="10738"/>
                </a:lnTo>
                <a:cubicBezTo>
                  <a:pt x="4838" y="10753"/>
                  <a:pt x="4625" y="10739"/>
                  <a:pt x="4613" y="10665"/>
                </a:cubicBezTo>
                <a:cubicBezTo>
                  <a:pt x="4605" y="10614"/>
                  <a:pt x="4601" y="9855"/>
                  <a:pt x="4605" y="8980"/>
                </a:cubicBezTo>
                <a:lnTo>
                  <a:pt x="4614" y="7388"/>
                </a:lnTo>
                <a:close/>
                <a:moveTo>
                  <a:pt x="7941" y="7388"/>
                </a:moveTo>
                <a:lnTo>
                  <a:pt x="8923" y="7388"/>
                </a:lnTo>
                <a:lnTo>
                  <a:pt x="9906" y="7388"/>
                </a:lnTo>
                <a:lnTo>
                  <a:pt x="9906" y="9054"/>
                </a:lnTo>
                <a:lnTo>
                  <a:pt x="9906" y="10720"/>
                </a:lnTo>
                <a:lnTo>
                  <a:pt x="8930" y="10738"/>
                </a:lnTo>
                <a:cubicBezTo>
                  <a:pt x="8156" y="10753"/>
                  <a:pt x="7951" y="10739"/>
                  <a:pt x="7939" y="10665"/>
                </a:cubicBezTo>
                <a:cubicBezTo>
                  <a:pt x="7931" y="10614"/>
                  <a:pt x="7928" y="9855"/>
                  <a:pt x="7932" y="8980"/>
                </a:cubicBezTo>
                <a:lnTo>
                  <a:pt x="7941" y="7388"/>
                </a:lnTo>
                <a:close/>
                <a:moveTo>
                  <a:pt x="11176" y="7388"/>
                </a:moveTo>
                <a:lnTo>
                  <a:pt x="12174" y="7388"/>
                </a:lnTo>
                <a:lnTo>
                  <a:pt x="13172" y="7388"/>
                </a:lnTo>
                <a:lnTo>
                  <a:pt x="13172" y="9054"/>
                </a:lnTo>
                <a:lnTo>
                  <a:pt x="13172" y="10720"/>
                </a:lnTo>
                <a:lnTo>
                  <a:pt x="12180" y="10738"/>
                </a:lnTo>
                <a:cubicBezTo>
                  <a:pt x="11394" y="10753"/>
                  <a:pt x="11186" y="10739"/>
                  <a:pt x="11174" y="10665"/>
                </a:cubicBezTo>
                <a:cubicBezTo>
                  <a:pt x="11166" y="10614"/>
                  <a:pt x="11163" y="9855"/>
                  <a:pt x="11167" y="8980"/>
                </a:cubicBezTo>
                <a:lnTo>
                  <a:pt x="11176" y="7388"/>
                </a:lnTo>
                <a:close/>
                <a:moveTo>
                  <a:pt x="200" y="8004"/>
                </a:moveTo>
                <a:cubicBezTo>
                  <a:pt x="89" y="8004"/>
                  <a:pt x="3" y="8034"/>
                  <a:pt x="3" y="8075"/>
                </a:cubicBezTo>
                <a:cubicBezTo>
                  <a:pt x="3" y="8115"/>
                  <a:pt x="36" y="8148"/>
                  <a:pt x="77" y="8148"/>
                </a:cubicBezTo>
                <a:cubicBezTo>
                  <a:pt x="189" y="8148"/>
                  <a:pt x="197" y="8273"/>
                  <a:pt x="94" y="8401"/>
                </a:cubicBezTo>
                <a:cubicBezTo>
                  <a:pt x="39" y="8469"/>
                  <a:pt x="3" y="8572"/>
                  <a:pt x="3" y="8658"/>
                </a:cubicBezTo>
                <a:cubicBezTo>
                  <a:pt x="3" y="8786"/>
                  <a:pt x="24" y="8800"/>
                  <a:pt x="200" y="8800"/>
                </a:cubicBezTo>
                <a:cubicBezTo>
                  <a:pt x="354" y="8800"/>
                  <a:pt x="396" y="8777"/>
                  <a:pt x="396" y="8692"/>
                </a:cubicBezTo>
                <a:cubicBezTo>
                  <a:pt x="396" y="8625"/>
                  <a:pt x="368" y="8584"/>
                  <a:pt x="322" y="8584"/>
                </a:cubicBezTo>
                <a:cubicBezTo>
                  <a:pt x="210" y="8584"/>
                  <a:pt x="202" y="8458"/>
                  <a:pt x="304" y="8331"/>
                </a:cubicBezTo>
                <a:cubicBezTo>
                  <a:pt x="464" y="8133"/>
                  <a:pt x="423" y="8004"/>
                  <a:pt x="200" y="8004"/>
                </a:cubicBezTo>
                <a:close/>
                <a:moveTo>
                  <a:pt x="357" y="9026"/>
                </a:moveTo>
                <a:cubicBezTo>
                  <a:pt x="346" y="9046"/>
                  <a:pt x="335" y="9133"/>
                  <a:pt x="330" y="9290"/>
                </a:cubicBezTo>
                <a:cubicBezTo>
                  <a:pt x="319" y="9617"/>
                  <a:pt x="235" y="9671"/>
                  <a:pt x="220" y="9361"/>
                </a:cubicBezTo>
                <a:cubicBezTo>
                  <a:pt x="215" y="9252"/>
                  <a:pt x="199" y="9163"/>
                  <a:pt x="184" y="9163"/>
                </a:cubicBezTo>
                <a:cubicBezTo>
                  <a:pt x="170" y="9163"/>
                  <a:pt x="154" y="9252"/>
                  <a:pt x="149" y="9361"/>
                </a:cubicBezTo>
                <a:cubicBezTo>
                  <a:pt x="134" y="9675"/>
                  <a:pt x="52" y="9613"/>
                  <a:pt x="31" y="9271"/>
                </a:cubicBezTo>
                <a:cubicBezTo>
                  <a:pt x="14" y="9004"/>
                  <a:pt x="12" y="9014"/>
                  <a:pt x="8" y="9398"/>
                </a:cubicBezTo>
                <a:lnTo>
                  <a:pt x="3" y="9815"/>
                </a:lnTo>
                <a:lnTo>
                  <a:pt x="200" y="9815"/>
                </a:lnTo>
                <a:lnTo>
                  <a:pt x="396" y="9815"/>
                </a:lnTo>
                <a:lnTo>
                  <a:pt x="396" y="9415"/>
                </a:lnTo>
                <a:cubicBezTo>
                  <a:pt x="396" y="9192"/>
                  <a:pt x="384" y="9056"/>
                  <a:pt x="369" y="9027"/>
                </a:cubicBezTo>
                <a:cubicBezTo>
                  <a:pt x="365" y="9020"/>
                  <a:pt x="361" y="9019"/>
                  <a:pt x="357" y="9026"/>
                </a:cubicBezTo>
                <a:close/>
                <a:moveTo>
                  <a:pt x="200" y="10032"/>
                </a:moveTo>
                <a:cubicBezTo>
                  <a:pt x="27" y="10032"/>
                  <a:pt x="3" y="10048"/>
                  <a:pt x="3" y="10169"/>
                </a:cubicBezTo>
                <a:cubicBezTo>
                  <a:pt x="3" y="10258"/>
                  <a:pt x="36" y="10336"/>
                  <a:pt x="97" y="10388"/>
                </a:cubicBezTo>
                <a:cubicBezTo>
                  <a:pt x="176" y="10453"/>
                  <a:pt x="186" y="10484"/>
                  <a:pt x="155" y="10572"/>
                </a:cubicBezTo>
                <a:cubicBezTo>
                  <a:pt x="135" y="10631"/>
                  <a:pt x="92" y="10697"/>
                  <a:pt x="60" y="10721"/>
                </a:cubicBezTo>
                <a:cubicBezTo>
                  <a:pt x="10" y="10760"/>
                  <a:pt x="3" y="10838"/>
                  <a:pt x="3" y="11340"/>
                </a:cubicBezTo>
                <a:lnTo>
                  <a:pt x="3" y="11916"/>
                </a:lnTo>
                <a:lnTo>
                  <a:pt x="200" y="11916"/>
                </a:lnTo>
                <a:lnTo>
                  <a:pt x="397" y="11916"/>
                </a:lnTo>
                <a:lnTo>
                  <a:pt x="394" y="11353"/>
                </a:lnTo>
                <a:cubicBezTo>
                  <a:pt x="391" y="11045"/>
                  <a:pt x="379" y="10760"/>
                  <a:pt x="367" y="10720"/>
                </a:cubicBezTo>
                <a:cubicBezTo>
                  <a:pt x="318" y="10563"/>
                  <a:pt x="310" y="10313"/>
                  <a:pt x="353" y="10274"/>
                </a:cubicBezTo>
                <a:cubicBezTo>
                  <a:pt x="376" y="10252"/>
                  <a:pt x="396" y="10189"/>
                  <a:pt x="396" y="10134"/>
                </a:cubicBezTo>
                <a:cubicBezTo>
                  <a:pt x="396" y="10058"/>
                  <a:pt x="348" y="10032"/>
                  <a:pt x="200" y="10032"/>
                </a:cubicBezTo>
                <a:close/>
                <a:moveTo>
                  <a:pt x="1528" y="10354"/>
                </a:moveTo>
                <a:cubicBezTo>
                  <a:pt x="1487" y="10349"/>
                  <a:pt x="1426" y="10439"/>
                  <a:pt x="1414" y="10552"/>
                </a:cubicBezTo>
                <a:cubicBezTo>
                  <a:pt x="1397" y="10710"/>
                  <a:pt x="1333" y="10667"/>
                  <a:pt x="1333" y="10498"/>
                </a:cubicBezTo>
                <a:cubicBezTo>
                  <a:pt x="1333" y="10440"/>
                  <a:pt x="1323" y="10394"/>
                  <a:pt x="1310" y="10394"/>
                </a:cubicBezTo>
                <a:cubicBezTo>
                  <a:pt x="1297" y="10394"/>
                  <a:pt x="1287" y="10483"/>
                  <a:pt x="1287" y="10593"/>
                </a:cubicBezTo>
                <a:cubicBezTo>
                  <a:pt x="1288" y="10733"/>
                  <a:pt x="1311" y="10816"/>
                  <a:pt x="1364" y="10876"/>
                </a:cubicBezTo>
                <a:cubicBezTo>
                  <a:pt x="1475" y="11000"/>
                  <a:pt x="1503" y="10991"/>
                  <a:pt x="1553" y="10811"/>
                </a:cubicBezTo>
                <a:cubicBezTo>
                  <a:pt x="1587" y="10689"/>
                  <a:pt x="1608" y="10668"/>
                  <a:pt x="1640" y="10726"/>
                </a:cubicBezTo>
                <a:cubicBezTo>
                  <a:pt x="1694" y="10826"/>
                  <a:pt x="1869" y="10850"/>
                  <a:pt x="1892" y="10760"/>
                </a:cubicBezTo>
                <a:cubicBezTo>
                  <a:pt x="1902" y="10722"/>
                  <a:pt x="1882" y="10655"/>
                  <a:pt x="1848" y="10611"/>
                </a:cubicBezTo>
                <a:cubicBezTo>
                  <a:pt x="1811" y="10564"/>
                  <a:pt x="1794" y="10495"/>
                  <a:pt x="1807" y="10444"/>
                </a:cubicBezTo>
                <a:cubicBezTo>
                  <a:pt x="1822" y="10385"/>
                  <a:pt x="1813" y="10389"/>
                  <a:pt x="1780" y="10452"/>
                </a:cubicBezTo>
                <a:cubicBezTo>
                  <a:pt x="1745" y="10521"/>
                  <a:pt x="1726" y="10524"/>
                  <a:pt x="1710" y="10464"/>
                </a:cubicBezTo>
                <a:cubicBezTo>
                  <a:pt x="1699" y="10419"/>
                  <a:pt x="1663" y="10397"/>
                  <a:pt x="1632" y="10416"/>
                </a:cubicBezTo>
                <a:cubicBezTo>
                  <a:pt x="1600" y="10436"/>
                  <a:pt x="1569" y="10427"/>
                  <a:pt x="1560" y="10394"/>
                </a:cubicBezTo>
                <a:cubicBezTo>
                  <a:pt x="1554" y="10369"/>
                  <a:pt x="1542" y="10355"/>
                  <a:pt x="1528" y="10354"/>
                </a:cubicBezTo>
                <a:close/>
                <a:moveTo>
                  <a:pt x="4614" y="10865"/>
                </a:moveTo>
                <a:lnTo>
                  <a:pt x="5642" y="10865"/>
                </a:lnTo>
                <a:lnTo>
                  <a:pt x="6670" y="10865"/>
                </a:lnTo>
                <a:lnTo>
                  <a:pt x="6670" y="12531"/>
                </a:lnTo>
                <a:lnTo>
                  <a:pt x="6670" y="14196"/>
                </a:lnTo>
                <a:lnTo>
                  <a:pt x="5649" y="14214"/>
                </a:lnTo>
                <a:cubicBezTo>
                  <a:pt x="4838" y="14230"/>
                  <a:pt x="4625" y="14216"/>
                  <a:pt x="4613" y="14142"/>
                </a:cubicBezTo>
                <a:cubicBezTo>
                  <a:pt x="4605" y="14090"/>
                  <a:pt x="4601" y="13332"/>
                  <a:pt x="4605" y="12456"/>
                </a:cubicBezTo>
                <a:lnTo>
                  <a:pt x="4614" y="10865"/>
                </a:lnTo>
                <a:close/>
                <a:moveTo>
                  <a:pt x="7941" y="10865"/>
                </a:moveTo>
                <a:lnTo>
                  <a:pt x="8923" y="10865"/>
                </a:lnTo>
                <a:lnTo>
                  <a:pt x="9906" y="10865"/>
                </a:lnTo>
                <a:lnTo>
                  <a:pt x="9906" y="12531"/>
                </a:lnTo>
                <a:lnTo>
                  <a:pt x="9906" y="14196"/>
                </a:lnTo>
                <a:lnTo>
                  <a:pt x="8930" y="14214"/>
                </a:lnTo>
                <a:cubicBezTo>
                  <a:pt x="8156" y="14230"/>
                  <a:pt x="7951" y="14216"/>
                  <a:pt x="7939" y="14142"/>
                </a:cubicBezTo>
                <a:cubicBezTo>
                  <a:pt x="7931" y="14090"/>
                  <a:pt x="7928" y="13332"/>
                  <a:pt x="7932" y="12456"/>
                </a:cubicBezTo>
                <a:lnTo>
                  <a:pt x="7941" y="10865"/>
                </a:lnTo>
                <a:close/>
                <a:moveTo>
                  <a:pt x="11176" y="10865"/>
                </a:moveTo>
                <a:lnTo>
                  <a:pt x="12174" y="10865"/>
                </a:lnTo>
                <a:lnTo>
                  <a:pt x="13172" y="10865"/>
                </a:lnTo>
                <a:lnTo>
                  <a:pt x="13172" y="12531"/>
                </a:lnTo>
                <a:lnTo>
                  <a:pt x="13172" y="14196"/>
                </a:lnTo>
                <a:lnTo>
                  <a:pt x="12180" y="14214"/>
                </a:lnTo>
                <a:cubicBezTo>
                  <a:pt x="11394" y="14230"/>
                  <a:pt x="11186" y="14216"/>
                  <a:pt x="11174" y="14142"/>
                </a:cubicBezTo>
                <a:cubicBezTo>
                  <a:pt x="11166" y="14090"/>
                  <a:pt x="11163" y="13332"/>
                  <a:pt x="11167" y="12456"/>
                </a:cubicBezTo>
                <a:lnTo>
                  <a:pt x="11176" y="10865"/>
                </a:lnTo>
                <a:close/>
                <a:moveTo>
                  <a:pt x="14441" y="10865"/>
                </a:moveTo>
                <a:lnTo>
                  <a:pt x="15439" y="10865"/>
                </a:lnTo>
                <a:lnTo>
                  <a:pt x="16437" y="10865"/>
                </a:lnTo>
                <a:lnTo>
                  <a:pt x="16437" y="12531"/>
                </a:lnTo>
                <a:lnTo>
                  <a:pt x="16437" y="14196"/>
                </a:lnTo>
                <a:lnTo>
                  <a:pt x="15446" y="14214"/>
                </a:lnTo>
                <a:cubicBezTo>
                  <a:pt x="14660" y="14230"/>
                  <a:pt x="14452" y="14216"/>
                  <a:pt x="14440" y="14142"/>
                </a:cubicBezTo>
                <a:cubicBezTo>
                  <a:pt x="14432" y="14090"/>
                  <a:pt x="14428" y="13332"/>
                  <a:pt x="14432" y="12456"/>
                </a:cubicBezTo>
                <a:lnTo>
                  <a:pt x="14441" y="10865"/>
                </a:lnTo>
                <a:close/>
                <a:moveTo>
                  <a:pt x="38" y="12187"/>
                </a:moveTo>
                <a:cubicBezTo>
                  <a:pt x="10" y="12179"/>
                  <a:pt x="3" y="12201"/>
                  <a:pt x="3" y="12246"/>
                </a:cubicBezTo>
                <a:cubicBezTo>
                  <a:pt x="3" y="12306"/>
                  <a:pt x="37" y="12384"/>
                  <a:pt x="79" y="12422"/>
                </a:cubicBezTo>
                <a:cubicBezTo>
                  <a:pt x="120" y="12460"/>
                  <a:pt x="155" y="12524"/>
                  <a:pt x="155" y="12566"/>
                </a:cubicBezTo>
                <a:cubicBezTo>
                  <a:pt x="155" y="12608"/>
                  <a:pt x="120" y="12674"/>
                  <a:pt x="79" y="12712"/>
                </a:cubicBezTo>
                <a:cubicBezTo>
                  <a:pt x="37" y="12750"/>
                  <a:pt x="3" y="12832"/>
                  <a:pt x="3" y="12896"/>
                </a:cubicBezTo>
                <a:cubicBezTo>
                  <a:pt x="3" y="12961"/>
                  <a:pt x="20" y="12997"/>
                  <a:pt x="41" y="12976"/>
                </a:cubicBezTo>
                <a:cubicBezTo>
                  <a:pt x="61" y="12956"/>
                  <a:pt x="151" y="12882"/>
                  <a:pt x="239" y="12812"/>
                </a:cubicBezTo>
                <a:cubicBezTo>
                  <a:pt x="449" y="12644"/>
                  <a:pt x="437" y="12506"/>
                  <a:pt x="192" y="12297"/>
                </a:cubicBezTo>
                <a:cubicBezTo>
                  <a:pt x="113" y="12230"/>
                  <a:pt x="65" y="12194"/>
                  <a:pt x="38" y="12187"/>
                </a:cubicBezTo>
                <a:close/>
                <a:moveTo>
                  <a:pt x="19180" y="12805"/>
                </a:moveTo>
                <a:cubicBezTo>
                  <a:pt x="19166" y="12802"/>
                  <a:pt x="19152" y="12808"/>
                  <a:pt x="19140" y="12825"/>
                </a:cubicBezTo>
                <a:cubicBezTo>
                  <a:pt x="19125" y="12848"/>
                  <a:pt x="19112" y="12963"/>
                  <a:pt x="19112" y="13081"/>
                </a:cubicBezTo>
                <a:cubicBezTo>
                  <a:pt x="19112" y="13247"/>
                  <a:pt x="19131" y="13311"/>
                  <a:pt x="19193" y="13367"/>
                </a:cubicBezTo>
                <a:cubicBezTo>
                  <a:pt x="19254" y="13423"/>
                  <a:pt x="19265" y="13463"/>
                  <a:pt x="19238" y="13527"/>
                </a:cubicBezTo>
                <a:cubicBezTo>
                  <a:pt x="19219" y="13573"/>
                  <a:pt x="19204" y="13642"/>
                  <a:pt x="19204" y="13684"/>
                </a:cubicBezTo>
                <a:cubicBezTo>
                  <a:pt x="19205" y="13726"/>
                  <a:pt x="19231" y="13680"/>
                  <a:pt x="19263" y="13581"/>
                </a:cubicBezTo>
                <a:cubicBezTo>
                  <a:pt x="19315" y="13420"/>
                  <a:pt x="19322" y="13414"/>
                  <a:pt x="19340" y="13527"/>
                </a:cubicBezTo>
                <a:cubicBezTo>
                  <a:pt x="19351" y="13596"/>
                  <a:pt x="19387" y="13654"/>
                  <a:pt x="19418" y="13654"/>
                </a:cubicBezTo>
                <a:cubicBezTo>
                  <a:pt x="19491" y="13654"/>
                  <a:pt x="19500" y="13257"/>
                  <a:pt x="19429" y="13191"/>
                </a:cubicBezTo>
                <a:cubicBezTo>
                  <a:pt x="19392" y="13157"/>
                  <a:pt x="19389" y="13119"/>
                  <a:pt x="19416" y="12996"/>
                </a:cubicBezTo>
                <a:cubicBezTo>
                  <a:pt x="19435" y="12913"/>
                  <a:pt x="19443" y="12827"/>
                  <a:pt x="19435" y="12807"/>
                </a:cubicBezTo>
                <a:cubicBezTo>
                  <a:pt x="19427" y="12787"/>
                  <a:pt x="19398" y="12872"/>
                  <a:pt x="19371" y="12996"/>
                </a:cubicBezTo>
                <a:cubicBezTo>
                  <a:pt x="19320" y="13231"/>
                  <a:pt x="19264" y="13238"/>
                  <a:pt x="19264" y="13007"/>
                </a:cubicBezTo>
                <a:cubicBezTo>
                  <a:pt x="19264" y="12902"/>
                  <a:pt x="19221" y="12813"/>
                  <a:pt x="19180" y="12805"/>
                </a:cubicBezTo>
                <a:close/>
                <a:moveTo>
                  <a:pt x="18646" y="12856"/>
                </a:moveTo>
                <a:cubicBezTo>
                  <a:pt x="18585" y="12856"/>
                  <a:pt x="18555" y="12998"/>
                  <a:pt x="18595" y="13095"/>
                </a:cubicBezTo>
                <a:cubicBezTo>
                  <a:pt x="18613" y="13139"/>
                  <a:pt x="18629" y="13282"/>
                  <a:pt x="18629" y="13413"/>
                </a:cubicBezTo>
                <a:cubicBezTo>
                  <a:pt x="18629" y="13545"/>
                  <a:pt x="18643" y="13654"/>
                  <a:pt x="18659" y="13654"/>
                </a:cubicBezTo>
                <a:cubicBezTo>
                  <a:pt x="18676" y="13654"/>
                  <a:pt x="18690" y="13475"/>
                  <a:pt x="18690" y="13256"/>
                </a:cubicBezTo>
                <a:cubicBezTo>
                  <a:pt x="18690" y="12957"/>
                  <a:pt x="18678" y="12856"/>
                  <a:pt x="18646" y="12856"/>
                </a:cubicBezTo>
                <a:close/>
                <a:moveTo>
                  <a:pt x="18901" y="12856"/>
                </a:moveTo>
                <a:cubicBezTo>
                  <a:pt x="18838" y="12856"/>
                  <a:pt x="18817" y="13031"/>
                  <a:pt x="18871" y="13110"/>
                </a:cubicBezTo>
                <a:cubicBezTo>
                  <a:pt x="18887" y="13135"/>
                  <a:pt x="18901" y="13268"/>
                  <a:pt x="18901" y="13405"/>
                </a:cubicBezTo>
                <a:cubicBezTo>
                  <a:pt x="18901" y="13542"/>
                  <a:pt x="18915" y="13654"/>
                  <a:pt x="18931" y="13654"/>
                </a:cubicBezTo>
                <a:cubicBezTo>
                  <a:pt x="18948" y="13654"/>
                  <a:pt x="18962" y="13475"/>
                  <a:pt x="18962" y="13256"/>
                </a:cubicBezTo>
                <a:cubicBezTo>
                  <a:pt x="18962" y="12906"/>
                  <a:pt x="18954" y="12856"/>
                  <a:pt x="18901" y="12856"/>
                </a:cubicBezTo>
                <a:close/>
                <a:moveTo>
                  <a:pt x="200" y="13149"/>
                </a:moveTo>
                <a:cubicBezTo>
                  <a:pt x="149" y="13149"/>
                  <a:pt x="99" y="13174"/>
                  <a:pt x="62" y="13222"/>
                </a:cubicBezTo>
                <a:cubicBezTo>
                  <a:pt x="4" y="13296"/>
                  <a:pt x="-23" y="13713"/>
                  <a:pt x="23" y="13823"/>
                </a:cubicBezTo>
                <a:cubicBezTo>
                  <a:pt x="58" y="13906"/>
                  <a:pt x="322" y="13876"/>
                  <a:pt x="360" y="13784"/>
                </a:cubicBezTo>
                <a:cubicBezTo>
                  <a:pt x="418" y="13646"/>
                  <a:pt x="404" y="13307"/>
                  <a:pt x="338" y="13222"/>
                </a:cubicBezTo>
                <a:cubicBezTo>
                  <a:pt x="300" y="13174"/>
                  <a:pt x="250" y="13149"/>
                  <a:pt x="200" y="13149"/>
                </a:cubicBezTo>
                <a:close/>
                <a:moveTo>
                  <a:pt x="1246" y="13943"/>
                </a:moveTo>
                <a:cubicBezTo>
                  <a:pt x="1236" y="13943"/>
                  <a:pt x="1228" y="14056"/>
                  <a:pt x="1228" y="14196"/>
                </a:cubicBezTo>
                <a:cubicBezTo>
                  <a:pt x="1228" y="14335"/>
                  <a:pt x="1242" y="14450"/>
                  <a:pt x="1260" y="14450"/>
                </a:cubicBezTo>
                <a:cubicBezTo>
                  <a:pt x="1278" y="14450"/>
                  <a:pt x="1286" y="14343"/>
                  <a:pt x="1279" y="14196"/>
                </a:cubicBezTo>
                <a:cubicBezTo>
                  <a:pt x="1272" y="14056"/>
                  <a:pt x="1257" y="13943"/>
                  <a:pt x="1246" y="13943"/>
                </a:cubicBezTo>
                <a:close/>
                <a:moveTo>
                  <a:pt x="1442" y="13943"/>
                </a:moveTo>
                <a:cubicBezTo>
                  <a:pt x="1384" y="13943"/>
                  <a:pt x="1368" y="13988"/>
                  <a:pt x="1359" y="14182"/>
                </a:cubicBezTo>
                <a:cubicBezTo>
                  <a:pt x="1349" y="14392"/>
                  <a:pt x="1356" y="14424"/>
                  <a:pt x="1421" y="14436"/>
                </a:cubicBezTo>
                <a:cubicBezTo>
                  <a:pt x="1462" y="14444"/>
                  <a:pt x="1519" y="14398"/>
                  <a:pt x="1549" y="14333"/>
                </a:cubicBezTo>
                <a:cubicBezTo>
                  <a:pt x="1610" y="14202"/>
                  <a:pt x="1713" y="14251"/>
                  <a:pt x="1678" y="14396"/>
                </a:cubicBezTo>
                <a:cubicBezTo>
                  <a:pt x="1662" y="14466"/>
                  <a:pt x="1666" y="14467"/>
                  <a:pt x="1695" y="14401"/>
                </a:cubicBezTo>
                <a:cubicBezTo>
                  <a:pt x="1725" y="14336"/>
                  <a:pt x="1748" y="14334"/>
                  <a:pt x="1790" y="14397"/>
                </a:cubicBezTo>
                <a:cubicBezTo>
                  <a:pt x="1833" y="14461"/>
                  <a:pt x="1855" y="14462"/>
                  <a:pt x="1884" y="14394"/>
                </a:cubicBezTo>
                <a:cubicBezTo>
                  <a:pt x="1913" y="14323"/>
                  <a:pt x="1907" y="14282"/>
                  <a:pt x="1853" y="14192"/>
                </a:cubicBezTo>
                <a:cubicBezTo>
                  <a:pt x="1816" y="14130"/>
                  <a:pt x="1795" y="14040"/>
                  <a:pt x="1806" y="13993"/>
                </a:cubicBezTo>
                <a:cubicBezTo>
                  <a:pt x="1820" y="13932"/>
                  <a:pt x="1814" y="13933"/>
                  <a:pt x="1786" y="13996"/>
                </a:cubicBezTo>
                <a:cubicBezTo>
                  <a:pt x="1755" y="14064"/>
                  <a:pt x="1736" y="14064"/>
                  <a:pt x="1704" y="13999"/>
                </a:cubicBezTo>
                <a:cubicBezTo>
                  <a:pt x="1672" y="13935"/>
                  <a:pt x="1648" y="13935"/>
                  <a:pt x="1605" y="13999"/>
                </a:cubicBezTo>
                <a:cubicBezTo>
                  <a:pt x="1569" y="14053"/>
                  <a:pt x="1542" y="14058"/>
                  <a:pt x="1530" y="14013"/>
                </a:cubicBezTo>
                <a:cubicBezTo>
                  <a:pt x="1520" y="13974"/>
                  <a:pt x="1480" y="13943"/>
                  <a:pt x="1442" y="13943"/>
                </a:cubicBezTo>
                <a:close/>
                <a:moveTo>
                  <a:pt x="379" y="14167"/>
                </a:moveTo>
                <a:cubicBezTo>
                  <a:pt x="366" y="14163"/>
                  <a:pt x="342" y="14185"/>
                  <a:pt x="302" y="14236"/>
                </a:cubicBezTo>
                <a:cubicBezTo>
                  <a:pt x="258" y="14292"/>
                  <a:pt x="230" y="14293"/>
                  <a:pt x="200" y="14233"/>
                </a:cubicBezTo>
                <a:cubicBezTo>
                  <a:pt x="177" y="14187"/>
                  <a:pt x="126" y="14161"/>
                  <a:pt x="88" y="14174"/>
                </a:cubicBezTo>
                <a:cubicBezTo>
                  <a:pt x="27" y="14195"/>
                  <a:pt x="17" y="14243"/>
                  <a:pt x="9" y="14577"/>
                </a:cubicBezTo>
                <a:lnTo>
                  <a:pt x="0" y="14956"/>
                </a:lnTo>
                <a:lnTo>
                  <a:pt x="198" y="14956"/>
                </a:lnTo>
                <a:cubicBezTo>
                  <a:pt x="354" y="14956"/>
                  <a:pt x="396" y="14934"/>
                  <a:pt x="396" y="14848"/>
                </a:cubicBezTo>
                <a:cubicBezTo>
                  <a:pt x="396" y="14781"/>
                  <a:pt x="368" y="14740"/>
                  <a:pt x="322" y="14740"/>
                </a:cubicBezTo>
                <a:cubicBezTo>
                  <a:pt x="210" y="14740"/>
                  <a:pt x="202" y="14616"/>
                  <a:pt x="304" y="14489"/>
                </a:cubicBezTo>
                <a:cubicBezTo>
                  <a:pt x="355" y="14426"/>
                  <a:pt x="396" y="14326"/>
                  <a:pt x="396" y="14267"/>
                </a:cubicBezTo>
                <a:cubicBezTo>
                  <a:pt x="396" y="14203"/>
                  <a:pt x="393" y="14171"/>
                  <a:pt x="379" y="14167"/>
                </a:cubicBezTo>
                <a:close/>
                <a:moveTo>
                  <a:pt x="18657" y="14323"/>
                </a:moveTo>
                <a:cubicBezTo>
                  <a:pt x="19196" y="14312"/>
                  <a:pt x="19649" y="14329"/>
                  <a:pt x="19662" y="14360"/>
                </a:cubicBezTo>
                <a:cubicBezTo>
                  <a:pt x="19675" y="14391"/>
                  <a:pt x="19686" y="15164"/>
                  <a:pt x="19688" y="16080"/>
                </a:cubicBezTo>
                <a:lnTo>
                  <a:pt x="19692" y="17746"/>
                </a:lnTo>
                <a:lnTo>
                  <a:pt x="18690" y="17763"/>
                </a:lnTo>
                <a:cubicBezTo>
                  <a:pt x="17897" y="17779"/>
                  <a:pt x="17687" y="17764"/>
                  <a:pt x="17676" y="17691"/>
                </a:cubicBezTo>
                <a:cubicBezTo>
                  <a:pt x="17667" y="17639"/>
                  <a:pt x="17663" y="16865"/>
                  <a:pt x="17668" y="15969"/>
                </a:cubicBezTo>
                <a:lnTo>
                  <a:pt x="17676" y="14341"/>
                </a:lnTo>
                <a:lnTo>
                  <a:pt x="18657" y="14323"/>
                </a:lnTo>
                <a:close/>
                <a:moveTo>
                  <a:pt x="4614" y="14341"/>
                </a:moveTo>
                <a:lnTo>
                  <a:pt x="5642" y="14341"/>
                </a:lnTo>
                <a:lnTo>
                  <a:pt x="6670" y="14341"/>
                </a:lnTo>
                <a:lnTo>
                  <a:pt x="6670" y="16044"/>
                </a:lnTo>
                <a:lnTo>
                  <a:pt x="6670" y="17746"/>
                </a:lnTo>
                <a:lnTo>
                  <a:pt x="5649" y="17763"/>
                </a:lnTo>
                <a:cubicBezTo>
                  <a:pt x="4838" y="17779"/>
                  <a:pt x="4625" y="17764"/>
                  <a:pt x="4613" y="17691"/>
                </a:cubicBezTo>
                <a:cubicBezTo>
                  <a:pt x="4605" y="17639"/>
                  <a:pt x="4601" y="16865"/>
                  <a:pt x="4605" y="15969"/>
                </a:cubicBezTo>
                <a:lnTo>
                  <a:pt x="4614" y="14341"/>
                </a:lnTo>
                <a:close/>
                <a:moveTo>
                  <a:pt x="7941" y="14341"/>
                </a:moveTo>
                <a:lnTo>
                  <a:pt x="8923" y="14341"/>
                </a:lnTo>
                <a:lnTo>
                  <a:pt x="9906" y="14341"/>
                </a:lnTo>
                <a:lnTo>
                  <a:pt x="9906" y="16044"/>
                </a:lnTo>
                <a:lnTo>
                  <a:pt x="9906" y="17746"/>
                </a:lnTo>
                <a:lnTo>
                  <a:pt x="8921" y="17763"/>
                </a:lnTo>
                <a:cubicBezTo>
                  <a:pt x="8380" y="17774"/>
                  <a:pt x="7931" y="17770"/>
                  <a:pt x="7924" y="17753"/>
                </a:cubicBezTo>
                <a:cubicBezTo>
                  <a:pt x="7916" y="17736"/>
                  <a:pt x="7917" y="16962"/>
                  <a:pt x="7925" y="16032"/>
                </a:cubicBezTo>
                <a:lnTo>
                  <a:pt x="7941" y="14341"/>
                </a:lnTo>
                <a:close/>
                <a:moveTo>
                  <a:pt x="14441" y="14341"/>
                </a:moveTo>
                <a:lnTo>
                  <a:pt x="15439" y="14341"/>
                </a:lnTo>
                <a:lnTo>
                  <a:pt x="16437" y="14341"/>
                </a:lnTo>
                <a:lnTo>
                  <a:pt x="16437" y="16044"/>
                </a:lnTo>
                <a:lnTo>
                  <a:pt x="16437" y="17746"/>
                </a:lnTo>
                <a:lnTo>
                  <a:pt x="15446" y="17763"/>
                </a:lnTo>
                <a:cubicBezTo>
                  <a:pt x="14660" y="17779"/>
                  <a:pt x="14452" y="17764"/>
                  <a:pt x="14440" y="17691"/>
                </a:cubicBezTo>
                <a:cubicBezTo>
                  <a:pt x="14432" y="17639"/>
                  <a:pt x="14428" y="16865"/>
                  <a:pt x="14432" y="15969"/>
                </a:cubicBezTo>
                <a:lnTo>
                  <a:pt x="14441" y="14341"/>
                </a:lnTo>
                <a:close/>
                <a:moveTo>
                  <a:pt x="167" y="15183"/>
                </a:moveTo>
                <a:cubicBezTo>
                  <a:pt x="154" y="15181"/>
                  <a:pt x="137" y="15184"/>
                  <a:pt x="116" y="15189"/>
                </a:cubicBezTo>
                <a:cubicBezTo>
                  <a:pt x="21" y="15210"/>
                  <a:pt x="18" y="15222"/>
                  <a:pt x="9" y="15592"/>
                </a:cubicBezTo>
                <a:lnTo>
                  <a:pt x="0" y="15971"/>
                </a:lnTo>
                <a:lnTo>
                  <a:pt x="198" y="15971"/>
                </a:lnTo>
                <a:cubicBezTo>
                  <a:pt x="354" y="15971"/>
                  <a:pt x="396" y="15948"/>
                  <a:pt x="396" y="15863"/>
                </a:cubicBezTo>
                <a:cubicBezTo>
                  <a:pt x="396" y="15802"/>
                  <a:pt x="369" y="15754"/>
                  <a:pt x="335" y="15754"/>
                </a:cubicBezTo>
                <a:cubicBezTo>
                  <a:pt x="272" y="15754"/>
                  <a:pt x="264" y="15724"/>
                  <a:pt x="232" y="15370"/>
                </a:cubicBezTo>
                <a:cubicBezTo>
                  <a:pt x="219" y="15236"/>
                  <a:pt x="208" y="15190"/>
                  <a:pt x="167" y="15183"/>
                </a:cubicBezTo>
                <a:close/>
                <a:moveTo>
                  <a:pt x="200" y="16188"/>
                </a:moveTo>
                <a:cubicBezTo>
                  <a:pt x="49" y="16188"/>
                  <a:pt x="3" y="16214"/>
                  <a:pt x="3" y="16293"/>
                </a:cubicBezTo>
                <a:cubicBezTo>
                  <a:pt x="3" y="16350"/>
                  <a:pt x="29" y="16416"/>
                  <a:pt x="60" y="16440"/>
                </a:cubicBezTo>
                <a:cubicBezTo>
                  <a:pt x="92" y="16465"/>
                  <a:pt x="135" y="16531"/>
                  <a:pt x="155" y="16589"/>
                </a:cubicBezTo>
                <a:cubicBezTo>
                  <a:pt x="186" y="16678"/>
                  <a:pt x="176" y="16708"/>
                  <a:pt x="97" y="16774"/>
                </a:cubicBezTo>
                <a:cubicBezTo>
                  <a:pt x="36" y="16825"/>
                  <a:pt x="3" y="16903"/>
                  <a:pt x="3" y="16993"/>
                </a:cubicBezTo>
                <a:cubicBezTo>
                  <a:pt x="3" y="17114"/>
                  <a:pt x="27" y="17130"/>
                  <a:pt x="200" y="17130"/>
                </a:cubicBezTo>
                <a:cubicBezTo>
                  <a:pt x="348" y="17130"/>
                  <a:pt x="396" y="17104"/>
                  <a:pt x="396" y="17028"/>
                </a:cubicBezTo>
                <a:cubicBezTo>
                  <a:pt x="396" y="16973"/>
                  <a:pt x="376" y="16910"/>
                  <a:pt x="352" y="16888"/>
                </a:cubicBezTo>
                <a:cubicBezTo>
                  <a:pt x="326" y="16864"/>
                  <a:pt x="314" y="16798"/>
                  <a:pt x="324" y="16733"/>
                </a:cubicBezTo>
                <a:cubicBezTo>
                  <a:pt x="334" y="16672"/>
                  <a:pt x="325" y="16571"/>
                  <a:pt x="304" y="16510"/>
                </a:cubicBezTo>
                <a:cubicBezTo>
                  <a:pt x="271" y="16416"/>
                  <a:pt x="276" y="16392"/>
                  <a:pt x="331" y="16357"/>
                </a:cubicBezTo>
                <a:cubicBezTo>
                  <a:pt x="461" y="16276"/>
                  <a:pt x="392" y="16188"/>
                  <a:pt x="200" y="16188"/>
                </a:cubicBezTo>
                <a:close/>
                <a:moveTo>
                  <a:pt x="200" y="17420"/>
                </a:moveTo>
                <a:cubicBezTo>
                  <a:pt x="45" y="17420"/>
                  <a:pt x="3" y="17442"/>
                  <a:pt x="3" y="17528"/>
                </a:cubicBezTo>
                <a:cubicBezTo>
                  <a:pt x="3" y="17613"/>
                  <a:pt x="45" y="17636"/>
                  <a:pt x="200" y="17636"/>
                </a:cubicBezTo>
                <a:cubicBezTo>
                  <a:pt x="354" y="17636"/>
                  <a:pt x="396" y="17613"/>
                  <a:pt x="396" y="17528"/>
                </a:cubicBezTo>
                <a:cubicBezTo>
                  <a:pt x="396" y="17443"/>
                  <a:pt x="354" y="17420"/>
                  <a:pt x="200" y="17420"/>
                </a:cubicBezTo>
                <a:close/>
                <a:moveTo>
                  <a:pt x="1519" y="17467"/>
                </a:moveTo>
                <a:cubicBezTo>
                  <a:pt x="1501" y="17470"/>
                  <a:pt x="1481" y="17482"/>
                  <a:pt x="1462" y="17499"/>
                </a:cubicBezTo>
                <a:cubicBezTo>
                  <a:pt x="1391" y="17563"/>
                  <a:pt x="1371" y="17740"/>
                  <a:pt x="1426" y="17821"/>
                </a:cubicBezTo>
                <a:cubicBezTo>
                  <a:pt x="1448" y="17854"/>
                  <a:pt x="1447" y="17897"/>
                  <a:pt x="1424" y="17963"/>
                </a:cubicBezTo>
                <a:cubicBezTo>
                  <a:pt x="1400" y="18033"/>
                  <a:pt x="1402" y="18066"/>
                  <a:pt x="1431" y="18090"/>
                </a:cubicBezTo>
                <a:cubicBezTo>
                  <a:pt x="1492" y="18141"/>
                  <a:pt x="1538" y="18076"/>
                  <a:pt x="1555" y="17916"/>
                </a:cubicBezTo>
                <a:cubicBezTo>
                  <a:pt x="1574" y="17747"/>
                  <a:pt x="1688" y="17762"/>
                  <a:pt x="1672" y="17931"/>
                </a:cubicBezTo>
                <a:cubicBezTo>
                  <a:pt x="1665" y="18011"/>
                  <a:pt x="1670" y="18015"/>
                  <a:pt x="1698" y="17950"/>
                </a:cubicBezTo>
                <a:cubicBezTo>
                  <a:pt x="1726" y="17885"/>
                  <a:pt x="1748" y="17883"/>
                  <a:pt x="1790" y="17946"/>
                </a:cubicBezTo>
                <a:cubicBezTo>
                  <a:pt x="1833" y="18010"/>
                  <a:pt x="1855" y="18011"/>
                  <a:pt x="1884" y="17943"/>
                </a:cubicBezTo>
                <a:cubicBezTo>
                  <a:pt x="1913" y="17872"/>
                  <a:pt x="1907" y="17831"/>
                  <a:pt x="1853" y="17741"/>
                </a:cubicBezTo>
                <a:cubicBezTo>
                  <a:pt x="1815" y="17677"/>
                  <a:pt x="1796" y="17591"/>
                  <a:pt x="1808" y="17541"/>
                </a:cubicBezTo>
                <a:cubicBezTo>
                  <a:pt x="1822" y="17487"/>
                  <a:pt x="1811" y="17491"/>
                  <a:pt x="1780" y="17552"/>
                </a:cubicBezTo>
                <a:cubicBezTo>
                  <a:pt x="1746" y="17618"/>
                  <a:pt x="1726" y="17621"/>
                  <a:pt x="1712" y="17565"/>
                </a:cubicBezTo>
                <a:cubicBezTo>
                  <a:pt x="1700" y="17522"/>
                  <a:pt x="1668" y="17495"/>
                  <a:pt x="1640" y="17506"/>
                </a:cubicBezTo>
                <a:cubicBezTo>
                  <a:pt x="1613" y="17517"/>
                  <a:pt x="1577" y="17505"/>
                  <a:pt x="1560" y="17481"/>
                </a:cubicBezTo>
                <a:cubicBezTo>
                  <a:pt x="1552" y="17468"/>
                  <a:pt x="1536" y="17464"/>
                  <a:pt x="1519" y="17467"/>
                </a:cubicBezTo>
                <a:close/>
                <a:moveTo>
                  <a:pt x="4614" y="17890"/>
                </a:moveTo>
                <a:lnTo>
                  <a:pt x="5642" y="17890"/>
                </a:lnTo>
                <a:lnTo>
                  <a:pt x="6670" y="17890"/>
                </a:lnTo>
                <a:lnTo>
                  <a:pt x="6670" y="19593"/>
                </a:lnTo>
                <a:lnTo>
                  <a:pt x="6670" y="21295"/>
                </a:lnTo>
                <a:lnTo>
                  <a:pt x="5649" y="21312"/>
                </a:lnTo>
                <a:cubicBezTo>
                  <a:pt x="4838" y="21328"/>
                  <a:pt x="4625" y="21315"/>
                  <a:pt x="4613" y="21241"/>
                </a:cubicBezTo>
                <a:cubicBezTo>
                  <a:pt x="4605" y="21190"/>
                  <a:pt x="4601" y="20414"/>
                  <a:pt x="4605" y="19518"/>
                </a:cubicBezTo>
                <a:lnTo>
                  <a:pt x="4614" y="17890"/>
                </a:lnTo>
                <a:close/>
                <a:moveTo>
                  <a:pt x="7922" y="17890"/>
                </a:moveTo>
                <a:lnTo>
                  <a:pt x="8914" y="17890"/>
                </a:lnTo>
                <a:lnTo>
                  <a:pt x="9906" y="17890"/>
                </a:lnTo>
                <a:lnTo>
                  <a:pt x="9906" y="19593"/>
                </a:lnTo>
                <a:lnTo>
                  <a:pt x="9906" y="21295"/>
                </a:lnTo>
                <a:lnTo>
                  <a:pt x="8916" y="21312"/>
                </a:lnTo>
                <a:cubicBezTo>
                  <a:pt x="8371" y="21323"/>
                  <a:pt x="7925" y="21316"/>
                  <a:pt x="7924" y="21295"/>
                </a:cubicBezTo>
                <a:cubicBezTo>
                  <a:pt x="7924" y="21275"/>
                  <a:pt x="7924" y="20501"/>
                  <a:pt x="7924" y="19574"/>
                </a:cubicBezTo>
                <a:lnTo>
                  <a:pt x="7922" y="17890"/>
                </a:lnTo>
                <a:close/>
                <a:moveTo>
                  <a:pt x="11176" y="17890"/>
                </a:moveTo>
                <a:lnTo>
                  <a:pt x="12174" y="17890"/>
                </a:lnTo>
                <a:lnTo>
                  <a:pt x="13172" y="17890"/>
                </a:lnTo>
                <a:lnTo>
                  <a:pt x="13172" y="19593"/>
                </a:lnTo>
                <a:lnTo>
                  <a:pt x="13172" y="21295"/>
                </a:lnTo>
                <a:lnTo>
                  <a:pt x="12180" y="21312"/>
                </a:lnTo>
                <a:cubicBezTo>
                  <a:pt x="11394" y="21328"/>
                  <a:pt x="11186" y="21315"/>
                  <a:pt x="11174" y="21241"/>
                </a:cubicBezTo>
                <a:cubicBezTo>
                  <a:pt x="11166" y="21190"/>
                  <a:pt x="11163" y="20414"/>
                  <a:pt x="11167" y="19518"/>
                </a:cubicBezTo>
                <a:lnTo>
                  <a:pt x="11176" y="17890"/>
                </a:lnTo>
                <a:close/>
                <a:moveTo>
                  <a:pt x="14441" y="17890"/>
                </a:moveTo>
                <a:lnTo>
                  <a:pt x="15439" y="17890"/>
                </a:lnTo>
                <a:lnTo>
                  <a:pt x="16437" y="17890"/>
                </a:lnTo>
                <a:lnTo>
                  <a:pt x="16437" y="19593"/>
                </a:lnTo>
                <a:lnTo>
                  <a:pt x="16437" y="21295"/>
                </a:lnTo>
                <a:lnTo>
                  <a:pt x="15446" y="21312"/>
                </a:lnTo>
                <a:cubicBezTo>
                  <a:pt x="14660" y="21328"/>
                  <a:pt x="14452" y="21315"/>
                  <a:pt x="14440" y="21241"/>
                </a:cubicBezTo>
                <a:cubicBezTo>
                  <a:pt x="14432" y="21190"/>
                  <a:pt x="14428" y="20414"/>
                  <a:pt x="14432" y="19518"/>
                </a:cubicBezTo>
                <a:lnTo>
                  <a:pt x="14441" y="17890"/>
                </a:lnTo>
                <a:close/>
                <a:moveTo>
                  <a:pt x="17676" y="17890"/>
                </a:moveTo>
                <a:lnTo>
                  <a:pt x="18683" y="17890"/>
                </a:lnTo>
                <a:lnTo>
                  <a:pt x="19690" y="17890"/>
                </a:lnTo>
                <a:lnTo>
                  <a:pt x="19690" y="19593"/>
                </a:lnTo>
                <a:lnTo>
                  <a:pt x="19690" y="21295"/>
                </a:lnTo>
                <a:lnTo>
                  <a:pt x="18690" y="21312"/>
                </a:lnTo>
                <a:cubicBezTo>
                  <a:pt x="17897" y="21328"/>
                  <a:pt x="17687" y="21315"/>
                  <a:pt x="17676" y="21241"/>
                </a:cubicBezTo>
                <a:cubicBezTo>
                  <a:pt x="17667" y="21190"/>
                  <a:pt x="17663" y="20414"/>
                  <a:pt x="17668" y="19518"/>
                </a:cubicBezTo>
                <a:lnTo>
                  <a:pt x="17676" y="17890"/>
                </a:lnTo>
                <a:close/>
                <a:moveTo>
                  <a:pt x="1437" y="21114"/>
                </a:moveTo>
                <a:cubicBezTo>
                  <a:pt x="1375" y="21114"/>
                  <a:pt x="1364" y="21149"/>
                  <a:pt x="1364" y="21331"/>
                </a:cubicBezTo>
                <a:cubicBezTo>
                  <a:pt x="1364" y="21521"/>
                  <a:pt x="1375" y="21548"/>
                  <a:pt x="1449" y="21548"/>
                </a:cubicBezTo>
                <a:cubicBezTo>
                  <a:pt x="1495" y="21548"/>
                  <a:pt x="1549" y="21511"/>
                  <a:pt x="1568" y="21465"/>
                </a:cubicBezTo>
                <a:cubicBezTo>
                  <a:pt x="1592" y="21409"/>
                  <a:pt x="1616" y="21404"/>
                  <a:pt x="1642" y="21451"/>
                </a:cubicBezTo>
                <a:cubicBezTo>
                  <a:pt x="1695" y="21547"/>
                  <a:pt x="1870" y="21567"/>
                  <a:pt x="1892" y="21480"/>
                </a:cubicBezTo>
                <a:cubicBezTo>
                  <a:pt x="1902" y="21442"/>
                  <a:pt x="1882" y="21375"/>
                  <a:pt x="1848" y="21331"/>
                </a:cubicBezTo>
                <a:cubicBezTo>
                  <a:pt x="1811" y="21284"/>
                  <a:pt x="1794" y="21215"/>
                  <a:pt x="1807" y="21163"/>
                </a:cubicBezTo>
                <a:cubicBezTo>
                  <a:pt x="1823" y="21098"/>
                  <a:pt x="1817" y="21099"/>
                  <a:pt x="1783" y="21165"/>
                </a:cubicBezTo>
                <a:cubicBezTo>
                  <a:pt x="1747" y="21234"/>
                  <a:pt x="1729" y="21236"/>
                  <a:pt x="1701" y="21168"/>
                </a:cubicBezTo>
                <a:cubicBezTo>
                  <a:pt x="1673" y="21101"/>
                  <a:pt x="1652" y="21100"/>
                  <a:pt x="1606" y="21168"/>
                </a:cubicBezTo>
                <a:cubicBezTo>
                  <a:pt x="1570" y="21223"/>
                  <a:pt x="1542" y="21228"/>
                  <a:pt x="1530" y="21184"/>
                </a:cubicBezTo>
                <a:cubicBezTo>
                  <a:pt x="1520" y="21145"/>
                  <a:pt x="1478" y="21114"/>
                  <a:pt x="1437" y="21114"/>
                </a:cubicBezTo>
                <a:close/>
              </a:path>
            </a:pathLst>
          </a:custGeom>
          <a:ln w="12700">
            <a:miter lim="400000"/>
          </a:ln>
        </p:spPr>
      </p:pic>
      <p:pic>
        <p:nvPicPr>
          <p:cNvPr id="462" name="pasted-image.png"/>
          <p:cNvPicPr>
            <a:picLocks noChangeAspect="1"/>
          </p:cNvPicPr>
          <p:nvPr/>
        </p:nvPicPr>
        <p:blipFill>
          <a:blip r:embed="rId4">
            <a:extLst/>
          </a:blip>
          <a:stretch>
            <a:fillRect/>
          </a:stretch>
        </p:blipFill>
        <p:spPr>
          <a:xfrm>
            <a:off x="6128910" y="7597905"/>
            <a:ext cx="5651629" cy="731003"/>
          </a:xfrm>
          <a:prstGeom prst="rect">
            <a:avLst/>
          </a:prstGeom>
          <a:ln w="12700">
            <a:miter lim="400000"/>
          </a:ln>
          <a:effectLst>
            <a:outerShdw blurRad="127000" dist="76200" dir="2710256" rotWithShape="0">
              <a:srgbClr val="000000">
                <a:alpha val="60000"/>
              </a:srgbClr>
            </a:outerShdw>
          </a:effectLst>
        </p:spPr>
      </p:pic>
      <p:pic>
        <p:nvPicPr>
          <p:cNvPr id="463" name="image33.png"/>
          <p:cNvPicPr>
            <a:picLocks noChangeAspect="1"/>
          </p:cNvPicPr>
          <p:nvPr/>
        </p:nvPicPr>
        <p:blipFill>
          <a:blip r:embed="rId5">
            <a:extLst/>
          </a:blip>
          <a:stretch>
            <a:fillRect/>
          </a:stretch>
        </p:blipFill>
        <p:spPr>
          <a:xfrm>
            <a:off x="7822310" y="3780562"/>
            <a:ext cx="3272954" cy="1255786"/>
          </a:xfrm>
          <a:prstGeom prst="rect">
            <a:avLst/>
          </a:prstGeom>
          <a:ln w="25400">
            <a:miter lim="400000"/>
          </a:ln>
          <a:effectLst>
            <a:outerShdw blurRad="127000" dist="76200" dir="5520000" rotWithShape="0">
              <a:srgbClr val="000000">
                <a:alpha val="60000"/>
              </a:srgbClr>
            </a:outerShdw>
          </a:effectLst>
        </p:spPr>
      </p:pic>
      <p:grpSp>
        <p:nvGrpSpPr>
          <p:cNvPr id="466" name="Group 466"/>
          <p:cNvGrpSpPr/>
          <p:nvPr/>
        </p:nvGrpSpPr>
        <p:grpSpPr>
          <a:xfrm>
            <a:off x="1718742" y="2769237"/>
            <a:ext cx="4016279" cy="1063959"/>
            <a:chOff x="0" y="0"/>
            <a:chExt cx="4016277" cy="1063958"/>
          </a:xfrm>
        </p:grpSpPr>
        <p:pic>
          <p:nvPicPr>
            <p:cNvPr id="465" name="pasted-image.tif"/>
            <p:cNvPicPr>
              <a:picLocks noChangeAspect="1"/>
            </p:cNvPicPr>
            <p:nvPr/>
          </p:nvPicPr>
          <p:blipFill>
            <a:blip r:embed="rId6">
              <a:extLst/>
            </a:blip>
            <a:stretch>
              <a:fillRect/>
            </a:stretch>
          </p:blipFill>
          <p:spPr>
            <a:xfrm>
              <a:off x="50800" y="50800"/>
              <a:ext cx="3914678" cy="962359"/>
            </a:xfrm>
            <a:prstGeom prst="rect">
              <a:avLst/>
            </a:prstGeom>
            <a:ln>
              <a:noFill/>
            </a:ln>
            <a:effectLst/>
          </p:spPr>
        </p:pic>
        <p:pic>
          <p:nvPicPr>
            <p:cNvPr id="464" name="Рисунок 463"/>
            <p:cNvPicPr>
              <a:picLocks/>
            </p:cNvPicPr>
            <p:nvPr/>
          </p:nvPicPr>
          <p:blipFill>
            <a:blip r:embed="rId7">
              <a:extLst/>
            </a:blip>
            <a:stretch>
              <a:fillRect/>
            </a:stretch>
          </p:blipFill>
          <p:spPr>
            <a:xfrm>
              <a:off x="0" y="0"/>
              <a:ext cx="4016278" cy="1063959"/>
            </a:xfrm>
            <a:prstGeom prst="rect">
              <a:avLst/>
            </a:prstGeom>
            <a:effectLst/>
          </p:spPr>
        </p:pic>
      </p:grpSp>
      <p:grpSp>
        <p:nvGrpSpPr>
          <p:cNvPr id="469" name="Group 469"/>
          <p:cNvGrpSpPr/>
          <p:nvPr/>
        </p:nvGrpSpPr>
        <p:grpSpPr>
          <a:xfrm>
            <a:off x="1806047" y="6181218"/>
            <a:ext cx="3841669" cy="906202"/>
            <a:chOff x="0" y="0"/>
            <a:chExt cx="3841668" cy="906201"/>
          </a:xfrm>
        </p:grpSpPr>
        <p:pic>
          <p:nvPicPr>
            <p:cNvPr id="468" name="pasted-image.tif"/>
            <p:cNvPicPr>
              <a:picLocks noChangeAspect="1"/>
            </p:cNvPicPr>
            <p:nvPr/>
          </p:nvPicPr>
          <p:blipFill>
            <a:blip r:embed="rId8">
              <a:extLst/>
            </a:blip>
            <a:srcRect/>
            <a:stretch>
              <a:fillRect/>
            </a:stretch>
          </p:blipFill>
          <p:spPr>
            <a:xfrm>
              <a:off x="50800" y="50800"/>
              <a:ext cx="3740069" cy="804602"/>
            </a:xfrm>
            <a:prstGeom prst="rect">
              <a:avLst/>
            </a:prstGeom>
            <a:ln>
              <a:noFill/>
            </a:ln>
            <a:effectLst/>
          </p:spPr>
        </p:pic>
        <p:pic>
          <p:nvPicPr>
            <p:cNvPr id="467" name="Рисунок 466"/>
            <p:cNvPicPr>
              <a:picLocks/>
            </p:cNvPicPr>
            <p:nvPr/>
          </p:nvPicPr>
          <p:blipFill>
            <a:blip r:embed="rId9">
              <a:extLst/>
            </a:blip>
            <a:stretch>
              <a:fillRect/>
            </a:stretch>
          </p:blipFill>
          <p:spPr>
            <a:xfrm>
              <a:off x="0" y="-1"/>
              <a:ext cx="3841669" cy="90620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66"/>
                                        </p:tgtEl>
                                        <p:attrNameLst>
                                          <p:attrName>style.visibility</p:attrName>
                                        </p:attrNameLst>
                                      </p:cBhvr>
                                      <p:to>
                                        <p:strVal val="visible"/>
                                      </p:to>
                                    </p:set>
                                    <p:animEffect transition="in" filter="dissolve">
                                      <p:cBhvr>
                                        <p:cTn id="7" dur="1000"/>
                                        <p:tgtEl>
                                          <p:spTgt spid="466"/>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63"/>
                                        </p:tgtEl>
                                        <p:attrNameLst>
                                          <p:attrName>style.visibility</p:attrName>
                                        </p:attrNameLst>
                                      </p:cBhvr>
                                      <p:to>
                                        <p:strVal val="visible"/>
                                      </p:to>
                                    </p:set>
                                    <p:animEffect transition="in" filter="dissolve">
                                      <p:cBhvr>
                                        <p:cTn id="11" dur="1000"/>
                                        <p:tgtEl>
                                          <p:spTgt spid="463"/>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469"/>
                                        </p:tgtEl>
                                        <p:attrNameLst>
                                          <p:attrName>style.visibility</p:attrName>
                                        </p:attrNameLst>
                                      </p:cBhvr>
                                      <p:to>
                                        <p:strVal val="visible"/>
                                      </p:to>
                                    </p:set>
                                    <p:animEffect transition="in" filter="dissolve">
                                      <p:cBhvr>
                                        <p:cTn id="15" dur="1000"/>
                                        <p:tgtEl>
                                          <p:spTgt spid="46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462"/>
                                        </p:tgtEl>
                                        <p:attrNameLst>
                                          <p:attrName>style.visibility</p:attrName>
                                        </p:attrNameLst>
                                      </p:cBhvr>
                                      <p:to>
                                        <p:strVal val="visible"/>
                                      </p:to>
                                    </p:set>
                                    <p:animEffect transition="in" filter="dissolve">
                                      <p:cBhvr>
                                        <p:cTn id="19"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4" animBg="1" advAuto="0"/>
      <p:bldP spid="463" grpId="2" animBg="1" advAuto="0"/>
      <p:bldP spid="466" grpId="1" animBg="1" advAuto="0"/>
      <p:bldP spid="469"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xfrm>
            <a:off x="650239" y="95776"/>
            <a:ext cx="11704322" cy="1354784"/>
          </a:xfrm>
          <a:prstGeom prst="rect">
            <a:avLst/>
          </a:prstGeom>
        </p:spPr>
        <p:txBody>
          <a:bodyPr/>
          <a:lstStyle/>
          <a:p>
            <a:r>
              <a:rPr dirty="0"/>
              <a:t>Ann Louise </a:t>
            </a:r>
            <a:r>
              <a:rPr dirty="0" err="1"/>
              <a:t>Gittelman</a:t>
            </a:r>
            <a:endParaRPr dirty="0"/>
          </a:p>
        </p:txBody>
      </p:sp>
      <p:sp>
        <p:nvSpPr>
          <p:cNvPr id="474" name="Shape 474"/>
          <p:cNvSpPr>
            <a:spLocks noGrp="1"/>
          </p:cNvSpPr>
          <p:nvPr>
            <p:ph type="body" sz="half" idx="1"/>
          </p:nvPr>
        </p:nvSpPr>
        <p:spPr>
          <a:xfrm>
            <a:off x="624839" y="4716781"/>
            <a:ext cx="11244014" cy="2470461"/>
          </a:xfrm>
          <a:prstGeom prst="rect">
            <a:avLst/>
          </a:prstGeom>
        </p:spPr>
        <p:txBody>
          <a:bodyPr>
            <a:normAutofit/>
          </a:bodyPr>
          <a:lstStyle/>
          <a:p>
            <a:pPr marL="0" indent="0">
              <a:buSzTx/>
              <a:buNone/>
              <a:defRPr sz="3200"/>
            </a:pPr>
            <a:r>
              <a:rPr lang="ru-RU" i="1" dirty="0"/>
              <a:t>«Я постоянно ищу натуральные продукты, которые могут </a:t>
            </a:r>
            <a:r>
              <a:rPr lang="ru-RU" i="1" dirty="0" smtClean="0"/>
              <a:t>улучшить ваше </a:t>
            </a:r>
            <a:r>
              <a:rPr lang="ru-RU" i="1" dirty="0"/>
              <a:t>генетическое наследие. Среди </a:t>
            </a:r>
            <a:r>
              <a:rPr lang="ru-RU" i="1" dirty="0" smtClean="0"/>
              <a:t>всех </a:t>
            </a:r>
            <a:r>
              <a:rPr lang="ru-RU" i="1" dirty="0"/>
              <a:t>продуктов выделяется ASEA.</a:t>
            </a:r>
          </a:p>
          <a:p>
            <a:pPr marL="0" indent="0">
              <a:buSzTx/>
              <a:buNone/>
              <a:defRPr sz="3200"/>
            </a:pPr>
            <a:r>
              <a:rPr lang="ru-RU" i="1" dirty="0"/>
              <a:t>Проще говоря, ASEA сигнализирует, что клетки здоровы »</a:t>
            </a:r>
            <a:endParaRPr i="1" dirty="0">
              <a:latin typeface="Helvetica"/>
              <a:ea typeface="Helvetica"/>
              <a:cs typeface="Helvetica"/>
              <a:sym typeface="Helvetica"/>
            </a:endParaRPr>
          </a:p>
        </p:txBody>
      </p:sp>
      <p:sp>
        <p:nvSpPr>
          <p:cNvPr id="475" name="Shape 475"/>
          <p:cNvSpPr/>
          <p:nvPr/>
        </p:nvSpPr>
        <p:spPr>
          <a:xfrm>
            <a:off x="5222671" y="6002883"/>
            <a:ext cx="165051"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000"/>
              </a:lnSpc>
              <a:defRPr sz="1200">
                <a:solidFill>
                  <a:srgbClr val="000000"/>
                </a:solidFill>
                <a:latin typeface="Helvetica Neue"/>
                <a:ea typeface="Helvetica Neue"/>
                <a:cs typeface="Helvetica Neue"/>
                <a:sym typeface="Helvetica Neue"/>
              </a:defRPr>
            </a:lvl1pPr>
          </a:lstStyle>
          <a:p>
            <a:r>
              <a:t>\</a:t>
            </a:r>
          </a:p>
        </p:txBody>
      </p:sp>
      <p:sp>
        <p:nvSpPr>
          <p:cNvPr id="476" name="Shape 476"/>
          <p:cNvSpPr/>
          <p:nvPr/>
        </p:nvSpPr>
        <p:spPr>
          <a:xfrm>
            <a:off x="662923" y="1391246"/>
            <a:ext cx="8701843" cy="3611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19100" indent="-419100" algn="l">
              <a:buSzPct val="100000"/>
              <a:buFont typeface="Arial"/>
              <a:buChar char="•"/>
              <a:defRPr sz="3800"/>
            </a:pPr>
            <a:r>
              <a:rPr lang="ru-RU" dirty="0"/>
              <a:t>Один из ведущих специалистов в области функциональной и пищевой медицины</a:t>
            </a:r>
          </a:p>
          <a:p>
            <a:pPr marL="419100" indent="-419100" algn="l">
              <a:buSzPct val="100000"/>
              <a:buFont typeface="Arial"/>
              <a:buChar char="•"/>
              <a:defRPr sz="3800"/>
            </a:pPr>
            <a:r>
              <a:rPr lang="ru-RU" dirty="0" smtClean="0"/>
              <a:t>Автор бестселлер  </a:t>
            </a:r>
            <a:r>
              <a:rPr lang="en-US" dirty="0" smtClean="0"/>
              <a:t>New York times </a:t>
            </a:r>
            <a:r>
              <a:rPr lang="ru-RU" dirty="0" smtClean="0"/>
              <a:t>наиболее </a:t>
            </a:r>
            <a:r>
              <a:rPr lang="ru-RU" dirty="0"/>
              <a:t>продаваемых книг из более 30 книг о здоровье и питании</a:t>
            </a:r>
            <a:endParaRPr dirty="0"/>
          </a:p>
        </p:txBody>
      </p:sp>
      <p:pic>
        <p:nvPicPr>
          <p:cNvPr id="477" name="Screen Shot 2017-01-04 at 6.40.05 PM.png"/>
          <p:cNvPicPr>
            <a:picLocks noChangeAspect="1"/>
          </p:cNvPicPr>
          <p:nvPr/>
        </p:nvPicPr>
        <p:blipFill>
          <a:blip r:embed="rId3">
            <a:extLst/>
          </a:blip>
          <a:stretch>
            <a:fillRect/>
          </a:stretch>
        </p:blipFill>
        <p:spPr>
          <a:xfrm>
            <a:off x="9733092" y="1497399"/>
            <a:ext cx="2451101" cy="2857501"/>
          </a:xfrm>
          <a:prstGeom prst="rect">
            <a:avLst/>
          </a:prstGeom>
          <a:ln w="25400">
            <a:miter lim="400000"/>
          </a:ln>
          <a:effectLst>
            <a:outerShdw blurRad="127000" dist="76200" dir="5520000" rotWithShape="0">
              <a:srgbClr val="000000">
                <a:alpha val="60000"/>
              </a:srgbClr>
            </a:outerShdw>
          </a:effectLst>
        </p:spPr>
      </p:pic>
      <p:pic>
        <p:nvPicPr>
          <p:cNvPr id="478" name="Screen Shot 2017-01-04 at 6.41.41 PM.png"/>
          <p:cNvPicPr>
            <a:picLocks noChangeAspect="1"/>
          </p:cNvPicPr>
          <p:nvPr/>
        </p:nvPicPr>
        <p:blipFill>
          <a:blip r:embed="rId4">
            <a:extLst/>
          </a:blip>
          <a:stretch>
            <a:fillRect/>
          </a:stretch>
        </p:blipFill>
        <p:spPr>
          <a:xfrm>
            <a:off x="344105" y="7798000"/>
            <a:ext cx="12316590" cy="1671612"/>
          </a:xfrm>
          <a:prstGeom prst="rect">
            <a:avLst/>
          </a:pr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6">
                                            <p:bg/>
                                          </p:spTgt>
                                        </p:tgtEl>
                                        <p:attrNameLst>
                                          <p:attrName>style.visibility</p:attrName>
                                        </p:attrNameLst>
                                      </p:cBhvr>
                                      <p:to>
                                        <p:strVal val="visible"/>
                                      </p:to>
                                    </p:set>
                                    <p:animEffect transition="in" filter="dissolve">
                                      <p:cBhvr>
                                        <p:cTn id="7" dur="1000"/>
                                        <p:tgtEl>
                                          <p:spTgt spid="476">
                                            <p:bg/>
                                          </p:spTgt>
                                        </p:tgtEl>
                                      </p:cBhvr>
                                    </p:animEffect>
                                  </p:childTnLst>
                                </p:cTn>
                              </p:par>
                              <p:par>
                                <p:cTn id="8" presetID="9" presetClass="entr" presetSubtype="0" fill="hold" grpId="1" nodeType="withEffect">
                                  <p:stCondLst>
                                    <p:cond delay="0"/>
                                  </p:stCondLst>
                                  <p:iterate>
                                    <p:tmAbs val="0"/>
                                  </p:iterate>
                                  <p:childTnLst>
                                    <p:set>
                                      <p:cBhvr>
                                        <p:cTn id="9" fill="hold"/>
                                        <p:tgtEl>
                                          <p:spTgt spid="476">
                                            <p:txEl>
                                              <p:pRg st="0" end="0"/>
                                            </p:txEl>
                                          </p:spTgt>
                                        </p:tgtEl>
                                        <p:attrNameLst>
                                          <p:attrName>style.visibility</p:attrName>
                                        </p:attrNameLst>
                                      </p:cBhvr>
                                      <p:to>
                                        <p:strVal val="visible"/>
                                      </p:to>
                                    </p:set>
                                    <p:animEffect transition="in" filter="dissolve">
                                      <p:cBhvr>
                                        <p:cTn id="10" dur="1000"/>
                                        <p:tgtEl>
                                          <p:spTgt spid="476">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476">
                                            <p:txEl>
                                              <p:pRg st="1" end="1"/>
                                            </p:txEl>
                                          </p:spTgt>
                                        </p:tgtEl>
                                        <p:attrNameLst>
                                          <p:attrName>style.visibility</p:attrName>
                                        </p:attrNameLst>
                                      </p:cBhvr>
                                      <p:to>
                                        <p:strVal val="visible"/>
                                      </p:to>
                                    </p:set>
                                    <p:animEffect transition="in" filter="dissolve">
                                      <p:cBhvr>
                                        <p:cTn id="13" dur="1000"/>
                                        <p:tgtEl>
                                          <p:spTgt spid="476">
                                            <p:txEl>
                                              <p:pRg st="1" end="1"/>
                                            </p:txEl>
                                          </p:spTgt>
                                        </p:tgtEl>
                                      </p:cBhvr>
                                    </p:animEffect>
                                  </p:childTnLst>
                                </p:cTn>
                              </p:par>
                            </p:childTnLst>
                          </p:cTn>
                        </p:par>
                        <p:par>
                          <p:cTn id="14" fill="hold">
                            <p:stCondLst>
                              <p:cond delay="1000"/>
                            </p:stCondLst>
                            <p:childTnLst>
                              <p:par>
                                <p:cTn id="15" presetID="23" presetClass="entr" presetSubtype="16" fill="hold" grpId="2" nodeType="afterEffect">
                                  <p:stCondLst>
                                    <p:cond delay="0"/>
                                  </p:stCondLst>
                                  <p:iterate>
                                    <p:tmAbs val="0"/>
                                  </p:iterate>
                                  <p:childTnLst>
                                    <p:set>
                                      <p:cBhvr>
                                        <p:cTn id="16" fill="hold"/>
                                        <p:tgtEl>
                                          <p:spTgt spid="478"/>
                                        </p:tgtEl>
                                        <p:attrNameLst>
                                          <p:attrName>style.visibility</p:attrName>
                                        </p:attrNameLst>
                                      </p:cBhvr>
                                      <p:to>
                                        <p:strVal val="visible"/>
                                      </p:to>
                                    </p:set>
                                    <p:anim calcmode="lin" valueType="num">
                                      <p:cBhvr>
                                        <p:cTn id="17" dur="750" fill="hold"/>
                                        <p:tgtEl>
                                          <p:spTgt spid="478"/>
                                        </p:tgtEl>
                                        <p:attrNameLst>
                                          <p:attrName>ppt_w</p:attrName>
                                        </p:attrNameLst>
                                      </p:cBhvr>
                                      <p:tavLst>
                                        <p:tav tm="0">
                                          <p:val>
                                            <p:fltVal val="0"/>
                                          </p:val>
                                        </p:tav>
                                        <p:tav tm="100000">
                                          <p:val>
                                            <p:strVal val="#ppt_w"/>
                                          </p:val>
                                        </p:tav>
                                      </p:tavLst>
                                    </p:anim>
                                    <p:anim calcmode="lin" valueType="num">
                                      <p:cBhvr>
                                        <p:cTn id="18" dur="750" fill="hold"/>
                                        <p:tgtEl>
                                          <p:spTgt spid="47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fill="hold" grpId="3" nodeType="clickEffect">
                                  <p:stCondLst>
                                    <p:cond delay="0"/>
                                  </p:stCondLst>
                                  <p:iterate>
                                    <p:tmAbs val="0"/>
                                  </p:iterate>
                                  <p:childTnLst>
                                    <p:set>
                                      <p:cBhvr>
                                        <p:cTn id="22" fill="hold"/>
                                        <p:tgtEl>
                                          <p:spTgt spid="474">
                                            <p:bg/>
                                          </p:spTgt>
                                        </p:tgtEl>
                                        <p:attrNameLst>
                                          <p:attrName>style.visibility</p:attrName>
                                        </p:attrNameLst>
                                      </p:cBhvr>
                                      <p:to>
                                        <p:strVal val="visible"/>
                                      </p:to>
                                    </p:set>
                                    <p:animEffect transition="in" filter="dissolve">
                                      <p:cBhvr>
                                        <p:cTn id="23" dur="1000"/>
                                        <p:tgtEl>
                                          <p:spTgt spid="474">
                                            <p:bg/>
                                          </p:spTgt>
                                        </p:tgtEl>
                                      </p:cBhvr>
                                    </p:animEffect>
                                  </p:childTnLst>
                                </p:cTn>
                              </p:par>
                              <p:par>
                                <p:cTn id="24" presetID="9" presetClass="entr" presetSubtype="0" fill="hold" grpId="3" nodeType="withEffect">
                                  <p:stCondLst>
                                    <p:cond delay="0"/>
                                  </p:stCondLst>
                                  <p:iterate>
                                    <p:tmAbs val="0"/>
                                  </p:iterate>
                                  <p:childTnLst>
                                    <p:set>
                                      <p:cBhvr>
                                        <p:cTn id="25" fill="hold"/>
                                        <p:tgtEl>
                                          <p:spTgt spid="474">
                                            <p:txEl>
                                              <p:pRg st="0" end="0"/>
                                            </p:txEl>
                                          </p:spTgt>
                                        </p:tgtEl>
                                        <p:attrNameLst>
                                          <p:attrName>style.visibility</p:attrName>
                                        </p:attrNameLst>
                                      </p:cBhvr>
                                      <p:to>
                                        <p:strVal val="visible"/>
                                      </p:to>
                                    </p:set>
                                    <p:animEffect transition="in" filter="dissolve">
                                      <p:cBhvr>
                                        <p:cTn id="26" dur="1000"/>
                                        <p:tgtEl>
                                          <p:spTgt spid="474">
                                            <p:txEl>
                                              <p:pRg st="0" end="0"/>
                                            </p:txEl>
                                          </p:spTgt>
                                        </p:tgtEl>
                                      </p:cBhvr>
                                    </p:animEffect>
                                  </p:childTnLst>
                                </p:cTn>
                              </p:par>
                              <p:par>
                                <p:cTn id="27" presetID="9" presetClass="entr" presetSubtype="0" fill="hold" grpId="3" nodeType="withEffect">
                                  <p:stCondLst>
                                    <p:cond delay="0"/>
                                  </p:stCondLst>
                                  <p:iterate>
                                    <p:tmAbs val="0"/>
                                  </p:iterate>
                                  <p:childTnLst>
                                    <p:set>
                                      <p:cBhvr>
                                        <p:cTn id="28" fill="hold"/>
                                        <p:tgtEl>
                                          <p:spTgt spid="474">
                                            <p:txEl>
                                              <p:pRg st="1" end="1"/>
                                            </p:txEl>
                                          </p:spTgt>
                                        </p:tgtEl>
                                        <p:attrNameLst>
                                          <p:attrName>style.visibility</p:attrName>
                                        </p:attrNameLst>
                                      </p:cBhvr>
                                      <p:to>
                                        <p:strVal val="visible"/>
                                      </p:to>
                                    </p:set>
                                    <p:animEffect transition="in" filter="dissolve">
                                      <p:cBhvr>
                                        <p:cTn id="29" dur="1000"/>
                                        <p:tgtEl>
                                          <p:spTgt spid="4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3" build="p" bldLvl="5" animBg="1" advAuto="0"/>
      <p:bldP spid="476" grpId="1" build="p" bldLvl="5" animBg="1" advAuto="0"/>
      <p:bldP spid="478"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p:cNvSpPr>
          <p:nvPr>
            <p:ph type="title"/>
          </p:nvPr>
        </p:nvSpPr>
        <p:spPr>
          <a:xfrm>
            <a:off x="92432" y="73577"/>
            <a:ext cx="12819937" cy="2422210"/>
          </a:xfrm>
          <a:prstGeom prst="rect">
            <a:avLst/>
          </a:prstGeom>
        </p:spPr>
        <p:txBody>
          <a:bodyPr/>
          <a:lstStyle/>
          <a:p>
            <a:pPr>
              <a:lnSpc>
                <a:spcPct val="90000"/>
              </a:lnSpc>
            </a:pPr>
            <a:r>
              <a:rPr lang="en-AU" dirty="0"/>
              <a:t>Huffington Post</a:t>
            </a:r>
            <a:br>
              <a:rPr lang="en-AU" dirty="0"/>
            </a:br>
            <a:r>
              <a:rPr lang="ru-RU" dirty="0" err="1"/>
              <a:t>Редокс</a:t>
            </a:r>
            <a:r>
              <a:rPr lang="ru-RU" dirty="0"/>
              <a:t>-сигнализация</a:t>
            </a:r>
            <a:endParaRPr dirty="0"/>
          </a:p>
        </p:txBody>
      </p:sp>
      <p:pic>
        <p:nvPicPr>
          <p:cNvPr id="481" name="Screen Shot 2017-01-23 at 3.02.30 PM.png"/>
          <p:cNvPicPr>
            <a:picLocks noChangeAspect="1"/>
          </p:cNvPicPr>
          <p:nvPr/>
        </p:nvPicPr>
        <p:blipFill>
          <a:blip r:embed="rId2">
            <a:extLst/>
          </a:blip>
          <a:stretch>
            <a:fillRect/>
          </a:stretch>
        </p:blipFill>
        <p:spPr>
          <a:xfrm>
            <a:off x="292971" y="2786886"/>
            <a:ext cx="6093598" cy="5390745"/>
          </a:xfrm>
          <a:prstGeom prst="rect">
            <a:avLst/>
          </a:prstGeom>
          <a:ln w="6350">
            <a:solidFill>
              <a:srgbClr val="000000"/>
            </a:solidFill>
            <a:miter lim="400000"/>
          </a:ln>
          <a:effectLst>
            <a:outerShdw blurRad="190500" dist="8455" dir="5400000" rotWithShape="0">
              <a:srgbClr val="000000"/>
            </a:outerShdw>
          </a:effectLst>
        </p:spPr>
      </p:pic>
      <p:pic>
        <p:nvPicPr>
          <p:cNvPr id="482" name="Screen Shot 2017-01-23 at 3.06.02 PM.png"/>
          <p:cNvPicPr>
            <a:picLocks noChangeAspect="1"/>
          </p:cNvPicPr>
          <p:nvPr/>
        </p:nvPicPr>
        <p:blipFill>
          <a:blip r:embed="rId3">
            <a:extLst/>
          </a:blip>
          <a:stretch>
            <a:fillRect/>
          </a:stretch>
        </p:blipFill>
        <p:spPr>
          <a:xfrm>
            <a:off x="6585860" y="3364736"/>
            <a:ext cx="6249021" cy="5390745"/>
          </a:xfrm>
          <a:prstGeom prst="rect">
            <a:avLst/>
          </a:prstGeom>
          <a:ln w="6350">
            <a:solidFill>
              <a:srgbClr val="000000"/>
            </a:solidFill>
            <a:miter lim="400000"/>
          </a:ln>
          <a:effectLst>
            <a:outerShdw blurRad="190500" dist="8455" dir="5400000" rotWithShape="0">
              <a:srgbClr val="000000"/>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p:cNvSpPr>
          <p:nvPr>
            <p:ph type="title"/>
          </p:nvPr>
        </p:nvSpPr>
        <p:spPr>
          <a:xfrm>
            <a:off x="540440" y="79678"/>
            <a:ext cx="8198206" cy="1189708"/>
          </a:xfrm>
          <a:prstGeom prst="rect">
            <a:avLst/>
          </a:prstGeom>
        </p:spPr>
        <p:txBody>
          <a:bodyPr/>
          <a:lstStyle>
            <a:lvl1pPr>
              <a:defRPr sz="5100" spc="510"/>
            </a:lvl1pPr>
          </a:lstStyle>
          <a:p>
            <a:r>
              <a:rPr lang="kk-KZ" dirty="0" smtClean="0"/>
              <a:t>Научный Совет </a:t>
            </a:r>
            <a:r>
              <a:rPr dirty="0" smtClean="0"/>
              <a:t>ASEA</a:t>
            </a:r>
            <a:endParaRPr dirty="0"/>
          </a:p>
        </p:txBody>
      </p:sp>
      <p:sp>
        <p:nvSpPr>
          <p:cNvPr id="485" name="Shape 485"/>
          <p:cNvSpPr/>
          <p:nvPr/>
        </p:nvSpPr>
        <p:spPr>
          <a:xfrm>
            <a:off x="-63584" y="258636"/>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86" name="Shape 486"/>
          <p:cNvSpPr/>
          <p:nvPr/>
        </p:nvSpPr>
        <p:spPr>
          <a:xfrm>
            <a:off x="270671" y="4005203"/>
            <a:ext cx="11704321" cy="11133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lvl1pPr defTabSz="866986">
              <a:defRPr sz="4800" spc="480">
                <a:solidFill>
                  <a:srgbClr val="0071AD"/>
                </a:solidFill>
                <a:latin typeface="Helvetica Light"/>
                <a:ea typeface="Helvetica Light"/>
                <a:cs typeface="Helvetica Light"/>
                <a:sym typeface="Helvetica Light"/>
              </a:defRPr>
            </a:lvl1pPr>
          </a:lstStyle>
          <a:p>
            <a:r>
              <a:rPr lang="kk-KZ" sz="3600" dirty="0" smtClean="0"/>
              <a:t>Совет Медицинских Специалистов </a:t>
            </a:r>
            <a:r>
              <a:rPr sz="3600" dirty="0" smtClean="0"/>
              <a:t>ASEA</a:t>
            </a:r>
            <a:endParaRPr sz="3600" dirty="0"/>
          </a:p>
        </p:txBody>
      </p:sp>
      <p:grpSp>
        <p:nvGrpSpPr>
          <p:cNvPr id="489" name="Group 489"/>
          <p:cNvGrpSpPr/>
          <p:nvPr/>
        </p:nvGrpSpPr>
        <p:grpSpPr>
          <a:xfrm>
            <a:off x="8947035" y="7376928"/>
            <a:ext cx="2171701" cy="2171701"/>
            <a:chOff x="0" y="0"/>
            <a:chExt cx="2171700" cy="2171700"/>
          </a:xfrm>
        </p:grpSpPr>
        <p:pic>
          <p:nvPicPr>
            <p:cNvPr id="488" name="burke.jpg"/>
            <p:cNvPicPr>
              <a:picLocks noChangeAspect="1"/>
            </p:cNvPicPr>
            <p:nvPr/>
          </p:nvPicPr>
          <p:blipFill>
            <a:blip r:embed="rId3">
              <a:extLst/>
            </a:blip>
            <a:stretch>
              <a:fillRect/>
            </a:stretch>
          </p:blipFill>
          <p:spPr>
            <a:xfrm>
              <a:off x="50800" y="50800"/>
              <a:ext cx="2070100" cy="2070100"/>
            </a:xfrm>
            <a:prstGeom prst="rect">
              <a:avLst/>
            </a:prstGeom>
            <a:ln>
              <a:noFill/>
            </a:ln>
            <a:effectLst/>
          </p:spPr>
        </p:pic>
        <p:pic>
          <p:nvPicPr>
            <p:cNvPr id="487" name="Рисунок 486"/>
            <p:cNvPicPr>
              <a:picLocks/>
            </p:cNvPicPr>
            <p:nvPr/>
          </p:nvPicPr>
          <p:blipFill>
            <a:blip r:embed="rId4">
              <a:extLst/>
            </a:blip>
            <a:stretch>
              <a:fillRect/>
            </a:stretch>
          </p:blipFill>
          <p:spPr>
            <a:xfrm>
              <a:off x="0" y="0"/>
              <a:ext cx="2171700" cy="2171700"/>
            </a:xfrm>
            <a:prstGeom prst="rect">
              <a:avLst/>
            </a:prstGeom>
            <a:effectLst/>
          </p:spPr>
        </p:pic>
      </p:grpSp>
      <p:grpSp>
        <p:nvGrpSpPr>
          <p:cNvPr id="492" name="Group 492"/>
          <p:cNvGrpSpPr/>
          <p:nvPr/>
        </p:nvGrpSpPr>
        <p:grpSpPr>
          <a:xfrm>
            <a:off x="492149" y="7376928"/>
            <a:ext cx="2171701" cy="2171701"/>
            <a:chOff x="0" y="0"/>
            <a:chExt cx="2171700" cy="2171700"/>
          </a:xfrm>
        </p:grpSpPr>
        <p:pic>
          <p:nvPicPr>
            <p:cNvPr id="491" name="smith.jpg"/>
            <p:cNvPicPr>
              <a:picLocks noChangeAspect="1"/>
            </p:cNvPicPr>
            <p:nvPr/>
          </p:nvPicPr>
          <p:blipFill>
            <a:blip r:embed="rId5">
              <a:extLst/>
            </a:blip>
            <a:stretch>
              <a:fillRect/>
            </a:stretch>
          </p:blipFill>
          <p:spPr>
            <a:xfrm>
              <a:off x="50800" y="50800"/>
              <a:ext cx="2070100" cy="2070100"/>
            </a:xfrm>
            <a:prstGeom prst="rect">
              <a:avLst/>
            </a:prstGeom>
            <a:ln>
              <a:noFill/>
            </a:ln>
            <a:effectLst/>
          </p:spPr>
        </p:pic>
        <p:pic>
          <p:nvPicPr>
            <p:cNvPr id="490" name="Рисунок 489"/>
            <p:cNvPicPr>
              <a:picLocks/>
            </p:cNvPicPr>
            <p:nvPr/>
          </p:nvPicPr>
          <p:blipFill>
            <a:blip r:embed="rId4">
              <a:extLst/>
            </a:blip>
            <a:stretch>
              <a:fillRect/>
            </a:stretch>
          </p:blipFill>
          <p:spPr>
            <a:xfrm>
              <a:off x="0" y="0"/>
              <a:ext cx="2171700" cy="2171700"/>
            </a:xfrm>
            <a:prstGeom prst="rect">
              <a:avLst/>
            </a:prstGeom>
            <a:effectLst/>
          </p:spPr>
        </p:pic>
      </p:grpSp>
      <p:grpSp>
        <p:nvGrpSpPr>
          <p:cNvPr id="495" name="Group 495"/>
          <p:cNvGrpSpPr/>
          <p:nvPr/>
        </p:nvGrpSpPr>
        <p:grpSpPr>
          <a:xfrm>
            <a:off x="4719592" y="4953108"/>
            <a:ext cx="2171701" cy="2171701"/>
            <a:chOff x="0" y="0"/>
            <a:chExt cx="2171700" cy="2171700"/>
          </a:xfrm>
        </p:grpSpPr>
        <p:pic>
          <p:nvPicPr>
            <p:cNvPr id="494" name="gardner.jpg"/>
            <p:cNvPicPr>
              <a:picLocks noChangeAspect="1"/>
            </p:cNvPicPr>
            <p:nvPr/>
          </p:nvPicPr>
          <p:blipFill>
            <a:blip r:embed="rId6">
              <a:extLst/>
            </a:blip>
            <a:stretch>
              <a:fillRect/>
            </a:stretch>
          </p:blipFill>
          <p:spPr>
            <a:xfrm>
              <a:off x="50800" y="50800"/>
              <a:ext cx="2070100" cy="2070100"/>
            </a:xfrm>
            <a:prstGeom prst="rect">
              <a:avLst/>
            </a:prstGeom>
            <a:ln>
              <a:noFill/>
            </a:ln>
            <a:effectLst/>
          </p:spPr>
        </p:pic>
        <p:pic>
          <p:nvPicPr>
            <p:cNvPr id="493" name="Рисунок 492"/>
            <p:cNvPicPr>
              <a:picLocks/>
            </p:cNvPicPr>
            <p:nvPr/>
          </p:nvPicPr>
          <p:blipFill>
            <a:blip r:embed="rId4">
              <a:extLst/>
            </a:blip>
            <a:stretch>
              <a:fillRect/>
            </a:stretch>
          </p:blipFill>
          <p:spPr>
            <a:xfrm>
              <a:off x="0" y="0"/>
              <a:ext cx="2171700" cy="2171700"/>
            </a:xfrm>
            <a:prstGeom prst="rect">
              <a:avLst/>
            </a:prstGeom>
            <a:effectLst/>
          </p:spPr>
        </p:pic>
      </p:grpSp>
      <p:grpSp>
        <p:nvGrpSpPr>
          <p:cNvPr id="498" name="Group 498"/>
          <p:cNvGrpSpPr/>
          <p:nvPr/>
        </p:nvGrpSpPr>
        <p:grpSpPr>
          <a:xfrm>
            <a:off x="4719592" y="7376928"/>
            <a:ext cx="2171701" cy="2171701"/>
            <a:chOff x="0" y="0"/>
            <a:chExt cx="2171700" cy="2171700"/>
          </a:xfrm>
        </p:grpSpPr>
        <p:pic>
          <p:nvPicPr>
            <p:cNvPr id="497" name="malmed-2.jpg"/>
            <p:cNvPicPr>
              <a:picLocks noChangeAspect="1"/>
            </p:cNvPicPr>
            <p:nvPr/>
          </p:nvPicPr>
          <p:blipFill>
            <a:blip r:embed="rId7">
              <a:extLst/>
            </a:blip>
            <a:stretch>
              <a:fillRect/>
            </a:stretch>
          </p:blipFill>
          <p:spPr>
            <a:xfrm>
              <a:off x="50800" y="50800"/>
              <a:ext cx="2070100" cy="2070100"/>
            </a:xfrm>
            <a:prstGeom prst="rect">
              <a:avLst/>
            </a:prstGeom>
            <a:ln>
              <a:noFill/>
            </a:ln>
            <a:effectLst/>
          </p:spPr>
        </p:pic>
        <p:pic>
          <p:nvPicPr>
            <p:cNvPr id="496" name="Рисунок 495"/>
            <p:cNvPicPr>
              <a:picLocks/>
            </p:cNvPicPr>
            <p:nvPr/>
          </p:nvPicPr>
          <p:blipFill>
            <a:blip r:embed="rId4">
              <a:extLst/>
            </a:blip>
            <a:stretch>
              <a:fillRect/>
            </a:stretch>
          </p:blipFill>
          <p:spPr>
            <a:xfrm>
              <a:off x="0" y="0"/>
              <a:ext cx="2171700" cy="2171700"/>
            </a:xfrm>
            <a:prstGeom prst="rect">
              <a:avLst/>
            </a:prstGeom>
            <a:effectLst/>
          </p:spPr>
        </p:pic>
      </p:grpSp>
      <p:grpSp>
        <p:nvGrpSpPr>
          <p:cNvPr id="501" name="Group 501"/>
          <p:cNvGrpSpPr/>
          <p:nvPr/>
        </p:nvGrpSpPr>
        <p:grpSpPr>
          <a:xfrm>
            <a:off x="8947035" y="4953108"/>
            <a:ext cx="2171701" cy="2171701"/>
            <a:chOff x="0" y="0"/>
            <a:chExt cx="2171700" cy="2171700"/>
          </a:xfrm>
        </p:grpSpPr>
        <p:pic>
          <p:nvPicPr>
            <p:cNvPr id="500" name="hayes.jpg"/>
            <p:cNvPicPr>
              <a:picLocks noChangeAspect="1"/>
            </p:cNvPicPr>
            <p:nvPr/>
          </p:nvPicPr>
          <p:blipFill>
            <a:blip r:embed="rId8">
              <a:extLst/>
            </a:blip>
            <a:stretch>
              <a:fillRect/>
            </a:stretch>
          </p:blipFill>
          <p:spPr>
            <a:xfrm>
              <a:off x="50800" y="50800"/>
              <a:ext cx="2070100" cy="2070100"/>
            </a:xfrm>
            <a:prstGeom prst="rect">
              <a:avLst/>
            </a:prstGeom>
            <a:ln>
              <a:noFill/>
            </a:ln>
            <a:effectLst/>
          </p:spPr>
        </p:pic>
        <p:pic>
          <p:nvPicPr>
            <p:cNvPr id="499" name="Рисунок 498"/>
            <p:cNvPicPr>
              <a:picLocks/>
            </p:cNvPicPr>
            <p:nvPr/>
          </p:nvPicPr>
          <p:blipFill>
            <a:blip r:embed="rId4">
              <a:extLst/>
            </a:blip>
            <a:stretch>
              <a:fillRect/>
            </a:stretch>
          </p:blipFill>
          <p:spPr>
            <a:xfrm>
              <a:off x="0" y="0"/>
              <a:ext cx="2171700" cy="2171700"/>
            </a:xfrm>
            <a:prstGeom prst="rect">
              <a:avLst/>
            </a:prstGeom>
            <a:effectLst/>
          </p:spPr>
        </p:pic>
      </p:grpSp>
      <p:grpSp>
        <p:nvGrpSpPr>
          <p:cNvPr id="504" name="Group 504"/>
          <p:cNvGrpSpPr/>
          <p:nvPr/>
        </p:nvGrpSpPr>
        <p:grpSpPr>
          <a:xfrm>
            <a:off x="495125" y="4956085"/>
            <a:ext cx="2165749" cy="2165748"/>
            <a:chOff x="0" y="0"/>
            <a:chExt cx="2165747" cy="2165747"/>
          </a:xfrm>
        </p:grpSpPr>
        <p:pic>
          <p:nvPicPr>
            <p:cNvPr id="503" name="silverman.jpg"/>
            <p:cNvPicPr>
              <a:picLocks noChangeAspect="1"/>
            </p:cNvPicPr>
            <p:nvPr/>
          </p:nvPicPr>
          <p:blipFill>
            <a:blip r:embed="rId9">
              <a:extLst/>
            </a:blip>
            <a:stretch>
              <a:fillRect/>
            </a:stretch>
          </p:blipFill>
          <p:spPr>
            <a:xfrm>
              <a:off x="50800" y="50800"/>
              <a:ext cx="2064148" cy="2064148"/>
            </a:xfrm>
            <a:prstGeom prst="rect">
              <a:avLst/>
            </a:prstGeom>
            <a:ln>
              <a:noFill/>
            </a:ln>
            <a:effectLst/>
          </p:spPr>
        </p:pic>
        <p:pic>
          <p:nvPicPr>
            <p:cNvPr id="502" name="Рисунок 501"/>
            <p:cNvPicPr>
              <a:picLocks/>
            </p:cNvPicPr>
            <p:nvPr/>
          </p:nvPicPr>
          <p:blipFill>
            <a:blip r:embed="rId4">
              <a:extLst/>
            </a:blip>
            <a:stretch>
              <a:fillRect/>
            </a:stretch>
          </p:blipFill>
          <p:spPr>
            <a:xfrm>
              <a:off x="0" y="0"/>
              <a:ext cx="2165748" cy="2165748"/>
            </a:xfrm>
            <a:prstGeom prst="rect">
              <a:avLst/>
            </a:prstGeom>
            <a:effectLst/>
          </p:spPr>
        </p:pic>
      </p:grpSp>
      <p:sp>
        <p:nvSpPr>
          <p:cNvPr id="505" name="Shape 505"/>
          <p:cNvSpPr/>
          <p:nvPr/>
        </p:nvSpPr>
        <p:spPr>
          <a:xfrm>
            <a:off x="2657635" y="5149265"/>
            <a:ext cx="2021339" cy="594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David Silverman, D.P.M.</a:t>
            </a:r>
          </a:p>
        </p:txBody>
      </p:sp>
      <p:sp>
        <p:nvSpPr>
          <p:cNvPr id="506" name="Shape 506"/>
          <p:cNvSpPr/>
          <p:nvPr/>
        </p:nvSpPr>
        <p:spPr>
          <a:xfrm>
            <a:off x="6808368" y="5093161"/>
            <a:ext cx="2044857" cy="6561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Stan Gardner, M.D.</a:t>
            </a:r>
          </a:p>
        </p:txBody>
      </p:sp>
      <p:sp>
        <p:nvSpPr>
          <p:cNvPr id="507" name="Shape 507"/>
          <p:cNvSpPr/>
          <p:nvPr/>
        </p:nvSpPr>
        <p:spPr>
          <a:xfrm>
            <a:off x="11132151" y="5068030"/>
            <a:ext cx="1478625" cy="7564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Dr. Maureen Hayes, M.D.</a:t>
            </a:r>
          </a:p>
        </p:txBody>
      </p:sp>
      <p:sp>
        <p:nvSpPr>
          <p:cNvPr id="508" name="Shape 508"/>
          <p:cNvSpPr/>
          <p:nvPr/>
        </p:nvSpPr>
        <p:spPr>
          <a:xfrm>
            <a:off x="2659468" y="7666946"/>
            <a:ext cx="1818237" cy="594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Karl V. Smith, D.C.</a:t>
            </a:r>
          </a:p>
        </p:txBody>
      </p:sp>
      <p:sp>
        <p:nvSpPr>
          <p:cNvPr id="509" name="Shape 509"/>
          <p:cNvSpPr/>
          <p:nvPr/>
        </p:nvSpPr>
        <p:spPr>
          <a:xfrm>
            <a:off x="6885302" y="7635875"/>
            <a:ext cx="2044857" cy="6561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Foster Malmed, D.C., P.C.</a:t>
            </a:r>
          </a:p>
        </p:txBody>
      </p:sp>
      <p:sp>
        <p:nvSpPr>
          <p:cNvPr id="510" name="Shape 510"/>
          <p:cNvSpPr/>
          <p:nvPr/>
        </p:nvSpPr>
        <p:spPr>
          <a:xfrm>
            <a:off x="11133984" y="7610743"/>
            <a:ext cx="1644178" cy="75647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Shawn Burke, P.T.A, CPT</a:t>
            </a:r>
          </a:p>
        </p:txBody>
      </p:sp>
      <p:grpSp>
        <p:nvGrpSpPr>
          <p:cNvPr id="515" name="Group 515"/>
          <p:cNvGrpSpPr/>
          <p:nvPr/>
        </p:nvGrpSpPr>
        <p:grpSpPr>
          <a:xfrm>
            <a:off x="163432" y="1235374"/>
            <a:ext cx="3489454" cy="3093455"/>
            <a:chOff x="0" y="-50800"/>
            <a:chExt cx="3489453" cy="3093454"/>
          </a:xfrm>
        </p:grpSpPr>
        <p:grpSp>
          <p:nvGrpSpPr>
            <p:cNvPr id="513" name="Group 513"/>
            <p:cNvGrpSpPr/>
            <p:nvPr/>
          </p:nvGrpSpPr>
          <p:grpSpPr>
            <a:xfrm>
              <a:off x="708895" y="-50800"/>
              <a:ext cx="2071664" cy="2564179"/>
              <a:chOff x="0" y="0"/>
              <a:chExt cx="2071662" cy="2564178"/>
            </a:xfrm>
          </p:grpSpPr>
          <p:pic>
            <p:nvPicPr>
              <p:cNvPr id="512" name="karen-stolman.jpg"/>
              <p:cNvPicPr>
                <a:picLocks noChangeAspect="1"/>
              </p:cNvPicPr>
              <p:nvPr/>
            </p:nvPicPr>
            <p:blipFill>
              <a:blip r:embed="rId10">
                <a:extLst/>
              </a:blip>
              <a:stretch>
                <a:fillRect/>
              </a:stretch>
            </p:blipFill>
            <p:spPr>
              <a:xfrm>
                <a:off x="50800" y="50800"/>
                <a:ext cx="1970063" cy="2462579"/>
              </a:xfrm>
              <a:prstGeom prst="rect">
                <a:avLst/>
              </a:prstGeom>
              <a:ln>
                <a:noFill/>
              </a:ln>
              <a:effectLst/>
            </p:spPr>
          </p:pic>
          <p:pic>
            <p:nvPicPr>
              <p:cNvPr id="511" name="Рисунок 510"/>
              <p:cNvPicPr>
                <a:picLocks/>
              </p:cNvPicPr>
              <p:nvPr/>
            </p:nvPicPr>
            <p:blipFill>
              <a:blip r:embed="rId11">
                <a:extLst/>
              </a:blip>
              <a:stretch>
                <a:fillRect/>
              </a:stretch>
            </p:blipFill>
            <p:spPr>
              <a:xfrm>
                <a:off x="0" y="0"/>
                <a:ext cx="2071663" cy="2564179"/>
              </a:xfrm>
              <a:prstGeom prst="rect">
                <a:avLst/>
              </a:prstGeom>
              <a:effectLst/>
            </p:spPr>
          </p:pic>
        </p:grpSp>
        <p:sp>
          <p:nvSpPr>
            <p:cNvPr id="514" name="Shape 514"/>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Karen R. Stolman, M.D</a:t>
              </a:r>
            </a:p>
          </p:txBody>
        </p:sp>
      </p:grpSp>
      <p:grpSp>
        <p:nvGrpSpPr>
          <p:cNvPr id="520" name="Group 520"/>
          <p:cNvGrpSpPr/>
          <p:nvPr/>
        </p:nvGrpSpPr>
        <p:grpSpPr>
          <a:xfrm>
            <a:off x="3190642" y="1235373"/>
            <a:ext cx="3489455" cy="3093456"/>
            <a:chOff x="0" y="-50800"/>
            <a:chExt cx="3489453" cy="3093454"/>
          </a:xfrm>
        </p:grpSpPr>
        <p:grpSp>
          <p:nvGrpSpPr>
            <p:cNvPr id="518" name="Group 518"/>
            <p:cNvGrpSpPr/>
            <p:nvPr/>
          </p:nvGrpSpPr>
          <p:grpSpPr>
            <a:xfrm>
              <a:off x="708895" y="-50800"/>
              <a:ext cx="2071663" cy="2564179"/>
              <a:chOff x="0" y="0"/>
              <a:chExt cx="2071662" cy="2564178"/>
            </a:xfrm>
          </p:grpSpPr>
          <p:pic>
            <p:nvPicPr>
              <p:cNvPr id="517" name="giuseppe-maffi.jpg"/>
              <p:cNvPicPr>
                <a:picLocks noChangeAspect="1"/>
              </p:cNvPicPr>
              <p:nvPr/>
            </p:nvPicPr>
            <p:blipFill>
              <a:blip r:embed="rId12">
                <a:extLst/>
              </a:blip>
              <a:stretch>
                <a:fillRect/>
              </a:stretch>
            </p:blipFill>
            <p:spPr>
              <a:xfrm>
                <a:off x="50800" y="50800"/>
                <a:ext cx="1970063" cy="2462579"/>
              </a:xfrm>
              <a:prstGeom prst="rect">
                <a:avLst/>
              </a:prstGeom>
              <a:ln>
                <a:noFill/>
              </a:ln>
              <a:effectLst/>
            </p:spPr>
          </p:pic>
          <p:pic>
            <p:nvPicPr>
              <p:cNvPr id="516" name="Рисунок 515"/>
              <p:cNvPicPr>
                <a:picLocks/>
              </p:cNvPicPr>
              <p:nvPr/>
            </p:nvPicPr>
            <p:blipFill>
              <a:blip r:embed="rId11">
                <a:extLst/>
              </a:blip>
              <a:stretch>
                <a:fillRect/>
              </a:stretch>
            </p:blipFill>
            <p:spPr>
              <a:xfrm>
                <a:off x="0" y="0"/>
                <a:ext cx="2071663" cy="2564179"/>
              </a:xfrm>
              <a:prstGeom prst="rect">
                <a:avLst/>
              </a:prstGeom>
              <a:effectLst/>
            </p:spPr>
          </p:pic>
        </p:grpSp>
        <p:sp>
          <p:nvSpPr>
            <p:cNvPr id="519" name="Shape 519"/>
            <p:cNvSpPr/>
            <p:nvPr/>
          </p:nvSpPr>
          <p:spPr>
            <a:xfrm>
              <a:off x="0" y="2448655"/>
              <a:ext cx="3489454" cy="59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Giuseppe Maffi</a:t>
              </a:r>
            </a:p>
          </p:txBody>
        </p:sp>
      </p:grpSp>
      <p:grpSp>
        <p:nvGrpSpPr>
          <p:cNvPr id="525" name="Group 525"/>
          <p:cNvGrpSpPr/>
          <p:nvPr/>
        </p:nvGrpSpPr>
        <p:grpSpPr>
          <a:xfrm>
            <a:off x="6163003" y="1235373"/>
            <a:ext cx="3489454" cy="3093456"/>
            <a:chOff x="0" y="-50800"/>
            <a:chExt cx="3489453" cy="3093454"/>
          </a:xfrm>
        </p:grpSpPr>
        <p:grpSp>
          <p:nvGrpSpPr>
            <p:cNvPr id="523" name="Group 523"/>
            <p:cNvGrpSpPr/>
            <p:nvPr/>
          </p:nvGrpSpPr>
          <p:grpSpPr>
            <a:xfrm>
              <a:off x="708895" y="-50800"/>
              <a:ext cx="2071664" cy="2564179"/>
              <a:chOff x="0" y="0"/>
              <a:chExt cx="2071662" cy="2564178"/>
            </a:xfrm>
          </p:grpSpPr>
          <p:pic>
            <p:nvPicPr>
              <p:cNvPr id="522" name="brooke-alpert.jpg"/>
              <p:cNvPicPr>
                <a:picLocks noChangeAspect="1"/>
              </p:cNvPicPr>
              <p:nvPr/>
            </p:nvPicPr>
            <p:blipFill>
              <a:blip r:embed="rId13">
                <a:extLst/>
              </a:blip>
              <a:stretch>
                <a:fillRect/>
              </a:stretch>
            </p:blipFill>
            <p:spPr>
              <a:xfrm>
                <a:off x="50800" y="50800"/>
                <a:ext cx="1970063" cy="2462579"/>
              </a:xfrm>
              <a:prstGeom prst="rect">
                <a:avLst/>
              </a:prstGeom>
              <a:ln>
                <a:noFill/>
              </a:ln>
              <a:effectLst/>
            </p:spPr>
          </p:pic>
          <p:pic>
            <p:nvPicPr>
              <p:cNvPr id="521" name="Рисунок 520"/>
              <p:cNvPicPr>
                <a:picLocks/>
              </p:cNvPicPr>
              <p:nvPr/>
            </p:nvPicPr>
            <p:blipFill>
              <a:blip r:embed="rId11">
                <a:extLst/>
              </a:blip>
              <a:stretch>
                <a:fillRect/>
              </a:stretch>
            </p:blipFill>
            <p:spPr>
              <a:xfrm>
                <a:off x="0" y="0"/>
                <a:ext cx="2071663" cy="2564179"/>
              </a:xfrm>
              <a:prstGeom prst="rect">
                <a:avLst/>
              </a:prstGeom>
              <a:effectLst/>
            </p:spPr>
          </p:pic>
        </p:grpSp>
        <p:sp>
          <p:nvSpPr>
            <p:cNvPr id="524" name="Shape 524"/>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Brooke Alpert, M.S., R.D., C.D.N.</a:t>
              </a:r>
            </a:p>
          </p:txBody>
        </p:sp>
      </p:grpSp>
      <p:grpSp>
        <p:nvGrpSpPr>
          <p:cNvPr id="530" name="Group 530"/>
          <p:cNvGrpSpPr/>
          <p:nvPr/>
        </p:nvGrpSpPr>
        <p:grpSpPr>
          <a:xfrm>
            <a:off x="9245751" y="1238094"/>
            <a:ext cx="3489454" cy="3088014"/>
            <a:chOff x="0" y="-50800"/>
            <a:chExt cx="3489453" cy="3088013"/>
          </a:xfrm>
        </p:grpSpPr>
        <p:grpSp>
          <p:nvGrpSpPr>
            <p:cNvPr id="528" name="Group 528"/>
            <p:cNvGrpSpPr/>
            <p:nvPr/>
          </p:nvGrpSpPr>
          <p:grpSpPr>
            <a:xfrm>
              <a:off x="774913" y="-50800"/>
              <a:ext cx="1939629" cy="2568429"/>
              <a:chOff x="0" y="0"/>
              <a:chExt cx="1939628" cy="2568428"/>
            </a:xfrm>
          </p:grpSpPr>
          <p:pic>
            <p:nvPicPr>
              <p:cNvPr id="527" name="richard_watt.jpg"/>
              <p:cNvPicPr>
                <a:picLocks noChangeAspect="1"/>
              </p:cNvPicPr>
              <p:nvPr/>
            </p:nvPicPr>
            <p:blipFill>
              <a:blip r:embed="rId14">
                <a:extLst/>
              </a:blip>
              <a:stretch>
                <a:fillRect/>
              </a:stretch>
            </p:blipFill>
            <p:spPr>
              <a:xfrm>
                <a:off x="50800" y="50800"/>
                <a:ext cx="1838029" cy="2466829"/>
              </a:xfrm>
              <a:prstGeom prst="rect">
                <a:avLst/>
              </a:prstGeom>
              <a:ln>
                <a:noFill/>
              </a:ln>
              <a:effectLst/>
            </p:spPr>
          </p:pic>
          <p:pic>
            <p:nvPicPr>
              <p:cNvPr id="526" name="Рисунок 525"/>
              <p:cNvPicPr>
                <a:picLocks/>
              </p:cNvPicPr>
              <p:nvPr/>
            </p:nvPicPr>
            <p:blipFill>
              <a:blip r:embed="rId15">
                <a:extLst/>
              </a:blip>
              <a:stretch>
                <a:fillRect/>
              </a:stretch>
            </p:blipFill>
            <p:spPr>
              <a:xfrm>
                <a:off x="0" y="0"/>
                <a:ext cx="1939629" cy="2568429"/>
              </a:xfrm>
              <a:prstGeom prst="rect">
                <a:avLst/>
              </a:prstGeom>
              <a:effectLst/>
            </p:spPr>
          </p:pic>
        </p:grpSp>
        <p:sp>
          <p:nvSpPr>
            <p:cNvPr id="529" name="Shape 529"/>
            <p:cNvSpPr/>
            <p:nvPr/>
          </p:nvSpPr>
          <p:spPr>
            <a:xfrm>
              <a:off x="0" y="2443213"/>
              <a:ext cx="3489454" cy="5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Richard Watt, Ph.D.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p:nvPr/>
        </p:nvSpPr>
        <p:spPr>
          <a:xfrm>
            <a:off x="415233" y="676202"/>
            <a:ext cx="11937815" cy="1187156"/>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92500" lnSpcReduction="20000"/>
          </a:bodyPr>
          <a:lstStyle>
            <a:lvl1pPr algn="l" defTabSz="487643">
              <a:defRPr sz="4800">
                <a:solidFill>
                  <a:srgbClr val="3552A5"/>
                </a:solidFill>
                <a:latin typeface="Helvetica Light"/>
                <a:ea typeface="Helvetica Light"/>
                <a:cs typeface="Helvetica Light"/>
                <a:sym typeface="Helvetica Light"/>
              </a:defRPr>
            </a:lvl1pPr>
          </a:lstStyle>
          <a:p>
            <a:pPr algn="ctr"/>
            <a:r>
              <a:rPr lang="ru-RU" dirty="0"/>
              <a:t>Кто может извлечь выгоду из технологии </a:t>
            </a:r>
            <a:r>
              <a:rPr lang="ru-RU" dirty="0" err="1"/>
              <a:t>Redox</a:t>
            </a:r>
            <a:r>
              <a:rPr lang="ru-RU" dirty="0"/>
              <a:t>?</a:t>
            </a:r>
            <a:endParaRPr dirty="0"/>
          </a:p>
        </p:txBody>
      </p:sp>
      <p:grpSp>
        <p:nvGrpSpPr>
          <p:cNvPr id="537" name="Group 537"/>
          <p:cNvGrpSpPr/>
          <p:nvPr/>
        </p:nvGrpSpPr>
        <p:grpSpPr>
          <a:xfrm>
            <a:off x="4723610" y="2969436"/>
            <a:ext cx="3900328" cy="3401296"/>
            <a:chOff x="0" y="-3100"/>
            <a:chExt cx="3900326" cy="3401294"/>
          </a:xfrm>
        </p:grpSpPr>
        <p:pic>
          <p:nvPicPr>
            <p:cNvPr id="535" name="asea recover photo.png"/>
            <p:cNvPicPr>
              <a:picLocks noChangeAspect="1"/>
            </p:cNvPicPr>
            <p:nvPr/>
          </p:nvPicPr>
          <p:blipFill>
            <a:blip r:embed="rId3">
              <a:extLst/>
            </a:blip>
            <a:stretch>
              <a:fillRect/>
            </a:stretch>
          </p:blipFill>
          <p:spPr>
            <a:xfrm>
              <a:off x="0" y="797977"/>
              <a:ext cx="3900326" cy="2600217"/>
            </a:xfrm>
            <a:prstGeom prst="rect">
              <a:avLst/>
            </a:prstGeom>
            <a:ln w="25400" cap="flat">
              <a:noFill/>
              <a:miter lim="400000"/>
            </a:ln>
            <a:effectLst>
              <a:outerShdw blurRad="127000" dist="76200" dir="5520000" rotWithShape="0">
                <a:srgbClr val="000000">
                  <a:alpha val="60000"/>
                </a:srgbClr>
              </a:outerShdw>
            </a:effectLst>
          </p:spPr>
        </p:pic>
        <p:sp>
          <p:nvSpPr>
            <p:cNvPr id="536" name="Shape 536"/>
            <p:cNvSpPr/>
            <p:nvPr/>
          </p:nvSpPr>
          <p:spPr>
            <a:xfrm>
              <a:off x="28164" y="-3100"/>
              <a:ext cx="3844000" cy="64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kk-KZ" dirty="0" smtClean="0"/>
                <a:t>Спорт</a:t>
              </a:r>
              <a:r>
                <a:rPr dirty="0" smtClean="0"/>
                <a:t> </a:t>
              </a:r>
              <a:r>
                <a:rPr dirty="0"/>
                <a:t>&amp; </a:t>
              </a:r>
              <a:r>
                <a:rPr lang="kk-KZ" dirty="0" smtClean="0"/>
                <a:t>Атлетика</a:t>
              </a:r>
              <a:endParaRPr dirty="0"/>
            </a:p>
          </p:txBody>
        </p:sp>
      </p:grpSp>
      <p:grpSp>
        <p:nvGrpSpPr>
          <p:cNvPr id="540" name="Group 540"/>
          <p:cNvGrpSpPr/>
          <p:nvPr/>
        </p:nvGrpSpPr>
        <p:grpSpPr>
          <a:xfrm>
            <a:off x="130346" y="3740452"/>
            <a:ext cx="4677563" cy="3366241"/>
            <a:chOff x="-387951" y="-3100"/>
            <a:chExt cx="4677562" cy="3366240"/>
          </a:xfrm>
        </p:grpSpPr>
        <p:pic>
          <p:nvPicPr>
            <p:cNvPr id="538" name="iStock45494900_L happy people family beach.jpg"/>
            <p:cNvPicPr>
              <a:picLocks noChangeAspect="1"/>
            </p:cNvPicPr>
            <p:nvPr/>
          </p:nvPicPr>
          <p:blipFill>
            <a:blip r:embed="rId4">
              <a:extLst/>
            </a:blip>
            <a:stretch>
              <a:fillRect/>
            </a:stretch>
          </p:blipFill>
          <p:spPr>
            <a:xfrm>
              <a:off x="0" y="759639"/>
              <a:ext cx="3901656" cy="2603501"/>
            </a:xfrm>
            <a:prstGeom prst="rect">
              <a:avLst/>
            </a:prstGeom>
            <a:ln w="25400" cap="flat">
              <a:noFill/>
              <a:miter lim="400000"/>
            </a:ln>
            <a:effectLst>
              <a:outerShdw blurRad="127000" dist="76200" dir="5520000" rotWithShape="0">
                <a:srgbClr val="000000">
                  <a:alpha val="60000"/>
                </a:srgbClr>
              </a:outerShdw>
            </a:effectLst>
          </p:spPr>
        </p:pic>
        <p:sp>
          <p:nvSpPr>
            <p:cNvPr id="539" name="Shape 539"/>
            <p:cNvSpPr/>
            <p:nvPr/>
          </p:nvSpPr>
          <p:spPr>
            <a:xfrm>
              <a:off x="-387951" y="-3100"/>
              <a:ext cx="4677562" cy="64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kk-KZ" dirty="0" smtClean="0"/>
                <a:t>Здоровье </a:t>
              </a:r>
              <a:r>
                <a:rPr dirty="0" smtClean="0"/>
                <a:t>&amp; </a:t>
              </a:r>
              <a:r>
                <a:rPr lang="kk-KZ" dirty="0" smtClean="0"/>
                <a:t>Веллнесс</a:t>
              </a:r>
              <a:endParaRPr dirty="0"/>
            </a:p>
          </p:txBody>
        </p:sp>
      </p:grpSp>
      <p:grpSp>
        <p:nvGrpSpPr>
          <p:cNvPr id="543" name="Group 543"/>
          <p:cNvGrpSpPr/>
          <p:nvPr/>
        </p:nvGrpSpPr>
        <p:grpSpPr>
          <a:xfrm>
            <a:off x="8117719" y="3720971"/>
            <a:ext cx="5381281" cy="3405203"/>
            <a:chOff x="-710580" y="-3100"/>
            <a:chExt cx="5381280" cy="3405201"/>
          </a:xfrm>
        </p:grpSpPr>
        <p:pic>
          <p:nvPicPr>
            <p:cNvPr id="541" name="image10.png"/>
            <p:cNvPicPr>
              <a:picLocks noChangeAspect="1"/>
            </p:cNvPicPr>
            <p:nvPr/>
          </p:nvPicPr>
          <p:blipFill>
            <a:blip r:embed="rId5">
              <a:extLst/>
            </a:blip>
            <a:srcRect l="1566" t="2071" r="1922" b="2387"/>
            <a:stretch>
              <a:fillRect/>
            </a:stretch>
          </p:blipFill>
          <p:spPr>
            <a:xfrm>
              <a:off x="230433" y="793954"/>
              <a:ext cx="3499145" cy="2608147"/>
            </a:xfrm>
            <a:prstGeom prst="rect">
              <a:avLst/>
            </a:prstGeom>
            <a:ln w="25400" cap="flat">
              <a:noFill/>
              <a:miter lim="400000"/>
            </a:ln>
            <a:effectLst>
              <a:outerShdw blurRad="127000" dist="76200" dir="5520000" rotWithShape="0">
                <a:srgbClr val="000000">
                  <a:alpha val="60000"/>
                </a:srgbClr>
              </a:outerShdw>
            </a:effectLst>
          </p:spPr>
        </p:pic>
        <p:sp>
          <p:nvSpPr>
            <p:cNvPr id="542" name="Shape 542"/>
            <p:cNvSpPr/>
            <p:nvPr/>
          </p:nvSpPr>
          <p:spPr>
            <a:xfrm>
              <a:off x="-710580" y="-3100"/>
              <a:ext cx="5381280" cy="64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kk-KZ" dirty="0" smtClean="0"/>
                <a:t>Красота </a:t>
              </a:r>
              <a:r>
                <a:rPr dirty="0" smtClean="0"/>
                <a:t>&amp; </a:t>
              </a:r>
              <a:r>
                <a:rPr lang="kk-KZ" dirty="0" smtClean="0"/>
                <a:t>Уход за Кожей</a:t>
              </a:r>
              <a:endParaRPr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40"/>
                                        </p:tgtEl>
                                        <p:attrNameLst>
                                          <p:attrName>style.visibility</p:attrName>
                                        </p:attrNameLst>
                                      </p:cBhvr>
                                      <p:to>
                                        <p:strVal val="visible"/>
                                      </p:to>
                                    </p:set>
                                    <p:anim calcmode="lin" valueType="num">
                                      <p:cBhvr>
                                        <p:cTn id="7" dur="750" fill="hold"/>
                                        <p:tgtEl>
                                          <p:spTgt spid="540"/>
                                        </p:tgtEl>
                                        <p:attrNameLst>
                                          <p:attrName>ppt_w</p:attrName>
                                        </p:attrNameLst>
                                      </p:cBhvr>
                                      <p:tavLst>
                                        <p:tav tm="0">
                                          <p:val>
                                            <p:fltVal val="0"/>
                                          </p:val>
                                        </p:tav>
                                        <p:tav tm="100000">
                                          <p:val>
                                            <p:strVal val="#ppt_w"/>
                                          </p:val>
                                        </p:tav>
                                      </p:tavLst>
                                    </p:anim>
                                    <p:anim calcmode="lin" valueType="num">
                                      <p:cBhvr>
                                        <p:cTn id="8" dur="750" fill="hold"/>
                                        <p:tgtEl>
                                          <p:spTgt spid="5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37"/>
                                        </p:tgtEl>
                                        <p:attrNameLst>
                                          <p:attrName>style.visibility</p:attrName>
                                        </p:attrNameLst>
                                      </p:cBhvr>
                                      <p:to>
                                        <p:strVal val="visible"/>
                                      </p:to>
                                    </p:set>
                                    <p:anim calcmode="lin" valueType="num">
                                      <p:cBhvr>
                                        <p:cTn id="13" dur="750" fill="hold"/>
                                        <p:tgtEl>
                                          <p:spTgt spid="537"/>
                                        </p:tgtEl>
                                        <p:attrNameLst>
                                          <p:attrName>ppt_w</p:attrName>
                                        </p:attrNameLst>
                                      </p:cBhvr>
                                      <p:tavLst>
                                        <p:tav tm="0">
                                          <p:val>
                                            <p:fltVal val="0"/>
                                          </p:val>
                                        </p:tav>
                                        <p:tav tm="100000">
                                          <p:val>
                                            <p:strVal val="#ppt_w"/>
                                          </p:val>
                                        </p:tav>
                                      </p:tavLst>
                                    </p:anim>
                                    <p:anim calcmode="lin" valueType="num">
                                      <p:cBhvr>
                                        <p:cTn id="14" dur="750" fill="hold"/>
                                        <p:tgtEl>
                                          <p:spTgt spid="53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543"/>
                                        </p:tgtEl>
                                        <p:attrNameLst>
                                          <p:attrName>style.visibility</p:attrName>
                                        </p:attrNameLst>
                                      </p:cBhvr>
                                      <p:to>
                                        <p:strVal val="visible"/>
                                      </p:to>
                                    </p:set>
                                    <p:anim calcmode="lin" valueType="num">
                                      <p:cBhvr>
                                        <p:cTn id="19" dur="750" fill="hold"/>
                                        <p:tgtEl>
                                          <p:spTgt spid="543"/>
                                        </p:tgtEl>
                                        <p:attrNameLst>
                                          <p:attrName>ppt_w</p:attrName>
                                        </p:attrNameLst>
                                      </p:cBhvr>
                                      <p:tavLst>
                                        <p:tav tm="0">
                                          <p:val>
                                            <p:fltVal val="0"/>
                                          </p:val>
                                        </p:tav>
                                        <p:tav tm="100000">
                                          <p:val>
                                            <p:strVal val="#ppt_w"/>
                                          </p:val>
                                        </p:tav>
                                      </p:tavLst>
                                    </p:anim>
                                    <p:anim calcmode="lin" valueType="num">
                                      <p:cBhvr>
                                        <p:cTn id="20" dur="750" fill="hold"/>
                                        <p:tgtEl>
                                          <p:spTgt spid="5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2" animBg="1" advAuto="0"/>
      <p:bldP spid="540" grpId="1" animBg="1" advAuto="0"/>
      <p:bldP spid="543" grpId="3"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p:cNvSpPr>
          <p:nvPr>
            <p:ph type="title"/>
          </p:nvPr>
        </p:nvSpPr>
        <p:spPr>
          <a:xfrm>
            <a:off x="261203" y="286042"/>
            <a:ext cx="12482393" cy="2453067"/>
          </a:xfrm>
          <a:prstGeom prst="rect">
            <a:avLst/>
          </a:prstGeom>
        </p:spPr>
        <p:txBody>
          <a:bodyPr/>
          <a:lstStyle/>
          <a:p>
            <a:r>
              <a:rPr lang="kk-KZ" dirty="0" smtClean="0"/>
              <a:t>Больше чем Глубокая Кожа</a:t>
            </a:r>
            <a:endParaRPr dirty="0"/>
          </a:p>
          <a:p>
            <a:pPr>
              <a:defRPr sz="3800" spc="380"/>
            </a:pPr>
            <a:r>
              <a:rPr lang="ru-RU" dirty="0"/>
              <a:t>Опыт </a:t>
            </a:r>
            <a:r>
              <a:rPr lang="ru-RU" dirty="0" err="1"/>
              <a:t>Редокс</a:t>
            </a:r>
            <a:r>
              <a:rPr lang="ru-RU" dirty="0"/>
              <a:t> Молекулы</a:t>
            </a:r>
            <a:br>
              <a:rPr lang="ru-RU" dirty="0"/>
            </a:br>
            <a:r>
              <a:rPr lang="ru-RU" dirty="0"/>
              <a:t>  "3 в 5"</a:t>
            </a:r>
            <a:endParaRPr dirty="0"/>
          </a:p>
        </p:txBody>
      </p:sp>
      <p:sp>
        <p:nvSpPr>
          <p:cNvPr id="548" name="Shape 548"/>
          <p:cNvSpPr>
            <a:spLocks noGrp="1"/>
          </p:cNvSpPr>
          <p:nvPr>
            <p:ph type="body" sz="half" idx="1"/>
          </p:nvPr>
        </p:nvSpPr>
        <p:spPr>
          <a:xfrm>
            <a:off x="812237" y="3137064"/>
            <a:ext cx="7271500" cy="5608320"/>
          </a:xfrm>
          <a:prstGeom prst="rect">
            <a:avLst/>
          </a:prstGeom>
        </p:spPr>
        <p:txBody>
          <a:bodyPr>
            <a:normAutofit fontScale="92500" lnSpcReduction="20000"/>
          </a:bodyPr>
          <a:lstStyle/>
          <a:p>
            <a:pPr marL="352697" indent="-352697" defTabSz="780288">
              <a:spcBef>
                <a:spcPts val="700"/>
              </a:spcBef>
              <a:defRPr sz="3239"/>
            </a:pPr>
            <a:r>
              <a:rPr lang="ru-RU" dirty="0"/>
              <a:t>Определите </a:t>
            </a:r>
            <a:r>
              <a:rPr lang="ru-RU" dirty="0" smtClean="0"/>
              <a:t>часть </a:t>
            </a:r>
            <a:r>
              <a:rPr lang="ru-RU" dirty="0"/>
              <a:t>тела, где есть дискомфорт, болезненность, стресс, стеснение или ограниченный диапазон движения</a:t>
            </a:r>
          </a:p>
          <a:p>
            <a:pPr marL="352697" indent="-352697" defTabSz="780288">
              <a:spcBef>
                <a:spcPts val="700"/>
              </a:spcBef>
              <a:defRPr sz="3239"/>
            </a:pPr>
            <a:r>
              <a:rPr lang="ru-RU" dirty="0"/>
              <a:t>Оцените его по шкале от 1 до 10 (10 - плохо)</a:t>
            </a:r>
          </a:p>
          <a:p>
            <a:pPr marL="352697" indent="-352697" defTabSz="780288">
              <a:spcBef>
                <a:spcPts val="700"/>
              </a:spcBef>
              <a:defRPr sz="3239"/>
            </a:pPr>
            <a:r>
              <a:rPr lang="ru-RU" dirty="0"/>
              <a:t>3 раза в течение 5 минут наносить </a:t>
            </a:r>
            <a:r>
              <a:rPr lang="ru-RU" dirty="0" err="1"/>
              <a:t>окислительно</a:t>
            </a:r>
            <a:r>
              <a:rPr lang="ru-RU" dirty="0"/>
              <a:t>-восстановительный гель</a:t>
            </a:r>
          </a:p>
          <a:p>
            <a:pPr marL="352697" indent="-352697" defTabSz="780288">
              <a:spcBef>
                <a:spcPts val="700"/>
              </a:spcBef>
              <a:defRPr sz="3239"/>
            </a:pPr>
            <a:r>
              <a:rPr lang="ru-RU" dirty="0"/>
              <a:t>Оцените дискомфорт, болезненность, стресс, стеснение или ограниченный диапазон движения снова в масштабе 1-10</a:t>
            </a:r>
          </a:p>
          <a:p>
            <a:pPr marL="352697" indent="-352697" defTabSz="780288">
              <a:spcBef>
                <a:spcPts val="700"/>
              </a:spcBef>
              <a:defRPr sz="3239"/>
            </a:pPr>
            <a:r>
              <a:rPr lang="ru-RU" dirty="0"/>
              <a:t>Смотрите, что происходит!</a:t>
            </a:r>
            <a:endParaRPr dirty="0"/>
          </a:p>
        </p:txBody>
      </p:sp>
      <p:pic>
        <p:nvPicPr>
          <p:cNvPr id="549" name="renu28.png"/>
          <p:cNvPicPr>
            <a:picLocks noChangeAspect="1"/>
          </p:cNvPicPr>
          <p:nvPr/>
        </p:nvPicPr>
        <p:blipFill>
          <a:blip r:embed="rId3">
            <a:alphaModFix amt="90431"/>
            <a:extLst/>
          </a:blip>
          <a:stretch>
            <a:fillRect/>
          </a:stretch>
        </p:blipFill>
        <p:spPr>
          <a:xfrm>
            <a:off x="8507256" y="2836620"/>
            <a:ext cx="2474713" cy="5464237"/>
          </a:xfrm>
          <a:prstGeom prst="rect">
            <a:avLst/>
          </a:prstGeom>
          <a:ln w="12700">
            <a:miter lim="400000"/>
          </a:ln>
          <a:effectLst>
            <a:outerShdw blurRad="190500" dist="139700" dir="1436867"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49"/>
                                        </p:tgtEl>
                                        <p:attrNameLst>
                                          <p:attrName>style.visibility</p:attrName>
                                        </p:attrNameLst>
                                      </p:cBhvr>
                                      <p:to>
                                        <p:strVal val="visible"/>
                                      </p:to>
                                    </p:set>
                                    <p:animEffect transition="in" filter="dissolve">
                                      <p:cBhvr>
                                        <p:cTn id="7"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image10.jpg"/>
          <p:cNvPicPr>
            <a:picLocks noChangeAspect="1"/>
          </p:cNvPicPr>
          <p:nvPr/>
        </p:nvPicPr>
        <p:blipFill>
          <a:blip r:embed="rId3">
            <a:extLst/>
          </a:blip>
          <a:stretch>
            <a:fillRect/>
          </a:stretch>
        </p:blipFill>
        <p:spPr>
          <a:xfrm>
            <a:off x="-3111553" y="383"/>
            <a:ext cx="17338369" cy="9752834"/>
          </a:xfrm>
          <a:prstGeom prst="rect">
            <a:avLst/>
          </a:prstGeom>
          <a:ln w="12700">
            <a:miter lim="400000"/>
          </a:ln>
        </p:spPr>
      </p:pic>
      <p:sp>
        <p:nvSpPr>
          <p:cNvPr id="255" name="Shape 255"/>
          <p:cNvSpPr>
            <a:spLocks noGrp="1"/>
          </p:cNvSpPr>
          <p:nvPr>
            <p:ph type="title"/>
          </p:nvPr>
        </p:nvSpPr>
        <p:spPr>
          <a:xfrm>
            <a:off x="568534" y="162240"/>
            <a:ext cx="11704321" cy="2416094"/>
          </a:xfrm>
          <a:prstGeom prst="rect">
            <a:avLst/>
          </a:prstGeom>
        </p:spPr>
        <p:txBody>
          <a:bodyPr/>
          <a:lstStyle/>
          <a:p>
            <a:pPr algn="l" defTabSz="650166">
              <a:defRPr sz="4400" spc="0">
                <a:latin typeface="Helvetica"/>
                <a:ea typeface="Helvetica"/>
                <a:cs typeface="Helvetica"/>
                <a:sym typeface="Helvetica"/>
              </a:defRPr>
            </a:pPr>
            <a:r>
              <a:t>Миссия ASEA: </a:t>
            </a:r>
          </a:p>
          <a:p>
            <a:pPr algn="l" defTabSz="650166">
              <a:defRPr sz="4400" spc="0"/>
            </a:pPr>
            <a:r>
              <a:t>Улучшать жизни людей и делать мир более позитивным и добрым.</a:t>
            </a:r>
          </a:p>
        </p:txBody>
      </p:sp>
      <p:sp>
        <p:nvSpPr>
          <p:cNvPr id="256" name="Shape 256"/>
          <p:cNvSpPr>
            <a:spLocks noGrp="1"/>
          </p:cNvSpPr>
          <p:nvPr>
            <p:ph type="body" sz="half" idx="1"/>
          </p:nvPr>
        </p:nvSpPr>
        <p:spPr>
          <a:xfrm>
            <a:off x="939396" y="3216926"/>
            <a:ext cx="5596040" cy="5294701"/>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spcBef>
                <a:spcPts val="0"/>
              </a:spcBef>
              <a:defRPr sz="3300">
                <a:solidFill>
                  <a:srgbClr val="000000"/>
                </a:solidFill>
              </a:defRPr>
            </a:pPr>
            <a:r>
              <a:rPr>
                <a:solidFill>
                  <a:srgbClr val="3DA547"/>
                </a:solidFill>
              </a:rPr>
              <a:t>Присутствие в 26 странах: </a:t>
            </a:r>
            <a:r>
              <a:rPr>
                <a:solidFill>
                  <a:srgbClr val="6B6B6B"/>
                </a:solidFill>
              </a:rPr>
              <a:t> </a:t>
            </a:r>
          </a:p>
          <a:p>
            <a:pPr marL="654957" indent="-413657">
              <a:spcBef>
                <a:spcPts val="1600"/>
              </a:spcBef>
              <a:buSzPct val="100000"/>
              <a:buChar char="•"/>
              <a:defRPr sz="3300"/>
            </a:pPr>
            <a:r>
              <a:rPr>
                <a:solidFill>
                  <a:srgbClr val="6B6B6B"/>
                </a:solidFill>
              </a:rPr>
              <a:t>Северная Америка, Европа, Австралия/Новая Зеландия</a:t>
            </a:r>
          </a:p>
          <a:p>
            <a:pPr>
              <a:spcBef>
                <a:spcPts val="0"/>
              </a:spcBef>
              <a:defRPr sz="3300">
                <a:solidFill>
                  <a:srgbClr val="000000"/>
                </a:solidFill>
              </a:defRPr>
            </a:pPr>
            <a:r>
              <a:rPr>
                <a:solidFill>
                  <a:srgbClr val="3DA547"/>
                </a:solidFill>
              </a:rPr>
              <a:t>Общий объем продаж: $320 миллионов долларов        </a:t>
            </a:r>
          </a:p>
          <a:p>
            <a:pPr marL="654957" indent="-413657">
              <a:spcBef>
                <a:spcPts val="1600"/>
              </a:spcBef>
              <a:buSzPct val="100000"/>
              <a:buChar char="•"/>
              <a:defRPr sz="3300">
                <a:solidFill>
                  <a:srgbClr val="6B6B6B"/>
                </a:solidFill>
              </a:defRPr>
            </a:pPr>
            <a:r>
              <a:t>Запуск в 2010, никаких долгов, прибыль с первого года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p:cNvSpPr>
          <p:nvPr>
            <p:ph type="title"/>
          </p:nvPr>
        </p:nvSpPr>
        <p:spPr>
          <a:xfrm>
            <a:off x="261203" y="89942"/>
            <a:ext cx="12482393" cy="2077970"/>
          </a:xfrm>
          <a:prstGeom prst="rect">
            <a:avLst/>
          </a:prstGeom>
        </p:spPr>
        <p:txBody>
          <a:bodyPr/>
          <a:lstStyle/>
          <a:p>
            <a:pPr>
              <a:lnSpc>
                <a:spcPct val="90000"/>
              </a:lnSpc>
              <a:defRPr sz="5600" spc="560"/>
            </a:pPr>
            <a:r>
              <a:rPr lang="ru-RU" dirty="0"/>
              <a:t>Регенерация </a:t>
            </a:r>
            <a:r>
              <a:rPr lang="ru-RU" dirty="0" smtClean="0"/>
              <a:t>Всего Тела</a:t>
            </a:r>
            <a:r>
              <a:rPr lang="ru-RU" dirty="0"/>
              <a:t/>
            </a:r>
            <a:br>
              <a:rPr lang="ru-RU" dirty="0"/>
            </a:br>
            <a:r>
              <a:rPr lang="ru-RU" dirty="0" err="1"/>
              <a:t>Редокс</a:t>
            </a:r>
            <a:r>
              <a:rPr lang="ru-RU" dirty="0"/>
              <a:t>-гель для </a:t>
            </a:r>
            <a:r>
              <a:rPr lang="ru-RU" dirty="0" smtClean="0"/>
              <a:t>Местного Применения</a:t>
            </a:r>
            <a:endParaRPr dirty="0"/>
          </a:p>
        </p:txBody>
      </p:sp>
      <p:pic>
        <p:nvPicPr>
          <p:cNvPr id="554" name="renu28.png"/>
          <p:cNvPicPr>
            <a:picLocks noChangeAspect="1"/>
          </p:cNvPicPr>
          <p:nvPr/>
        </p:nvPicPr>
        <p:blipFill>
          <a:blip r:embed="rId3">
            <a:alphaModFix amt="90431"/>
            <a:extLst/>
          </a:blip>
          <a:stretch>
            <a:fillRect/>
          </a:stretch>
        </p:blipFill>
        <p:spPr>
          <a:xfrm>
            <a:off x="11533477" y="202750"/>
            <a:ext cx="1173264" cy="2590600"/>
          </a:xfrm>
          <a:prstGeom prst="rect">
            <a:avLst/>
          </a:prstGeom>
          <a:ln w="12700">
            <a:miter lim="400000"/>
          </a:ln>
          <a:effectLst>
            <a:outerShdw blurRad="190500" dist="139700" dir="1436867" rotWithShape="0">
              <a:srgbClr val="000000">
                <a:alpha val="50000"/>
              </a:srgbClr>
            </a:outerShdw>
          </a:effectLst>
        </p:spPr>
      </p:pic>
      <p:pic>
        <p:nvPicPr>
          <p:cNvPr id="555" name="image33.png"/>
          <p:cNvPicPr>
            <a:picLocks noChangeAspect="1"/>
          </p:cNvPicPr>
          <p:nvPr/>
        </p:nvPicPr>
        <p:blipFill>
          <a:blip r:embed="rId4">
            <a:extLst/>
          </a:blip>
          <a:srcRect l="23598" t="22254" r="23598" b="24942"/>
          <a:stretch>
            <a:fillRect/>
          </a:stretch>
        </p:blipFill>
        <p:spPr>
          <a:xfrm>
            <a:off x="582881" y="6177737"/>
            <a:ext cx="5711046" cy="2832308"/>
          </a:xfrm>
          <a:prstGeom prst="rect">
            <a:avLst/>
          </a:prstGeom>
          <a:ln w="12700">
            <a:miter lim="400000"/>
          </a:ln>
        </p:spPr>
      </p:pic>
      <p:pic>
        <p:nvPicPr>
          <p:cNvPr id="556" name="image30.jpg"/>
          <p:cNvPicPr>
            <a:picLocks noChangeAspect="1"/>
          </p:cNvPicPr>
          <p:nvPr/>
        </p:nvPicPr>
        <p:blipFill>
          <a:blip r:embed="rId5">
            <a:extLst/>
          </a:blip>
          <a:stretch>
            <a:fillRect/>
          </a:stretch>
        </p:blipFill>
        <p:spPr>
          <a:xfrm>
            <a:off x="214681" y="3147695"/>
            <a:ext cx="6070508" cy="2590599"/>
          </a:xfrm>
          <a:prstGeom prst="rect">
            <a:avLst/>
          </a:prstGeom>
          <a:ln w="12700">
            <a:miter lim="400000"/>
          </a:ln>
        </p:spPr>
      </p:pic>
      <p:pic>
        <p:nvPicPr>
          <p:cNvPr id="557" name="image32.png"/>
          <p:cNvPicPr>
            <a:picLocks noChangeAspect="1"/>
          </p:cNvPicPr>
          <p:nvPr/>
        </p:nvPicPr>
        <p:blipFill>
          <a:blip r:embed="rId6">
            <a:extLst/>
          </a:blip>
          <a:stretch>
            <a:fillRect/>
          </a:stretch>
        </p:blipFill>
        <p:spPr>
          <a:xfrm>
            <a:off x="7053690" y="6232834"/>
            <a:ext cx="5188286" cy="2722303"/>
          </a:xfrm>
          <a:prstGeom prst="rect">
            <a:avLst/>
          </a:prstGeom>
          <a:ln w="12700">
            <a:miter lim="400000"/>
          </a:ln>
        </p:spPr>
      </p:pic>
      <p:pic>
        <p:nvPicPr>
          <p:cNvPr id="558" name="taken by robward-filtered.jpeg"/>
          <p:cNvPicPr>
            <a:picLocks noChangeAspect="1"/>
          </p:cNvPicPr>
          <p:nvPr/>
        </p:nvPicPr>
        <p:blipFill>
          <a:blip r:embed="rId7">
            <a:extLst/>
          </a:blip>
          <a:stretch>
            <a:fillRect/>
          </a:stretch>
        </p:blipFill>
        <p:spPr>
          <a:xfrm>
            <a:off x="6828854" y="3051400"/>
            <a:ext cx="5312600" cy="2515185"/>
          </a:xfrm>
          <a:prstGeom prst="rect">
            <a:avLst/>
          </a:prstGeom>
          <a:ln w="25400">
            <a:miter lim="400000"/>
          </a:ln>
          <a:effectLst>
            <a:outerShdw blurRad="127000" dist="76200" dir="2669947"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54"/>
                                        </p:tgtEl>
                                        <p:attrNameLst>
                                          <p:attrName>style.visibility</p:attrName>
                                        </p:attrNameLst>
                                      </p:cBhvr>
                                      <p:to>
                                        <p:strVal val="visible"/>
                                      </p:to>
                                    </p:set>
                                    <p:animEffect transition="in" filter="dissolve">
                                      <p:cBhvr>
                                        <p:cTn id="7" dur="1000"/>
                                        <p:tgtEl>
                                          <p:spTgt spid="554"/>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556"/>
                                        </p:tgtEl>
                                        <p:attrNameLst>
                                          <p:attrName>style.visibility</p:attrName>
                                        </p:attrNameLst>
                                      </p:cBhvr>
                                      <p:to>
                                        <p:strVal val="visible"/>
                                      </p:to>
                                    </p:set>
                                    <p:anim calcmode="lin" valueType="num">
                                      <p:cBhvr>
                                        <p:cTn id="11" dur="1000" fill="hold"/>
                                        <p:tgtEl>
                                          <p:spTgt spid="556"/>
                                        </p:tgtEl>
                                        <p:attrNameLst>
                                          <p:attrName>ppt_w</p:attrName>
                                        </p:attrNameLst>
                                      </p:cBhvr>
                                      <p:tavLst>
                                        <p:tav tm="0">
                                          <p:val>
                                            <p:fltVal val="0"/>
                                          </p:val>
                                        </p:tav>
                                        <p:tav tm="100000">
                                          <p:val>
                                            <p:strVal val="#ppt_w"/>
                                          </p:val>
                                        </p:tav>
                                      </p:tavLst>
                                    </p:anim>
                                    <p:anim calcmode="lin" valueType="num">
                                      <p:cBhvr>
                                        <p:cTn id="12" dur="1000" fill="hold"/>
                                        <p:tgtEl>
                                          <p:spTgt spid="55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57"/>
                                        </p:tgtEl>
                                        <p:attrNameLst>
                                          <p:attrName>style.visibility</p:attrName>
                                        </p:attrNameLst>
                                      </p:cBhvr>
                                      <p:to>
                                        <p:strVal val="visible"/>
                                      </p:to>
                                    </p:set>
                                    <p:anim calcmode="lin" valueType="num">
                                      <p:cBhvr>
                                        <p:cTn id="17" dur="1000" fill="hold"/>
                                        <p:tgtEl>
                                          <p:spTgt spid="557"/>
                                        </p:tgtEl>
                                        <p:attrNameLst>
                                          <p:attrName>ppt_w</p:attrName>
                                        </p:attrNameLst>
                                      </p:cBhvr>
                                      <p:tavLst>
                                        <p:tav tm="0">
                                          <p:val>
                                            <p:fltVal val="0"/>
                                          </p:val>
                                        </p:tav>
                                        <p:tav tm="100000">
                                          <p:val>
                                            <p:strVal val="#ppt_w"/>
                                          </p:val>
                                        </p:tav>
                                      </p:tavLst>
                                    </p:anim>
                                    <p:anim calcmode="lin" valueType="num">
                                      <p:cBhvr>
                                        <p:cTn id="18" dur="1000" fill="hold"/>
                                        <p:tgtEl>
                                          <p:spTgt spid="557"/>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558"/>
                                        </p:tgtEl>
                                        <p:attrNameLst>
                                          <p:attrName>style.visibility</p:attrName>
                                        </p:attrNameLst>
                                      </p:cBhvr>
                                      <p:to>
                                        <p:strVal val="visible"/>
                                      </p:to>
                                    </p:set>
                                    <p:animEffect transition="in" filter="dissolve">
                                      <p:cBhvr>
                                        <p:cTn id="23" dur="10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1" animBg="1" advAuto="0"/>
      <p:bldP spid="556" grpId="2" animBg="1" advAuto="0"/>
      <p:bldP spid="557" grpId="3" animBg="1" advAuto="0"/>
      <p:bldP spid="558"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p:cNvSpPr>
          <p:nvPr>
            <p:ph type="title"/>
          </p:nvPr>
        </p:nvSpPr>
        <p:spPr>
          <a:xfrm>
            <a:off x="309869" y="98228"/>
            <a:ext cx="12385061" cy="1907779"/>
          </a:xfrm>
          <a:prstGeom prst="rect">
            <a:avLst/>
          </a:prstGeom>
        </p:spPr>
        <p:txBody>
          <a:bodyPr/>
          <a:lstStyle/>
          <a:p>
            <a:pPr>
              <a:lnSpc>
                <a:spcPct val="90000"/>
              </a:lnSpc>
              <a:defRPr sz="5000" spc="500">
                <a:latin typeface="Helvetica"/>
                <a:ea typeface="Helvetica"/>
                <a:cs typeface="Helvetica"/>
                <a:sym typeface="Helvetica"/>
              </a:defRPr>
            </a:pPr>
            <a:r>
              <a:rPr lang="ru-RU" dirty="0" err="1"/>
              <a:t>Редокс</a:t>
            </a:r>
            <a:r>
              <a:rPr lang="ru-RU" dirty="0"/>
              <a:t>-гель</a:t>
            </a:r>
            <a:br>
              <a:rPr lang="ru-RU" dirty="0"/>
            </a:br>
            <a:r>
              <a:rPr lang="ru-RU" dirty="0"/>
              <a:t>Клеточное здоровье извне</a:t>
            </a:r>
          </a:p>
        </p:txBody>
      </p:sp>
      <p:pic>
        <p:nvPicPr>
          <p:cNvPr id="563" name="image31.jpg"/>
          <p:cNvPicPr>
            <a:picLocks noChangeAspect="1"/>
          </p:cNvPicPr>
          <p:nvPr/>
        </p:nvPicPr>
        <p:blipFill>
          <a:blip r:embed="rId3">
            <a:extLst/>
          </a:blip>
          <a:stretch>
            <a:fillRect/>
          </a:stretch>
        </p:blipFill>
        <p:spPr>
          <a:xfrm>
            <a:off x="998912" y="2115810"/>
            <a:ext cx="12036767" cy="6425202"/>
          </a:xfrm>
          <a:prstGeom prst="rect">
            <a:avLst/>
          </a:prstGeom>
          <a:ln w="25400">
            <a:miter lim="400000"/>
          </a:ln>
          <a:effectLst>
            <a:outerShdw blurRad="127000" dist="76200" dir="5520000" rotWithShape="0">
              <a:srgbClr val="000000">
                <a:alpha val="60000"/>
              </a:srgbClr>
            </a:outerShdw>
          </a:effectLst>
        </p:spPr>
      </p:pic>
      <p:sp>
        <p:nvSpPr>
          <p:cNvPr id="564" name="Shape 564"/>
          <p:cNvSpPr/>
          <p:nvPr/>
        </p:nvSpPr>
        <p:spPr>
          <a:xfrm>
            <a:off x="3877292" y="7669207"/>
            <a:ext cx="6022203" cy="870457"/>
          </a:xfrm>
          <a:prstGeom prst="rect">
            <a:avLst/>
          </a:prstGeom>
          <a:solidFill>
            <a:srgbClr val="FFFFFF"/>
          </a:solidFill>
          <a:ln w="12700">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 name="renuAdvancedSC.jpg"/>
          <p:cNvPicPr>
            <a:picLocks noChangeAspect="1"/>
          </p:cNvPicPr>
          <p:nvPr/>
        </p:nvPicPr>
        <p:blipFill>
          <a:blip r:embed="rId3">
            <a:alphaModFix amt="71713"/>
            <a:extLst/>
          </a:blip>
          <a:srcRect l="42707"/>
          <a:stretch>
            <a:fillRect/>
          </a:stretch>
        </p:blipFill>
        <p:spPr>
          <a:xfrm>
            <a:off x="172236" y="2315775"/>
            <a:ext cx="5125823" cy="5772427"/>
          </a:xfrm>
          <a:prstGeom prst="rect">
            <a:avLst/>
          </a:prstGeom>
          <a:ln w="25400">
            <a:miter lim="400000"/>
          </a:ln>
          <a:effectLst>
            <a:outerShdw blurRad="127000" dist="76200" dir="5520000" rotWithShape="0">
              <a:srgbClr val="000000">
                <a:alpha val="60000"/>
              </a:srgbClr>
            </a:outerShdw>
          </a:effectLst>
        </p:spPr>
      </p:pic>
      <p:sp>
        <p:nvSpPr>
          <p:cNvPr id="569" name="Shape 569"/>
          <p:cNvSpPr>
            <a:spLocks noGrp="1"/>
          </p:cNvSpPr>
          <p:nvPr>
            <p:ph type="title"/>
          </p:nvPr>
        </p:nvSpPr>
        <p:spPr>
          <a:xfrm>
            <a:off x="250305" y="274047"/>
            <a:ext cx="12504190" cy="3364099"/>
          </a:xfrm>
          <a:prstGeom prst="rect">
            <a:avLst/>
          </a:prstGeom>
        </p:spPr>
        <p:txBody>
          <a:bodyPr lIns="48762" tIns="48762" rIns="48762" bIns="48762">
            <a:normAutofit/>
          </a:bodyPr>
          <a:lstStyle/>
          <a:p>
            <a:pPr algn="l" defTabSz="754278">
              <a:lnSpc>
                <a:spcPct val="90000"/>
              </a:lnSpc>
              <a:defRPr sz="4698" spc="469"/>
            </a:pPr>
            <a:r>
              <a:t>Система RENU ADVANCED</a:t>
            </a:r>
          </a:p>
          <a:p>
            <a:pPr algn="l" defTabSz="754278">
              <a:lnSpc>
                <a:spcPct val="90000"/>
              </a:lnSpc>
              <a:defRPr sz="4698" spc="469"/>
            </a:pPr>
            <a:r>
              <a:t>Увеличение на 43% Увлажнения кожи </a:t>
            </a:r>
            <a:endParaRPr sz="4350" i="1" spc="435">
              <a:latin typeface="Helvetica"/>
              <a:ea typeface="Helvetica"/>
              <a:cs typeface="Helvetica"/>
              <a:sym typeface="Helvetica"/>
            </a:endParaRPr>
          </a:p>
          <a:p>
            <a:pPr algn="l" defTabSz="754278">
              <a:lnSpc>
                <a:spcPct val="90000"/>
              </a:lnSpc>
              <a:defRPr sz="4698" spc="469"/>
            </a:pPr>
            <a:r>
              <a:rPr i="1">
                <a:latin typeface="Helvetica"/>
                <a:ea typeface="Helvetica"/>
                <a:cs typeface="Helvetica"/>
                <a:sym typeface="Helvetica"/>
              </a:rPr>
              <a:t> </a:t>
            </a:r>
          </a:p>
          <a:p>
            <a:pPr algn="l" defTabSz="754278">
              <a:lnSpc>
                <a:spcPct val="90000"/>
              </a:lnSpc>
              <a:defRPr sz="957" spc="95"/>
            </a:pPr>
            <a:endParaRPr i="1">
              <a:latin typeface="Helvetica"/>
              <a:ea typeface="Helvetica"/>
              <a:cs typeface="Helvetica"/>
              <a:sym typeface="Helvetica"/>
            </a:endParaRPr>
          </a:p>
        </p:txBody>
      </p:sp>
      <p:pic>
        <p:nvPicPr>
          <p:cNvPr id="570" name="image44.png"/>
          <p:cNvPicPr>
            <a:picLocks noChangeAspect="1"/>
          </p:cNvPicPr>
          <p:nvPr/>
        </p:nvPicPr>
        <p:blipFill>
          <a:blip r:embed="rId4">
            <a:extLst/>
          </a:blip>
          <a:stretch>
            <a:fillRect/>
          </a:stretch>
        </p:blipFill>
        <p:spPr>
          <a:xfrm>
            <a:off x="8614685" y="7374217"/>
            <a:ext cx="2817517" cy="1124362"/>
          </a:xfrm>
          <a:prstGeom prst="rect">
            <a:avLst/>
          </a:prstGeom>
          <a:ln w="12700">
            <a:miter lim="400000"/>
          </a:ln>
        </p:spPr>
      </p:pic>
      <p:pic>
        <p:nvPicPr>
          <p:cNvPr id="571" name="sylvia advanced2.png"/>
          <p:cNvPicPr>
            <a:picLocks noChangeAspect="1"/>
          </p:cNvPicPr>
          <p:nvPr/>
        </p:nvPicPr>
        <p:blipFill>
          <a:blip r:embed="rId5">
            <a:extLst/>
          </a:blip>
          <a:stretch>
            <a:fillRect/>
          </a:stretch>
        </p:blipFill>
        <p:spPr>
          <a:xfrm>
            <a:off x="5487210" y="2779728"/>
            <a:ext cx="7347773" cy="3700130"/>
          </a:xfrm>
          <a:prstGeom prst="rect">
            <a:avLst/>
          </a:prstGeom>
          <a:ln w="25400">
            <a:miter lim="400000"/>
          </a:ln>
          <a:effectLst>
            <a:outerShdw blurRad="127000" dist="76200" dir="5520000" rotWithShape="0">
              <a:srgbClr val="000000">
                <a:alpha val="60000"/>
              </a:srgbClr>
            </a:outerShdw>
          </a:effectLst>
        </p:spPr>
      </p:pic>
      <p:sp>
        <p:nvSpPr>
          <p:cNvPr id="572" name="Shape 572"/>
          <p:cNvSpPr/>
          <p:nvPr/>
        </p:nvSpPr>
        <p:spPr>
          <a:xfrm>
            <a:off x="8668841" y="8604827"/>
            <a:ext cx="3896718"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r>
              <a:t>Средство прошло клинические исследования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p:cNvSpPr>
          <p:nvPr>
            <p:ph type="title"/>
          </p:nvPr>
        </p:nvSpPr>
        <p:spPr>
          <a:xfrm>
            <a:off x="-7975" y="121063"/>
            <a:ext cx="13020750" cy="2611446"/>
          </a:xfrm>
          <a:prstGeom prst="rect">
            <a:avLst/>
          </a:prstGeom>
        </p:spPr>
        <p:txBody>
          <a:bodyPr/>
          <a:lstStyle/>
          <a:p>
            <a:pPr>
              <a:defRPr sz="5400" spc="540"/>
            </a:pPr>
            <a:r>
              <a:t>РЕдокс Молекулы</a:t>
            </a:r>
            <a:br/>
            <a:r>
              <a:t>Значительные Результаты для спортсменов</a:t>
            </a:r>
          </a:p>
        </p:txBody>
      </p:sp>
      <p:pic>
        <p:nvPicPr>
          <p:cNvPr id="577" name="image84.jpeg"/>
          <p:cNvPicPr>
            <a:picLocks noChangeAspect="1"/>
          </p:cNvPicPr>
          <p:nvPr/>
        </p:nvPicPr>
        <p:blipFill>
          <a:blip r:embed="rId3">
            <a:extLst/>
          </a:blip>
          <a:stretch>
            <a:fillRect/>
          </a:stretch>
        </p:blipFill>
        <p:spPr>
          <a:xfrm>
            <a:off x="894732" y="3169991"/>
            <a:ext cx="5468427" cy="4556616"/>
          </a:xfrm>
          <a:prstGeom prst="rect">
            <a:avLst/>
          </a:prstGeom>
          <a:ln w="12700">
            <a:miter lim="400000"/>
          </a:ln>
          <a:effectLst>
            <a:outerShdw blurRad="88900" dist="63500" dir="2889864" rotWithShape="0">
              <a:srgbClr val="000000">
                <a:alpha val="38000"/>
              </a:srgbClr>
            </a:outerShdw>
          </a:effectLst>
        </p:spPr>
      </p:pic>
      <p:sp>
        <p:nvSpPr>
          <p:cNvPr id="578" name="Shape 578"/>
          <p:cNvSpPr>
            <a:spLocks noGrp="1"/>
          </p:cNvSpPr>
          <p:nvPr>
            <p:ph type="body" sz="quarter" idx="1"/>
          </p:nvPr>
        </p:nvSpPr>
        <p:spPr>
          <a:xfrm>
            <a:off x="6759403" y="3654803"/>
            <a:ext cx="4062725" cy="2443994"/>
          </a:xfrm>
          <a:prstGeom prst="rect">
            <a:avLst/>
          </a:prstGeom>
        </p:spPr>
        <p:txBody>
          <a:bodyPr/>
          <a:lstStyle/>
          <a:p>
            <a:pPr marL="275512" indent="-275512" defTabSz="572211">
              <a:spcBef>
                <a:spcPts val="500"/>
              </a:spcBef>
              <a:defRPr sz="2772"/>
            </a:pPr>
            <a:r>
              <a:t>Выносливость </a:t>
            </a:r>
          </a:p>
          <a:p>
            <a:pPr marL="275512" indent="-275512" defTabSz="572211">
              <a:spcBef>
                <a:spcPts val="500"/>
              </a:spcBef>
              <a:defRPr sz="2772"/>
            </a:pPr>
            <a:r>
              <a:t>Сила </a:t>
            </a:r>
          </a:p>
          <a:p>
            <a:pPr marL="275512" indent="-275512" defTabSz="572211">
              <a:spcBef>
                <a:spcPts val="500"/>
              </a:spcBef>
              <a:defRPr sz="2772"/>
            </a:pPr>
            <a:r>
              <a:t>Восстановление </a:t>
            </a:r>
          </a:p>
          <a:p>
            <a:pPr marL="275512" indent="-275512" defTabSz="572211">
              <a:spcBef>
                <a:spcPts val="500"/>
              </a:spcBef>
              <a:defRPr sz="2772"/>
            </a:pPr>
            <a:r>
              <a:t>Психологическая</a:t>
            </a:r>
            <a:br/>
            <a:r>
              <a:t>стойкость</a:t>
            </a:r>
          </a:p>
        </p:txBody>
      </p:sp>
      <p:pic>
        <p:nvPicPr>
          <p:cNvPr id="579" name="image98.png"/>
          <p:cNvPicPr>
            <a:picLocks noChangeAspect="1"/>
          </p:cNvPicPr>
          <p:nvPr/>
        </p:nvPicPr>
        <p:blipFill>
          <a:blip r:embed="rId4">
            <a:extLst/>
          </a:blip>
          <a:stretch>
            <a:fillRect/>
          </a:stretch>
        </p:blipFill>
        <p:spPr>
          <a:xfrm>
            <a:off x="10086871" y="3536876"/>
            <a:ext cx="2711466" cy="48256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78">
                                            <p:bg/>
                                          </p:spTgt>
                                        </p:tgtEl>
                                        <p:attrNameLst>
                                          <p:attrName>style.visibility</p:attrName>
                                        </p:attrNameLst>
                                      </p:cBhvr>
                                      <p:to>
                                        <p:strVal val="visible"/>
                                      </p:to>
                                    </p:set>
                                    <p:animEffect transition="in" filter="wipe(up)">
                                      <p:cBhvr>
                                        <p:cTn id="7" dur="500"/>
                                        <p:tgtEl>
                                          <p:spTgt spid="578">
                                            <p:bg/>
                                          </p:spTgt>
                                        </p:tgtEl>
                                      </p:cBhvr>
                                    </p:animEffect>
                                  </p:childTnLst>
                                </p:cTn>
                              </p:par>
                              <p:par>
                                <p:cTn id="8" presetID="22" presetClass="entr" presetSubtype="1" fill="hold" grpId="1" nodeType="withEffect">
                                  <p:stCondLst>
                                    <p:cond delay="0"/>
                                  </p:stCondLst>
                                  <p:iterate>
                                    <p:tmAbs val="0"/>
                                  </p:iterate>
                                  <p:childTnLst>
                                    <p:set>
                                      <p:cBhvr>
                                        <p:cTn id="9" fill="hold"/>
                                        <p:tgtEl>
                                          <p:spTgt spid="578">
                                            <p:txEl>
                                              <p:pRg st="0" end="0"/>
                                            </p:txEl>
                                          </p:spTgt>
                                        </p:tgtEl>
                                        <p:attrNameLst>
                                          <p:attrName>style.visibility</p:attrName>
                                        </p:attrNameLst>
                                      </p:cBhvr>
                                      <p:to>
                                        <p:strVal val="visible"/>
                                      </p:to>
                                    </p:set>
                                    <p:animEffect transition="in" filter="wipe(up)">
                                      <p:cBhvr>
                                        <p:cTn id="10" dur="500"/>
                                        <p:tgtEl>
                                          <p:spTgt spid="578">
                                            <p:txEl>
                                              <p:pRg st="0" end="0"/>
                                            </p:txEl>
                                          </p:spTgt>
                                        </p:tgtEl>
                                      </p:cBhvr>
                                    </p:animEffect>
                                  </p:childTnLst>
                                </p:cTn>
                              </p:par>
                            </p:childTnLst>
                          </p:cTn>
                        </p:par>
                        <p:par>
                          <p:cTn id="11" fill="hold">
                            <p:stCondLst>
                              <p:cond delay="500"/>
                            </p:stCondLst>
                            <p:childTnLst>
                              <p:par>
                                <p:cTn id="12" presetID="22" presetClass="entr" presetSubtype="1" fill="hold" grpId="1" nodeType="afterEffect">
                                  <p:stCondLst>
                                    <p:cond delay="0"/>
                                  </p:stCondLst>
                                  <p:iterate>
                                    <p:tmAbs val="0"/>
                                  </p:iterate>
                                  <p:childTnLst>
                                    <p:set>
                                      <p:cBhvr>
                                        <p:cTn id="13" fill="hold"/>
                                        <p:tgtEl>
                                          <p:spTgt spid="578">
                                            <p:txEl>
                                              <p:pRg st="1" end="1"/>
                                            </p:txEl>
                                          </p:spTgt>
                                        </p:tgtEl>
                                        <p:attrNameLst>
                                          <p:attrName>style.visibility</p:attrName>
                                        </p:attrNameLst>
                                      </p:cBhvr>
                                      <p:to>
                                        <p:strVal val="visible"/>
                                      </p:to>
                                    </p:set>
                                    <p:animEffect transition="in" filter="wipe(up)">
                                      <p:cBhvr>
                                        <p:cTn id="14" dur="500"/>
                                        <p:tgtEl>
                                          <p:spTgt spid="578">
                                            <p:txEl>
                                              <p:pRg st="1" end="1"/>
                                            </p:txEl>
                                          </p:spTgt>
                                        </p:tgtEl>
                                      </p:cBhvr>
                                    </p:animEffect>
                                  </p:childTnLst>
                                </p:cTn>
                              </p:par>
                            </p:childTnLst>
                          </p:cTn>
                        </p:par>
                        <p:par>
                          <p:cTn id="15" fill="hold">
                            <p:stCondLst>
                              <p:cond delay="1000"/>
                            </p:stCondLst>
                            <p:childTnLst>
                              <p:par>
                                <p:cTn id="16" presetID="22" presetClass="entr" presetSubtype="1" fill="hold" grpId="1" nodeType="afterEffect">
                                  <p:stCondLst>
                                    <p:cond delay="0"/>
                                  </p:stCondLst>
                                  <p:iterate>
                                    <p:tmAbs val="0"/>
                                  </p:iterate>
                                  <p:childTnLst>
                                    <p:set>
                                      <p:cBhvr>
                                        <p:cTn id="17" fill="hold"/>
                                        <p:tgtEl>
                                          <p:spTgt spid="578">
                                            <p:txEl>
                                              <p:pRg st="2" end="2"/>
                                            </p:txEl>
                                          </p:spTgt>
                                        </p:tgtEl>
                                        <p:attrNameLst>
                                          <p:attrName>style.visibility</p:attrName>
                                        </p:attrNameLst>
                                      </p:cBhvr>
                                      <p:to>
                                        <p:strVal val="visible"/>
                                      </p:to>
                                    </p:set>
                                    <p:animEffect transition="in" filter="wipe(up)">
                                      <p:cBhvr>
                                        <p:cTn id="18" dur="500"/>
                                        <p:tgtEl>
                                          <p:spTgt spid="578">
                                            <p:txEl>
                                              <p:pRg st="2" end="2"/>
                                            </p:txEl>
                                          </p:spTgt>
                                        </p:tgtEl>
                                      </p:cBhvr>
                                    </p:animEffect>
                                  </p:childTnLst>
                                </p:cTn>
                              </p:par>
                            </p:childTnLst>
                          </p:cTn>
                        </p:par>
                        <p:par>
                          <p:cTn id="19" fill="hold">
                            <p:stCondLst>
                              <p:cond delay="1500"/>
                            </p:stCondLst>
                            <p:childTnLst>
                              <p:par>
                                <p:cTn id="20" presetID="22" presetClass="entr" presetSubtype="1" fill="hold" grpId="1" nodeType="afterEffect">
                                  <p:stCondLst>
                                    <p:cond delay="0"/>
                                  </p:stCondLst>
                                  <p:iterate>
                                    <p:tmAbs val="0"/>
                                  </p:iterate>
                                  <p:childTnLst>
                                    <p:set>
                                      <p:cBhvr>
                                        <p:cTn id="21" fill="hold"/>
                                        <p:tgtEl>
                                          <p:spTgt spid="578">
                                            <p:txEl>
                                              <p:pRg st="3" end="3"/>
                                            </p:txEl>
                                          </p:spTgt>
                                        </p:tgtEl>
                                        <p:attrNameLst>
                                          <p:attrName>style.visibility</p:attrName>
                                        </p:attrNameLst>
                                      </p:cBhvr>
                                      <p:to>
                                        <p:strVal val="visible"/>
                                      </p:to>
                                    </p:set>
                                    <p:animEffect transition="in" filter="wipe(up)">
                                      <p:cBhvr>
                                        <p:cTn id="22" dur="500"/>
                                        <p:tgtEl>
                                          <p:spTgt spid="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1" build="p"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image57.png"/>
          <p:cNvPicPr>
            <a:picLocks noChangeAspect="1"/>
          </p:cNvPicPr>
          <p:nvPr/>
        </p:nvPicPr>
        <p:blipFill>
          <a:blip r:embed="rId3">
            <a:extLst/>
          </a:blip>
          <a:stretch>
            <a:fillRect/>
          </a:stretch>
        </p:blipFill>
        <p:spPr>
          <a:xfrm>
            <a:off x="-18313" y="379222"/>
            <a:ext cx="4311809" cy="4484281"/>
          </a:xfrm>
          <a:prstGeom prst="rect">
            <a:avLst/>
          </a:prstGeom>
          <a:ln w="12700">
            <a:solidFill>
              <a:srgbClr val="000000"/>
            </a:solidFill>
          </a:ln>
        </p:spPr>
      </p:pic>
      <p:pic>
        <p:nvPicPr>
          <p:cNvPr id="584" name="image58.png"/>
          <p:cNvPicPr>
            <a:picLocks noChangeAspect="1"/>
          </p:cNvPicPr>
          <p:nvPr/>
        </p:nvPicPr>
        <p:blipFill>
          <a:blip r:embed="rId4">
            <a:extLst/>
          </a:blip>
          <a:stretch>
            <a:fillRect/>
          </a:stretch>
        </p:blipFill>
        <p:spPr>
          <a:xfrm>
            <a:off x="4348216" y="378579"/>
            <a:ext cx="4315141" cy="4487746"/>
          </a:xfrm>
          <a:prstGeom prst="rect">
            <a:avLst/>
          </a:prstGeom>
          <a:ln w="12700">
            <a:solidFill>
              <a:srgbClr val="000000"/>
            </a:solidFill>
          </a:ln>
        </p:spPr>
      </p:pic>
      <p:pic>
        <p:nvPicPr>
          <p:cNvPr id="585" name="image59.png"/>
          <p:cNvPicPr>
            <a:picLocks noChangeAspect="1"/>
          </p:cNvPicPr>
          <p:nvPr/>
        </p:nvPicPr>
        <p:blipFill>
          <a:blip r:embed="rId5">
            <a:extLst/>
          </a:blip>
          <a:stretch>
            <a:fillRect/>
          </a:stretch>
        </p:blipFill>
        <p:spPr>
          <a:xfrm>
            <a:off x="8712303" y="376330"/>
            <a:ext cx="4286520" cy="4491776"/>
          </a:xfrm>
          <a:prstGeom prst="rect">
            <a:avLst/>
          </a:prstGeom>
          <a:ln w="12700">
            <a:solidFill>
              <a:srgbClr val="000000"/>
            </a:solidFill>
          </a:ln>
        </p:spPr>
      </p:pic>
      <p:pic>
        <p:nvPicPr>
          <p:cNvPr id="586" name="image60.png"/>
          <p:cNvPicPr>
            <a:picLocks noChangeAspect="1"/>
          </p:cNvPicPr>
          <p:nvPr/>
        </p:nvPicPr>
        <p:blipFill>
          <a:blip r:embed="rId6">
            <a:extLst/>
          </a:blip>
          <a:stretch>
            <a:fillRect/>
          </a:stretch>
        </p:blipFill>
        <p:spPr>
          <a:xfrm>
            <a:off x="-15625" y="4884441"/>
            <a:ext cx="4317965" cy="4491937"/>
          </a:xfrm>
          <a:prstGeom prst="rect">
            <a:avLst/>
          </a:prstGeom>
          <a:ln w="12700">
            <a:solidFill>
              <a:srgbClr val="000000"/>
            </a:solidFill>
          </a:ln>
        </p:spPr>
      </p:pic>
      <p:pic>
        <p:nvPicPr>
          <p:cNvPr id="587" name="image61.png"/>
          <p:cNvPicPr>
            <a:picLocks noChangeAspect="1"/>
          </p:cNvPicPr>
          <p:nvPr/>
        </p:nvPicPr>
        <p:blipFill>
          <a:blip r:embed="rId7">
            <a:extLst/>
          </a:blip>
          <a:stretch>
            <a:fillRect/>
          </a:stretch>
        </p:blipFill>
        <p:spPr>
          <a:xfrm>
            <a:off x="4341351" y="4884231"/>
            <a:ext cx="4321998" cy="4492390"/>
          </a:xfrm>
          <a:prstGeom prst="rect">
            <a:avLst/>
          </a:prstGeom>
          <a:ln w="12700">
            <a:solidFill>
              <a:srgbClr val="000000"/>
            </a:solidFill>
          </a:ln>
        </p:spPr>
      </p:pic>
      <p:pic>
        <p:nvPicPr>
          <p:cNvPr id="588" name="image62.png"/>
          <p:cNvPicPr>
            <a:picLocks noChangeAspect="1"/>
          </p:cNvPicPr>
          <p:nvPr/>
        </p:nvPicPr>
        <p:blipFill>
          <a:blip r:embed="rId8">
            <a:extLst/>
          </a:blip>
          <a:stretch>
            <a:fillRect/>
          </a:stretch>
        </p:blipFill>
        <p:spPr>
          <a:xfrm>
            <a:off x="8696369" y="4884854"/>
            <a:ext cx="4318375" cy="4491108"/>
          </a:xfrm>
          <a:prstGeom prst="rect">
            <a:avLst/>
          </a:prstGeom>
          <a:ln w="12700">
            <a:solidFill>
              <a:srgbClr val="000000"/>
            </a:solidFill>
          </a:ln>
        </p:spPr>
      </p:pic>
      <p:sp>
        <p:nvSpPr>
          <p:cNvPr id="589" name="Shape 589"/>
          <p:cNvSpPr/>
          <p:nvPr/>
        </p:nvSpPr>
        <p:spPr>
          <a:xfrm>
            <a:off x="650239" y="4462424"/>
            <a:ext cx="11704322" cy="788536"/>
          </a:xfrm>
          <a:prstGeom prst="rect">
            <a:avLst/>
          </a:prstGeom>
          <a:ln w="12700">
            <a:miter lim="400000"/>
          </a:ln>
          <a:effectLst>
            <a:outerShdw blurRad="63500" dist="38100" dir="2700000" rotWithShape="0">
              <a:srgbClr val="000000">
                <a:alpha val="40000"/>
              </a:srgbClr>
            </a:outerShdw>
          </a:effectLst>
          <a:extLst>
            <a:ext uri="{C572A759-6A51-4108-AA02-DFA0A04FC94B}">
              <ma14:wrappingTextBoxFlag xmlns:ma14="http://schemas.microsoft.com/office/mac/drawingml/2011/main" val="1"/>
            </a:ext>
          </a:extLst>
        </p:spPr>
        <p:txBody>
          <a:bodyPr lIns="70415" tIns="70415" rIns="70415" bIns="70415" anchor="ctr">
            <a:spAutoFit/>
          </a:bodyPr>
          <a:lstStyle/>
          <a:p>
            <a:pPr defTabSz="650240">
              <a:defRPr b="1" spc="420">
                <a:solidFill>
                  <a:srgbClr val="FFFFFF"/>
                </a:solidFill>
                <a:latin typeface="Trebuchet MS"/>
                <a:ea typeface="Trebuchet MS"/>
                <a:cs typeface="Trebuchet MS"/>
                <a:sym typeface="Trebuchet MS"/>
              </a:defRPr>
            </a:pPr>
            <a:r>
              <a:rPr lang="kk-KZ" dirty="0" smtClean="0"/>
              <a:t>АТЛЕТЫ </a:t>
            </a:r>
            <a:r>
              <a:rPr dirty="0" smtClean="0"/>
              <a:t>ASEA </a:t>
            </a:r>
            <a:endParaRPr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583"/>
                                        </p:tgtEl>
                                        <p:attrNameLst>
                                          <p:attrName>style.visibility</p:attrName>
                                        </p:attrNameLst>
                                      </p:cBhvr>
                                      <p:to>
                                        <p:strVal val="visible"/>
                                      </p:to>
                                    </p:set>
                                    <p:anim calcmode="lin" valueType="num">
                                      <p:cBhvr>
                                        <p:cTn id="7" dur="500" fill="hold"/>
                                        <p:tgtEl>
                                          <p:spTgt spid="583"/>
                                        </p:tgtEl>
                                        <p:attrNameLst>
                                          <p:attrName>ppt_w</p:attrName>
                                        </p:attrNameLst>
                                      </p:cBhvr>
                                      <p:tavLst>
                                        <p:tav tm="0" fmla="#ppt_w*sin(2.5*pi*$)">
                                          <p:val>
                                            <p:fltVal val="0"/>
                                          </p:val>
                                        </p:tav>
                                        <p:tav tm="100000">
                                          <p:val>
                                            <p:fltVal val="1"/>
                                          </p:val>
                                        </p:tav>
                                      </p:tavLst>
                                    </p:anim>
                                    <p:anim calcmode="lin" valueType="num">
                                      <p:cBhvr>
                                        <p:cTn id="8" dur="500" fill="hold"/>
                                        <p:tgtEl>
                                          <p:spTgt spid="58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9" presetClass="entr" presetSubtype="10" fill="hold" grpId="2" nodeType="afterEffect">
                                  <p:stCondLst>
                                    <p:cond delay="0"/>
                                  </p:stCondLst>
                                  <p:iterate>
                                    <p:tmAbs val="0"/>
                                  </p:iterate>
                                  <p:childTnLst>
                                    <p:set>
                                      <p:cBhvr>
                                        <p:cTn id="11" fill="hold"/>
                                        <p:tgtEl>
                                          <p:spTgt spid="586"/>
                                        </p:tgtEl>
                                        <p:attrNameLst>
                                          <p:attrName>style.visibility</p:attrName>
                                        </p:attrNameLst>
                                      </p:cBhvr>
                                      <p:to>
                                        <p:strVal val="visible"/>
                                      </p:to>
                                    </p:set>
                                    <p:anim calcmode="lin" valueType="num">
                                      <p:cBhvr>
                                        <p:cTn id="12" dur="500" fill="hold"/>
                                        <p:tgtEl>
                                          <p:spTgt spid="586"/>
                                        </p:tgtEl>
                                        <p:attrNameLst>
                                          <p:attrName>ppt_w</p:attrName>
                                        </p:attrNameLst>
                                      </p:cBhvr>
                                      <p:tavLst>
                                        <p:tav tm="0" fmla="#ppt_w*sin(2.5*pi*$)">
                                          <p:val>
                                            <p:fltVal val="0"/>
                                          </p:val>
                                        </p:tav>
                                        <p:tav tm="100000">
                                          <p:val>
                                            <p:fltVal val="1"/>
                                          </p:val>
                                        </p:tav>
                                      </p:tavLst>
                                    </p:anim>
                                    <p:anim calcmode="lin" valueType="num">
                                      <p:cBhvr>
                                        <p:cTn id="13" dur="500" fill="hold"/>
                                        <p:tgtEl>
                                          <p:spTgt spid="58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9" presetClass="entr" presetSubtype="10" fill="hold" grpId="3" nodeType="afterEffect">
                                  <p:stCondLst>
                                    <p:cond delay="0"/>
                                  </p:stCondLst>
                                  <p:iterate>
                                    <p:tmAbs val="0"/>
                                  </p:iterate>
                                  <p:childTnLst>
                                    <p:set>
                                      <p:cBhvr>
                                        <p:cTn id="16" fill="hold"/>
                                        <p:tgtEl>
                                          <p:spTgt spid="584"/>
                                        </p:tgtEl>
                                        <p:attrNameLst>
                                          <p:attrName>style.visibility</p:attrName>
                                        </p:attrNameLst>
                                      </p:cBhvr>
                                      <p:to>
                                        <p:strVal val="visible"/>
                                      </p:to>
                                    </p:set>
                                    <p:anim calcmode="lin" valueType="num">
                                      <p:cBhvr>
                                        <p:cTn id="17" dur="500" fill="hold"/>
                                        <p:tgtEl>
                                          <p:spTgt spid="584"/>
                                        </p:tgtEl>
                                        <p:attrNameLst>
                                          <p:attrName>ppt_w</p:attrName>
                                        </p:attrNameLst>
                                      </p:cBhvr>
                                      <p:tavLst>
                                        <p:tav tm="0" fmla="#ppt_w*sin(2.5*pi*$)">
                                          <p:val>
                                            <p:fltVal val="0"/>
                                          </p:val>
                                        </p:tav>
                                        <p:tav tm="100000">
                                          <p:val>
                                            <p:fltVal val="1"/>
                                          </p:val>
                                        </p:tav>
                                      </p:tavLst>
                                    </p:anim>
                                    <p:anim calcmode="lin" valueType="num">
                                      <p:cBhvr>
                                        <p:cTn id="18" dur="500" fill="hold"/>
                                        <p:tgtEl>
                                          <p:spTgt spid="584"/>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9" presetClass="entr" presetSubtype="10" fill="hold" grpId="4" nodeType="afterEffect">
                                  <p:stCondLst>
                                    <p:cond delay="0"/>
                                  </p:stCondLst>
                                  <p:iterate>
                                    <p:tmAbs val="0"/>
                                  </p:iterate>
                                  <p:childTnLst>
                                    <p:set>
                                      <p:cBhvr>
                                        <p:cTn id="21" fill="hold"/>
                                        <p:tgtEl>
                                          <p:spTgt spid="587"/>
                                        </p:tgtEl>
                                        <p:attrNameLst>
                                          <p:attrName>style.visibility</p:attrName>
                                        </p:attrNameLst>
                                      </p:cBhvr>
                                      <p:to>
                                        <p:strVal val="visible"/>
                                      </p:to>
                                    </p:set>
                                    <p:anim calcmode="lin" valueType="num">
                                      <p:cBhvr>
                                        <p:cTn id="22" dur="500" fill="hold"/>
                                        <p:tgtEl>
                                          <p:spTgt spid="587"/>
                                        </p:tgtEl>
                                        <p:attrNameLst>
                                          <p:attrName>ppt_w</p:attrName>
                                        </p:attrNameLst>
                                      </p:cBhvr>
                                      <p:tavLst>
                                        <p:tav tm="0" fmla="#ppt_w*sin(2.5*pi*$)">
                                          <p:val>
                                            <p:fltVal val="0"/>
                                          </p:val>
                                        </p:tav>
                                        <p:tav tm="100000">
                                          <p:val>
                                            <p:fltVal val="1"/>
                                          </p:val>
                                        </p:tav>
                                      </p:tavLst>
                                    </p:anim>
                                    <p:anim calcmode="lin" valueType="num">
                                      <p:cBhvr>
                                        <p:cTn id="23" dur="500" fill="hold"/>
                                        <p:tgtEl>
                                          <p:spTgt spid="58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9" presetClass="entr" presetSubtype="10" fill="hold" grpId="5" nodeType="afterEffect">
                                  <p:stCondLst>
                                    <p:cond delay="0"/>
                                  </p:stCondLst>
                                  <p:iterate>
                                    <p:tmAbs val="0"/>
                                  </p:iterate>
                                  <p:childTnLst>
                                    <p:set>
                                      <p:cBhvr>
                                        <p:cTn id="26" fill="hold"/>
                                        <p:tgtEl>
                                          <p:spTgt spid="585"/>
                                        </p:tgtEl>
                                        <p:attrNameLst>
                                          <p:attrName>style.visibility</p:attrName>
                                        </p:attrNameLst>
                                      </p:cBhvr>
                                      <p:to>
                                        <p:strVal val="visible"/>
                                      </p:to>
                                    </p:set>
                                    <p:anim calcmode="lin" valueType="num">
                                      <p:cBhvr>
                                        <p:cTn id="27" dur="500" fill="hold"/>
                                        <p:tgtEl>
                                          <p:spTgt spid="585"/>
                                        </p:tgtEl>
                                        <p:attrNameLst>
                                          <p:attrName>ppt_w</p:attrName>
                                        </p:attrNameLst>
                                      </p:cBhvr>
                                      <p:tavLst>
                                        <p:tav tm="0" fmla="#ppt_w*sin(2.5*pi*$)">
                                          <p:val>
                                            <p:fltVal val="0"/>
                                          </p:val>
                                        </p:tav>
                                        <p:tav tm="100000">
                                          <p:val>
                                            <p:fltVal val="1"/>
                                          </p:val>
                                        </p:tav>
                                      </p:tavLst>
                                    </p:anim>
                                    <p:anim calcmode="lin" valueType="num">
                                      <p:cBhvr>
                                        <p:cTn id="28" dur="500" fill="hold"/>
                                        <p:tgtEl>
                                          <p:spTgt spid="585"/>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9" presetClass="entr" presetSubtype="10" fill="hold" grpId="6" nodeType="afterEffect">
                                  <p:stCondLst>
                                    <p:cond delay="0"/>
                                  </p:stCondLst>
                                  <p:iterate>
                                    <p:tmAbs val="0"/>
                                  </p:iterate>
                                  <p:childTnLst>
                                    <p:set>
                                      <p:cBhvr>
                                        <p:cTn id="31" fill="hold"/>
                                        <p:tgtEl>
                                          <p:spTgt spid="588"/>
                                        </p:tgtEl>
                                        <p:attrNameLst>
                                          <p:attrName>style.visibility</p:attrName>
                                        </p:attrNameLst>
                                      </p:cBhvr>
                                      <p:to>
                                        <p:strVal val="visible"/>
                                      </p:to>
                                    </p:set>
                                    <p:anim calcmode="lin" valueType="num">
                                      <p:cBhvr>
                                        <p:cTn id="32" dur="500" fill="hold"/>
                                        <p:tgtEl>
                                          <p:spTgt spid="588"/>
                                        </p:tgtEl>
                                        <p:attrNameLst>
                                          <p:attrName>ppt_w</p:attrName>
                                        </p:attrNameLst>
                                      </p:cBhvr>
                                      <p:tavLst>
                                        <p:tav tm="0" fmla="#ppt_w*sin(2.5*pi*$)">
                                          <p:val>
                                            <p:fltVal val="0"/>
                                          </p:val>
                                        </p:tav>
                                        <p:tav tm="100000">
                                          <p:val>
                                            <p:fltVal val="1"/>
                                          </p:val>
                                        </p:tav>
                                      </p:tavLst>
                                    </p:anim>
                                    <p:anim calcmode="lin" valueType="num">
                                      <p:cBhvr>
                                        <p:cTn id="33" dur="500" fill="hold"/>
                                        <p:tgtEl>
                                          <p:spTgt spid="5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1" animBg="1" advAuto="0"/>
      <p:bldP spid="584" grpId="3" animBg="1" advAuto="0"/>
      <p:bldP spid="585" grpId="5" animBg="1" advAuto="0"/>
      <p:bldP spid="586" grpId="2" animBg="1" advAuto="0"/>
      <p:bldP spid="587" grpId="4" animBg="1" advAuto="0"/>
      <p:bldP spid="588" grpId="6"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p:cNvSpPr>
          <p:nvPr>
            <p:ph type="title"/>
          </p:nvPr>
        </p:nvSpPr>
        <p:spPr>
          <a:xfrm>
            <a:off x="726756" y="-137696"/>
            <a:ext cx="11956258" cy="2304608"/>
          </a:xfrm>
          <a:prstGeom prst="rect">
            <a:avLst/>
          </a:prstGeom>
        </p:spPr>
        <p:txBody>
          <a:bodyPr/>
          <a:lstStyle>
            <a:lvl1pPr>
              <a:defRPr sz="6300" spc="630"/>
            </a:lvl1pPr>
          </a:lstStyle>
          <a:p>
            <a:r>
              <a:t>Меняя жизни во всем мире</a:t>
            </a:r>
          </a:p>
        </p:txBody>
      </p:sp>
      <p:pic>
        <p:nvPicPr>
          <p:cNvPr id="594" name="bigstock-Global-Network-Of-People-8307369.jpg"/>
          <p:cNvPicPr>
            <a:picLocks noChangeAspect="1"/>
          </p:cNvPicPr>
          <p:nvPr/>
        </p:nvPicPr>
        <p:blipFill>
          <a:blip r:embed="rId3">
            <a:extLst/>
          </a:blip>
          <a:srcRect t="7680" b="1"/>
          <a:stretch>
            <a:fillRect/>
          </a:stretch>
        </p:blipFill>
        <p:spPr>
          <a:xfrm>
            <a:off x="2448400" y="2053433"/>
            <a:ext cx="8512970" cy="7859050"/>
          </a:xfrm>
          <a:custGeom>
            <a:avLst/>
            <a:gdLst/>
            <a:ahLst/>
            <a:cxnLst>
              <a:cxn ang="0">
                <a:pos x="wd2" y="hd2"/>
              </a:cxn>
              <a:cxn ang="5400000">
                <a:pos x="wd2" y="hd2"/>
              </a:cxn>
              <a:cxn ang="10800000">
                <a:pos x="wd2" y="hd2"/>
              </a:cxn>
              <a:cxn ang="16200000">
                <a:pos x="wd2" y="hd2"/>
              </a:cxn>
            </a:cxnLst>
            <a:rect l="0" t="0" r="r" b="b"/>
            <a:pathLst>
              <a:path w="21600" h="21574" extrusionOk="0">
                <a:moveTo>
                  <a:pt x="10561" y="2"/>
                </a:moveTo>
                <a:cubicBezTo>
                  <a:pt x="10410" y="6"/>
                  <a:pt x="10263" y="15"/>
                  <a:pt x="10122" y="29"/>
                </a:cubicBezTo>
                <a:cubicBezTo>
                  <a:pt x="8271" y="213"/>
                  <a:pt x="6655" y="879"/>
                  <a:pt x="5229" y="2044"/>
                </a:cubicBezTo>
                <a:cubicBezTo>
                  <a:pt x="4835" y="2366"/>
                  <a:pt x="4135" y="3093"/>
                  <a:pt x="3771" y="3557"/>
                </a:cubicBezTo>
                <a:cubicBezTo>
                  <a:pt x="3768" y="3561"/>
                  <a:pt x="3764" y="3564"/>
                  <a:pt x="3761" y="3568"/>
                </a:cubicBezTo>
                <a:cubicBezTo>
                  <a:pt x="3762" y="3588"/>
                  <a:pt x="3753" y="3603"/>
                  <a:pt x="3732" y="3620"/>
                </a:cubicBezTo>
                <a:cubicBezTo>
                  <a:pt x="3702" y="3645"/>
                  <a:pt x="3634" y="3745"/>
                  <a:pt x="3580" y="3840"/>
                </a:cubicBezTo>
                <a:cubicBezTo>
                  <a:pt x="3526" y="3936"/>
                  <a:pt x="3408" y="4122"/>
                  <a:pt x="3316" y="4253"/>
                </a:cubicBezTo>
                <a:cubicBezTo>
                  <a:pt x="3147" y="4497"/>
                  <a:pt x="2695" y="5268"/>
                  <a:pt x="2695" y="5314"/>
                </a:cubicBezTo>
                <a:cubicBezTo>
                  <a:pt x="2695" y="5328"/>
                  <a:pt x="2603" y="5546"/>
                  <a:pt x="2490" y="5798"/>
                </a:cubicBezTo>
                <a:cubicBezTo>
                  <a:pt x="2378" y="6050"/>
                  <a:pt x="2282" y="6285"/>
                  <a:pt x="2277" y="6320"/>
                </a:cubicBezTo>
                <a:cubicBezTo>
                  <a:pt x="2272" y="6355"/>
                  <a:pt x="2256" y="6397"/>
                  <a:pt x="2241" y="6414"/>
                </a:cubicBezTo>
                <a:cubicBezTo>
                  <a:pt x="2225" y="6430"/>
                  <a:pt x="2212" y="6490"/>
                  <a:pt x="2212" y="6545"/>
                </a:cubicBezTo>
                <a:cubicBezTo>
                  <a:pt x="2212" y="6600"/>
                  <a:pt x="2176" y="6665"/>
                  <a:pt x="2131" y="6692"/>
                </a:cubicBezTo>
                <a:cubicBezTo>
                  <a:pt x="2114" y="6701"/>
                  <a:pt x="2103" y="6713"/>
                  <a:pt x="2093" y="6724"/>
                </a:cubicBezTo>
                <a:cubicBezTo>
                  <a:pt x="2093" y="6782"/>
                  <a:pt x="2079" y="6875"/>
                  <a:pt x="2044" y="7028"/>
                </a:cubicBezTo>
                <a:cubicBezTo>
                  <a:pt x="1909" y="7627"/>
                  <a:pt x="1883" y="7755"/>
                  <a:pt x="1876" y="7866"/>
                </a:cubicBezTo>
                <a:cubicBezTo>
                  <a:pt x="1872" y="7926"/>
                  <a:pt x="1855" y="7998"/>
                  <a:pt x="1838" y="8027"/>
                </a:cubicBezTo>
                <a:cubicBezTo>
                  <a:pt x="1821" y="8057"/>
                  <a:pt x="1800" y="8194"/>
                  <a:pt x="1790" y="8332"/>
                </a:cubicBezTo>
                <a:cubicBezTo>
                  <a:pt x="1781" y="8471"/>
                  <a:pt x="1771" y="8589"/>
                  <a:pt x="1767" y="8595"/>
                </a:cubicBezTo>
                <a:cubicBezTo>
                  <a:pt x="1747" y="8627"/>
                  <a:pt x="1690" y="9178"/>
                  <a:pt x="1676" y="9476"/>
                </a:cubicBezTo>
                <a:cubicBezTo>
                  <a:pt x="1673" y="9533"/>
                  <a:pt x="1665" y="9570"/>
                  <a:pt x="1652" y="9593"/>
                </a:cubicBezTo>
                <a:cubicBezTo>
                  <a:pt x="1658" y="9689"/>
                  <a:pt x="1663" y="9790"/>
                  <a:pt x="1669" y="9912"/>
                </a:cubicBezTo>
                <a:cubicBezTo>
                  <a:pt x="1705" y="10754"/>
                  <a:pt x="1717" y="10946"/>
                  <a:pt x="1753" y="11239"/>
                </a:cubicBezTo>
                <a:cubicBezTo>
                  <a:pt x="1770" y="11375"/>
                  <a:pt x="1778" y="11498"/>
                  <a:pt x="1778" y="11602"/>
                </a:cubicBezTo>
                <a:cubicBezTo>
                  <a:pt x="1798" y="11681"/>
                  <a:pt x="1820" y="11782"/>
                  <a:pt x="1847" y="11914"/>
                </a:cubicBezTo>
                <a:cubicBezTo>
                  <a:pt x="1982" y="12584"/>
                  <a:pt x="2385" y="13847"/>
                  <a:pt x="2512" y="14000"/>
                </a:cubicBezTo>
                <a:cubicBezTo>
                  <a:pt x="2547" y="14041"/>
                  <a:pt x="2574" y="14115"/>
                  <a:pt x="2574" y="14165"/>
                </a:cubicBezTo>
                <a:cubicBezTo>
                  <a:pt x="2574" y="14216"/>
                  <a:pt x="2592" y="14271"/>
                  <a:pt x="2614" y="14285"/>
                </a:cubicBezTo>
                <a:cubicBezTo>
                  <a:pt x="2649" y="14308"/>
                  <a:pt x="2658" y="14338"/>
                  <a:pt x="2644" y="14377"/>
                </a:cubicBezTo>
                <a:cubicBezTo>
                  <a:pt x="2687" y="14457"/>
                  <a:pt x="2730" y="14534"/>
                  <a:pt x="2756" y="14568"/>
                </a:cubicBezTo>
                <a:cubicBezTo>
                  <a:pt x="2784" y="14603"/>
                  <a:pt x="2847" y="14721"/>
                  <a:pt x="2897" y="14829"/>
                </a:cubicBezTo>
                <a:cubicBezTo>
                  <a:pt x="2947" y="14937"/>
                  <a:pt x="3032" y="15082"/>
                  <a:pt x="3086" y="15153"/>
                </a:cubicBezTo>
                <a:cubicBezTo>
                  <a:pt x="3166" y="15255"/>
                  <a:pt x="3190" y="15315"/>
                  <a:pt x="3092" y="15350"/>
                </a:cubicBezTo>
                <a:cubicBezTo>
                  <a:pt x="3113" y="15357"/>
                  <a:pt x="3129" y="15364"/>
                  <a:pt x="3139" y="15374"/>
                </a:cubicBezTo>
                <a:cubicBezTo>
                  <a:pt x="3175" y="15409"/>
                  <a:pt x="3225" y="15438"/>
                  <a:pt x="3251" y="15438"/>
                </a:cubicBezTo>
                <a:cubicBezTo>
                  <a:pt x="3276" y="15438"/>
                  <a:pt x="3326" y="15512"/>
                  <a:pt x="3360" y="15601"/>
                </a:cubicBezTo>
                <a:cubicBezTo>
                  <a:pt x="3395" y="15691"/>
                  <a:pt x="3492" y="15843"/>
                  <a:pt x="3577" y="15939"/>
                </a:cubicBezTo>
                <a:cubicBezTo>
                  <a:pt x="3662" y="16035"/>
                  <a:pt x="3738" y="16135"/>
                  <a:pt x="3746" y="16164"/>
                </a:cubicBezTo>
                <a:cubicBezTo>
                  <a:pt x="3754" y="16192"/>
                  <a:pt x="3887" y="16366"/>
                  <a:pt x="4041" y="16551"/>
                </a:cubicBezTo>
                <a:cubicBezTo>
                  <a:pt x="4195" y="16737"/>
                  <a:pt x="4325" y="16914"/>
                  <a:pt x="4329" y="16945"/>
                </a:cubicBezTo>
                <a:cubicBezTo>
                  <a:pt x="4335" y="16985"/>
                  <a:pt x="4327" y="17014"/>
                  <a:pt x="4297" y="17036"/>
                </a:cubicBezTo>
                <a:cubicBezTo>
                  <a:pt x="4306" y="17039"/>
                  <a:pt x="4314" y="17042"/>
                  <a:pt x="4317" y="17045"/>
                </a:cubicBezTo>
                <a:cubicBezTo>
                  <a:pt x="4341" y="17071"/>
                  <a:pt x="4399" y="17092"/>
                  <a:pt x="4447" y="17092"/>
                </a:cubicBezTo>
                <a:cubicBezTo>
                  <a:pt x="4494" y="17092"/>
                  <a:pt x="4567" y="17133"/>
                  <a:pt x="4609" y="17183"/>
                </a:cubicBezTo>
                <a:cubicBezTo>
                  <a:pt x="4752" y="17354"/>
                  <a:pt x="5368" y="17863"/>
                  <a:pt x="5792" y="18161"/>
                </a:cubicBezTo>
                <a:cubicBezTo>
                  <a:pt x="6496" y="18654"/>
                  <a:pt x="7238" y="19028"/>
                  <a:pt x="8078" y="19313"/>
                </a:cubicBezTo>
                <a:cubicBezTo>
                  <a:pt x="8271" y="19379"/>
                  <a:pt x="8437" y="19441"/>
                  <a:pt x="8479" y="19463"/>
                </a:cubicBezTo>
                <a:cubicBezTo>
                  <a:pt x="8549" y="19482"/>
                  <a:pt x="8623" y="19500"/>
                  <a:pt x="8695" y="19518"/>
                </a:cubicBezTo>
                <a:cubicBezTo>
                  <a:pt x="8719" y="19523"/>
                  <a:pt x="8741" y="19526"/>
                  <a:pt x="8762" y="19534"/>
                </a:cubicBezTo>
                <a:cubicBezTo>
                  <a:pt x="8911" y="19572"/>
                  <a:pt x="9058" y="19605"/>
                  <a:pt x="9206" y="19635"/>
                </a:cubicBezTo>
                <a:cubicBezTo>
                  <a:pt x="9217" y="19635"/>
                  <a:pt x="9229" y="19638"/>
                  <a:pt x="9239" y="19641"/>
                </a:cubicBezTo>
                <a:cubicBezTo>
                  <a:pt x="9451" y="19683"/>
                  <a:pt x="9657" y="19720"/>
                  <a:pt x="9835" y="19739"/>
                </a:cubicBezTo>
                <a:cubicBezTo>
                  <a:pt x="10800" y="19844"/>
                  <a:pt x="11821" y="19776"/>
                  <a:pt x="12776" y="19552"/>
                </a:cubicBezTo>
                <a:cubicBezTo>
                  <a:pt x="12779" y="19551"/>
                  <a:pt x="12782" y="19551"/>
                  <a:pt x="12786" y="19550"/>
                </a:cubicBezTo>
                <a:cubicBezTo>
                  <a:pt x="12824" y="19541"/>
                  <a:pt x="12861" y="19530"/>
                  <a:pt x="12899" y="19520"/>
                </a:cubicBezTo>
                <a:cubicBezTo>
                  <a:pt x="12915" y="19499"/>
                  <a:pt x="12946" y="19491"/>
                  <a:pt x="12973" y="19502"/>
                </a:cubicBezTo>
                <a:cubicBezTo>
                  <a:pt x="13000" y="19495"/>
                  <a:pt x="13028" y="19488"/>
                  <a:pt x="13056" y="19481"/>
                </a:cubicBezTo>
                <a:cubicBezTo>
                  <a:pt x="13070" y="19457"/>
                  <a:pt x="13106" y="19446"/>
                  <a:pt x="13136" y="19458"/>
                </a:cubicBezTo>
                <a:cubicBezTo>
                  <a:pt x="13137" y="19459"/>
                  <a:pt x="13137" y="19459"/>
                  <a:pt x="13138" y="19459"/>
                </a:cubicBezTo>
                <a:cubicBezTo>
                  <a:pt x="13164" y="19452"/>
                  <a:pt x="13190" y="19444"/>
                  <a:pt x="13216" y="19436"/>
                </a:cubicBezTo>
                <a:cubicBezTo>
                  <a:pt x="13229" y="19413"/>
                  <a:pt x="13262" y="19404"/>
                  <a:pt x="13290" y="19414"/>
                </a:cubicBezTo>
                <a:cubicBezTo>
                  <a:pt x="13370" y="19390"/>
                  <a:pt x="13448" y="19364"/>
                  <a:pt x="13526" y="19337"/>
                </a:cubicBezTo>
                <a:cubicBezTo>
                  <a:pt x="13566" y="19320"/>
                  <a:pt x="13762" y="19242"/>
                  <a:pt x="13978" y="19158"/>
                </a:cubicBezTo>
                <a:cubicBezTo>
                  <a:pt x="16033" y="18350"/>
                  <a:pt x="17817" y="16670"/>
                  <a:pt x="18862" y="14578"/>
                </a:cubicBezTo>
                <a:cubicBezTo>
                  <a:pt x="18876" y="14539"/>
                  <a:pt x="18894" y="14494"/>
                  <a:pt x="18915" y="14452"/>
                </a:cubicBezTo>
                <a:cubicBezTo>
                  <a:pt x="19038" y="14205"/>
                  <a:pt x="19299" y="13541"/>
                  <a:pt x="19428" y="13147"/>
                </a:cubicBezTo>
                <a:cubicBezTo>
                  <a:pt x="19739" y="12195"/>
                  <a:pt x="19903" y="11225"/>
                  <a:pt x="19938" y="10139"/>
                </a:cubicBezTo>
                <a:cubicBezTo>
                  <a:pt x="19947" y="9870"/>
                  <a:pt x="19960" y="9690"/>
                  <a:pt x="19975" y="9557"/>
                </a:cubicBezTo>
                <a:cubicBezTo>
                  <a:pt x="19966" y="9531"/>
                  <a:pt x="19957" y="9510"/>
                  <a:pt x="19949" y="9500"/>
                </a:cubicBezTo>
                <a:cubicBezTo>
                  <a:pt x="19928" y="9478"/>
                  <a:pt x="19911" y="9350"/>
                  <a:pt x="19910" y="9217"/>
                </a:cubicBezTo>
                <a:cubicBezTo>
                  <a:pt x="19910" y="9013"/>
                  <a:pt x="19869" y="8641"/>
                  <a:pt x="19815" y="8263"/>
                </a:cubicBezTo>
                <a:cubicBezTo>
                  <a:pt x="19798" y="8219"/>
                  <a:pt x="19783" y="8163"/>
                  <a:pt x="19775" y="8099"/>
                </a:cubicBezTo>
                <a:cubicBezTo>
                  <a:pt x="19693" y="7453"/>
                  <a:pt x="19214" y="5849"/>
                  <a:pt x="19040" y="5639"/>
                </a:cubicBezTo>
                <a:cubicBezTo>
                  <a:pt x="19007" y="5599"/>
                  <a:pt x="18976" y="5540"/>
                  <a:pt x="18972" y="5508"/>
                </a:cubicBezTo>
                <a:cubicBezTo>
                  <a:pt x="18969" y="5492"/>
                  <a:pt x="18962" y="5472"/>
                  <a:pt x="18958" y="5453"/>
                </a:cubicBezTo>
                <a:cubicBezTo>
                  <a:pt x="18945" y="5442"/>
                  <a:pt x="18933" y="5429"/>
                  <a:pt x="18923" y="5414"/>
                </a:cubicBezTo>
                <a:cubicBezTo>
                  <a:pt x="18891" y="5364"/>
                  <a:pt x="18865" y="5339"/>
                  <a:pt x="18865" y="5359"/>
                </a:cubicBezTo>
                <a:cubicBezTo>
                  <a:pt x="18865" y="5379"/>
                  <a:pt x="18837" y="5371"/>
                  <a:pt x="18804" y="5341"/>
                </a:cubicBezTo>
                <a:cubicBezTo>
                  <a:pt x="18768" y="5309"/>
                  <a:pt x="18749" y="5239"/>
                  <a:pt x="18758" y="5173"/>
                </a:cubicBezTo>
                <a:cubicBezTo>
                  <a:pt x="18759" y="5168"/>
                  <a:pt x="18758" y="5162"/>
                  <a:pt x="18758" y="5157"/>
                </a:cubicBezTo>
                <a:cubicBezTo>
                  <a:pt x="18740" y="5134"/>
                  <a:pt x="18725" y="5105"/>
                  <a:pt x="18724" y="5080"/>
                </a:cubicBezTo>
                <a:cubicBezTo>
                  <a:pt x="18721" y="5018"/>
                  <a:pt x="18610" y="4776"/>
                  <a:pt x="18593" y="4795"/>
                </a:cubicBezTo>
                <a:cubicBezTo>
                  <a:pt x="18582" y="4807"/>
                  <a:pt x="18538" y="4797"/>
                  <a:pt x="18495" y="4772"/>
                </a:cubicBezTo>
                <a:cubicBezTo>
                  <a:pt x="18410" y="4722"/>
                  <a:pt x="18417" y="4624"/>
                  <a:pt x="18507" y="4624"/>
                </a:cubicBezTo>
                <a:cubicBezTo>
                  <a:pt x="18513" y="4624"/>
                  <a:pt x="18518" y="4622"/>
                  <a:pt x="18524" y="4620"/>
                </a:cubicBezTo>
                <a:cubicBezTo>
                  <a:pt x="18522" y="4611"/>
                  <a:pt x="18522" y="4603"/>
                  <a:pt x="18526" y="4597"/>
                </a:cubicBezTo>
                <a:cubicBezTo>
                  <a:pt x="18538" y="4575"/>
                  <a:pt x="18511" y="4558"/>
                  <a:pt x="18466" y="4558"/>
                </a:cubicBezTo>
                <a:cubicBezTo>
                  <a:pt x="18421" y="4558"/>
                  <a:pt x="18366" y="4519"/>
                  <a:pt x="18342" y="4471"/>
                </a:cubicBezTo>
                <a:cubicBezTo>
                  <a:pt x="18319" y="4423"/>
                  <a:pt x="18312" y="4384"/>
                  <a:pt x="18327" y="4384"/>
                </a:cubicBezTo>
                <a:cubicBezTo>
                  <a:pt x="18343" y="4384"/>
                  <a:pt x="18321" y="4345"/>
                  <a:pt x="18280" y="4296"/>
                </a:cubicBezTo>
                <a:cubicBezTo>
                  <a:pt x="18239" y="4247"/>
                  <a:pt x="18199" y="4163"/>
                  <a:pt x="18192" y="4111"/>
                </a:cubicBezTo>
                <a:cubicBezTo>
                  <a:pt x="18185" y="4058"/>
                  <a:pt x="18155" y="3994"/>
                  <a:pt x="18124" y="3969"/>
                </a:cubicBezTo>
                <a:cubicBezTo>
                  <a:pt x="18093" y="3944"/>
                  <a:pt x="17960" y="3768"/>
                  <a:pt x="17828" y="3578"/>
                </a:cubicBezTo>
                <a:cubicBezTo>
                  <a:pt x="17737" y="3446"/>
                  <a:pt x="17626" y="3305"/>
                  <a:pt x="17528" y="3186"/>
                </a:cubicBezTo>
                <a:cubicBezTo>
                  <a:pt x="17185" y="2804"/>
                  <a:pt x="16687" y="2294"/>
                  <a:pt x="16656" y="2315"/>
                </a:cubicBezTo>
                <a:cubicBezTo>
                  <a:pt x="16636" y="2329"/>
                  <a:pt x="16520" y="2236"/>
                  <a:pt x="16398" y="2110"/>
                </a:cubicBezTo>
                <a:cubicBezTo>
                  <a:pt x="15954" y="1651"/>
                  <a:pt x="15167" y="1140"/>
                  <a:pt x="14413" y="819"/>
                </a:cubicBezTo>
                <a:cubicBezTo>
                  <a:pt x="14173" y="717"/>
                  <a:pt x="13866" y="587"/>
                  <a:pt x="13730" y="529"/>
                </a:cubicBezTo>
                <a:cubicBezTo>
                  <a:pt x="12909" y="182"/>
                  <a:pt x="11622" y="-26"/>
                  <a:pt x="10561" y="2"/>
                </a:cubicBezTo>
                <a:close/>
                <a:moveTo>
                  <a:pt x="13385" y="21168"/>
                </a:moveTo>
                <a:cubicBezTo>
                  <a:pt x="11427" y="21168"/>
                  <a:pt x="9219" y="21169"/>
                  <a:pt x="7230" y="21172"/>
                </a:cubicBezTo>
                <a:lnTo>
                  <a:pt x="1" y="21183"/>
                </a:lnTo>
                <a:lnTo>
                  <a:pt x="0" y="21379"/>
                </a:lnTo>
                <a:lnTo>
                  <a:pt x="0" y="21428"/>
                </a:lnTo>
                <a:lnTo>
                  <a:pt x="0" y="21574"/>
                </a:lnTo>
                <a:lnTo>
                  <a:pt x="10800" y="21574"/>
                </a:lnTo>
                <a:lnTo>
                  <a:pt x="21600" y="21574"/>
                </a:lnTo>
                <a:lnTo>
                  <a:pt x="21600" y="21442"/>
                </a:lnTo>
                <a:lnTo>
                  <a:pt x="21597" y="21183"/>
                </a:lnTo>
                <a:lnTo>
                  <a:pt x="18030" y="21172"/>
                </a:lnTo>
                <a:cubicBezTo>
                  <a:pt x="17048" y="21169"/>
                  <a:pt x="15342" y="21168"/>
                  <a:pt x="13385" y="21168"/>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594"/>
                                        </p:tgtEl>
                                        <p:attrNameLst>
                                          <p:attrName>style.visibility</p:attrName>
                                        </p:attrNameLst>
                                      </p:cBhvr>
                                      <p:to>
                                        <p:strVal val="visible"/>
                                      </p:to>
                                    </p:set>
                                    <p:animEffect transition="in" filter="box(out)">
                                      <p:cBhvr>
                                        <p:cTn id="7" dur="10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iStock42953536_M blue sky water reflection.jpg"/>
          <p:cNvPicPr>
            <a:picLocks noChangeAspect="1"/>
          </p:cNvPicPr>
          <p:nvPr/>
        </p:nvPicPr>
        <p:blipFill>
          <a:blip r:embed="rId3">
            <a:extLst/>
          </a:blip>
          <a:stretch>
            <a:fillRect/>
          </a:stretch>
        </p:blipFill>
        <p:spPr>
          <a:xfrm>
            <a:off x="-9263" y="889364"/>
            <a:ext cx="13023327" cy="8326248"/>
          </a:xfrm>
          <a:prstGeom prst="rect">
            <a:avLst/>
          </a:prstGeom>
          <a:ln w="12700">
            <a:miter lim="400000"/>
          </a:ln>
        </p:spPr>
      </p:pic>
      <p:sp>
        <p:nvSpPr>
          <p:cNvPr id="599" name="Shape 599"/>
          <p:cNvSpPr/>
          <p:nvPr/>
        </p:nvSpPr>
        <p:spPr>
          <a:xfrm>
            <a:off x="2020985" y="4636602"/>
            <a:ext cx="8962830" cy="3105151"/>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defTabSz="308074">
              <a:defRPr sz="4000">
                <a:solidFill>
                  <a:srgbClr val="FFFFFF"/>
                </a:solidFill>
                <a:latin typeface="Helvetica"/>
                <a:ea typeface="Helvetica"/>
                <a:cs typeface="Helvetica"/>
                <a:sym typeface="Helvetica"/>
              </a:defRPr>
            </a:lvl1pPr>
          </a:lstStyle>
          <a:p>
            <a:r>
              <a:t>Средства ASEA и RENU 28 не предназначены для диагностики, предотвращения или же лечения какого-либо заболевания или медицинского состояния</a:t>
            </a:r>
          </a:p>
        </p:txBody>
      </p:sp>
      <p:pic>
        <p:nvPicPr>
          <p:cNvPr id="600" name="ASEA_new_Logo1_Blue_large.png"/>
          <p:cNvPicPr>
            <a:picLocks noChangeAspect="1"/>
          </p:cNvPicPr>
          <p:nvPr/>
        </p:nvPicPr>
        <p:blipFill>
          <a:blip r:embed="rId4">
            <a:extLst/>
          </a:blip>
          <a:stretch>
            <a:fillRect/>
          </a:stretch>
        </p:blipFill>
        <p:spPr>
          <a:xfrm>
            <a:off x="4185354" y="1773959"/>
            <a:ext cx="4634093" cy="1516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p:cNvSpPr>
          <p:nvPr>
            <p:ph type="title"/>
          </p:nvPr>
        </p:nvSpPr>
        <p:spPr>
          <a:xfrm>
            <a:off x="650239" y="895253"/>
            <a:ext cx="11704322" cy="2223553"/>
          </a:xfrm>
          <a:prstGeom prst="rect">
            <a:avLst/>
          </a:prstGeom>
        </p:spPr>
        <p:txBody>
          <a:bodyPr/>
          <a:lstStyle>
            <a:lvl1pPr defTabSz="584200"/>
          </a:lstStyle>
          <a:p>
            <a:r>
              <a:rPr lang="kk-KZ" dirty="0" smtClean="0"/>
              <a:t>СТАВЬТЕ ПРАВИЛЬНЫЕ ОЖИДАНИЯ</a:t>
            </a:r>
            <a:endParaRPr dirty="0"/>
          </a:p>
        </p:txBody>
      </p:sp>
      <p:graphicFrame>
        <p:nvGraphicFramePr>
          <p:cNvPr id="605" name="Chart 605"/>
          <p:cNvGraphicFramePr/>
          <p:nvPr>
            <p:extLst>
              <p:ext uri="{D42A27DB-BD31-4B8C-83A1-F6EECF244321}">
                <p14:modId xmlns:p14="http://schemas.microsoft.com/office/powerpoint/2010/main" val="1384728835"/>
              </p:ext>
            </p:extLst>
          </p:nvPr>
        </p:nvGraphicFramePr>
        <p:xfrm>
          <a:off x="1829541" y="2952095"/>
          <a:ext cx="9593090" cy="4413251"/>
        </p:xfrm>
        <a:graphic>
          <a:graphicData uri="http://schemas.openxmlformats.org/drawingml/2006/chart">
            <c:chart xmlns:c="http://schemas.openxmlformats.org/drawingml/2006/chart" xmlns:r="http://schemas.openxmlformats.org/officeDocument/2006/relationships" r:id="rId3"/>
          </a:graphicData>
        </a:graphic>
      </p:graphicFrame>
      <p:sp>
        <p:nvSpPr>
          <p:cNvPr id="606" name="Shape 606"/>
          <p:cNvSpPr/>
          <p:nvPr/>
        </p:nvSpPr>
        <p:spPr>
          <a:xfrm>
            <a:off x="2913812" y="5256897"/>
            <a:ext cx="1486286"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10-15%*</a:t>
            </a:r>
          </a:p>
        </p:txBody>
      </p:sp>
      <p:sp>
        <p:nvSpPr>
          <p:cNvPr id="607" name="Shape 607"/>
          <p:cNvSpPr/>
          <p:nvPr/>
        </p:nvSpPr>
        <p:spPr>
          <a:xfrm>
            <a:off x="4982571" y="4076699"/>
            <a:ext cx="1300387"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50-65%</a:t>
            </a:r>
          </a:p>
        </p:txBody>
      </p:sp>
      <p:sp>
        <p:nvSpPr>
          <p:cNvPr id="608" name="Shape 608"/>
          <p:cNvSpPr/>
          <p:nvPr/>
        </p:nvSpPr>
        <p:spPr>
          <a:xfrm>
            <a:off x="6939569" y="3476624"/>
            <a:ext cx="1300387"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75-85%</a:t>
            </a:r>
          </a:p>
        </p:txBody>
      </p:sp>
      <p:sp>
        <p:nvSpPr>
          <p:cNvPr id="609" name="Shape 609"/>
          <p:cNvSpPr/>
          <p:nvPr/>
        </p:nvSpPr>
        <p:spPr>
          <a:xfrm>
            <a:off x="9112005" y="2919967"/>
            <a:ext cx="966318"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90%+</a:t>
            </a:r>
          </a:p>
        </p:txBody>
      </p:sp>
      <p:sp>
        <p:nvSpPr>
          <p:cNvPr id="610" name="Shape 610"/>
          <p:cNvSpPr/>
          <p:nvPr/>
        </p:nvSpPr>
        <p:spPr>
          <a:xfrm>
            <a:off x="237704" y="7052224"/>
            <a:ext cx="12151678" cy="3123932"/>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nchor="ctr">
            <a:spAutoFit/>
          </a:bodyPr>
          <a:lstStyle/>
          <a:p>
            <a:pPr defTabSz="1107816">
              <a:defRPr sz="3300">
                <a:solidFill>
                  <a:srgbClr val="000000"/>
                </a:solidFill>
              </a:defRPr>
            </a:pPr>
            <a:r>
              <a:rPr lang="ru-RU" dirty="0"/>
              <a:t>* Независимые исследования метаболитов показывают немедленные положительные эффекты.</a:t>
            </a:r>
          </a:p>
          <a:p>
            <a:pPr defTabSz="1107816">
              <a:defRPr sz="3300">
                <a:solidFill>
                  <a:srgbClr val="000000"/>
                </a:solidFill>
              </a:defRPr>
            </a:pPr>
            <a:r>
              <a:rPr lang="ru-RU" dirty="0"/>
              <a:t>* Независимые исследования подтверждают снижение факторов риска заболевания.</a:t>
            </a:r>
          </a:p>
          <a:p>
            <a:pPr defTabSz="1107816">
              <a:defRPr sz="3300">
                <a:solidFill>
                  <a:srgbClr val="000000"/>
                </a:solidFill>
              </a:defRPr>
            </a:pPr>
            <a:r>
              <a:rPr lang="ru-RU" dirty="0"/>
              <a:t>* Заметные эффекты будут варьироваться от человека к человеку</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fill="hold"/>
                                        <p:tgtEl>
                                          <p:spTgt spid="605">
                                            <p:graphicEl>
                                              <a:chart seriesIdx="-3" categoryIdx="-3" bldStep="gridLegend"/>
                                            </p:graphicEl>
                                          </p:spTgt>
                                        </p:tgtEl>
                                        <p:attrNameLst>
                                          <p:attrName>style.visibility</p:attrName>
                                        </p:attrNameLst>
                                      </p:cBhvr>
                                      <p:to>
                                        <p:strVal val="visible"/>
                                      </p:to>
                                    </p:set>
                                    <p:animEffect transition="in" filter="wipe(down)">
                                      <p:cBhvr>
                                        <p:cTn id="7" dur="800"/>
                                        <p:tgtEl>
                                          <p:spTgt spid="60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fill="hold"/>
                                        <p:tgtEl>
                                          <p:spTgt spid="605">
                                            <p:graphicEl>
                                              <a:chart bldStep="gridLegend"/>
                                            </p:graphicEl>
                                          </p:spTgt>
                                        </p:tgtEl>
                                        <p:attrNameLst>
                                          <p:attrName>style.visibility</p:attrName>
                                        </p:attrNameLst>
                                      </p:cBhvr>
                                      <p:to>
                                        <p:strVal val="visible"/>
                                      </p:to>
                                    </p:set>
                                    <p:animEffect transition="in" filter="wipe(down)">
                                      <p:cBhvr>
                                        <p:cTn id="12" dur="800"/>
                                        <p:tgtEl>
                                          <p:spTgt spid="605">
                                            <p:graphicEl>
                                              <a:chart bldStep="gridLegend"/>
                                            </p:graphicEl>
                                          </p:spTgt>
                                        </p:tgtEl>
                                      </p:cBhvr>
                                    </p:animEffect>
                                  </p:childTnLst>
                                </p:cTn>
                              </p:par>
                            </p:childTnLst>
                          </p:cTn>
                        </p:par>
                        <p:par>
                          <p:cTn id="13" fill="hold">
                            <p:stCondLst>
                              <p:cond delay="800"/>
                            </p:stCondLst>
                            <p:childTnLst>
                              <p:par>
                                <p:cTn id="14" presetID="23" presetClass="entr" presetSubtype="16" fill="hold" grpId="2" nodeType="afterEffect">
                                  <p:stCondLst>
                                    <p:cond delay="0"/>
                                  </p:stCondLst>
                                  <p:iterate>
                                    <p:tmAbs val="0"/>
                                  </p:iterate>
                                  <p:childTnLst>
                                    <p:set>
                                      <p:cBhvr>
                                        <p:cTn id="15" fill="hold"/>
                                        <p:tgtEl>
                                          <p:spTgt spid="606"/>
                                        </p:tgtEl>
                                        <p:attrNameLst>
                                          <p:attrName>style.visibility</p:attrName>
                                        </p:attrNameLst>
                                      </p:cBhvr>
                                      <p:to>
                                        <p:strVal val="visible"/>
                                      </p:to>
                                    </p:set>
                                    <p:anim calcmode="lin" valueType="num">
                                      <p:cBhvr>
                                        <p:cTn id="16" dur="500" fill="hold"/>
                                        <p:tgtEl>
                                          <p:spTgt spid="606"/>
                                        </p:tgtEl>
                                        <p:attrNameLst>
                                          <p:attrName>ppt_w</p:attrName>
                                        </p:attrNameLst>
                                      </p:cBhvr>
                                      <p:tavLst>
                                        <p:tav tm="0">
                                          <p:val>
                                            <p:fltVal val="0"/>
                                          </p:val>
                                        </p:tav>
                                        <p:tav tm="100000">
                                          <p:val>
                                            <p:strVal val="#ppt_w"/>
                                          </p:val>
                                        </p:tav>
                                      </p:tavLst>
                                    </p:anim>
                                    <p:anim calcmode="lin" valueType="num">
                                      <p:cBhvr>
                                        <p:cTn id="17" dur="500" fill="hold"/>
                                        <p:tgtEl>
                                          <p:spTgt spid="606"/>
                                        </p:tgtEl>
                                        <p:attrNameLst>
                                          <p:attrName>ppt_h</p:attrName>
                                        </p:attrNameLst>
                                      </p:cBhvr>
                                      <p:tavLst>
                                        <p:tav tm="0">
                                          <p:val>
                                            <p:fltVal val="0"/>
                                          </p:val>
                                        </p:tav>
                                        <p:tav tm="100000">
                                          <p:val>
                                            <p:strVal val="#ppt_h"/>
                                          </p:val>
                                        </p:tav>
                                      </p:tavLst>
                                    </p:anim>
                                  </p:childTnLst>
                                </p:cTn>
                              </p:par>
                            </p:childTnLst>
                          </p:cTn>
                        </p:par>
                        <p:par>
                          <p:cTn id="18" fill="hold">
                            <p:stCondLst>
                              <p:cond delay="1300"/>
                            </p:stCondLst>
                            <p:childTnLst>
                              <p:par>
                                <p:cTn id="19" presetID="23" presetClass="entr" presetSubtype="16" fill="hold" grpId="3" nodeType="afterEffect">
                                  <p:stCondLst>
                                    <p:cond delay="0"/>
                                  </p:stCondLst>
                                  <p:iterate>
                                    <p:tmAbs val="0"/>
                                  </p:iterate>
                                  <p:childTnLst>
                                    <p:set>
                                      <p:cBhvr>
                                        <p:cTn id="20" fill="hold"/>
                                        <p:tgtEl>
                                          <p:spTgt spid="607"/>
                                        </p:tgtEl>
                                        <p:attrNameLst>
                                          <p:attrName>style.visibility</p:attrName>
                                        </p:attrNameLst>
                                      </p:cBhvr>
                                      <p:to>
                                        <p:strVal val="visible"/>
                                      </p:to>
                                    </p:set>
                                    <p:anim calcmode="lin" valueType="num">
                                      <p:cBhvr>
                                        <p:cTn id="21" dur="500" fill="hold"/>
                                        <p:tgtEl>
                                          <p:spTgt spid="607"/>
                                        </p:tgtEl>
                                        <p:attrNameLst>
                                          <p:attrName>ppt_w</p:attrName>
                                        </p:attrNameLst>
                                      </p:cBhvr>
                                      <p:tavLst>
                                        <p:tav tm="0">
                                          <p:val>
                                            <p:fltVal val="0"/>
                                          </p:val>
                                        </p:tav>
                                        <p:tav tm="100000">
                                          <p:val>
                                            <p:strVal val="#ppt_w"/>
                                          </p:val>
                                        </p:tav>
                                      </p:tavLst>
                                    </p:anim>
                                    <p:anim calcmode="lin" valueType="num">
                                      <p:cBhvr>
                                        <p:cTn id="22" dur="500" fill="hold"/>
                                        <p:tgtEl>
                                          <p:spTgt spid="607"/>
                                        </p:tgtEl>
                                        <p:attrNameLst>
                                          <p:attrName>ppt_h</p:attrName>
                                        </p:attrNameLst>
                                      </p:cBhvr>
                                      <p:tavLst>
                                        <p:tav tm="0">
                                          <p:val>
                                            <p:fltVal val="0"/>
                                          </p:val>
                                        </p:tav>
                                        <p:tav tm="100000">
                                          <p:val>
                                            <p:strVal val="#ppt_h"/>
                                          </p:val>
                                        </p:tav>
                                      </p:tavLst>
                                    </p:anim>
                                  </p:childTnLst>
                                </p:cTn>
                              </p:par>
                            </p:childTnLst>
                          </p:cTn>
                        </p:par>
                        <p:par>
                          <p:cTn id="23" fill="hold">
                            <p:stCondLst>
                              <p:cond delay="1800"/>
                            </p:stCondLst>
                            <p:childTnLst>
                              <p:par>
                                <p:cTn id="24" presetID="23" presetClass="entr" presetSubtype="16" fill="hold" grpId="4" nodeType="afterEffect">
                                  <p:stCondLst>
                                    <p:cond delay="0"/>
                                  </p:stCondLst>
                                  <p:iterate>
                                    <p:tmAbs val="0"/>
                                  </p:iterate>
                                  <p:childTnLst>
                                    <p:set>
                                      <p:cBhvr>
                                        <p:cTn id="25" fill="hold"/>
                                        <p:tgtEl>
                                          <p:spTgt spid="608"/>
                                        </p:tgtEl>
                                        <p:attrNameLst>
                                          <p:attrName>style.visibility</p:attrName>
                                        </p:attrNameLst>
                                      </p:cBhvr>
                                      <p:to>
                                        <p:strVal val="visible"/>
                                      </p:to>
                                    </p:set>
                                    <p:anim calcmode="lin" valueType="num">
                                      <p:cBhvr>
                                        <p:cTn id="26" dur="500" fill="hold"/>
                                        <p:tgtEl>
                                          <p:spTgt spid="608"/>
                                        </p:tgtEl>
                                        <p:attrNameLst>
                                          <p:attrName>ppt_w</p:attrName>
                                        </p:attrNameLst>
                                      </p:cBhvr>
                                      <p:tavLst>
                                        <p:tav tm="0">
                                          <p:val>
                                            <p:fltVal val="0"/>
                                          </p:val>
                                        </p:tav>
                                        <p:tav tm="100000">
                                          <p:val>
                                            <p:strVal val="#ppt_w"/>
                                          </p:val>
                                        </p:tav>
                                      </p:tavLst>
                                    </p:anim>
                                    <p:anim calcmode="lin" valueType="num">
                                      <p:cBhvr>
                                        <p:cTn id="27" dur="500" fill="hold"/>
                                        <p:tgtEl>
                                          <p:spTgt spid="608"/>
                                        </p:tgtEl>
                                        <p:attrNameLst>
                                          <p:attrName>ppt_h</p:attrName>
                                        </p:attrNameLst>
                                      </p:cBhvr>
                                      <p:tavLst>
                                        <p:tav tm="0">
                                          <p:val>
                                            <p:fltVal val="0"/>
                                          </p:val>
                                        </p:tav>
                                        <p:tav tm="100000">
                                          <p:val>
                                            <p:strVal val="#ppt_h"/>
                                          </p:val>
                                        </p:tav>
                                      </p:tavLst>
                                    </p:anim>
                                  </p:childTnLst>
                                </p:cTn>
                              </p:par>
                            </p:childTnLst>
                          </p:cTn>
                        </p:par>
                        <p:par>
                          <p:cTn id="28" fill="hold">
                            <p:stCondLst>
                              <p:cond delay="2300"/>
                            </p:stCondLst>
                            <p:childTnLst>
                              <p:par>
                                <p:cTn id="29" presetID="23" presetClass="entr" presetSubtype="16" fill="hold" grpId="5" nodeType="afterEffect">
                                  <p:stCondLst>
                                    <p:cond delay="0"/>
                                  </p:stCondLst>
                                  <p:iterate>
                                    <p:tmAbs val="0"/>
                                  </p:iterate>
                                  <p:childTnLst>
                                    <p:set>
                                      <p:cBhvr>
                                        <p:cTn id="30" fill="hold"/>
                                        <p:tgtEl>
                                          <p:spTgt spid="609"/>
                                        </p:tgtEl>
                                        <p:attrNameLst>
                                          <p:attrName>style.visibility</p:attrName>
                                        </p:attrNameLst>
                                      </p:cBhvr>
                                      <p:to>
                                        <p:strVal val="visible"/>
                                      </p:to>
                                    </p:set>
                                    <p:anim calcmode="lin" valueType="num">
                                      <p:cBhvr>
                                        <p:cTn id="31" dur="500" fill="hold"/>
                                        <p:tgtEl>
                                          <p:spTgt spid="609"/>
                                        </p:tgtEl>
                                        <p:attrNameLst>
                                          <p:attrName>ppt_w</p:attrName>
                                        </p:attrNameLst>
                                      </p:cBhvr>
                                      <p:tavLst>
                                        <p:tav tm="0">
                                          <p:val>
                                            <p:fltVal val="0"/>
                                          </p:val>
                                        </p:tav>
                                        <p:tav tm="100000">
                                          <p:val>
                                            <p:strVal val="#ppt_w"/>
                                          </p:val>
                                        </p:tav>
                                      </p:tavLst>
                                    </p:anim>
                                    <p:anim calcmode="lin" valueType="num">
                                      <p:cBhvr>
                                        <p:cTn id="32" dur="500" fill="hold"/>
                                        <p:tgtEl>
                                          <p:spTgt spid="609"/>
                                        </p:tgtEl>
                                        <p:attrNameLst>
                                          <p:attrName>ppt_h</p:attrName>
                                        </p:attrNameLst>
                                      </p:cBhvr>
                                      <p:tavLst>
                                        <p:tav tm="0">
                                          <p:val>
                                            <p:fltVal val="0"/>
                                          </p:val>
                                        </p:tav>
                                        <p:tav tm="100000">
                                          <p:val>
                                            <p:strVal val="#ppt_h"/>
                                          </p:val>
                                        </p:tav>
                                      </p:tavLst>
                                    </p:anim>
                                  </p:childTnLst>
                                </p:cTn>
                              </p:par>
                            </p:childTnLst>
                          </p:cTn>
                        </p:par>
                        <p:par>
                          <p:cTn id="33" fill="hold">
                            <p:stCondLst>
                              <p:cond delay="2800"/>
                            </p:stCondLst>
                            <p:childTnLst>
                              <p:par>
                                <p:cTn id="34" presetID="23" presetClass="entr" presetSubtype="16" fill="hold" grpId="6" nodeType="afterEffect">
                                  <p:stCondLst>
                                    <p:cond delay="0"/>
                                  </p:stCondLst>
                                  <p:iterate>
                                    <p:tmAbs val="0"/>
                                  </p:iterate>
                                  <p:childTnLst>
                                    <p:set>
                                      <p:cBhvr>
                                        <p:cTn id="35" fill="hold"/>
                                        <p:tgtEl>
                                          <p:spTgt spid="610"/>
                                        </p:tgtEl>
                                        <p:attrNameLst>
                                          <p:attrName>style.visibility</p:attrName>
                                        </p:attrNameLst>
                                      </p:cBhvr>
                                      <p:to>
                                        <p:strVal val="visible"/>
                                      </p:to>
                                    </p:set>
                                    <p:anim calcmode="lin" valueType="num">
                                      <p:cBhvr>
                                        <p:cTn id="36" dur="500" fill="hold"/>
                                        <p:tgtEl>
                                          <p:spTgt spid="610"/>
                                        </p:tgtEl>
                                        <p:attrNameLst>
                                          <p:attrName>ppt_w</p:attrName>
                                        </p:attrNameLst>
                                      </p:cBhvr>
                                      <p:tavLst>
                                        <p:tav tm="0">
                                          <p:val>
                                            <p:fltVal val="0"/>
                                          </p:val>
                                        </p:tav>
                                        <p:tav tm="100000">
                                          <p:val>
                                            <p:strVal val="#ppt_w"/>
                                          </p:val>
                                        </p:tav>
                                      </p:tavLst>
                                    </p:anim>
                                    <p:anim calcmode="lin" valueType="num">
                                      <p:cBhvr>
                                        <p:cTn id="37" dur="500" fill="hold"/>
                                        <p:tgtEl>
                                          <p:spTgt spid="6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05" grpId="1">
        <p:bldSub>
          <a:bldChart/>
        </p:bldSub>
      </p:bldGraphic>
      <p:bldP spid="606" grpId="2" animBg="1" advAuto="0"/>
      <p:bldP spid="607" grpId="3" animBg="1" advAuto="0"/>
      <p:bldP spid="608" grpId="4" animBg="1" advAuto="0"/>
      <p:bldP spid="609" grpId="5" animBg="1" advAuto="0"/>
      <p:bldP spid="610" grpId="6"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image.jpg"/>
          <p:cNvPicPr>
            <a:picLocks/>
          </p:cNvPicPr>
          <p:nvPr/>
        </p:nvPicPr>
        <p:blipFill>
          <a:blip r:embed="rId3">
            <a:extLst/>
          </a:blip>
          <a:stretch>
            <a:fillRect/>
          </a:stretch>
        </p:blipFill>
        <p:spPr>
          <a:xfrm>
            <a:off x="0" y="0"/>
            <a:ext cx="13004800" cy="9753600"/>
          </a:xfrm>
          <a:prstGeom prst="rect">
            <a:avLst/>
          </a:prstGeom>
          <a:ln w="12700">
            <a:miter lim="400000"/>
          </a:ln>
        </p:spPr>
      </p:pic>
      <p:grpSp>
        <p:nvGrpSpPr>
          <p:cNvPr id="617" name="Group 617"/>
          <p:cNvGrpSpPr/>
          <p:nvPr/>
        </p:nvGrpSpPr>
        <p:grpSpPr>
          <a:xfrm>
            <a:off x="3429000" y="6769100"/>
            <a:ext cx="6629400" cy="1079500"/>
            <a:chOff x="0" y="0"/>
            <a:chExt cx="6629400" cy="1079500"/>
          </a:xfrm>
        </p:grpSpPr>
        <p:sp>
          <p:nvSpPr>
            <p:cNvPr id="615" name="Shape 615"/>
            <p:cNvSpPr/>
            <p:nvPr/>
          </p:nvSpPr>
          <p:spPr>
            <a:xfrm>
              <a:off x="0" y="0"/>
              <a:ext cx="6629400" cy="1079500"/>
            </a:xfrm>
            <a:prstGeom prst="roundRect">
              <a:avLst>
                <a:gd name="adj" fmla="val 17647"/>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16" name="Shape 616"/>
            <p:cNvSpPr/>
            <p:nvPr/>
          </p:nvSpPr>
          <p:spPr>
            <a:xfrm>
              <a:off x="84102" y="21470"/>
              <a:ext cx="6464301" cy="1046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lvl1pPr>
            </a:lstStyle>
            <a:p>
              <a:r>
                <a:rPr lang="kk-KZ" dirty="0" smtClean="0"/>
                <a:t>Клиенты</a:t>
              </a:r>
              <a:endParaRPr dirty="0"/>
            </a:p>
          </p:txBody>
        </p:sp>
      </p:grpSp>
      <p:grpSp>
        <p:nvGrpSpPr>
          <p:cNvPr id="620" name="Group 620"/>
          <p:cNvGrpSpPr/>
          <p:nvPr/>
        </p:nvGrpSpPr>
        <p:grpSpPr>
          <a:xfrm>
            <a:off x="2043288" y="2018453"/>
            <a:ext cx="9422555" cy="5689601"/>
            <a:chOff x="0" y="0"/>
            <a:chExt cx="9422553" cy="5689600"/>
          </a:xfrm>
        </p:grpSpPr>
        <p:pic>
          <p:nvPicPr>
            <p:cNvPr id="618" name="image.png"/>
            <p:cNvPicPr>
              <a:picLocks/>
            </p:cNvPicPr>
            <p:nvPr/>
          </p:nvPicPr>
          <p:blipFill>
            <a:blip r:embed="rId5">
              <a:extLst/>
            </a:blip>
            <a:stretch>
              <a:fillRect/>
            </a:stretch>
          </p:blipFill>
          <p:spPr>
            <a:xfrm>
              <a:off x="0" y="0"/>
              <a:ext cx="1511300" cy="5689600"/>
            </a:xfrm>
            <a:prstGeom prst="rect">
              <a:avLst/>
            </a:prstGeom>
            <a:ln w="12700" cap="flat">
              <a:noFill/>
              <a:miter lim="400000"/>
            </a:ln>
            <a:effectLst/>
          </p:spPr>
        </p:pic>
        <p:pic>
          <p:nvPicPr>
            <p:cNvPr id="619" name="image.png"/>
            <p:cNvPicPr>
              <a:picLocks/>
            </p:cNvPicPr>
            <p:nvPr/>
          </p:nvPicPr>
          <p:blipFill>
            <a:blip r:embed="rId6">
              <a:extLst/>
            </a:blip>
            <a:stretch>
              <a:fillRect/>
            </a:stretch>
          </p:blipFill>
          <p:spPr>
            <a:xfrm>
              <a:off x="7911253" y="0"/>
              <a:ext cx="1511301" cy="5689600"/>
            </a:xfrm>
            <a:prstGeom prst="rect">
              <a:avLst/>
            </a:prstGeom>
            <a:ln w="12700" cap="flat">
              <a:noFill/>
              <a:miter lim="400000"/>
            </a:ln>
            <a:effectLst/>
          </p:spPr>
        </p:pic>
      </p:grpSp>
      <p:grpSp>
        <p:nvGrpSpPr>
          <p:cNvPr id="623" name="Group 623"/>
          <p:cNvGrpSpPr/>
          <p:nvPr/>
        </p:nvGrpSpPr>
        <p:grpSpPr>
          <a:xfrm>
            <a:off x="3429000" y="1955800"/>
            <a:ext cx="6629400" cy="1397000"/>
            <a:chOff x="0" y="0"/>
            <a:chExt cx="6629400" cy="1397000"/>
          </a:xfrm>
        </p:grpSpPr>
        <p:sp>
          <p:nvSpPr>
            <p:cNvPr id="621" name="Shape 621"/>
            <p:cNvSpPr/>
            <p:nvPr/>
          </p:nvSpPr>
          <p:spPr>
            <a:xfrm>
              <a:off x="0" y="0"/>
              <a:ext cx="6629400" cy="1397000"/>
            </a:xfrm>
            <a:prstGeom prst="roundRect">
              <a:avLst>
                <a:gd name="adj" fmla="val 13634"/>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22" name="Shape 622"/>
            <p:cNvSpPr/>
            <p:nvPr/>
          </p:nvSpPr>
          <p:spPr>
            <a:xfrm>
              <a:off x="84101" y="162580"/>
              <a:ext cx="6464301" cy="1046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lvl1pPr>
            </a:lstStyle>
            <a:p>
              <a:r>
                <a:rPr lang="kk-KZ" dirty="0" smtClean="0"/>
                <a:t>Производитель</a:t>
              </a:r>
              <a:endParaRPr dirty="0"/>
            </a:p>
          </p:txBody>
        </p:sp>
      </p:grpSp>
      <p:sp>
        <p:nvSpPr>
          <p:cNvPr id="624" name="Shape 624"/>
          <p:cNvSpPr/>
          <p:nvPr/>
        </p:nvSpPr>
        <p:spPr>
          <a:xfrm>
            <a:off x="3178830" y="8227996"/>
            <a:ext cx="7157409" cy="7694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FF2600"/>
              </a:buClr>
              <a:buFont typeface="Marker Felt"/>
              <a:defRPr sz="5000" b="1">
                <a:solidFill>
                  <a:srgbClr val="FF2600"/>
                </a:solidFill>
                <a:uFill>
                  <a:solidFill>
                    <a:srgbClr val="FF2600"/>
                  </a:solidFill>
                </a:uFill>
                <a:latin typeface="Marker Felt"/>
                <a:ea typeface="Marker Felt"/>
                <a:cs typeface="Marker Felt"/>
                <a:sym typeface="Marker Felt"/>
              </a:defRPr>
            </a:lvl1pPr>
          </a:lstStyle>
          <a:p>
            <a:r>
              <a:rPr lang="kk-KZ" dirty="0" smtClean="0"/>
              <a:t>Маркетинг Отношений</a:t>
            </a:r>
            <a:endParaRPr dirty="0"/>
          </a:p>
        </p:txBody>
      </p:sp>
      <p:grpSp>
        <p:nvGrpSpPr>
          <p:cNvPr id="627" name="Group 627"/>
          <p:cNvGrpSpPr/>
          <p:nvPr/>
        </p:nvGrpSpPr>
        <p:grpSpPr>
          <a:xfrm>
            <a:off x="7620000" y="3868688"/>
            <a:ext cx="3162302" cy="2265413"/>
            <a:chOff x="0" y="-17511"/>
            <a:chExt cx="3162300" cy="2265411"/>
          </a:xfrm>
        </p:grpSpPr>
        <p:sp>
          <p:nvSpPr>
            <p:cNvPr id="625" name="Shape 625"/>
            <p:cNvSpPr/>
            <p:nvPr/>
          </p:nvSpPr>
          <p:spPr>
            <a:xfrm rot="5400000">
              <a:off x="457200" y="-457200"/>
              <a:ext cx="2247900" cy="3162300"/>
            </a:xfrm>
            <a:prstGeom prst="rightArrow">
              <a:avLst>
                <a:gd name="adj1" fmla="val 66028"/>
                <a:gd name="adj2" fmla="val 30320"/>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26" name="Shape 626"/>
            <p:cNvSpPr/>
            <p:nvPr/>
          </p:nvSpPr>
          <p:spPr>
            <a:xfrm>
              <a:off x="610592" y="-17511"/>
              <a:ext cx="1887748" cy="19949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buClr>
                  <a:srgbClr val="FFFFFF"/>
                </a:buClr>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ru-RU" sz="3400" dirty="0">
                  <a:effectLst>
                    <a:outerShdw blurRad="12700" dist="25400" dir="2700000" rotWithShape="0">
                      <a:srgbClr val="CBCBCB"/>
                    </a:outerShdw>
                  </a:effectLst>
                  <a:sym typeface="Gill Sans"/>
                </a:rPr>
                <a:t>Журналы, </a:t>
              </a:r>
              <a:endParaRPr lang="en-US" sz="3400" dirty="0" smtClean="0">
                <a:effectLst>
                  <a:outerShdw blurRad="12700" dist="25400" dir="2700000" rotWithShape="0">
                    <a:srgbClr val="CBCBCB"/>
                  </a:outerShdw>
                </a:effectLst>
                <a:sym typeface="Gill Sans"/>
              </a:endParaRPr>
            </a:p>
            <a:p>
              <a:pPr defTabSz="1295400">
                <a:lnSpc>
                  <a:spcPct val="90000"/>
                </a:lnSpc>
                <a:buClr>
                  <a:srgbClr val="FFFFFF"/>
                </a:buClr>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ru-RU" sz="3400" dirty="0" smtClean="0">
                  <a:effectLst>
                    <a:outerShdw blurRad="12700" dist="25400" dir="2700000" rotWithShape="0">
                      <a:srgbClr val="CBCBCB"/>
                    </a:outerShdw>
                  </a:effectLst>
                  <a:sym typeface="Gill Sans"/>
                </a:rPr>
                <a:t>газеты</a:t>
              </a:r>
              <a:r>
                <a:rPr lang="ru-RU" sz="3400" dirty="0">
                  <a:effectLst>
                    <a:outerShdw blurRad="12700" dist="25400" dir="2700000" rotWithShape="0">
                      <a:srgbClr val="CBCBCB"/>
                    </a:outerShdw>
                  </a:effectLst>
                  <a:sym typeface="Gill Sans"/>
                </a:rPr>
                <a:t>, </a:t>
              </a:r>
              <a:endParaRPr lang="en-US" sz="3400" dirty="0" smtClean="0">
                <a:effectLst>
                  <a:outerShdw blurRad="12700" dist="25400" dir="2700000" rotWithShape="0">
                    <a:srgbClr val="CBCBCB"/>
                  </a:outerShdw>
                </a:effectLst>
                <a:sym typeface="Gill Sans"/>
              </a:endParaRPr>
            </a:p>
            <a:p>
              <a:pPr defTabSz="1295400">
                <a:lnSpc>
                  <a:spcPct val="90000"/>
                </a:lnSpc>
                <a:buClr>
                  <a:srgbClr val="FFFFFF"/>
                </a:buClr>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ru-RU" sz="3400" dirty="0" smtClean="0">
                  <a:effectLst>
                    <a:outerShdw blurRad="12700" dist="25400" dir="2700000" rotWithShape="0">
                      <a:srgbClr val="CBCBCB"/>
                    </a:outerShdw>
                  </a:effectLst>
                  <a:sym typeface="Gill Sans"/>
                </a:rPr>
                <a:t>почтовые </a:t>
              </a:r>
              <a:endParaRPr lang="en-US" sz="3400" dirty="0" smtClean="0">
                <a:effectLst>
                  <a:outerShdw blurRad="12700" dist="25400" dir="2700000" rotWithShape="0">
                    <a:srgbClr val="CBCBCB"/>
                  </a:outerShdw>
                </a:effectLst>
                <a:sym typeface="Gill Sans"/>
              </a:endParaRPr>
            </a:p>
            <a:p>
              <a:pPr defTabSz="1295400">
                <a:lnSpc>
                  <a:spcPct val="90000"/>
                </a:lnSpc>
                <a:buClr>
                  <a:srgbClr val="FFFFFF"/>
                </a:buClr>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ru-RU" sz="3400" dirty="0" smtClean="0">
                  <a:effectLst>
                    <a:outerShdw blurRad="12700" dist="25400" dir="2700000" rotWithShape="0">
                      <a:srgbClr val="CBCBCB"/>
                    </a:outerShdw>
                  </a:effectLst>
                  <a:sym typeface="Gill Sans"/>
                </a:rPr>
                <a:t>рассылки</a:t>
              </a:r>
              <a:endParaRPr lang="ru-RU" sz="3400" dirty="0">
                <a:effectLst>
                  <a:outerShdw blurRad="12700" dist="25400" dir="2700000" rotWithShape="0">
                    <a:srgbClr val="CBCBCB"/>
                  </a:outerShdw>
                </a:effectLst>
                <a:sym typeface="Gill Sans"/>
              </a:endParaRPr>
            </a:p>
          </p:txBody>
        </p:sp>
      </p:grpSp>
      <p:pic>
        <p:nvPicPr>
          <p:cNvPr id="628" name="image.png"/>
          <p:cNvPicPr>
            <a:picLocks/>
          </p:cNvPicPr>
          <p:nvPr/>
        </p:nvPicPr>
        <p:blipFill>
          <a:blip r:embed="rId7">
            <a:extLst/>
          </a:blip>
          <a:stretch>
            <a:fillRect/>
          </a:stretch>
        </p:blipFill>
        <p:spPr>
          <a:xfrm>
            <a:off x="8014568" y="3652664"/>
            <a:ext cx="2425700" cy="2458734"/>
          </a:xfrm>
          <a:prstGeom prst="rect">
            <a:avLst/>
          </a:prstGeom>
          <a:ln w="12700">
            <a:miter lim="400000"/>
          </a:ln>
        </p:spPr>
      </p:pic>
      <p:grpSp>
        <p:nvGrpSpPr>
          <p:cNvPr id="631" name="Group 631"/>
          <p:cNvGrpSpPr/>
          <p:nvPr/>
        </p:nvGrpSpPr>
        <p:grpSpPr>
          <a:xfrm>
            <a:off x="4846216" y="3886199"/>
            <a:ext cx="2862685" cy="2247902"/>
            <a:chOff x="0" y="0"/>
            <a:chExt cx="2425700" cy="2247900"/>
          </a:xfrm>
        </p:grpSpPr>
        <p:sp>
          <p:nvSpPr>
            <p:cNvPr id="629" name="Shape 629"/>
            <p:cNvSpPr/>
            <p:nvPr/>
          </p:nvSpPr>
          <p:spPr>
            <a:xfrm rot="5400000">
              <a:off x="88900" y="-88900"/>
              <a:ext cx="2247900" cy="2425700"/>
            </a:xfrm>
            <a:prstGeom prst="rightArrow">
              <a:avLst>
                <a:gd name="adj1" fmla="val 75834"/>
                <a:gd name="adj2" fmla="val 30775"/>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30" name="Shape 630"/>
            <p:cNvSpPr/>
            <p:nvPr/>
          </p:nvSpPr>
          <p:spPr>
            <a:xfrm>
              <a:off x="227174" y="431800"/>
              <a:ext cx="1978868" cy="1053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en-US" sz="3400" dirty="0" err="1" smtClean="0">
                  <a:effectLst>
                    <a:outerShdw blurRad="12700" dist="25400" dir="2700000" rotWithShape="0">
                      <a:srgbClr val="CBCBCB"/>
                    </a:outerShdw>
                  </a:effectLst>
                  <a:sym typeface="Gill Sans"/>
                </a:rPr>
                <a:t>Теле</a:t>
              </a:r>
              <a:r>
                <a:rPr lang="en-US" sz="3400" dirty="0" smtClean="0">
                  <a:effectLst>
                    <a:outerShdw blurRad="12700" dist="25400" dir="2700000" rotWithShape="0">
                      <a:srgbClr val="CBCBCB"/>
                    </a:outerShdw>
                  </a:effectLst>
                  <a:sym typeface="Gill Sans"/>
                </a:rPr>
                <a:t>-</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en-US" sz="3400" dirty="0" err="1" smtClean="0">
                  <a:effectLst>
                    <a:outerShdw blurRad="12700" dist="25400" dir="2700000" rotWithShape="0">
                      <a:srgbClr val="CBCBCB"/>
                    </a:outerShdw>
                  </a:effectLst>
                  <a:sym typeface="Gill Sans"/>
                </a:rPr>
                <a:t>маркетинг</a:t>
              </a:r>
              <a:endParaRPr dirty="0"/>
            </a:p>
          </p:txBody>
        </p:sp>
      </p:grpSp>
      <p:pic>
        <p:nvPicPr>
          <p:cNvPr id="632" name="image.png"/>
          <p:cNvPicPr>
            <a:picLocks/>
          </p:cNvPicPr>
          <p:nvPr/>
        </p:nvPicPr>
        <p:blipFill>
          <a:blip r:embed="rId7">
            <a:extLst/>
          </a:blip>
          <a:stretch>
            <a:fillRect/>
          </a:stretch>
        </p:blipFill>
        <p:spPr>
          <a:xfrm>
            <a:off x="5062240" y="3724672"/>
            <a:ext cx="2425700" cy="2458734"/>
          </a:xfrm>
          <a:prstGeom prst="rect">
            <a:avLst/>
          </a:prstGeom>
          <a:ln w="12700">
            <a:miter lim="400000"/>
          </a:ln>
        </p:spPr>
      </p:pic>
      <p:grpSp>
        <p:nvGrpSpPr>
          <p:cNvPr id="635" name="Group 635"/>
          <p:cNvGrpSpPr/>
          <p:nvPr/>
        </p:nvGrpSpPr>
        <p:grpSpPr>
          <a:xfrm>
            <a:off x="2565399" y="3886199"/>
            <a:ext cx="2425702" cy="2247902"/>
            <a:chOff x="0" y="0"/>
            <a:chExt cx="2425700" cy="2247900"/>
          </a:xfrm>
        </p:grpSpPr>
        <p:sp>
          <p:nvSpPr>
            <p:cNvPr id="633" name="Shape 633"/>
            <p:cNvSpPr/>
            <p:nvPr/>
          </p:nvSpPr>
          <p:spPr>
            <a:xfrm rot="5400000">
              <a:off x="88900" y="-88900"/>
              <a:ext cx="2247900" cy="2425700"/>
            </a:xfrm>
            <a:prstGeom prst="rightArrow">
              <a:avLst>
                <a:gd name="adj1" fmla="val 58115"/>
                <a:gd name="adj2" fmla="val 31262"/>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34" name="Shape 634"/>
            <p:cNvSpPr/>
            <p:nvPr/>
          </p:nvSpPr>
          <p:spPr>
            <a:xfrm>
              <a:off x="618482" y="431800"/>
              <a:ext cx="1196252" cy="11054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dirty="0"/>
                <a:t>TV &amp;</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ru-RU" sz="3400" dirty="0">
                  <a:effectLst>
                    <a:outerShdw blurRad="12700" dist="25400" dir="2700000" rotWithShape="0">
                      <a:srgbClr val="CBCBCB"/>
                    </a:outerShdw>
                  </a:effectLst>
                  <a:sym typeface="Gill Sans"/>
                </a:rPr>
                <a:t>Радио</a:t>
              </a:r>
              <a:endParaRPr dirty="0"/>
            </a:p>
          </p:txBody>
        </p:sp>
      </p:grpSp>
      <p:pic>
        <p:nvPicPr>
          <p:cNvPr id="636" name="image.png"/>
          <p:cNvPicPr>
            <a:picLocks/>
          </p:cNvPicPr>
          <p:nvPr/>
        </p:nvPicPr>
        <p:blipFill>
          <a:blip r:embed="rId7">
            <a:extLst/>
          </a:blip>
          <a:stretch>
            <a:fillRect/>
          </a:stretch>
        </p:blipFill>
        <p:spPr>
          <a:xfrm>
            <a:off x="2578968" y="3652664"/>
            <a:ext cx="2425700" cy="2458734"/>
          </a:xfrm>
          <a:prstGeom prst="rect">
            <a:avLst/>
          </a:prstGeom>
          <a:ln w="12700">
            <a:miter lim="400000"/>
          </a:ln>
        </p:spPr>
      </p:pic>
      <p:pic>
        <p:nvPicPr>
          <p:cNvPr id="637" name="ASEA_new_Logo1_Blue_large.png"/>
          <p:cNvPicPr>
            <a:picLocks noChangeAspect="1"/>
          </p:cNvPicPr>
          <p:nvPr/>
        </p:nvPicPr>
        <p:blipFill>
          <a:blip r:embed="rId8">
            <a:extLst/>
          </a:blip>
          <a:stretch>
            <a:fillRect/>
          </a:stretch>
        </p:blipFill>
        <p:spPr>
          <a:xfrm>
            <a:off x="4127563" y="196137"/>
            <a:ext cx="4749674" cy="15543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23"/>
                                        </p:tgtEl>
                                        <p:attrNameLst>
                                          <p:attrName>style.visibility</p:attrName>
                                        </p:attrNameLst>
                                      </p:cBhvr>
                                      <p:to>
                                        <p:strVal val="visible"/>
                                      </p:to>
                                    </p:set>
                                    <p:animEffect transition="in" filter="dissolve">
                                      <p:cBhvr>
                                        <p:cTn id="7" dur="10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17"/>
                                        </p:tgtEl>
                                        <p:attrNameLst>
                                          <p:attrName>style.visibility</p:attrName>
                                        </p:attrNameLst>
                                      </p:cBhvr>
                                      <p:to>
                                        <p:strVal val="visible"/>
                                      </p:to>
                                    </p:set>
                                    <p:animEffect transition="in" filter="dissolve">
                                      <p:cBhvr>
                                        <p:cTn id="12" dur="1000"/>
                                        <p:tgtEl>
                                          <p:spTgt spid="6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35"/>
                                        </p:tgtEl>
                                        <p:attrNameLst>
                                          <p:attrName>style.visibility</p:attrName>
                                        </p:attrNameLst>
                                      </p:cBhvr>
                                      <p:to>
                                        <p:strVal val="visible"/>
                                      </p:to>
                                    </p:set>
                                    <p:animEffect transition="in" filter="dissolve">
                                      <p:cBhvr>
                                        <p:cTn id="17" dur="1000"/>
                                        <p:tgtEl>
                                          <p:spTgt spid="635"/>
                                        </p:tgtEl>
                                      </p:cBhvr>
                                    </p:animEffect>
                                  </p:childTnLst>
                                </p:cTn>
                              </p:par>
                            </p:childTnLst>
                          </p:cTn>
                        </p:par>
                        <p:par>
                          <p:cTn id="18" fill="hold">
                            <p:stCondLst>
                              <p:cond delay="1000"/>
                            </p:stCondLst>
                            <p:childTnLst>
                              <p:par>
                                <p:cTn id="19" presetID="9" presetClass="entr" fill="hold" grpId="4" nodeType="afterEffect">
                                  <p:stCondLst>
                                    <p:cond delay="0"/>
                                  </p:stCondLst>
                                  <p:iterate>
                                    <p:tmAbs val="0"/>
                                  </p:iterate>
                                  <p:childTnLst>
                                    <p:set>
                                      <p:cBhvr>
                                        <p:cTn id="20" fill="hold"/>
                                        <p:tgtEl>
                                          <p:spTgt spid="631"/>
                                        </p:tgtEl>
                                        <p:attrNameLst>
                                          <p:attrName>style.visibility</p:attrName>
                                        </p:attrNameLst>
                                      </p:cBhvr>
                                      <p:to>
                                        <p:strVal val="visible"/>
                                      </p:to>
                                    </p:set>
                                    <p:animEffect transition="in" filter="dissolve">
                                      <p:cBhvr>
                                        <p:cTn id="21" dur="1000"/>
                                        <p:tgtEl>
                                          <p:spTgt spid="631"/>
                                        </p:tgtEl>
                                      </p:cBhvr>
                                    </p:animEffect>
                                  </p:childTnLst>
                                </p:cTn>
                              </p:par>
                            </p:childTnLst>
                          </p:cTn>
                        </p:par>
                        <p:par>
                          <p:cTn id="22" fill="hold">
                            <p:stCondLst>
                              <p:cond delay="2000"/>
                            </p:stCondLst>
                            <p:childTnLst>
                              <p:par>
                                <p:cTn id="23" presetID="9" presetClass="entr" fill="hold" grpId="5" nodeType="afterEffect">
                                  <p:stCondLst>
                                    <p:cond delay="0"/>
                                  </p:stCondLst>
                                  <p:iterate>
                                    <p:tmAbs val="0"/>
                                  </p:iterate>
                                  <p:childTnLst>
                                    <p:set>
                                      <p:cBhvr>
                                        <p:cTn id="24" fill="hold"/>
                                        <p:tgtEl>
                                          <p:spTgt spid="627"/>
                                        </p:tgtEl>
                                        <p:attrNameLst>
                                          <p:attrName>style.visibility</p:attrName>
                                        </p:attrNameLst>
                                      </p:cBhvr>
                                      <p:to>
                                        <p:strVal val="visible"/>
                                      </p:to>
                                    </p:set>
                                    <p:animEffect transition="in" filter="dissolve">
                                      <p:cBhvr>
                                        <p:cTn id="25" dur="1000"/>
                                        <p:tgtEl>
                                          <p:spTgt spid="627"/>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6" nodeType="clickEffect">
                                  <p:stCondLst>
                                    <p:cond delay="0"/>
                                  </p:stCondLst>
                                  <p:iterate>
                                    <p:tmAbs val="0"/>
                                  </p:iterate>
                                  <p:childTnLst>
                                    <p:set>
                                      <p:cBhvr>
                                        <p:cTn id="29" fill="hold"/>
                                        <p:tgtEl>
                                          <p:spTgt spid="632"/>
                                        </p:tgtEl>
                                        <p:attrNameLst>
                                          <p:attrName>style.visibility</p:attrName>
                                        </p:attrNameLst>
                                      </p:cBhvr>
                                      <p:to>
                                        <p:strVal val="visible"/>
                                      </p:to>
                                    </p:set>
                                    <p:anim calcmode="lin" valueType="num">
                                      <p:cBhvr>
                                        <p:cTn id="30" dur="1000" fill="hold"/>
                                        <p:tgtEl>
                                          <p:spTgt spid="632"/>
                                        </p:tgtEl>
                                        <p:attrNameLst>
                                          <p:attrName>ppt_w</p:attrName>
                                        </p:attrNameLst>
                                      </p:cBhvr>
                                      <p:tavLst>
                                        <p:tav tm="0">
                                          <p:val>
                                            <p:fltVal val="0"/>
                                          </p:val>
                                        </p:tav>
                                        <p:tav tm="100000">
                                          <p:val>
                                            <p:strVal val="#ppt_w"/>
                                          </p:val>
                                        </p:tav>
                                      </p:tavLst>
                                    </p:anim>
                                    <p:anim calcmode="lin" valueType="num">
                                      <p:cBhvr>
                                        <p:cTn id="31" dur="1000" fill="hold"/>
                                        <p:tgtEl>
                                          <p:spTgt spid="632"/>
                                        </p:tgtEl>
                                        <p:attrNameLst>
                                          <p:attrName>ppt_h</p:attrName>
                                        </p:attrNameLst>
                                      </p:cBhvr>
                                      <p:tavLst>
                                        <p:tav tm="0">
                                          <p:val>
                                            <p:fltVal val="0"/>
                                          </p:val>
                                        </p:tav>
                                        <p:tav tm="100000">
                                          <p:val>
                                            <p:strVal val="#ppt_h"/>
                                          </p:val>
                                        </p:tav>
                                      </p:tavLst>
                                    </p:anim>
                                  </p:childTnLst>
                                </p:cTn>
                              </p:par>
                              <p:par>
                                <p:cTn id="32" presetID="9" presetClass="entr" fill="hold" grpId="7" nodeType="withEffect">
                                  <p:stCondLst>
                                    <p:cond delay="0"/>
                                  </p:stCondLst>
                                  <p:iterate>
                                    <p:tmAbs val="0"/>
                                  </p:iterate>
                                  <p:childTnLst>
                                    <p:set>
                                      <p:cBhvr>
                                        <p:cTn id="33" fill="hold"/>
                                        <p:tgtEl>
                                          <p:spTgt spid="636"/>
                                        </p:tgtEl>
                                        <p:attrNameLst>
                                          <p:attrName>style.visibility</p:attrName>
                                        </p:attrNameLst>
                                      </p:cBhvr>
                                      <p:to>
                                        <p:strVal val="visible"/>
                                      </p:to>
                                    </p:set>
                                    <p:animEffect transition="in" filter="dissolve">
                                      <p:cBhvr>
                                        <p:cTn id="34" dur="1000"/>
                                        <p:tgtEl>
                                          <p:spTgt spid="636"/>
                                        </p:tgtEl>
                                      </p:cBhvr>
                                    </p:animEffect>
                                  </p:childTnLst>
                                </p:cTn>
                              </p:par>
                              <p:par>
                                <p:cTn id="35" presetID="23" presetClass="entr" presetSubtype="16" fill="hold" grpId="8" nodeType="withEffect">
                                  <p:stCondLst>
                                    <p:cond delay="0"/>
                                  </p:stCondLst>
                                  <p:iterate>
                                    <p:tmAbs val="0"/>
                                  </p:iterate>
                                  <p:childTnLst>
                                    <p:set>
                                      <p:cBhvr>
                                        <p:cTn id="36" fill="hold"/>
                                        <p:tgtEl>
                                          <p:spTgt spid="628"/>
                                        </p:tgtEl>
                                        <p:attrNameLst>
                                          <p:attrName>style.visibility</p:attrName>
                                        </p:attrNameLst>
                                      </p:cBhvr>
                                      <p:to>
                                        <p:strVal val="visible"/>
                                      </p:to>
                                    </p:set>
                                    <p:anim calcmode="lin" valueType="num">
                                      <p:cBhvr>
                                        <p:cTn id="37" dur="1000" fill="hold"/>
                                        <p:tgtEl>
                                          <p:spTgt spid="628"/>
                                        </p:tgtEl>
                                        <p:attrNameLst>
                                          <p:attrName>ppt_w</p:attrName>
                                        </p:attrNameLst>
                                      </p:cBhvr>
                                      <p:tavLst>
                                        <p:tav tm="0">
                                          <p:val>
                                            <p:fltVal val="0"/>
                                          </p:val>
                                        </p:tav>
                                        <p:tav tm="100000">
                                          <p:val>
                                            <p:strVal val="#ppt_w"/>
                                          </p:val>
                                        </p:tav>
                                      </p:tavLst>
                                    </p:anim>
                                    <p:anim calcmode="lin" valueType="num">
                                      <p:cBhvr>
                                        <p:cTn id="38" dur="1000" fill="hold"/>
                                        <p:tgtEl>
                                          <p:spTgt spid="628"/>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9" nodeType="clickEffect">
                                  <p:stCondLst>
                                    <p:cond delay="0"/>
                                  </p:stCondLst>
                                  <p:iterate>
                                    <p:tmAbs val="0"/>
                                  </p:iterate>
                                  <p:childTnLst>
                                    <p:set>
                                      <p:cBhvr>
                                        <p:cTn id="42" fill="hold"/>
                                        <p:tgtEl>
                                          <p:spTgt spid="620"/>
                                        </p:tgtEl>
                                        <p:attrNameLst>
                                          <p:attrName>style.visibility</p:attrName>
                                        </p:attrNameLst>
                                      </p:cBhvr>
                                      <p:to>
                                        <p:strVal val="visible"/>
                                      </p:to>
                                    </p:set>
                                    <p:animEffect transition="in" filter="wipe(up)">
                                      <p:cBhvr>
                                        <p:cTn id="43" dur="1000"/>
                                        <p:tgtEl>
                                          <p:spTgt spid="6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grpId="10" nodeType="clickEffect">
                                  <p:stCondLst>
                                    <p:cond delay="0"/>
                                  </p:stCondLst>
                                  <p:iterate>
                                    <p:tmAbs val="0"/>
                                  </p:iterate>
                                  <p:childTnLst>
                                    <p:set>
                                      <p:cBhvr>
                                        <p:cTn id="47" fill="hold"/>
                                        <p:tgtEl>
                                          <p:spTgt spid="624"/>
                                        </p:tgtEl>
                                        <p:attrNameLst>
                                          <p:attrName>style.visibility</p:attrName>
                                        </p:attrNameLst>
                                      </p:cBhvr>
                                      <p:to>
                                        <p:strVal val="visible"/>
                                      </p:to>
                                    </p:set>
                                    <p:animEffect transition="in" filter="fade">
                                      <p:cBhvr>
                                        <p:cTn id="48" dur="1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 grpId="2" animBg="1" advAuto="0"/>
      <p:bldP spid="620" grpId="9" animBg="1" advAuto="0"/>
      <p:bldP spid="623" grpId="1" animBg="1" advAuto="0"/>
      <p:bldP spid="624" grpId="10" animBg="1" advAuto="0"/>
      <p:bldP spid="627" grpId="5" animBg="1" advAuto="0"/>
      <p:bldP spid="628" grpId="8" animBg="1" advAuto="0"/>
      <p:bldP spid="631" grpId="4" animBg="1" advAuto="0"/>
      <p:bldP spid="632" grpId="6" animBg="1" advAuto="0"/>
      <p:bldP spid="635" grpId="3" animBg="1" advAuto="0"/>
      <p:bldP spid="636" grpId="7"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xfrm>
            <a:off x="846456" y="296328"/>
            <a:ext cx="11704322" cy="1346180"/>
          </a:xfrm>
          <a:prstGeom prst="rect">
            <a:avLst/>
          </a:prstGeom>
        </p:spPr>
        <p:txBody>
          <a:bodyPr>
            <a:normAutofit/>
          </a:bodyPr>
          <a:lstStyle>
            <a:lvl1pPr defTabSz="780288">
              <a:lnSpc>
                <a:spcPts val="4700"/>
              </a:lnSpc>
              <a:defRPr sz="4230" spc="469"/>
            </a:lvl1pPr>
          </a:lstStyle>
          <a:p>
            <a:r>
              <a:t>Эффективность Рыночного Канала Для Новых Клиентов</a:t>
            </a:r>
          </a:p>
        </p:txBody>
      </p:sp>
      <p:sp>
        <p:nvSpPr>
          <p:cNvPr id="642" name="Shape 642"/>
          <p:cNvSpPr/>
          <p:nvPr/>
        </p:nvSpPr>
        <p:spPr>
          <a:xfrm rot="18900000">
            <a:off x="1034831" y="6403259"/>
            <a:ext cx="2986949" cy="46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866986">
              <a:defRPr sz="2200" b="1">
                <a:solidFill>
                  <a:srgbClr val="0071AD"/>
                </a:solidFill>
                <a:latin typeface="Helvetica"/>
                <a:ea typeface="Helvetica"/>
                <a:cs typeface="Helvetica"/>
                <a:sym typeface="Helvetica"/>
              </a:defRPr>
            </a:lvl1pPr>
          </a:lstStyle>
          <a:p>
            <a:pPr>
              <a:defRPr sz="3400">
                <a:solidFill>
                  <a:srgbClr val="000000"/>
                </a:solidFill>
                <a:latin typeface="Calibri"/>
                <a:ea typeface="Calibri"/>
                <a:cs typeface="Calibri"/>
                <a:sym typeface="Calibri"/>
              </a:defRPr>
            </a:pPr>
            <a:r>
              <a:rPr sz="2200">
                <a:solidFill>
                  <a:srgbClr val="0071AD"/>
                </a:solidFill>
                <a:latin typeface="Helvetica"/>
                <a:ea typeface="Helvetica"/>
                <a:cs typeface="Helvetica"/>
                <a:sym typeface="Helvetica"/>
              </a:rPr>
              <a:t>Сарафанное радио</a:t>
            </a:r>
          </a:p>
        </p:txBody>
      </p:sp>
      <p:grpSp>
        <p:nvGrpSpPr>
          <p:cNvPr id="666" name="Group 666"/>
          <p:cNvGrpSpPr/>
          <p:nvPr/>
        </p:nvGrpSpPr>
        <p:grpSpPr>
          <a:xfrm>
            <a:off x="1641102" y="1600868"/>
            <a:ext cx="9482160" cy="6564322"/>
            <a:chOff x="-836070" y="0"/>
            <a:chExt cx="9482159" cy="6564320"/>
          </a:xfrm>
        </p:grpSpPr>
        <p:sp>
          <p:nvSpPr>
            <p:cNvPr id="643" name="Shape 643"/>
            <p:cNvSpPr/>
            <p:nvPr/>
          </p:nvSpPr>
          <p:spPr>
            <a:xfrm>
              <a:off x="596078" y="23363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44" name="Shape 644"/>
            <p:cNvSpPr/>
            <p:nvPr/>
          </p:nvSpPr>
          <p:spPr>
            <a:xfrm>
              <a:off x="596078" y="958718"/>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45" name="Shape 645"/>
            <p:cNvSpPr/>
            <p:nvPr/>
          </p:nvSpPr>
          <p:spPr>
            <a:xfrm>
              <a:off x="596078" y="1683800"/>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46" name="Shape 646"/>
            <p:cNvSpPr/>
            <p:nvPr/>
          </p:nvSpPr>
          <p:spPr>
            <a:xfrm>
              <a:off x="596078" y="2408881"/>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47" name="Shape 647"/>
            <p:cNvSpPr/>
            <p:nvPr/>
          </p:nvSpPr>
          <p:spPr>
            <a:xfrm>
              <a:off x="596078" y="3133962"/>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48" name="Shape 648"/>
            <p:cNvSpPr/>
            <p:nvPr/>
          </p:nvSpPr>
          <p:spPr>
            <a:xfrm>
              <a:off x="1563" y="0"/>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25</a:t>
              </a:r>
            </a:p>
          </p:txBody>
        </p:sp>
        <p:sp>
          <p:nvSpPr>
            <p:cNvPr id="649" name="Shape 649"/>
            <p:cNvSpPr/>
            <p:nvPr/>
          </p:nvSpPr>
          <p:spPr>
            <a:xfrm>
              <a:off x="1563" y="729990"/>
              <a:ext cx="584354"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20</a:t>
              </a:r>
            </a:p>
          </p:txBody>
        </p:sp>
        <p:sp>
          <p:nvSpPr>
            <p:cNvPr id="650" name="Shape 650"/>
            <p:cNvSpPr/>
            <p:nvPr/>
          </p:nvSpPr>
          <p:spPr>
            <a:xfrm>
              <a:off x="8895" y="1450161"/>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15</a:t>
              </a:r>
            </a:p>
          </p:txBody>
        </p:sp>
        <p:sp>
          <p:nvSpPr>
            <p:cNvPr id="651" name="Shape 651"/>
            <p:cNvSpPr/>
            <p:nvPr/>
          </p:nvSpPr>
          <p:spPr>
            <a:xfrm>
              <a:off x="0" y="2172394"/>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10</a:t>
              </a:r>
            </a:p>
          </p:txBody>
        </p:sp>
        <p:sp>
          <p:nvSpPr>
            <p:cNvPr id="652" name="Shape 652"/>
            <p:cNvSpPr/>
            <p:nvPr/>
          </p:nvSpPr>
          <p:spPr>
            <a:xfrm>
              <a:off x="67309" y="2902384"/>
              <a:ext cx="584354"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5</a:t>
              </a:r>
            </a:p>
          </p:txBody>
        </p:sp>
        <p:sp>
          <p:nvSpPr>
            <p:cNvPr id="653" name="Shape 653"/>
            <p:cNvSpPr/>
            <p:nvPr/>
          </p:nvSpPr>
          <p:spPr>
            <a:xfrm>
              <a:off x="63963" y="3632375"/>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0</a:t>
              </a:r>
            </a:p>
          </p:txBody>
        </p:sp>
        <p:sp>
          <p:nvSpPr>
            <p:cNvPr id="654" name="Shape 654"/>
            <p:cNvSpPr/>
            <p:nvPr/>
          </p:nvSpPr>
          <p:spPr>
            <a:xfrm rot="18900000">
              <a:off x="-1145892" y="4923366"/>
              <a:ext cx="3378455"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100">
                  <a:solidFill>
                    <a:srgbClr val="6C6C6C"/>
                  </a:solidFill>
                  <a:latin typeface="Helvetica Light"/>
                  <a:ea typeface="Helvetica Light"/>
                  <a:cs typeface="Helvetica Light"/>
                  <a:sym typeface="Helvetica Light"/>
                </a:defRPr>
              </a:lvl1pPr>
            </a:lstStyle>
            <a:p>
              <a:r>
                <a:t>Поисковая оптимизация</a:t>
              </a:r>
            </a:p>
          </p:txBody>
        </p:sp>
        <p:sp>
          <p:nvSpPr>
            <p:cNvPr id="655" name="Shape 655"/>
            <p:cNvSpPr/>
            <p:nvPr/>
          </p:nvSpPr>
          <p:spPr>
            <a:xfrm rot="18900000">
              <a:off x="409806" y="4554486"/>
              <a:ext cx="2490552" cy="8983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100">
                  <a:solidFill>
                    <a:srgbClr val="6C6C6C"/>
                  </a:solidFill>
                  <a:latin typeface="Helvetica Light"/>
                  <a:ea typeface="Helvetica Light"/>
                  <a:cs typeface="Helvetica Light"/>
                  <a:sym typeface="Helvetica Light"/>
                </a:defRPr>
              </a:lvl1pPr>
            </a:lstStyle>
            <a:p>
              <a:pPr>
                <a:defRPr>
                  <a:solidFill>
                    <a:srgbClr val="000000"/>
                  </a:solidFill>
                  <a:latin typeface="Calibri"/>
                  <a:ea typeface="Calibri"/>
                  <a:cs typeface="Calibri"/>
                  <a:sym typeface="Calibri"/>
                </a:defRPr>
              </a:pPr>
              <a:r>
                <a:rPr>
                  <a:solidFill>
                    <a:srgbClr val="6C6C6C"/>
                  </a:solidFill>
                  <a:latin typeface="Helvetica Light"/>
                  <a:ea typeface="Helvetica Light"/>
                  <a:cs typeface="Helvetica Light"/>
                  <a:sym typeface="Helvetica Light"/>
                </a:rPr>
                <a:t>Реклама онлайн</a:t>
              </a:r>
            </a:p>
          </p:txBody>
        </p:sp>
        <p:sp>
          <p:nvSpPr>
            <p:cNvPr id="656" name="Shape 656"/>
            <p:cNvSpPr/>
            <p:nvPr/>
          </p:nvSpPr>
          <p:spPr>
            <a:xfrm rot="18900000">
              <a:off x="2422306" y="3996799"/>
              <a:ext cx="913175"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Email</a:t>
              </a:r>
            </a:p>
          </p:txBody>
        </p:sp>
        <p:sp>
          <p:nvSpPr>
            <p:cNvPr id="657" name="Shape 657"/>
            <p:cNvSpPr/>
            <p:nvPr/>
          </p:nvSpPr>
          <p:spPr>
            <a:xfrm rot="18900000">
              <a:off x="2798866" y="4116463"/>
              <a:ext cx="1096188"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Постер</a:t>
              </a:r>
            </a:p>
          </p:txBody>
        </p:sp>
        <p:sp>
          <p:nvSpPr>
            <p:cNvPr id="658" name="Shape 658"/>
            <p:cNvSpPr/>
            <p:nvPr/>
          </p:nvSpPr>
          <p:spPr>
            <a:xfrm rot="18900000">
              <a:off x="3832571" y="3964103"/>
              <a:ext cx="665250"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PR</a:t>
              </a:r>
            </a:p>
          </p:txBody>
        </p:sp>
        <p:sp>
          <p:nvSpPr>
            <p:cNvPr id="659" name="Shape 659"/>
            <p:cNvSpPr/>
            <p:nvPr/>
          </p:nvSpPr>
          <p:spPr>
            <a:xfrm rot="18900000">
              <a:off x="2941955" y="4607517"/>
              <a:ext cx="2640548"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100">
                  <a:solidFill>
                    <a:srgbClr val="6C6C6C"/>
                  </a:solidFill>
                  <a:latin typeface="Helvetica Light"/>
                  <a:ea typeface="Helvetica Light"/>
                  <a:cs typeface="Helvetica Light"/>
                  <a:sym typeface="Helvetica Light"/>
                </a:defRPr>
              </a:lvl1pPr>
            </a:lstStyle>
            <a:p>
              <a:pPr>
                <a:defRPr>
                  <a:solidFill>
                    <a:srgbClr val="000000"/>
                  </a:solidFill>
                  <a:latin typeface="Calibri"/>
                  <a:ea typeface="Calibri"/>
                  <a:cs typeface="Calibri"/>
                  <a:sym typeface="Calibri"/>
                </a:defRPr>
              </a:pPr>
              <a:r>
                <a:rPr>
                  <a:solidFill>
                    <a:srgbClr val="6C6C6C"/>
                  </a:solidFill>
                  <a:latin typeface="Helvetica Light"/>
                  <a:ea typeface="Helvetica Light"/>
                  <a:cs typeface="Helvetica Light"/>
                  <a:sym typeface="Helvetica Light"/>
                </a:rPr>
                <a:t>Местная реклама</a:t>
              </a:r>
            </a:p>
          </p:txBody>
        </p:sp>
        <p:sp>
          <p:nvSpPr>
            <p:cNvPr id="660" name="Shape 660"/>
            <p:cNvSpPr/>
            <p:nvPr/>
          </p:nvSpPr>
          <p:spPr>
            <a:xfrm rot="18900000">
              <a:off x="4510937" y="4234927"/>
              <a:ext cx="1586705" cy="8983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Газеты</a:t>
              </a:r>
            </a:p>
          </p:txBody>
        </p:sp>
        <p:sp>
          <p:nvSpPr>
            <p:cNvPr id="661" name="Shape 661"/>
            <p:cNvSpPr/>
            <p:nvPr/>
          </p:nvSpPr>
          <p:spPr>
            <a:xfrm rot="18900000">
              <a:off x="4455144" y="4539061"/>
              <a:ext cx="2446923" cy="8983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r>
                <a:t>Мобильная связь</a:t>
              </a:r>
            </a:p>
          </p:txBody>
        </p:sp>
        <p:sp>
          <p:nvSpPr>
            <p:cNvPr id="662" name="Shape 662"/>
            <p:cNvSpPr/>
            <p:nvPr/>
          </p:nvSpPr>
          <p:spPr>
            <a:xfrm rot="18900000">
              <a:off x="5386882" y="4422952"/>
              <a:ext cx="1963069"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Плата за клик</a:t>
              </a:r>
            </a:p>
          </p:txBody>
        </p:sp>
        <p:sp>
          <p:nvSpPr>
            <p:cNvPr id="663" name="Shape 663"/>
            <p:cNvSpPr/>
            <p:nvPr/>
          </p:nvSpPr>
          <p:spPr>
            <a:xfrm rot="18900000">
              <a:off x="7951177" y="3940138"/>
              <a:ext cx="597467"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ТВ</a:t>
              </a:r>
            </a:p>
          </p:txBody>
        </p:sp>
        <p:sp>
          <p:nvSpPr>
            <p:cNvPr id="664" name="Shape 664"/>
            <p:cNvSpPr/>
            <p:nvPr/>
          </p:nvSpPr>
          <p:spPr>
            <a:xfrm rot="18900000">
              <a:off x="6845318" y="4097140"/>
              <a:ext cx="1041533"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Радио</a:t>
              </a:r>
            </a:p>
          </p:txBody>
        </p:sp>
        <p:sp>
          <p:nvSpPr>
            <p:cNvPr id="665" name="Shape 665"/>
            <p:cNvSpPr/>
            <p:nvPr/>
          </p:nvSpPr>
          <p:spPr>
            <a:xfrm>
              <a:off x="596078" y="385904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grpSp>
      <p:sp>
        <p:nvSpPr>
          <p:cNvPr id="667" name="Shape 667"/>
          <p:cNvSpPr/>
          <p:nvPr/>
        </p:nvSpPr>
        <p:spPr>
          <a:xfrm>
            <a:off x="3426724" y="2112191"/>
            <a:ext cx="256169" cy="3299924"/>
          </a:xfrm>
          <a:prstGeom prst="rect">
            <a:avLst/>
          </a:prstGeom>
          <a:solidFill>
            <a:srgbClr val="3DA547"/>
          </a:solidFill>
          <a:ln w="12700">
            <a:miter lim="400000"/>
          </a:ln>
        </p:spPr>
        <p:txBody>
          <a:bodyPr lIns="65023" tIns="65023" rIns="65023" bIns="65023"/>
          <a:lstStyle/>
          <a:p>
            <a:pPr algn="l" defTabSz="866986">
              <a:defRPr sz="2000">
                <a:solidFill>
                  <a:srgbClr val="FFFFFF"/>
                </a:solidFill>
                <a:latin typeface="Calibri"/>
                <a:ea typeface="Calibri"/>
                <a:cs typeface="Calibri"/>
                <a:sym typeface="Calibri"/>
              </a:defRPr>
            </a:pPr>
            <a:endParaRPr/>
          </a:p>
        </p:txBody>
      </p:sp>
      <p:grpSp>
        <p:nvGrpSpPr>
          <p:cNvPr id="679" name="Group 679"/>
          <p:cNvGrpSpPr/>
          <p:nvPr/>
        </p:nvGrpSpPr>
        <p:grpSpPr>
          <a:xfrm>
            <a:off x="4015942" y="2378395"/>
            <a:ext cx="7209513" cy="3039808"/>
            <a:chOff x="0" y="0"/>
            <a:chExt cx="7209512" cy="3039807"/>
          </a:xfrm>
        </p:grpSpPr>
        <p:sp>
          <p:nvSpPr>
            <p:cNvPr id="668" name="Shape 668"/>
            <p:cNvSpPr/>
            <p:nvPr/>
          </p:nvSpPr>
          <p:spPr>
            <a:xfrm>
              <a:off x="2093411" y="2275296"/>
              <a:ext cx="231470" cy="764512"/>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69" name="Shape 669"/>
            <p:cNvSpPr/>
            <p:nvPr/>
          </p:nvSpPr>
          <p:spPr>
            <a:xfrm>
              <a:off x="2791215"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0" name="Shape 670"/>
            <p:cNvSpPr/>
            <p:nvPr/>
          </p:nvSpPr>
          <p:spPr>
            <a:xfrm>
              <a:off x="3489019" y="2437415"/>
              <a:ext cx="231471"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1" name="Shape 671"/>
            <p:cNvSpPr/>
            <p:nvPr/>
          </p:nvSpPr>
          <p:spPr>
            <a:xfrm>
              <a:off x="4186823"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2" name="Shape 672"/>
            <p:cNvSpPr/>
            <p:nvPr/>
          </p:nvSpPr>
          <p:spPr>
            <a:xfrm>
              <a:off x="4884627"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3" name="Shape 673"/>
            <p:cNvSpPr/>
            <p:nvPr/>
          </p:nvSpPr>
          <p:spPr>
            <a:xfrm>
              <a:off x="5582431"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4" name="Shape 674"/>
            <p:cNvSpPr/>
            <p:nvPr/>
          </p:nvSpPr>
          <p:spPr>
            <a:xfrm>
              <a:off x="6280235"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5" name="Shape 675"/>
            <p:cNvSpPr/>
            <p:nvPr/>
          </p:nvSpPr>
          <p:spPr>
            <a:xfrm>
              <a:off x="6978043"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6" name="Shape 676"/>
            <p:cNvSpPr/>
            <p:nvPr/>
          </p:nvSpPr>
          <p:spPr>
            <a:xfrm>
              <a:off x="0" y="-1"/>
              <a:ext cx="231470" cy="3039809"/>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7" name="Shape 677"/>
            <p:cNvSpPr/>
            <p:nvPr/>
          </p:nvSpPr>
          <p:spPr>
            <a:xfrm>
              <a:off x="697803" y="762175"/>
              <a:ext cx="231471" cy="227763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78" name="Shape 678"/>
            <p:cNvSpPr/>
            <p:nvPr/>
          </p:nvSpPr>
          <p:spPr>
            <a:xfrm>
              <a:off x="1395607" y="1509728"/>
              <a:ext cx="231470" cy="1530080"/>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680" name="Shape 680"/>
          <p:cNvSpPr/>
          <p:nvPr/>
        </p:nvSpPr>
        <p:spPr>
          <a:xfrm>
            <a:off x="536373" y="7108910"/>
            <a:ext cx="7759381" cy="2135887"/>
          </a:xfrm>
          <a:prstGeom prst="rect">
            <a:avLst/>
          </a:prstGeom>
          <a:ln w="12700">
            <a:miter lim="400000"/>
          </a:ln>
          <a:extLst>
            <a:ext uri="{C572A759-6A51-4108-AA02-DFA0A04FC94B}">
              <ma14:wrappingTextBoxFlag xmlns:ma14="http://schemas.microsoft.com/office/mac/drawingml/2011/main" val="1"/>
            </a:ext>
          </a:extLst>
        </p:spPr>
        <p:txBody>
          <a:bodyPr lIns="48768" tIns="48768" rIns="48768" bIns="48768" anchor="ctr">
            <a:spAutoFit/>
          </a:bodyPr>
          <a:lstStyle/>
          <a:p>
            <a:pPr defTabSz="457200">
              <a:lnSpc>
                <a:spcPct val="90000"/>
              </a:lnSpc>
              <a:defRPr sz="6400">
                <a:solidFill>
                  <a:srgbClr val="000000"/>
                </a:solidFill>
                <a:latin typeface="Helvetica"/>
                <a:ea typeface="Helvetica"/>
                <a:cs typeface="Helvetica"/>
                <a:sym typeface="Helvetica"/>
              </a:defRPr>
            </a:pPr>
            <a:r>
              <a:rPr>
                <a:solidFill>
                  <a:srgbClr val="0071CE"/>
                </a:solidFill>
              </a:rPr>
              <a:t>50%</a:t>
            </a:r>
          </a:p>
          <a:p>
            <a:pPr defTabSz="457200">
              <a:lnSpc>
                <a:spcPct val="90000"/>
              </a:lnSpc>
              <a:defRPr sz="4000">
                <a:solidFill>
                  <a:srgbClr val="000000"/>
                </a:solidFill>
                <a:latin typeface="Helvetica"/>
                <a:ea typeface="Helvetica"/>
                <a:cs typeface="Helvetica"/>
                <a:sym typeface="Helvetica"/>
              </a:defRPr>
            </a:pPr>
            <a:r>
              <a:rPr>
                <a:solidFill>
                  <a:srgbClr val="0071CE"/>
                </a:solidFill>
              </a:rPr>
              <a:t>Мирового Объема</a:t>
            </a:r>
          </a:p>
          <a:p>
            <a:pPr defTabSz="457200">
              <a:lnSpc>
                <a:spcPct val="90000"/>
              </a:lnSpc>
              <a:defRPr sz="4000">
                <a:solidFill>
                  <a:srgbClr val="000000"/>
                </a:solidFill>
                <a:latin typeface="Helvetica"/>
                <a:ea typeface="Helvetica"/>
                <a:cs typeface="Helvetica"/>
                <a:sym typeface="Helvetica"/>
              </a:defRPr>
            </a:pPr>
            <a:r>
              <a:rPr>
                <a:solidFill>
                  <a:srgbClr val="0071CE"/>
                </a:solidFill>
              </a:rPr>
              <a:t>Выплачивается Партнерам</a:t>
            </a:r>
          </a:p>
        </p:txBody>
      </p:sp>
      <p:pic>
        <p:nvPicPr>
          <p:cNvPr id="681" name="image.png"/>
          <p:cNvPicPr>
            <a:picLocks noChangeAspect="1"/>
          </p:cNvPicPr>
          <p:nvPr/>
        </p:nvPicPr>
        <p:blipFill>
          <a:blip r:embed="rId3">
            <a:extLst/>
          </a:blip>
          <a:stretch>
            <a:fillRect/>
          </a:stretch>
        </p:blipFill>
        <p:spPr>
          <a:xfrm>
            <a:off x="7247526" y="7019686"/>
            <a:ext cx="4392508" cy="2624668"/>
          </a:xfrm>
          <a:prstGeom prst="rect">
            <a:avLst/>
          </a:prstGeom>
          <a:ln w="12700">
            <a:miter lim="400000"/>
          </a:ln>
        </p:spPr>
      </p:pic>
      <p:sp>
        <p:nvSpPr>
          <p:cNvPr id="682" name="Shape 682"/>
          <p:cNvSpPr/>
          <p:nvPr/>
        </p:nvSpPr>
        <p:spPr>
          <a:xfrm flipV="1">
            <a:off x="1909732" y="5778500"/>
            <a:ext cx="1709768" cy="1709767"/>
          </a:xfrm>
          <a:prstGeom prst="line">
            <a:avLst/>
          </a:prstGeom>
          <a:ln w="50800">
            <a:solidFill>
              <a:schemeClr val="accent5">
                <a:hueOff val="-608018"/>
                <a:satOff val="-16379"/>
                <a:lumOff val="25127"/>
              </a:scheme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iterate>
                                    <p:tmAbs val="0"/>
                                  </p:iterate>
                                  <p:childTnLst>
                                    <p:set>
                                      <p:cBhvr>
                                        <p:cTn id="6" fill="hold"/>
                                        <p:tgtEl>
                                          <p:spTgt spid="679"/>
                                        </p:tgtEl>
                                        <p:attrNameLst>
                                          <p:attrName>style.visibility</p:attrName>
                                        </p:attrNameLst>
                                      </p:cBhvr>
                                      <p:to>
                                        <p:strVal val="visible"/>
                                      </p:to>
                                    </p:set>
                                    <p:animEffect transition="in" filter="wipe(down)">
                                      <p:cBhvr>
                                        <p:cTn id="7" dur="1000"/>
                                        <p:tgtEl>
                                          <p:spTgt spid="679"/>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667"/>
                                        </p:tgtEl>
                                        <p:attrNameLst>
                                          <p:attrName>style.visibility</p:attrName>
                                        </p:attrNameLst>
                                      </p:cBhvr>
                                      <p:to>
                                        <p:strVal val="visible"/>
                                      </p:to>
                                    </p:set>
                                    <p:animEffect transition="in" filter="wipe(down)">
                                      <p:cBhvr>
                                        <p:cTn id="11" dur="1000"/>
                                        <p:tgtEl>
                                          <p:spTgt spid="667"/>
                                        </p:tgtEl>
                                      </p:cBhvr>
                                    </p:animEffect>
                                  </p:childTnLst>
                                </p:cTn>
                              </p:par>
                            </p:childTnLst>
                          </p:cTn>
                        </p:par>
                        <p:par>
                          <p:cTn id="12" fill="hold">
                            <p:stCondLst>
                              <p:cond delay="2000"/>
                            </p:stCondLst>
                            <p:childTnLst>
                              <p:par>
                                <p:cTn id="13" presetID="22" presetClass="entr" presetSubtype="8" fill="hold" grpId="3" nodeType="afterEffect">
                                  <p:stCondLst>
                                    <p:cond delay="0"/>
                                  </p:stCondLst>
                                  <p:iterate>
                                    <p:tmAbs val="0"/>
                                  </p:iterate>
                                  <p:childTnLst>
                                    <p:set>
                                      <p:cBhvr>
                                        <p:cTn id="14" fill="hold"/>
                                        <p:tgtEl>
                                          <p:spTgt spid="682"/>
                                        </p:tgtEl>
                                        <p:attrNameLst>
                                          <p:attrName>style.visibility</p:attrName>
                                        </p:attrNameLst>
                                      </p:cBhvr>
                                      <p:to>
                                        <p:strVal val="visible"/>
                                      </p:to>
                                    </p:set>
                                    <p:animEffect transition="in" filter="wipe(left)">
                                      <p:cBhvr>
                                        <p:cTn id="15" dur="750"/>
                                        <p:tgtEl>
                                          <p:spTgt spid="68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680"/>
                                        </p:tgtEl>
                                        <p:attrNameLst>
                                          <p:attrName>style.visibility</p:attrName>
                                        </p:attrNameLst>
                                      </p:cBhvr>
                                      <p:to>
                                        <p:strVal val="visible"/>
                                      </p:to>
                                    </p:set>
                                    <p:animEffect transition="in" filter="dissolve">
                                      <p:cBhvr>
                                        <p:cTn id="20" dur="500"/>
                                        <p:tgtEl>
                                          <p:spTgt spid="680"/>
                                        </p:tgtEl>
                                      </p:cBhvr>
                                    </p:animEffect>
                                  </p:childTnLst>
                                </p:cTn>
                              </p:par>
                            </p:childTnLst>
                          </p:cTn>
                        </p:par>
                        <p:par>
                          <p:cTn id="21" fill="hold">
                            <p:stCondLst>
                              <p:cond delay="500"/>
                            </p:stCondLst>
                            <p:childTnLst>
                              <p:par>
                                <p:cTn id="22" presetID="4" presetClass="entr" presetSubtype="32" fill="hold" grpId="5" nodeType="afterEffect">
                                  <p:stCondLst>
                                    <p:cond delay="0"/>
                                  </p:stCondLst>
                                  <p:iterate>
                                    <p:tmAbs val="0"/>
                                  </p:iterate>
                                  <p:childTnLst>
                                    <p:set>
                                      <p:cBhvr>
                                        <p:cTn id="23" fill="hold"/>
                                        <p:tgtEl>
                                          <p:spTgt spid="681"/>
                                        </p:tgtEl>
                                        <p:attrNameLst>
                                          <p:attrName>style.visibility</p:attrName>
                                        </p:attrNameLst>
                                      </p:cBhvr>
                                      <p:to>
                                        <p:strVal val="visible"/>
                                      </p:to>
                                    </p:set>
                                    <p:animEffect transition="in" filter="box(out)">
                                      <p:cBhvr>
                                        <p:cTn id="24" dur="7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2" animBg="1" advAuto="0"/>
      <p:bldP spid="679" grpId="1" animBg="1" advAuto="0"/>
      <p:bldP spid="680" grpId="4" animBg="1" advAuto="0"/>
      <p:bldP spid="681" grpId="5" animBg="1" advAuto="0"/>
      <p:bldP spid="682"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title"/>
          </p:nvPr>
        </p:nvSpPr>
        <p:spPr>
          <a:xfrm>
            <a:off x="650239" y="403049"/>
            <a:ext cx="11704322" cy="1772757"/>
          </a:xfrm>
          <a:prstGeom prst="rect">
            <a:avLst/>
          </a:prstGeom>
        </p:spPr>
        <p:txBody>
          <a:bodyPr>
            <a:normAutofit fontScale="90000"/>
          </a:bodyPr>
          <a:lstStyle>
            <a:lvl1pPr defTabSz="849646">
              <a:lnSpc>
                <a:spcPct val="90000"/>
              </a:lnSpc>
              <a:defRPr sz="4998" spc="499">
                <a:latin typeface="Helvetica"/>
                <a:ea typeface="Helvetica"/>
                <a:cs typeface="Helvetica"/>
                <a:sym typeface="Helvetica"/>
              </a:defRPr>
            </a:lvl1pPr>
          </a:lstStyle>
          <a:p>
            <a:r>
              <a:rPr lang="kk-KZ" dirty="0" smtClean="0"/>
              <a:t>Основатели </a:t>
            </a:r>
            <a:r>
              <a:rPr lang="en-AU" dirty="0"/>
              <a:t>ASEA</a:t>
            </a:r>
            <a:r>
              <a:rPr lang="kk-KZ" dirty="0" smtClean="0"/>
              <a:t> отклонили предложение от фармацевтической компании</a:t>
            </a:r>
            <a:endParaRPr dirty="0"/>
          </a:p>
        </p:txBody>
      </p:sp>
      <p:grpSp>
        <p:nvGrpSpPr>
          <p:cNvPr id="265" name="Group 265"/>
          <p:cNvGrpSpPr/>
          <p:nvPr/>
        </p:nvGrpSpPr>
        <p:grpSpPr>
          <a:xfrm>
            <a:off x="2860557" y="2940467"/>
            <a:ext cx="3265377" cy="5315052"/>
            <a:chOff x="0" y="-50799"/>
            <a:chExt cx="3265376" cy="5315051"/>
          </a:xfrm>
        </p:grpSpPr>
        <p:sp>
          <p:nvSpPr>
            <p:cNvPr id="261" name="Shape 261"/>
            <p:cNvSpPr/>
            <p:nvPr/>
          </p:nvSpPr>
          <p:spPr>
            <a:xfrm>
              <a:off x="0" y="4446663"/>
              <a:ext cx="3265377" cy="817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Вердис Нортон</a:t>
              </a:r>
            </a:p>
          </p:txBody>
        </p:sp>
        <p:grpSp>
          <p:nvGrpSpPr>
            <p:cNvPr id="264" name="Group 264" descr="17.8x10@72dpi.jpg"/>
            <p:cNvGrpSpPr/>
            <p:nvPr/>
          </p:nvGrpSpPr>
          <p:grpSpPr>
            <a:xfrm>
              <a:off x="84349" y="-50800"/>
              <a:ext cx="3126197" cy="4368300"/>
              <a:chOff x="0" y="0"/>
              <a:chExt cx="3126195" cy="4368299"/>
            </a:xfrm>
          </p:grpSpPr>
          <p:pic>
            <p:nvPicPr>
              <p:cNvPr id="263" name="image100.jpeg" descr="17.8x10@72dpi.jpg"/>
              <p:cNvPicPr>
                <a:picLocks noChangeAspect="1"/>
              </p:cNvPicPr>
              <p:nvPr/>
            </p:nvPicPr>
            <p:blipFill>
              <a:blip r:embed="rId3">
                <a:extLst/>
              </a:blip>
              <a:srcRect l="9455" t="3530" r="8443" b="3860"/>
              <a:stretch>
                <a:fillRect/>
              </a:stretch>
            </p:blipFill>
            <p:spPr>
              <a:xfrm>
                <a:off x="50800" y="50800"/>
                <a:ext cx="3024597" cy="4266700"/>
              </a:xfrm>
              <a:prstGeom prst="rect">
                <a:avLst/>
              </a:prstGeom>
              <a:ln>
                <a:noFill/>
              </a:ln>
              <a:effectLst/>
            </p:spPr>
          </p:pic>
          <p:pic>
            <p:nvPicPr>
              <p:cNvPr id="262" name="Рисунок 261"/>
              <p:cNvPicPr>
                <a:picLocks/>
              </p:cNvPicPr>
              <p:nvPr/>
            </p:nvPicPr>
            <p:blipFill>
              <a:blip r:embed="rId4">
                <a:extLst/>
              </a:blip>
              <a:stretch>
                <a:fillRect/>
              </a:stretch>
            </p:blipFill>
            <p:spPr>
              <a:xfrm>
                <a:off x="0" y="0"/>
                <a:ext cx="3126196" cy="4368300"/>
              </a:xfrm>
              <a:prstGeom prst="rect">
                <a:avLst/>
              </a:prstGeom>
              <a:effectLst/>
            </p:spPr>
          </p:pic>
        </p:grpSp>
      </p:grpSp>
      <p:grpSp>
        <p:nvGrpSpPr>
          <p:cNvPr id="270" name="Group 270"/>
          <p:cNvGrpSpPr/>
          <p:nvPr/>
        </p:nvGrpSpPr>
        <p:grpSpPr>
          <a:xfrm>
            <a:off x="7488278" y="2884833"/>
            <a:ext cx="3132077" cy="5426320"/>
            <a:chOff x="-11038" y="-50799"/>
            <a:chExt cx="3132076" cy="5426319"/>
          </a:xfrm>
        </p:grpSpPr>
        <p:sp>
          <p:nvSpPr>
            <p:cNvPr id="266" name="Shape 266"/>
            <p:cNvSpPr/>
            <p:nvPr/>
          </p:nvSpPr>
          <p:spPr>
            <a:xfrm>
              <a:off x="0" y="4446663"/>
              <a:ext cx="3095002" cy="9288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Тайлер Нортон</a:t>
              </a:r>
            </a:p>
          </p:txBody>
        </p:sp>
        <p:grpSp>
          <p:nvGrpSpPr>
            <p:cNvPr id="269" name="Group 269"/>
            <p:cNvGrpSpPr/>
            <p:nvPr/>
          </p:nvGrpSpPr>
          <p:grpSpPr>
            <a:xfrm>
              <a:off x="-11039" y="-50800"/>
              <a:ext cx="3132077" cy="4349098"/>
              <a:chOff x="0" y="0"/>
              <a:chExt cx="3132076" cy="4349097"/>
            </a:xfrm>
          </p:grpSpPr>
          <p:pic>
            <p:nvPicPr>
              <p:cNvPr id="268" name="image101.jpeg"/>
              <p:cNvPicPr>
                <a:picLocks noChangeAspect="1"/>
              </p:cNvPicPr>
              <p:nvPr/>
            </p:nvPicPr>
            <p:blipFill>
              <a:blip r:embed="rId5">
                <a:extLst/>
              </a:blip>
              <a:srcRect t="719" r="4817"/>
              <a:stretch>
                <a:fillRect/>
              </a:stretch>
            </p:blipFill>
            <p:spPr>
              <a:xfrm>
                <a:off x="50800" y="50800"/>
                <a:ext cx="3030477" cy="4247498"/>
              </a:xfrm>
              <a:prstGeom prst="rect">
                <a:avLst/>
              </a:prstGeom>
              <a:ln>
                <a:noFill/>
              </a:ln>
              <a:effectLst/>
            </p:spPr>
          </p:pic>
          <p:pic>
            <p:nvPicPr>
              <p:cNvPr id="267" name="Рисунок 266"/>
              <p:cNvPicPr>
                <a:picLocks/>
              </p:cNvPicPr>
              <p:nvPr/>
            </p:nvPicPr>
            <p:blipFill>
              <a:blip r:embed="rId6">
                <a:extLst/>
              </a:blip>
              <a:stretch>
                <a:fillRect/>
              </a:stretch>
            </p:blipFill>
            <p:spPr>
              <a:xfrm>
                <a:off x="-1" y="0"/>
                <a:ext cx="3132078" cy="4349098"/>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86" name="Shape 686"/>
          <p:cNvSpPr/>
          <p:nvPr/>
        </p:nvSpPr>
        <p:spPr>
          <a:xfrm>
            <a:off x="542801" y="174322"/>
            <a:ext cx="11304173" cy="55502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4199">
              <a:defRPr sz="8400" b="1">
                <a:solidFill>
                  <a:srgbClr val="0070C0"/>
                </a:solidFill>
                <a:latin typeface="Calibri"/>
                <a:ea typeface="Calibri"/>
                <a:cs typeface="Calibri"/>
                <a:sym typeface="Calibri"/>
              </a:defRPr>
            </a:pPr>
            <a:r>
              <a:rPr lang="kk-KZ" dirty="0" smtClean="0"/>
              <a:t>Заработайте</a:t>
            </a:r>
            <a:r>
              <a:rPr dirty="0" smtClean="0"/>
              <a:t> </a:t>
            </a:r>
            <a:r>
              <a:rPr lang="kk-KZ" dirty="0" smtClean="0"/>
              <a:t>чеки </a:t>
            </a:r>
            <a:r>
              <a:rPr dirty="0" smtClean="0"/>
              <a:t>“</a:t>
            </a:r>
            <a:r>
              <a:rPr lang="kk-KZ" dirty="0" smtClean="0"/>
              <a:t>Спасибо</a:t>
            </a:r>
            <a:r>
              <a:rPr dirty="0" smtClean="0"/>
              <a:t>” </a:t>
            </a:r>
            <a:endParaRPr dirty="0"/>
          </a:p>
          <a:p>
            <a:pPr algn="l" defTabSz="584199">
              <a:defRPr sz="6200">
                <a:solidFill>
                  <a:srgbClr val="0070C0"/>
                </a:solidFill>
                <a:latin typeface="Calibri Light"/>
                <a:ea typeface="Calibri Light"/>
                <a:cs typeface="Calibri Light"/>
                <a:sym typeface="Calibri Light"/>
              </a:defRPr>
            </a:pPr>
            <a:r>
              <a:rPr lang="kk-KZ" dirty="0" smtClean="0"/>
              <a:t>меняя жизни </a:t>
            </a:r>
          </a:p>
          <a:p>
            <a:pPr algn="l" defTabSz="584199">
              <a:defRPr sz="6200">
                <a:solidFill>
                  <a:srgbClr val="0070C0"/>
                </a:solidFill>
                <a:latin typeface="Calibri Light"/>
                <a:ea typeface="Calibri Light"/>
                <a:cs typeface="Calibri Light"/>
                <a:sym typeface="Calibri Light"/>
              </a:defRPr>
            </a:pPr>
            <a:r>
              <a:rPr lang="kk-KZ" dirty="0" smtClean="0"/>
              <a:t>по всему</a:t>
            </a:r>
          </a:p>
          <a:p>
            <a:pPr algn="l" defTabSz="584199">
              <a:defRPr sz="6200">
                <a:solidFill>
                  <a:srgbClr val="0070C0"/>
                </a:solidFill>
                <a:latin typeface="Calibri Light"/>
                <a:ea typeface="Calibri Light"/>
                <a:cs typeface="Calibri Light"/>
                <a:sym typeface="Calibri Light"/>
              </a:defRPr>
            </a:pPr>
            <a:r>
              <a:rPr lang="kk-KZ" dirty="0" smtClean="0"/>
              <a:t>миру</a:t>
            </a:r>
            <a:endParaRPr dirty="0"/>
          </a:p>
        </p:txBody>
      </p:sp>
      <p:pic>
        <p:nvPicPr>
          <p:cNvPr id="687" name="image31.png"/>
          <p:cNvPicPr>
            <a:picLocks noChangeAspect="1"/>
          </p:cNvPicPr>
          <p:nvPr/>
        </p:nvPicPr>
        <p:blipFill>
          <a:blip r:embed="rId4">
            <a:extLst/>
          </a:blip>
          <a:stretch>
            <a:fillRect/>
          </a:stretch>
        </p:blipFill>
        <p:spPr>
          <a:xfrm>
            <a:off x="3921446" y="1278735"/>
            <a:ext cx="9526222" cy="88750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1" name="Shape 691"/>
          <p:cNvSpPr>
            <a:spLocks noGrp="1"/>
          </p:cNvSpPr>
          <p:nvPr>
            <p:ph type="title"/>
          </p:nvPr>
        </p:nvSpPr>
        <p:spPr>
          <a:xfrm>
            <a:off x="3354647" y="1328411"/>
            <a:ext cx="8412482" cy="1198319"/>
          </a:xfrm>
          <a:prstGeom prst="rect">
            <a:avLst/>
          </a:prstGeom>
        </p:spPr>
        <p:txBody>
          <a:bodyPr>
            <a:normAutofit fontScale="90000"/>
          </a:bodyPr>
          <a:lstStyle>
            <a:lvl1pPr algn="ctr" defTabSz="840977">
              <a:lnSpc>
                <a:spcPct val="100000"/>
              </a:lnSpc>
              <a:defRPr sz="5626"/>
            </a:lvl1pPr>
          </a:lstStyle>
          <a:p>
            <a:r>
              <a:rPr lang="kk-KZ" dirty="0" smtClean="0"/>
              <a:t>Способов Заработка с Помощью</a:t>
            </a:r>
            <a:r>
              <a:rPr dirty="0" smtClean="0"/>
              <a:t> </a:t>
            </a:r>
            <a:r>
              <a:rPr dirty="0"/>
              <a:t>ASEA</a:t>
            </a:r>
          </a:p>
        </p:txBody>
      </p:sp>
      <p:sp>
        <p:nvSpPr>
          <p:cNvPr id="692" name="Shape 692"/>
          <p:cNvSpPr/>
          <p:nvPr/>
        </p:nvSpPr>
        <p:spPr>
          <a:xfrm>
            <a:off x="2203621" y="6590663"/>
            <a:ext cx="4173594" cy="727010"/>
          </a:xfrm>
          <a:prstGeom prst="rightArrow">
            <a:avLst>
              <a:gd name="adj1" fmla="val 47201"/>
              <a:gd name="adj2" fmla="val 66952"/>
            </a:avLst>
          </a:prstGeom>
          <a:solidFill>
            <a:srgbClr val="808080"/>
          </a:solidFill>
          <a:ln w="12700">
            <a:miter lim="400000"/>
          </a:ln>
        </p:spPr>
        <p:txBody>
          <a:bodyPr lIns="54186" tIns="54186" rIns="54186" bIns="54186" anchor="ctr"/>
          <a:lstStyle/>
          <a:p>
            <a:pPr defTabSz="866986">
              <a:defRPr sz="3400">
                <a:solidFill>
                  <a:srgbClr val="000000"/>
                </a:solidFill>
                <a:latin typeface="Calibri"/>
                <a:ea typeface="Calibri"/>
                <a:cs typeface="Calibri"/>
                <a:sym typeface="Calibri"/>
              </a:defRPr>
            </a:pPr>
            <a:endParaRPr/>
          </a:p>
        </p:txBody>
      </p:sp>
      <p:sp>
        <p:nvSpPr>
          <p:cNvPr id="693" name="Shape 693"/>
          <p:cNvSpPr/>
          <p:nvPr/>
        </p:nvSpPr>
        <p:spPr>
          <a:xfrm>
            <a:off x="2151966" y="7331473"/>
            <a:ext cx="3982711" cy="644344"/>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nchor="ctr"/>
          <a:lstStyle/>
          <a:p>
            <a:pPr defTabSz="866986">
              <a:defRPr sz="1800" b="1">
                <a:latin typeface="Helvetica"/>
                <a:ea typeface="Helvetica"/>
                <a:cs typeface="Helvetica"/>
                <a:sym typeface="Helvetica"/>
              </a:defRPr>
            </a:pPr>
            <a:r>
              <a:rPr lang="ru-RU" dirty="0"/>
              <a:t>НЕМЕДЛЕННЫЙ ДОХОД </a:t>
            </a:r>
            <a:r>
              <a:rPr dirty="0" smtClean="0"/>
              <a:t>: </a:t>
            </a:r>
            <a:r>
              <a:rPr lang="ru-RU" dirty="0"/>
              <a:t>Линейный доход</a:t>
            </a:r>
          </a:p>
          <a:p>
            <a:pPr defTabSz="866986">
              <a:defRPr sz="1800" b="1">
                <a:latin typeface="Helvetica"/>
                <a:ea typeface="Helvetica"/>
                <a:cs typeface="Helvetica"/>
                <a:sym typeface="Helvetica"/>
              </a:defRPr>
            </a:pPr>
            <a:r>
              <a:rPr lang="ru-RU" dirty="0"/>
              <a:t>На основании вашей личной деятельности</a:t>
            </a:r>
            <a:endParaRPr dirty="0"/>
          </a:p>
        </p:txBody>
      </p:sp>
      <p:sp>
        <p:nvSpPr>
          <p:cNvPr id="694" name="Shape 694"/>
          <p:cNvSpPr/>
          <p:nvPr/>
        </p:nvSpPr>
        <p:spPr>
          <a:xfrm>
            <a:off x="6572495" y="6590663"/>
            <a:ext cx="4265422" cy="786892"/>
          </a:xfrm>
          <a:prstGeom prst="rightArrow">
            <a:avLst>
              <a:gd name="adj1" fmla="val 47201"/>
              <a:gd name="adj2" fmla="val 66952"/>
            </a:avLst>
          </a:prstGeom>
          <a:solidFill>
            <a:srgbClr val="808080"/>
          </a:solidFill>
          <a:ln w="12700">
            <a:miter lim="400000"/>
          </a:ln>
        </p:spPr>
        <p:txBody>
          <a:bodyPr lIns="54186" tIns="54186" rIns="54186" bIns="54186" anchor="ctr"/>
          <a:lstStyle/>
          <a:p>
            <a:pPr defTabSz="866986">
              <a:defRPr sz="3400">
                <a:solidFill>
                  <a:srgbClr val="000000"/>
                </a:solidFill>
                <a:latin typeface="Calibri"/>
                <a:ea typeface="Calibri"/>
                <a:cs typeface="Calibri"/>
                <a:sym typeface="Calibri"/>
              </a:defRPr>
            </a:pPr>
            <a:endParaRPr/>
          </a:p>
        </p:txBody>
      </p:sp>
      <p:sp>
        <p:nvSpPr>
          <p:cNvPr id="695" name="Shape 695"/>
          <p:cNvSpPr/>
          <p:nvPr/>
        </p:nvSpPr>
        <p:spPr>
          <a:xfrm>
            <a:off x="6531856" y="7177606"/>
            <a:ext cx="4777761" cy="952078"/>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nchor="ctr"/>
          <a:lstStyle/>
          <a:p>
            <a:pPr defTabSz="866986">
              <a:defRPr sz="1800" b="1">
                <a:latin typeface="Helvetica"/>
                <a:ea typeface="Helvetica"/>
                <a:cs typeface="Helvetica"/>
                <a:sym typeface="Helvetica"/>
              </a:defRPr>
            </a:pPr>
            <a:r>
              <a:rPr lang="ru-RU" dirty="0"/>
              <a:t>ОСТАТОЧНЫЙ ДОХОД </a:t>
            </a:r>
            <a:r>
              <a:rPr dirty="0" smtClean="0"/>
              <a:t>: </a:t>
            </a:r>
            <a:r>
              <a:rPr lang="ru-RU" dirty="0"/>
              <a:t>Со временем</a:t>
            </a:r>
          </a:p>
          <a:p>
            <a:pPr defTabSz="866986">
              <a:defRPr sz="1800" b="1">
                <a:latin typeface="Helvetica"/>
                <a:ea typeface="Helvetica"/>
                <a:cs typeface="Helvetica"/>
                <a:sym typeface="Helvetica"/>
              </a:defRPr>
            </a:pPr>
            <a:r>
              <a:rPr lang="ru-RU" dirty="0"/>
              <a:t>Основываясь на деятельности вашей команды</a:t>
            </a:r>
            <a:endParaRPr dirty="0"/>
          </a:p>
        </p:txBody>
      </p:sp>
      <p:sp>
        <p:nvSpPr>
          <p:cNvPr id="696" name="Shape 696"/>
          <p:cNvSpPr/>
          <p:nvPr/>
        </p:nvSpPr>
        <p:spPr>
          <a:xfrm>
            <a:off x="1404755" y="260483"/>
            <a:ext cx="1618459" cy="3334174"/>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nchor="ctr">
            <a:spAutoFit/>
          </a:bodyPr>
          <a:lstStyle>
            <a:lvl1pPr algn="l" defTabSz="650240">
              <a:defRPr sz="21200" b="1">
                <a:solidFill>
                  <a:srgbClr val="1E84BA"/>
                </a:solidFill>
                <a:latin typeface="Helvetica"/>
                <a:ea typeface="Helvetica"/>
                <a:cs typeface="Helvetica"/>
                <a:sym typeface="Helvetica"/>
              </a:defRPr>
            </a:lvl1pPr>
          </a:lstStyle>
          <a:p>
            <a:r>
              <a:t>8</a:t>
            </a:r>
          </a:p>
        </p:txBody>
      </p:sp>
      <p:grpSp>
        <p:nvGrpSpPr>
          <p:cNvPr id="724" name="Group 724"/>
          <p:cNvGrpSpPr/>
          <p:nvPr/>
        </p:nvGrpSpPr>
        <p:grpSpPr>
          <a:xfrm>
            <a:off x="2220653" y="3222300"/>
            <a:ext cx="7440484" cy="3273708"/>
            <a:chOff x="-1" y="0"/>
            <a:chExt cx="7440482" cy="3273706"/>
          </a:xfrm>
        </p:grpSpPr>
        <p:sp>
          <p:nvSpPr>
            <p:cNvPr id="697" name="Shape 697"/>
            <p:cNvSpPr/>
            <p:nvPr/>
          </p:nvSpPr>
          <p:spPr>
            <a:xfrm>
              <a:off x="4353623" y="643060"/>
              <a:ext cx="917804" cy="261667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698" name="Shape 698"/>
            <p:cNvSpPr/>
            <p:nvPr/>
          </p:nvSpPr>
          <p:spPr>
            <a:xfrm>
              <a:off x="6522677" y="0"/>
              <a:ext cx="917804" cy="32589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699" name="Shape 699"/>
            <p:cNvSpPr/>
            <p:nvPr/>
          </p:nvSpPr>
          <p:spPr>
            <a:xfrm>
              <a:off x="6522679" y="5301"/>
              <a:ext cx="917801"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nvGrpSpPr>
            <p:cNvPr id="722" name="Group 722"/>
            <p:cNvGrpSpPr/>
            <p:nvPr/>
          </p:nvGrpSpPr>
          <p:grpSpPr>
            <a:xfrm>
              <a:off x="-1" y="311044"/>
              <a:ext cx="7440478" cy="2962662"/>
              <a:chOff x="0" y="0"/>
              <a:chExt cx="7440476" cy="2962660"/>
            </a:xfrm>
          </p:grpSpPr>
          <p:grpSp>
            <p:nvGrpSpPr>
              <p:cNvPr id="702" name="Group 702"/>
              <p:cNvGrpSpPr/>
              <p:nvPr/>
            </p:nvGrpSpPr>
            <p:grpSpPr>
              <a:xfrm>
                <a:off x="0" y="1635860"/>
                <a:ext cx="917804" cy="1297063"/>
                <a:chOff x="0" y="0"/>
                <a:chExt cx="917803" cy="1297061"/>
              </a:xfrm>
            </p:grpSpPr>
            <p:sp>
              <p:nvSpPr>
                <p:cNvPr id="700" name="Shape 700"/>
                <p:cNvSpPr/>
                <p:nvPr/>
              </p:nvSpPr>
              <p:spPr>
                <a:xfrm>
                  <a:off x="0" y="-1"/>
                  <a:ext cx="917804" cy="1297063"/>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01" name="Shape 701"/>
                <p:cNvSpPr/>
                <p:nvPr/>
              </p:nvSpPr>
              <p:spPr>
                <a:xfrm>
                  <a:off x="1" y="-1"/>
                  <a:ext cx="917802" cy="270707"/>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05" name="Group 705"/>
              <p:cNvGrpSpPr/>
              <p:nvPr/>
            </p:nvGrpSpPr>
            <p:grpSpPr>
              <a:xfrm>
                <a:off x="1087114" y="1313495"/>
                <a:ext cx="921915" cy="1619428"/>
                <a:chOff x="0" y="0"/>
                <a:chExt cx="921914" cy="1619427"/>
              </a:xfrm>
            </p:grpSpPr>
            <p:sp>
              <p:nvSpPr>
                <p:cNvPr id="703" name="Shape 703"/>
                <p:cNvSpPr/>
                <p:nvPr/>
              </p:nvSpPr>
              <p:spPr>
                <a:xfrm>
                  <a:off x="4110" y="2"/>
                  <a:ext cx="917805" cy="1619426"/>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04" name="Shape 704"/>
                <p:cNvSpPr/>
                <p:nvPr/>
              </p:nvSpPr>
              <p:spPr>
                <a:xfrm>
                  <a:off x="-1" y="0"/>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08" name="Group 708"/>
              <p:cNvGrpSpPr/>
              <p:nvPr/>
            </p:nvGrpSpPr>
            <p:grpSpPr>
              <a:xfrm>
                <a:off x="2174226" y="982864"/>
                <a:ext cx="917804" cy="1950059"/>
                <a:chOff x="0" y="0"/>
                <a:chExt cx="917803" cy="1950058"/>
              </a:xfrm>
            </p:grpSpPr>
            <p:sp>
              <p:nvSpPr>
                <p:cNvPr id="706" name="Shape 706"/>
                <p:cNvSpPr/>
                <p:nvPr/>
              </p:nvSpPr>
              <p:spPr>
                <a:xfrm>
                  <a:off x="0" y="0"/>
                  <a:ext cx="917804" cy="1950059"/>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07" name="Shape 707"/>
                <p:cNvSpPr/>
                <p:nvPr/>
              </p:nvSpPr>
              <p:spPr>
                <a:xfrm>
                  <a:off x="1" y="-1"/>
                  <a:ext cx="917802" cy="270707"/>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11" name="Group 711"/>
              <p:cNvGrpSpPr/>
              <p:nvPr/>
            </p:nvGrpSpPr>
            <p:grpSpPr>
              <a:xfrm>
                <a:off x="3261338" y="660499"/>
                <a:ext cx="917804" cy="2272424"/>
                <a:chOff x="0" y="0"/>
                <a:chExt cx="917803" cy="2272423"/>
              </a:xfrm>
            </p:grpSpPr>
            <p:sp>
              <p:nvSpPr>
                <p:cNvPr id="709" name="Shape 709"/>
                <p:cNvSpPr/>
                <p:nvPr/>
              </p:nvSpPr>
              <p:spPr>
                <a:xfrm>
                  <a:off x="0" y="0"/>
                  <a:ext cx="917804" cy="227242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rgbClr val="DCBD23"/>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10" name="Shape 710"/>
                <p:cNvSpPr/>
                <p:nvPr/>
              </p:nvSpPr>
              <p:spPr>
                <a:xfrm>
                  <a:off x="1" y="0"/>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14" name="Group 714"/>
              <p:cNvGrpSpPr/>
              <p:nvPr/>
            </p:nvGrpSpPr>
            <p:grpSpPr>
              <a:xfrm>
                <a:off x="5435563" y="0"/>
                <a:ext cx="917805" cy="2932923"/>
                <a:chOff x="0" y="0"/>
                <a:chExt cx="917803" cy="2932922"/>
              </a:xfrm>
            </p:grpSpPr>
            <p:sp>
              <p:nvSpPr>
                <p:cNvPr id="712" name="Shape 712"/>
                <p:cNvSpPr/>
                <p:nvPr/>
              </p:nvSpPr>
              <p:spPr>
                <a:xfrm>
                  <a:off x="0" y="7504"/>
                  <a:ext cx="917804" cy="2925419"/>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13" name="Shape 713"/>
                <p:cNvSpPr/>
                <p:nvPr/>
              </p:nvSpPr>
              <p:spPr>
                <a:xfrm>
                  <a:off x="1" y="0"/>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715" name="Shape 715"/>
              <p:cNvSpPr/>
              <p:nvPr/>
            </p:nvSpPr>
            <p:spPr>
              <a:xfrm>
                <a:off x="1" y="2217846"/>
                <a:ext cx="917800" cy="744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866986">
                  <a:defRPr sz="1400" b="1">
                    <a:solidFill>
                      <a:srgbClr val="FFFFFF"/>
                    </a:solidFill>
                    <a:latin typeface="Helvetica"/>
                    <a:ea typeface="Helvetica"/>
                    <a:cs typeface="Helvetica"/>
                    <a:sym typeface="Helvetica"/>
                  </a:defRPr>
                </a:lvl1pPr>
              </a:lstStyle>
              <a:p>
                <a:r>
                  <a:rPr lang="kk-KZ" dirty="0" smtClean="0"/>
                  <a:t>Розничная торговля</a:t>
                </a:r>
                <a:endParaRPr dirty="0"/>
              </a:p>
            </p:txBody>
          </p:sp>
          <p:sp>
            <p:nvSpPr>
              <p:cNvPr id="716" name="Shape 716"/>
              <p:cNvSpPr/>
              <p:nvPr/>
            </p:nvSpPr>
            <p:spPr>
              <a:xfrm>
                <a:off x="2181233" y="1881105"/>
                <a:ext cx="917800" cy="5293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rPr lang="kk-KZ" dirty="0" smtClean="0"/>
                  <a:t>Быстрый Старт</a:t>
                </a:r>
                <a:endParaRPr dirty="0"/>
              </a:p>
            </p:txBody>
          </p:sp>
          <p:sp>
            <p:nvSpPr>
              <p:cNvPr id="717" name="Shape 717"/>
              <p:cNvSpPr/>
              <p:nvPr/>
            </p:nvSpPr>
            <p:spPr>
              <a:xfrm>
                <a:off x="3262800" y="1605500"/>
                <a:ext cx="917800" cy="744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866986">
                  <a:defRPr sz="1400" b="1">
                    <a:solidFill>
                      <a:srgbClr val="FFFFFF"/>
                    </a:solidFill>
                    <a:latin typeface="Helvetica"/>
                    <a:ea typeface="Helvetica"/>
                    <a:cs typeface="Helvetica"/>
                    <a:sym typeface="Helvetica"/>
                  </a:defRPr>
                </a:lvl1pPr>
              </a:lstStyle>
              <a:p>
                <a:r>
                  <a:rPr lang="kk-KZ" dirty="0" smtClean="0"/>
                  <a:t>Бонус Директора</a:t>
                </a:r>
                <a:endParaRPr dirty="0"/>
              </a:p>
            </p:txBody>
          </p:sp>
          <p:sp>
            <p:nvSpPr>
              <p:cNvPr id="718" name="Shape 718"/>
              <p:cNvSpPr/>
              <p:nvPr/>
            </p:nvSpPr>
            <p:spPr>
              <a:xfrm>
                <a:off x="4275033" y="1391684"/>
                <a:ext cx="1078649" cy="5293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rPr lang="kk-KZ" dirty="0" smtClean="0"/>
                  <a:t>Комиссии Группы</a:t>
                </a:r>
                <a:endParaRPr dirty="0"/>
              </a:p>
            </p:txBody>
          </p:sp>
          <p:sp>
            <p:nvSpPr>
              <p:cNvPr id="719" name="Shape 719"/>
              <p:cNvSpPr/>
              <p:nvPr/>
            </p:nvSpPr>
            <p:spPr>
              <a:xfrm>
                <a:off x="5435563" y="1136660"/>
                <a:ext cx="917800" cy="1175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866986">
                  <a:defRPr sz="1400" b="1">
                    <a:solidFill>
                      <a:srgbClr val="FFFFFF"/>
                    </a:solidFill>
                    <a:latin typeface="Helvetica"/>
                    <a:ea typeface="Helvetica"/>
                    <a:cs typeface="Helvetica"/>
                    <a:sym typeface="Helvetica"/>
                  </a:defRPr>
                </a:lvl1pPr>
              </a:lstStyle>
              <a:p>
                <a:r>
                  <a:rPr lang="kk-KZ" dirty="0" smtClean="0"/>
                  <a:t>Бассейн Исполнительного Директоров</a:t>
                </a:r>
                <a:endParaRPr dirty="0"/>
              </a:p>
            </p:txBody>
          </p:sp>
          <p:sp>
            <p:nvSpPr>
              <p:cNvPr id="720" name="Shape 720"/>
              <p:cNvSpPr/>
              <p:nvPr/>
            </p:nvSpPr>
            <p:spPr>
              <a:xfrm>
                <a:off x="1080108" y="1957893"/>
                <a:ext cx="917800" cy="9602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rPr lang="kk-KZ" dirty="0" smtClean="0"/>
                  <a:t>Предпочтительные клиенты</a:t>
                </a:r>
                <a:endParaRPr dirty="0"/>
              </a:p>
            </p:txBody>
          </p:sp>
          <p:sp>
            <p:nvSpPr>
              <p:cNvPr id="721" name="Shape 721"/>
              <p:cNvSpPr/>
              <p:nvPr/>
            </p:nvSpPr>
            <p:spPr>
              <a:xfrm>
                <a:off x="6522677" y="1013607"/>
                <a:ext cx="917799" cy="5293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rPr lang="kk-KZ" dirty="0" smtClean="0"/>
                  <a:t>Проверка Матча</a:t>
                </a:r>
                <a:endParaRPr dirty="0"/>
              </a:p>
            </p:txBody>
          </p:sp>
        </p:grpSp>
        <p:sp>
          <p:nvSpPr>
            <p:cNvPr id="723" name="Shape 723"/>
            <p:cNvSpPr/>
            <p:nvPr/>
          </p:nvSpPr>
          <p:spPr>
            <a:xfrm>
              <a:off x="4351841" y="636556"/>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725" name="Shape 725"/>
          <p:cNvSpPr/>
          <p:nvPr/>
        </p:nvSpPr>
        <p:spPr>
          <a:xfrm>
            <a:off x="9825268" y="2935660"/>
            <a:ext cx="917804" cy="3550083"/>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a:miter lim="400000"/>
          </a:ln>
          <a:effectLst>
            <a:outerShdw blurRad="38100" dist="25400" dir="5400000" rotWithShape="0">
              <a:srgbClr val="000000">
                <a:alpha val="25000"/>
              </a:srgbClr>
            </a:outerShdw>
          </a:effectLst>
        </p:spPr>
        <p:txBody>
          <a:bodyPr lIns="54186" tIns="54186" rIns="54186" bIns="54186" anchor="ctr"/>
          <a:lstStyle/>
          <a:p>
            <a:pPr defTabSz="866986">
              <a:defRPr sz="3400">
                <a:solidFill>
                  <a:srgbClr val="FFFFFF"/>
                </a:solidFill>
                <a:latin typeface="Calibri"/>
                <a:ea typeface="Calibri"/>
                <a:cs typeface="Calibri"/>
                <a:sym typeface="Calibri"/>
              </a:defRPr>
            </a:pPr>
            <a:endParaRPr/>
          </a:p>
        </p:txBody>
      </p:sp>
      <p:sp>
        <p:nvSpPr>
          <p:cNvPr id="726" name="Shape 726"/>
          <p:cNvSpPr/>
          <p:nvPr/>
        </p:nvSpPr>
        <p:spPr>
          <a:xfrm>
            <a:off x="9825270" y="2932842"/>
            <a:ext cx="917802" cy="270706"/>
          </a:xfrm>
          <a:prstGeom prst="ellipse">
            <a:avLst/>
          </a:prstGeom>
          <a:solidFill>
            <a:srgbClr val="FFFFFF">
              <a:alpha val="40000"/>
            </a:srgbClr>
          </a:solidFill>
          <a:ln w="12700">
            <a:miter lim="400000"/>
          </a:ln>
        </p:spPr>
        <p:txBody>
          <a:bodyPr lIns="54186" tIns="54186" rIns="54186" bIns="54186" anchor="ctr"/>
          <a:lstStyle/>
          <a:p>
            <a:pPr defTabSz="866986">
              <a:defRPr sz="3400">
                <a:solidFill>
                  <a:srgbClr val="FFFFFF"/>
                </a:solidFill>
                <a:latin typeface="Calibri"/>
                <a:ea typeface="Calibri"/>
                <a:cs typeface="Calibri"/>
                <a:sym typeface="Calibri"/>
              </a:defRPr>
            </a:pPr>
            <a:endParaRPr/>
          </a:p>
        </p:txBody>
      </p:sp>
      <p:sp>
        <p:nvSpPr>
          <p:cNvPr id="727" name="Shape 727"/>
          <p:cNvSpPr/>
          <p:nvPr/>
        </p:nvSpPr>
        <p:spPr>
          <a:xfrm>
            <a:off x="9835615" y="4331826"/>
            <a:ext cx="917799" cy="74481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p>
            <a:pPr defTabSz="866986">
              <a:defRPr sz="1400" b="1">
                <a:solidFill>
                  <a:srgbClr val="FFFFFF"/>
                </a:solidFill>
                <a:latin typeface="Helvetica"/>
                <a:ea typeface="Helvetica"/>
                <a:cs typeface="Helvetica"/>
                <a:sym typeface="Helvetica"/>
              </a:defRPr>
            </a:pPr>
            <a:r>
              <a:rPr lang="kk-KZ" dirty="0" smtClean="0"/>
              <a:t>Бассейн Брилиантов</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p:nvPr/>
        </p:nvSpPr>
        <p:spPr>
          <a:xfrm>
            <a:off x="1577963" y="3006466"/>
            <a:ext cx="9848875" cy="4312233"/>
          </a:xfrm>
          <a:prstGeom prst="rect">
            <a:avLst/>
          </a:prstGeom>
          <a:solidFill>
            <a:srgbClr val="FFFFFF"/>
          </a:solidFill>
          <a:ln w="12700">
            <a:miter lim="400000"/>
          </a:ln>
        </p:spPr>
        <p:txBody>
          <a:bodyPr lIns="54186" tIns="54186" rIns="54186" bIns="54186" anchor="ctr"/>
          <a:lstStyle/>
          <a:p>
            <a:pPr algn="l" defTabSz="650240">
              <a:defRPr sz="1600">
                <a:solidFill>
                  <a:srgbClr val="000000"/>
                </a:solidFill>
                <a:latin typeface="Gill Sans"/>
                <a:ea typeface="Gill Sans"/>
                <a:cs typeface="Gill Sans"/>
                <a:sym typeface="Gill Sans"/>
              </a:defRPr>
            </a:pPr>
            <a:endParaRPr/>
          </a:p>
        </p:txBody>
      </p:sp>
      <p:sp>
        <p:nvSpPr>
          <p:cNvPr id="751" name="Shape 751"/>
          <p:cNvSpPr/>
          <p:nvPr/>
        </p:nvSpPr>
        <p:spPr>
          <a:xfrm flipH="1">
            <a:off x="9423739" y="5469414"/>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752" name="Shape 752"/>
          <p:cNvSpPr/>
          <p:nvPr/>
        </p:nvSpPr>
        <p:spPr>
          <a:xfrm flipH="1">
            <a:off x="9423739" y="4393657"/>
            <a:ext cx="1986986" cy="597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753" name="Shape 753"/>
          <p:cNvSpPr/>
          <p:nvPr/>
        </p:nvSpPr>
        <p:spPr>
          <a:xfrm flipH="1">
            <a:off x="9423739" y="3145407"/>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grpSp>
        <p:nvGrpSpPr>
          <p:cNvPr id="846" name="Group 846"/>
          <p:cNvGrpSpPr/>
          <p:nvPr/>
        </p:nvGrpSpPr>
        <p:grpSpPr>
          <a:xfrm>
            <a:off x="2382456" y="2874512"/>
            <a:ext cx="6524969" cy="3977402"/>
            <a:chOff x="20240" y="14273"/>
            <a:chExt cx="6524967" cy="3977401"/>
          </a:xfrm>
        </p:grpSpPr>
        <p:grpSp>
          <p:nvGrpSpPr>
            <p:cNvPr id="758" name="Group 758"/>
            <p:cNvGrpSpPr/>
            <p:nvPr/>
          </p:nvGrpSpPr>
          <p:grpSpPr>
            <a:xfrm>
              <a:off x="2720066" y="14273"/>
              <a:ext cx="1414270" cy="1177146"/>
              <a:chOff x="0" y="14273"/>
              <a:chExt cx="1414269" cy="1177145"/>
            </a:xfrm>
          </p:grpSpPr>
          <p:pic>
            <p:nvPicPr>
              <p:cNvPr id="756" name="iStock_blank sign 2598785XSmall.jpg"/>
              <p:cNvPicPr>
                <a:picLocks noChangeAspect="1"/>
              </p:cNvPicPr>
              <p:nvPr/>
            </p:nvPicPr>
            <p:blipFill>
              <a:blip r:embed="rId3">
                <a:extLst/>
              </a:blip>
              <a:srcRect l="7339" t="4229" r="10994" b="12"/>
              <a:stretch>
                <a:fillRect/>
              </a:stretch>
            </p:blipFill>
            <p:spPr>
              <a:xfrm>
                <a:off x="160723" y="50403"/>
                <a:ext cx="975917" cy="1141016"/>
              </a:xfrm>
              <a:custGeom>
                <a:avLst/>
                <a:gdLst/>
                <a:ahLst/>
                <a:cxnLst>
                  <a:cxn ang="0">
                    <a:pos x="wd2" y="hd2"/>
                  </a:cxn>
                  <a:cxn ang="5400000">
                    <a:pos x="wd2" y="hd2"/>
                  </a:cxn>
                  <a:cxn ang="10800000">
                    <a:pos x="wd2" y="hd2"/>
                  </a:cxn>
                  <a:cxn ang="16200000">
                    <a:pos x="wd2" y="hd2"/>
                  </a:cxn>
                </a:cxnLst>
                <a:rect l="0" t="0" r="r" b="b"/>
                <a:pathLst>
                  <a:path w="21600" h="21600" extrusionOk="0">
                    <a:moveTo>
                      <a:pt x="3312" y="0"/>
                    </a:moveTo>
                    <a:lnTo>
                      <a:pt x="3241" y="8"/>
                    </a:lnTo>
                    <a:lnTo>
                      <a:pt x="3206" y="68"/>
                    </a:lnTo>
                    <a:lnTo>
                      <a:pt x="3171" y="210"/>
                    </a:lnTo>
                    <a:lnTo>
                      <a:pt x="3136" y="413"/>
                    </a:lnTo>
                    <a:lnTo>
                      <a:pt x="3101" y="646"/>
                    </a:lnTo>
                    <a:lnTo>
                      <a:pt x="3074" y="826"/>
                    </a:lnTo>
                    <a:lnTo>
                      <a:pt x="3031" y="1127"/>
                    </a:lnTo>
                    <a:lnTo>
                      <a:pt x="2969" y="1525"/>
                    </a:lnTo>
                    <a:lnTo>
                      <a:pt x="2899" y="2013"/>
                    </a:lnTo>
                    <a:lnTo>
                      <a:pt x="2811" y="2562"/>
                    </a:lnTo>
                    <a:lnTo>
                      <a:pt x="2723" y="3171"/>
                    </a:lnTo>
                    <a:lnTo>
                      <a:pt x="2626" y="3817"/>
                    </a:lnTo>
                    <a:lnTo>
                      <a:pt x="2521" y="4478"/>
                    </a:lnTo>
                    <a:lnTo>
                      <a:pt x="2424" y="5131"/>
                    </a:lnTo>
                    <a:lnTo>
                      <a:pt x="2328" y="5740"/>
                    </a:lnTo>
                    <a:lnTo>
                      <a:pt x="2240" y="6303"/>
                    </a:lnTo>
                    <a:lnTo>
                      <a:pt x="2170" y="6784"/>
                    </a:lnTo>
                    <a:lnTo>
                      <a:pt x="2108" y="7190"/>
                    </a:lnTo>
                    <a:lnTo>
                      <a:pt x="2064" y="7498"/>
                    </a:lnTo>
                    <a:lnTo>
                      <a:pt x="2029" y="7701"/>
                    </a:lnTo>
                    <a:lnTo>
                      <a:pt x="2020" y="7776"/>
                    </a:lnTo>
                    <a:lnTo>
                      <a:pt x="2135" y="7806"/>
                    </a:lnTo>
                    <a:lnTo>
                      <a:pt x="2442" y="7851"/>
                    </a:lnTo>
                    <a:lnTo>
                      <a:pt x="2899" y="7911"/>
                    </a:lnTo>
                    <a:lnTo>
                      <a:pt x="3452" y="7971"/>
                    </a:lnTo>
                    <a:lnTo>
                      <a:pt x="4014" y="8031"/>
                    </a:lnTo>
                    <a:lnTo>
                      <a:pt x="4489" y="8092"/>
                    </a:lnTo>
                    <a:lnTo>
                      <a:pt x="4831" y="8137"/>
                    </a:lnTo>
                    <a:lnTo>
                      <a:pt x="4989" y="8167"/>
                    </a:lnTo>
                    <a:lnTo>
                      <a:pt x="5077" y="8212"/>
                    </a:lnTo>
                    <a:lnTo>
                      <a:pt x="5130" y="8294"/>
                    </a:lnTo>
                    <a:lnTo>
                      <a:pt x="5147" y="8445"/>
                    </a:lnTo>
                    <a:lnTo>
                      <a:pt x="5200" y="8587"/>
                    </a:lnTo>
                    <a:lnTo>
                      <a:pt x="5323" y="8910"/>
                    </a:lnTo>
                    <a:lnTo>
                      <a:pt x="5525" y="9286"/>
                    </a:lnTo>
                    <a:lnTo>
                      <a:pt x="5762" y="9639"/>
                    </a:lnTo>
                    <a:lnTo>
                      <a:pt x="5991" y="9902"/>
                    </a:lnTo>
                    <a:lnTo>
                      <a:pt x="6061" y="9992"/>
                    </a:lnTo>
                    <a:lnTo>
                      <a:pt x="6166" y="10135"/>
                    </a:lnTo>
                    <a:lnTo>
                      <a:pt x="6289" y="10315"/>
                    </a:lnTo>
                    <a:lnTo>
                      <a:pt x="6404" y="10511"/>
                    </a:lnTo>
                    <a:lnTo>
                      <a:pt x="6570" y="10766"/>
                    </a:lnTo>
                    <a:lnTo>
                      <a:pt x="6808" y="11097"/>
                    </a:lnTo>
                    <a:lnTo>
                      <a:pt x="7089" y="11457"/>
                    </a:lnTo>
                    <a:lnTo>
                      <a:pt x="7379" y="11818"/>
                    </a:lnTo>
                    <a:lnTo>
                      <a:pt x="7686" y="12194"/>
                    </a:lnTo>
                    <a:lnTo>
                      <a:pt x="7932" y="12494"/>
                    </a:lnTo>
                    <a:lnTo>
                      <a:pt x="8108" y="12742"/>
                    </a:lnTo>
                    <a:lnTo>
                      <a:pt x="8213" y="12937"/>
                    </a:lnTo>
                    <a:lnTo>
                      <a:pt x="8283" y="13110"/>
                    </a:lnTo>
                    <a:lnTo>
                      <a:pt x="8301" y="13155"/>
                    </a:lnTo>
                    <a:lnTo>
                      <a:pt x="8310" y="13223"/>
                    </a:lnTo>
                    <a:lnTo>
                      <a:pt x="8336" y="13343"/>
                    </a:lnTo>
                    <a:lnTo>
                      <a:pt x="8336" y="13554"/>
                    </a:lnTo>
                    <a:lnTo>
                      <a:pt x="8327" y="13809"/>
                    </a:lnTo>
                    <a:lnTo>
                      <a:pt x="8301" y="14094"/>
                    </a:lnTo>
                    <a:lnTo>
                      <a:pt x="8248" y="14365"/>
                    </a:lnTo>
                    <a:lnTo>
                      <a:pt x="8178" y="14635"/>
                    </a:lnTo>
                    <a:lnTo>
                      <a:pt x="8073" y="14921"/>
                    </a:lnTo>
                    <a:lnTo>
                      <a:pt x="7932" y="15244"/>
                    </a:lnTo>
                    <a:lnTo>
                      <a:pt x="7739" y="15612"/>
                    </a:lnTo>
                    <a:lnTo>
                      <a:pt x="7502" y="16040"/>
                    </a:lnTo>
                    <a:lnTo>
                      <a:pt x="7203" y="16551"/>
                    </a:lnTo>
                    <a:lnTo>
                      <a:pt x="6913" y="17055"/>
                    </a:lnTo>
                    <a:lnTo>
                      <a:pt x="6650" y="17513"/>
                    </a:lnTo>
                    <a:lnTo>
                      <a:pt x="6456" y="17874"/>
                    </a:lnTo>
                    <a:lnTo>
                      <a:pt x="6342" y="18091"/>
                    </a:lnTo>
                    <a:lnTo>
                      <a:pt x="6219" y="18309"/>
                    </a:lnTo>
                    <a:lnTo>
                      <a:pt x="6087" y="18482"/>
                    </a:lnTo>
                    <a:lnTo>
                      <a:pt x="5956" y="18580"/>
                    </a:lnTo>
                    <a:lnTo>
                      <a:pt x="5859" y="18580"/>
                    </a:lnTo>
                    <a:lnTo>
                      <a:pt x="5789" y="18572"/>
                    </a:lnTo>
                    <a:lnTo>
                      <a:pt x="5701" y="18617"/>
                    </a:lnTo>
                    <a:lnTo>
                      <a:pt x="5534" y="18670"/>
                    </a:lnTo>
                    <a:lnTo>
                      <a:pt x="5288" y="18677"/>
                    </a:lnTo>
                    <a:lnTo>
                      <a:pt x="5130" y="18670"/>
                    </a:lnTo>
                    <a:lnTo>
                      <a:pt x="5042" y="18685"/>
                    </a:lnTo>
                    <a:lnTo>
                      <a:pt x="5007" y="18738"/>
                    </a:lnTo>
                    <a:lnTo>
                      <a:pt x="4998" y="18828"/>
                    </a:lnTo>
                    <a:lnTo>
                      <a:pt x="4954" y="18978"/>
                    </a:lnTo>
                    <a:lnTo>
                      <a:pt x="4849" y="19061"/>
                    </a:lnTo>
                    <a:lnTo>
                      <a:pt x="4691" y="19068"/>
                    </a:lnTo>
                    <a:lnTo>
                      <a:pt x="4515" y="18993"/>
                    </a:lnTo>
                    <a:lnTo>
                      <a:pt x="4181" y="18873"/>
                    </a:lnTo>
                    <a:lnTo>
                      <a:pt x="3883" y="19000"/>
                    </a:lnTo>
                    <a:lnTo>
                      <a:pt x="3698" y="19106"/>
                    </a:lnTo>
                    <a:lnTo>
                      <a:pt x="3478" y="19076"/>
                    </a:lnTo>
                    <a:lnTo>
                      <a:pt x="3276" y="19038"/>
                    </a:lnTo>
                    <a:lnTo>
                      <a:pt x="3127" y="19128"/>
                    </a:lnTo>
                    <a:lnTo>
                      <a:pt x="3013" y="19203"/>
                    </a:lnTo>
                    <a:lnTo>
                      <a:pt x="2925" y="19218"/>
                    </a:lnTo>
                    <a:lnTo>
                      <a:pt x="2767" y="19211"/>
                    </a:lnTo>
                    <a:lnTo>
                      <a:pt x="2512" y="19256"/>
                    </a:lnTo>
                    <a:lnTo>
                      <a:pt x="2249" y="19346"/>
                    </a:lnTo>
                    <a:lnTo>
                      <a:pt x="2178" y="19459"/>
                    </a:lnTo>
                    <a:lnTo>
                      <a:pt x="2143" y="19564"/>
                    </a:lnTo>
                    <a:lnTo>
                      <a:pt x="2055" y="19624"/>
                    </a:lnTo>
                    <a:lnTo>
                      <a:pt x="1889" y="19714"/>
                    </a:lnTo>
                    <a:lnTo>
                      <a:pt x="1669" y="19864"/>
                    </a:lnTo>
                    <a:lnTo>
                      <a:pt x="1493" y="20022"/>
                    </a:lnTo>
                    <a:lnTo>
                      <a:pt x="1414" y="20120"/>
                    </a:lnTo>
                    <a:lnTo>
                      <a:pt x="1467" y="20203"/>
                    </a:lnTo>
                    <a:lnTo>
                      <a:pt x="1599" y="20308"/>
                    </a:lnTo>
                    <a:lnTo>
                      <a:pt x="1722" y="20420"/>
                    </a:lnTo>
                    <a:lnTo>
                      <a:pt x="1766" y="20526"/>
                    </a:lnTo>
                    <a:lnTo>
                      <a:pt x="1687" y="20638"/>
                    </a:lnTo>
                    <a:lnTo>
                      <a:pt x="1528" y="20759"/>
                    </a:lnTo>
                    <a:lnTo>
                      <a:pt x="1326" y="20864"/>
                    </a:lnTo>
                    <a:lnTo>
                      <a:pt x="1107" y="20931"/>
                    </a:lnTo>
                    <a:lnTo>
                      <a:pt x="914" y="20991"/>
                    </a:lnTo>
                    <a:lnTo>
                      <a:pt x="905" y="21149"/>
                    </a:lnTo>
                    <a:lnTo>
                      <a:pt x="914" y="21307"/>
                    </a:lnTo>
                    <a:lnTo>
                      <a:pt x="834" y="21405"/>
                    </a:lnTo>
                    <a:lnTo>
                      <a:pt x="685" y="21450"/>
                    </a:lnTo>
                    <a:lnTo>
                      <a:pt x="448" y="21435"/>
                    </a:lnTo>
                    <a:lnTo>
                      <a:pt x="184" y="21435"/>
                    </a:lnTo>
                    <a:lnTo>
                      <a:pt x="0" y="21495"/>
                    </a:lnTo>
                    <a:lnTo>
                      <a:pt x="97" y="21540"/>
                    </a:lnTo>
                    <a:lnTo>
                      <a:pt x="228" y="21555"/>
                    </a:lnTo>
                    <a:lnTo>
                      <a:pt x="430" y="21562"/>
                    </a:lnTo>
                    <a:lnTo>
                      <a:pt x="720" y="21570"/>
                    </a:lnTo>
                    <a:lnTo>
                      <a:pt x="1089" y="21577"/>
                    </a:lnTo>
                    <a:lnTo>
                      <a:pt x="1564" y="21585"/>
                    </a:lnTo>
                    <a:lnTo>
                      <a:pt x="2152" y="21585"/>
                    </a:lnTo>
                    <a:lnTo>
                      <a:pt x="2864" y="21592"/>
                    </a:lnTo>
                    <a:lnTo>
                      <a:pt x="3707" y="21592"/>
                    </a:lnTo>
                    <a:lnTo>
                      <a:pt x="4691" y="21592"/>
                    </a:lnTo>
                    <a:lnTo>
                      <a:pt x="5833" y="21592"/>
                    </a:lnTo>
                    <a:lnTo>
                      <a:pt x="7141" y="21600"/>
                    </a:lnTo>
                    <a:lnTo>
                      <a:pt x="10295" y="21600"/>
                    </a:lnTo>
                    <a:lnTo>
                      <a:pt x="11446" y="21592"/>
                    </a:lnTo>
                    <a:lnTo>
                      <a:pt x="12544" y="21592"/>
                    </a:lnTo>
                    <a:lnTo>
                      <a:pt x="13589" y="21592"/>
                    </a:lnTo>
                    <a:lnTo>
                      <a:pt x="14573" y="21592"/>
                    </a:lnTo>
                    <a:lnTo>
                      <a:pt x="15486" y="21592"/>
                    </a:lnTo>
                    <a:lnTo>
                      <a:pt x="16338" y="21585"/>
                    </a:lnTo>
                    <a:lnTo>
                      <a:pt x="17120" y="21585"/>
                    </a:lnTo>
                    <a:lnTo>
                      <a:pt x="17832" y="21577"/>
                    </a:lnTo>
                    <a:lnTo>
                      <a:pt x="18464" y="21577"/>
                    </a:lnTo>
                    <a:lnTo>
                      <a:pt x="19017" y="21570"/>
                    </a:lnTo>
                    <a:lnTo>
                      <a:pt x="19501" y="21562"/>
                    </a:lnTo>
                    <a:lnTo>
                      <a:pt x="19887" y="21562"/>
                    </a:lnTo>
                    <a:lnTo>
                      <a:pt x="20195" y="21555"/>
                    </a:lnTo>
                    <a:lnTo>
                      <a:pt x="20414" y="21547"/>
                    </a:lnTo>
                    <a:lnTo>
                      <a:pt x="20563" y="21532"/>
                    </a:lnTo>
                    <a:lnTo>
                      <a:pt x="20441" y="21472"/>
                    </a:lnTo>
                    <a:lnTo>
                      <a:pt x="20388" y="21412"/>
                    </a:lnTo>
                    <a:lnTo>
                      <a:pt x="20282" y="21382"/>
                    </a:lnTo>
                    <a:lnTo>
                      <a:pt x="20186" y="21367"/>
                    </a:lnTo>
                    <a:lnTo>
                      <a:pt x="20098" y="21277"/>
                    </a:lnTo>
                    <a:lnTo>
                      <a:pt x="20045" y="21164"/>
                    </a:lnTo>
                    <a:lnTo>
                      <a:pt x="20019" y="21052"/>
                    </a:lnTo>
                    <a:lnTo>
                      <a:pt x="19870" y="21082"/>
                    </a:lnTo>
                    <a:lnTo>
                      <a:pt x="19650" y="21149"/>
                    </a:lnTo>
                    <a:lnTo>
                      <a:pt x="19422" y="21247"/>
                    </a:lnTo>
                    <a:lnTo>
                      <a:pt x="19220" y="21315"/>
                    </a:lnTo>
                    <a:lnTo>
                      <a:pt x="19070" y="21315"/>
                    </a:lnTo>
                    <a:lnTo>
                      <a:pt x="18956" y="21239"/>
                    </a:lnTo>
                    <a:lnTo>
                      <a:pt x="18859" y="21089"/>
                    </a:lnTo>
                    <a:lnTo>
                      <a:pt x="18736" y="20939"/>
                    </a:lnTo>
                    <a:lnTo>
                      <a:pt x="18561" y="20871"/>
                    </a:lnTo>
                    <a:lnTo>
                      <a:pt x="18403" y="20811"/>
                    </a:lnTo>
                    <a:lnTo>
                      <a:pt x="18350" y="20623"/>
                    </a:lnTo>
                    <a:lnTo>
                      <a:pt x="18350" y="20488"/>
                    </a:lnTo>
                    <a:lnTo>
                      <a:pt x="18385" y="20390"/>
                    </a:lnTo>
                    <a:lnTo>
                      <a:pt x="18499" y="20300"/>
                    </a:lnTo>
                    <a:lnTo>
                      <a:pt x="18710" y="20180"/>
                    </a:lnTo>
                    <a:lnTo>
                      <a:pt x="19009" y="19985"/>
                    </a:lnTo>
                    <a:lnTo>
                      <a:pt x="19176" y="19797"/>
                    </a:lnTo>
                    <a:lnTo>
                      <a:pt x="19272" y="19624"/>
                    </a:lnTo>
                    <a:lnTo>
                      <a:pt x="19360" y="19519"/>
                    </a:lnTo>
                    <a:lnTo>
                      <a:pt x="19448" y="19489"/>
                    </a:lnTo>
                    <a:lnTo>
                      <a:pt x="19562" y="19519"/>
                    </a:lnTo>
                    <a:lnTo>
                      <a:pt x="19703" y="19556"/>
                    </a:lnTo>
                    <a:lnTo>
                      <a:pt x="19817" y="19519"/>
                    </a:lnTo>
                    <a:lnTo>
                      <a:pt x="20001" y="19504"/>
                    </a:lnTo>
                    <a:lnTo>
                      <a:pt x="19966" y="19451"/>
                    </a:lnTo>
                    <a:lnTo>
                      <a:pt x="19896" y="19256"/>
                    </a:lnTo>
                    <a:lnTo>
                      <a:pt x="19843" y="19181"/>
                    </a:lnTo>
                    <a:lnTo>
                      <a:pt x="19729" y="19151"/>
                    </a:lnTo>
                    <a:lnTo>
                      <a:pt x="19588" y="19166"/>
                    </a:lnTo>
                    <a:lnTo>
                      <a:pt x="19474" y="19233"/>
                    </a:lnTo>
                    <a:lnTo>
                      <a:pt x="19325" y="19309"/>
                    </a:lnTo>
                    <a:lnTo>
                      <a:pt x="19114" y="19361"/>
                    </a:lnTo>
                    <a:lnTo>
                      <a:pt x="18903" y="19369"/>
                    </a:lnTo>
                    <a:lnTo>
                      <a:pt x="18754" y="19324"/>
                    </a:lnTo>
                    <a:lnTo>
                      <a:pt x="18534" y="19203"/>
                    </a:lnTo>
                    <a:lnTo>
                      <a:pt x="18165" y="19046"/>
                    </a:lnTo>
                    <a:lnTo>
                      <a:pt x="17700" y="18888"/>
                    </a:lnTo>
                    <a:lnTo>
                      <a:pt x="17269" y="18850"/>
                    </a:lnTo>
                    <a:lnTo>
                      <a:pt x="16936" y="18828"/>
                    </a:lnTo>
                    <a:lnTo>
                      <a:pt x="16734" y="18775"/>
                    </a:lnTo>
                    <a:lnTo>
                      <a:pt x="16532" y="18655"/>
                    </a:lnTo>
                    <a:lnTo>
                      <a:pt x="16382" y="18595"/>
                    </a:lnTo>
                    <a:lnTo>
                      <a:pt x="16259" y="18587"/>
                    </a:lnTo>
                    <a:lnTo>
                      <a:pt x="16154" y="18632"/>
                    </a:lnTo>
                    <a:lnTo>
                      <a:pt x="16040" y="18685"/>
                    </a:lnTo>
                    <a:lnTo>
                      <a:pt x="15917" y="18685"/>
                    </a:lnTo>
                    <a:lnTo>
                      <a:pt x="15767" y="18625"/>
                    </a:lnTo>
                    <a:lnTo>
                      <a:pt x="15548" y="18512"/>
                    </a:lnTo>
                    <a:lnTo>
                      <a:pt x="15302" y="18407"/>
                    </a:lnTo>
                    <a:lnTo>
                      <a:pt x="15003" y="18384"/>
                    </a:lnTo>
                    <a:lnTo>
                      <a:pt x="14766" y="18399"/>
                    </a:lnTo>
                    <a:lnTo>
                      <a:pt x="14652" y="18407"/>
                    </a:lnTo>
                    <a:lnTo>
                      <a:pt x="14538" y="18422"/>
                    </a:lnTo>
                    <a:lnTo>
                      <a:pt x="14274" y="18437"/>
                    </a:lnTo>
                    <a:lnTo>
                      <a:pt x="13975" y="18482"/>
                    </a:lnTo>
                    <a:lnTo>
                      <a:pt x="13773" y="18565"/>
                    </a:lnTo>
                    <a:lnTo>
                      <a:pt x="13642" y="18640"/>
                    </a:lnTo>
                    <a:lnTo>
                      <a:pt x="13536" y="18580"/>
                    </a:lnTo>
                    <a:lnTo>
                      <a:pt x="13413" y="18520"/>
                    </a:lnTo>
                    <a:lnTo>
                      <a:pt x="13246" y="18505"/>
                    </a:lnTo>
                    <a:lnTo>
                      <a:pt x="13036" y="18482"/>
                    </a:lnTo>
                    <a:lnTo>
                      <a:pt x="12825" y="18354"/>
                    </a:lnTo>
                    <a:lnTo>
                      <a:pt x="12605" y="18227"/>
                    </a:lnTo>
                    <a:lnTo>
                      <a:pt x="12368" y="18264"/>
                    </a:lnTo>
                    <a:lnTo>
                      <a:pt x="12157" y="18309"/>
                    </a:lnTo>
                    <a:lnTo>
                      <a:pt x="12034" y="18264"/>
                    </a:lnTo>
                    <a:lnTo>
                      <a:pt x="11990" y="18144"/>
                    </a:lnTo>
                    <a:lnTo>
                      <a:pt x="11938" y="17881"/>
                    </a:lnTo>
                    <a:lnTo>
                      <a:pt x="11894" y="17513"/>
                    </a:lnTo>
                    <a:lnTo>
                      <a:pt x="11841" y="17062"/>
                    </a:lnTo>
                    <a:lnTo>
                      <a:pt x="11806" y="16566"/>
                    </a:lnTo>
                    <a:lnTo>
                      <a:pt x="11771" y="16055"/>
                    </a:lnTo>
                    <a:lnTo>
                      <a:pt x="11762" y="15920"/>
                    </a:lnTo>
                    <a:lnTo>
                      <a:pt x="11736" y="15687"/>
                    </a:lnTo>
                    <a:lnTo>
                      <a:pt x="11718" y="15432"/>
                    </a:lnTo>
                    <a:lnTo>
                      <a:pt x="11736" y="15334"/>
                    </a:lnTo>
                    <a:lnTo>
                      <a:pt x="11736" y="15267"/>
                    </a:lnTo>
                    <a:lnTo>
                      <a:pt x="11727" y="14831"/>
                    </a:lnTo>
                    <a:lnTo>
                      <a:pt x="11753" y="14650"/>
                    </a:lnTo>
                    <a:lnTo>
                      <a:pt x="11771" y="14455"/>
                    </a:lnTo>
                    <a:lnTo>
                      <a:pt x="11841" y="14260"/>
                    </a:lnTo>
                    <a:lnTo>
                      <a:pt x="11955" y="14057"/>
                    </a:lnTo>
                    <a:lnTo>
                      <a:pt x="12104" y="13862"/>
                    </a:lnTo>
                    <a:lnTo>
                      <a:pt x="12140" y="13801"/>
                    </a:lnTo>
                    <a:lnTo>
                      <a:pt x="12350" y="13569"/>
                    </a:lnTo>
                    <a:lnTo>
                      <a:pt x="12675" y="13238"/>
                    </a:lnTo>
                    <a:lnTo>
                      <a:pt x="12877" y="13043"/>
                    </a:lnTo>
                    <a:lnTo>
                      <a:pt x="13440" y="12502"/>
                    </a:lnTo>
                    <a:lnTo>
                      <a:pt x="13993" y="11983"/>
                    </a:lnTo>
                    <a:lnTo>
                      <a:pt x="14564" y="11480"/>
                    </a:lnTo>
                    <a:lnTo>
                      <a:pt x="15117" y="11007"/>
                    </a:lnTo>
                    <a:lnTo>
                      <a:pt x="15609" y="10608"/>
                    </a:lnTo>
                    <a:lnTo>
                      <a:pt x="15697" y="10533"/>
                    </a:lnTo>
                    <a:lnTo>
                      <a:pt x="15890" y="10360"/>
                    </a:lnTo>
                    <a:lnTo>
                      <a:pt x="16110" y="10120"/>
                    </a:lnTo>
                    <a:lnTo>
                      <a:pt x="16294" y="9865"/>
                    </a:lnTo>
                    <a:lnTo>
                      <a:pt x="16400" y="9647"/>
                    </a:lnTo>
                    <a:lnTo>
                      <a:pt x="16453" y="9512"/>
                    </a:lnTo>
                    <a:lnTo>
                      <a:pt x="16488" y="9459"/>
                    </a:lnTo>
                    <a:lnTo>
                      <a:pt x="16690" y="9444"/>
                    </a:lnTo>
                    <a:lnTo>
                      <a:pt x="17120" y="9474"/>
                    </a:lnTo>
                    <a:lnTo>
                      <a:pt x="17744" y="9534"/>
                    </a:lnTo>
                    <a:lnTo>
                      <a:pt x="18490" y="9617"/>
                    </a:lnTo>
                    <a:lnTo>
                      <a:pt x="19228" y="9692"/>
                    </a:lnTo>
                    <a:lnTo>
                      <a:pt x="19843" y="9752"/>
                    </a:lnTo>
                    <a:lnTo>
                      <a:pt x="20265" y="9789"/>
                    </a:lnTo>
                    <a:lnTo>
                      <a:pt x="20432" y="9797"/>
                    </a:lnTo>
                    <a:lnTo>
                      <a:pt x="20449" y="9722"/>
                    </a:lnTo>
                    <a:lnTo>
                      <a:pt x="20484" y="9542"/>
                    </a:lnTo>
                    <a:lnTo>
                      <a:pt x="20528" y="9256"/>
                    </a:lnTo>
                    <a:lnTo>
                      <a:pt x="20590" y="8895"/>
                    </a:lnTo>
                    <a:lnTo>
                      <a:pt x="20660" y="8460"/>
                    </a:lnTo>
                    <a:lnTo>
                      <a:pt x="20730" y="7964"/>
                    </a:lnTo>
                    <a:lnTo>
                      <a:pt x="20809" y="7430"/>
                    </a:lnTo>
                    <a:lnTo>
                      <a:pt x="20888" y="6867"/>
                    </a:lnTo>
                    <a:lnTo>
                      <a:pt x="20915" y="6679"/>
                    </a:lnTo>
                    <a:lnTo>
                      <a:pt x="20950" y="6409"/>
                    </a:lnTo>
                    <a:lnTo>
                      <a:pt x="21003" y="6086"/>
                    </a:lnTo>
                    <a:lnTo>
                      <a:pt x="21055" y="5717"/>
                    </a:lnTo>
                    <a:lnTo>
                      <a:pt x="21117" y="5319"/>
                    </a:lnTo>
                    <a:lnTo>
                      <a:pt x="21178" y="4891"/>
                    </a:lnTo>
                    <a:lnTo>
                      <a:pt x="21240" y="4448"/>
                    </a:lnTo>
                    <a:lnTo>
                      <a:pt x="21310" y="4012"/>
                    </a:lnTo>
                    <a:lnTo>
                      <a:pt x="21372" y="3584"/>
                    </a:lnTo>
                    <a:lnTo>
                      <a:pt x="21424" y="3193"/>
                    </a:lnTo>
                    <a:lnTo>
                      <a:pt x="21477" y="2832"/>
                    </a:lnTo>
                    <a:lnTo>
                      <a:pt x="21521" y="2517"/>
                    </a:lnTo>
                    <a:lnTo>
                      <a:pt x="21556" y="2254"/>
                    </a:lnTo>
                    <a:lnTo>
                      <a:pt x="21582" y="2059"/>
                    </a:lnTo>
                    <a:lnTo>
                      <a:pt x="21600" y="1931"/>
                    </a:lnTo>
                    <a:lnTo>
                      <a:pt x="21600" y="1886"/>
                    </a:lnTo>
                    <a:lnTo>
                      <a:pt x="21539" y="1878"/>
                    </a:lnTo>
                    <a:lnTo>
                      <a:pt x="21380" y="1856"/>
                    </a:lnTo>
                    <a:lnTo>
                      <a:pt x="21134" y="1826"/>
                    </a:lnTo>
                    <a:lnTo>
                      <a:pt x="20809" y="1796"/>
                    </a:lnTo>
                    <a:lnTo>
                      <a:pt x="20414" y="1751"/>
                    </a:lnTo>
                    <a:lnTo>
                      <a:pt x="19966" y="1698"/>
                    </a:lnTo>
                    <a:lnTo>
                      <a:pt x="19474" y="1653"/>
                    </a:lnTo>
                    <a:lnTo>
                      <a:pt x="18947" y="1593"/>
                    </a:lnTo>
                    <a:lnTo>
                      <a:pt x="17050" y="1397"/>
                    </a:lnTo>
                    <a:lnTo>
                      <a:pt x="15240" y="1210"/>
                    </a:lnTo>
                    <a:lnTo>
                      <a:pt x="13519" y="1029"/>
                    </a:lnTo>
                    <a:lnTo>
                      <a:pt x="11894" y="856"/>
                    </a:lnTo>
                    <a:lnTo>
                      <a:pt x="10365" y="699"/>
                    </a:lnTo>
                    <a:lnTo>
                      <a:pt x="8942" y="548"/>
                    </a:lnTo>
                    <a:lnTo>
                      <a:pt x="7625" y="406"/>
                    </a:lnTo>
                    <a:lnTo>
                      <a:pt x="6412" y="278"/>
                    </a:lnTo>
                    <a:lnTo>
                      <a:pt x="5789" y="218"/>
                    </a:lnTo>
                    <a:lnTo>
                      <a:pt x="5200" y="158"/>
                    </a:lnTo>
                    <a:lnTo>
                      <a:pt x="4664" y="105"/>
                    </a:lnTo>
                    <a:lnTo>
                      <a:pt x="4190" y="68"/>
                    </a:lnTo>
                    <a:lnTo>
                      <a:pt x="3803" y="30"/>
                    </a:lnTo>
                    <a:lnTo>
                      <a:pt x="3505" y="8"/>
                    </a:lnTo>
                    <a:lnTo>
                      <a:pt x="3312" y="0"/>
                    </a:lnTo>
                    <a:close/>
                    <a:moveTo>
                      <a:pt x="7871" y="8550"/>
                    </a:moveTo>
                    <a:lnTo>
                      <a:pt x="8116" y="8550"/>
                    </a:lnTo>
                    <a:lnTo>
                      <a:pt x="8600" y="8587"/>
                    </a:lnTo>
                    <a:lnTo>
                      <a:pt x="8898" y="8617"/>
                    </a:lnTo>
                    <a:lnTo>
                      <a:pt x="9083" y="8655"/>
                    </a:lnTo>
                    <a:lnTo>
                      <a:pt x="9153" y="8708"/>
                    </a:lnTo>
                    <a:lnTo>
                      <a:pt x="9135" y="8783"/>
                    </a:lnTo>
                    <a:lnTo>
                      <a:pt x="9065" y="8948"/>
                    </a:lnTo>
                    <a:lnTo>
                      <a:pt x="9012" y="9038"/>
                    </a:lnTo>
                    <a:lnTo>
                      <a:pt x="8925" y="9143"/>
                    </a:lnTo>
                    <a:lnTo>
                      <a:pt x="8854" y="9241"/>
                    </a:lnTo>
                    <a:lnTo>
                      <a:pt x="8854" y="9301"/>
                    </a:lnTo>
                    <a:lnTo>
                      <a:pt x="8828" y="9429"/>
                    </a:lnTo>
                    <a:lnTo>
                      <a:pt x="8784" y="9534"/>
                    </a:lnTo>
                    <a:lnTo>
                      <a:pt x="8775" y="9669"/>
                    </a:lnTo>
                    <a:lnTo>
                      <a:pt x="8766" y="9805"/>
                    </a:lnTo>
                    <a:lnTo>
                      <a:pt x="8740" y="9902"/>
                    </a:lnTo>
                    <a:lnTo>
                      <a:pt x="8696" y="10015"/>
                    </a:lnTo>
                    <a:lnTo>
                      <a:pt x="8749" y="10195"/>
                    </a:lnTo>
                    <a:lnTo>
                      <a:pt x="8828" y="10428"/>
                    </a:lnTo>
                    <a:lnTo>
                      <a:pt x="8889" y="10684"/>
                    </a:lnTo>
                    <a:lnTo>
                      <a:pt x="8969" y="10819"/>
                    </a:lnTo>
                    <a:lnTo>
                      <a:pt x="9153" y="11052"/>
                    </a:lnTo>
                    <a:lnTo>
                      <a:pt x="9320" y="11277"/>
                    </a:lnTo>
                    <a:lnTo>
                      <a:pt x="9364" y="11397"/>
                    </a:lnTo>
                    <a:lnTo>
                      <a:pt x="9223" y="11420"/>
                    </a:lnTo>
                    <a:lnTo>
                      <a:pt x="9030" y="11292"/>
                    </a:lnTo>
                    <a:lnTo>
                      <a:pt x="8881" y="11194"/>
                    </a:lnTo>
                    <a:lnTo>
                      <a:pt x="8758" y="11142"/>
                    </a:lnTo>
                    <a:lnTo>
                      <a:pt x="8591" y="11067"/>
                    </a:lnTo>
                    <a:lnTo>
                      <a:pt x="8468" y="10969"/>
                    </a:lnTo>
                    <a:lnTo>
                      <a:pt x="8231" y="10819"/>
                    </a:lnTo>
                    <a:lnTo>
                      <a:pt x="7932" y="10608"/>
                    </a:lnTo>
                    <a:lnTo>
                      <a:pt x="7677" y="10406"/>
                    </a:lnTo>
                    <a:lnTo>
                      <a:pt x="7502" y="10225"/>
                    </a:lnTo>
                    <a:lnTo>
                      <a:pt x="7431" y="10105"/>
                    </a:lnTo>
                    <a:lnTo>
                      <a:pt x="7317" y="9970"/>
                    </a:lnTo>
                    <a:lnTo>
                      <a:pt x="7238" y="9872"/>
                    </a:lnTo>
                    <a:lnTo>
                      <a:pt x="7203" y="9774"/>
                    </a:lnTo>
                    <a:lnTo>
                      <a:pt x="7141" y="9699"/>
                    </a:lnTo>
                    <a:lnTo>
                      <a:pt x="7150" y="9587"/>
                    </a:lnTo>
                    <a:lnTo>
                      <a:pt x="7238" y="9429"/>
                    </a:lnTo>
                    <a:lnTo>
                      <a:pt x="7405" y="9234"/>
                    </a:lnTo>
                    <a:lnTo>
                      <a:pt x="7616" y="8971"/>
                    </a:lnTo>
                    <a:lnTo>
                      <a:pt x="7739" y="8738"/>
                    </a:lnTo>
                    <a:lnTo>
                      <a:pt x="7774" y="8610"/>
                    </a:lnTo>
                    <a:lnTo>
                      <a:pt x="7871" y="8550"/>
                    </a:lnTo>
                    <a:close/>
                    <a:moveTo>
                      <a:pt x="13378" y="9098"/>
                    </a:moveTo>
                    <a:lnTo>
                      <a:pt x="13571" y="9173"/>
                    </a:lnTo>
                    <a:lnTo>
                      <a:pt x="13703" y="9286"/>
                    </a:lnTo>
                    <a:lnTo>
                      <a:pt x="13747" y="9399"/>
                    </a:lnTo>
                    <a:lnTo>
                      <a:pt x="13817" y="9587"/>
                    </a:lnTo>
                    <a:lnTo>
                      <a:pt x="14011" y="9880"/>
                    </a:lnTo>
                    <a:lnTo>
                      <a:pt x="14186" y="10135"/>
                    </a:lnTo>
                    <a:lnTo>
                      <a:pt x="14274" y="10323"/>
                    </a:lnTo>
                    <a:lnTo>
                      <a:pt x="14274" y="10466"/>
                    </a:lnTo>
                    <a:lnTo>
                      <a:pt x="14195" y="10593"/>
                    </a:lnTo>
                    <a:lnTo>
                      <a:pt x="14063" y="10699"/>
                    </a:lnTo>
                    <a:lnTo>
                      <a:pt x="13879" y="10811"/>
                    </a:lnTo>
                    <a:lnTo>
                      <a:pt x="13686" y="10894"/>
                    </a:lnTo>
                    <a:lnTo>
                      <a:pt x="13510" y="10947"/>
                    </a:lnTo>
                    <a:lnTo>
                      <a:pt x="13308" y="11044"/>
                    </a:lnTo>
                    <a:lnTo>
                      <a:pt x="13036" y="11232"/>
                    </a:lnTo>
                    <a:lnTo>
                      <a:pt x="12807" y="11420"/>
                    </a:lnTo>
                    <a:lnTo>
                      <a:pt x="12675" y="11495"/>
                    </a:lnTo>
                    <a:lnTo>
                      <a:pt x="12588" y="11420"/>
                    </a:lnTo>
                    <a:lnTo>
                      <a:pt x="12702" y="11262"/>
                    </a:lnTo>
                    <a:lnTo>
                      <a:pt x="12834" y="11134"/>
                    </a:lnTo>
                    <a:lnTo>
                      <a:pt x="12930" y="11007"/>
                    </a:lnTo>
                    <a:lnTo>
                      <a:pt x="13000" y="10886"/>
                    </a:lnTo>
                    <a:lnTo>
                      <a:pt x="13062" y="10781"/>
                    </a:lnTo>
                    <a:lnTo>
                      <a:pt x="13229" y="10458"/>
                    </a:lnTo>
                    <a:lnTo>
                      <a:pt x="13325" y="10105"/>
                    </a:lnTo>
                    <a:lnTo>
                      <a:pt x="13343" y="9774"/>
                    </a:lnTo>
                    <a:lnTo>
                      <a:pt x="13273" y="9557"/>
                    </a:lnTo>
                    <a:lnTo>
                      <a:pt x="13273" y="9444"/>
                    </a:lnTo>
                    <a:lnTo>
                      <a:pt x="13220" y="9376"/>
                    </a:lnTo>
                    <a:lnTo>
                      <a:pt x="13167" y="9271"/>
                    </a:lnTo>
                    <a:lnTo>
                      <a:pt x="13246" y="9173"/>
                    </a:lnTo>
                    <a:lnTo>
                      <a:pt x="13378" y="9098"/>
                    </a:lnTo>
                    <a:close/>
                    <a:moveTo>
                      <a:pt x="9610" y="16529"/>
                    </a:moveTo>
                    <a:lnTo>
                      <a:pt x="9794" y="16619"/>
                    </a:lnTo>
                    <a:lnTo>
                      <a:pt x="9908" y="16777"/>
                    </a:lnTo>
                    <a:lnTo>
                      <a:pt x="9987" y="16972"/>
                    </a:lnTo>
                    <a:lnTo>
                      <a:pt x="9979" y="17182"/>
                    </a:lnTo>
                    <a:lnTo>
                      <a:pt x="9961" y="17227"/>
                    </a:lnTo>
                    <a:lnTo>
                      <a:pt x="10014" y="17288"/>
                    </a:lnTo>
                    <a:lnTo>
                      <a:pt x="10084" y="17498"/>
                    </a:lnTo>
                    <a:lnTo>
                      <a:pt x="10146" y="17828"/>
                    </a:lnTo>
                    <a:lnTo>
                      <a:pt x="10163" y="18039"/>
                    </a:lnTo>
                    <a:lnTo>
                      <a:pt x="10163" y="18182"/>
                    </a:lnTo>
                    <a:lnTo>
                      <a:pt x="10137" y="18272"/>
                    </a:lnTo>
                    <a:lnTo>
                      <a:pt x="10075" y="18332"/>
                    </a:lnTo>
                    <a:lnTo>
                      <a:pt x="9935" y="18399"/>
                    </a:lnTo>
                    <a:lnTo>
                      <a:pt x="9768" y="18437"/>
                    </a:lnTo>
                    <a:lnTo>
                      <a:pt x="9610" y="18429"/>
                    </a:lnTo>
                    <a:lnTo>
                      <a:pt x="9504" y="18392"/>
                    </a:lnTo>
                    <a:lnTo>
                      <a:pt x="9425" y="18362"/>
                    </a:lnTo>
                    <a:lnTo>
                      <a:pt x="9258" y="18339"/>
                    </a:lnTo>
                    <a:lnTo>
                      <a:pt x="9048" y="18317"/>
                    </a:lnTo>
                    <a:lnTo>
                      <a:pt x="8793" y="18309"/>
                    </a:lnTo>
                    <a:lnTo>
                      <a:pt x="8547" y="18302"/>
                    </a:lnTo>
                    <a:lnTo>
                      <a:pt x="8336" y="18294"/>
                    </a:lnTo>
                    <a:lnTo>
                      <a:pt x="8196" y="18287"/>
                    </a:lnTo>
                    <a:lnTo>
                      <a:pt x="8134" y="18287"/>
                    </a:lnTo>
                    <a:lnTo>
                      <a:pt x="8187" y="18174"/>
                    </a:lnTo>
                    <a:lnTo>
                      <a:pt x="8319" y="17934"/>
                    </a:lnTo>
                    <a:lnTo>
                      <a:pt x="8477" y="17678"/>
                    </a:lnTo>
                    <a:lnTo>
                      <a:pt x="8591" y="17513"/>
                    </a:lnTo>
                    <a:lnTo>
                      <a:pt x="8661" y="17483"/>
                    </a:lnTo>
                    <a:lnTo>
                      <a:pt x="8679" y="17453"/>
                    </a:lnTo>
                    <a:lnTo>
                      <a:pt x="8740" y="17348"/>
                    </a:lnTo>
                    <a:lnTo>
                      <a:pt x="8749" y="17333"/>
                    </a:lnTo>
                    <a:lnTo>
                      <a:pt x="8758" y="17310"/>
                    </a:lnTo>
                    <a:lnTo>
                      <a:pt x="8766" y="17303"/>
                    </a:lnTo>
                    <a:lnTo>
                      <a:pt x="8837" y="17205"/>
                    </a:lnTo>
                    <a:lnTo>
                      <a:pt x="8951" y="17032"/>
                    </a:lnTo>
                    <a:lnTo>
                      <a:pt x="9197" y="16732"/>
                    </a:lnTo>
                    <a:lnTo>
                      <a:pt x="9417" y="16566"/>
                    </a:lnTo>
                    <a:lnTo>
                      <a:pt x="9610" y="16529"/>
                    </a:lnTo>
                    <a:close/>
                    <a:moveTo>
                      <a:pt x="19650" y="19662"/>
                    </a:moveTo>
                    <a:lnTo>
                      <a:pt x="19632" y="19722"/>
                    </a:lnTo>
                    <a:lnTo>
                      <a:pt x="19685" y="19872"/>
                    </a:lnTo>
                    <a:lnTo>
                      <a:pt x="19773" y="19842"/>
                    </a:lnTo>
                    <a:lnTo>
                      <a:pt x="19711" y="19692"/>
                    </a:lnTo>
                    <a:lnTo>
                      <a:pt x="19650" y="19662"/>
                    </a:lnTo>
                    <a:close/>
                  </a:path>
                </a:pathLst>
              </a:custGeom>
              <a:ln w="12700" cap="flat">
                <a:noFill/>
                <a:miter lim="400000"/>
              </a:ln>
              <a:effectLst/>
            </p:spPr>
          </p:pic>
          <p:sp>
            <p:nvSpPr>
              <p:cNvPr id="757" name="Shape 757"/>
              <p:cNvSpPr/>
              <p:nvPr/>
            </p:nvSpPr>
            <p:spPr>
              <a:xfrm rot="479464">
                <a:off x="20380" y="107855"/>
                <a:ext cx="1373510" cy="389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600">
                    <a:solidFill>
                      <a:srgbClr val="000000"/>
                    </a:solidFill>
                    <a:latin typeface="Verdana"/>
                    <a:ea typeface="Verdana"/>
                    <a:cs typeface="Verdana"/>
                    <a:sym typeface="Verdana"/>
                  </a:defRPr>
                </a:pPr>
                <a:r>
                  <a:t>You </a:t>
                </a:r>
              </a:p>
              <a:p>
                <a:pPr defTabSz="825500">
                  <a:lnSpc>
                    <a:spcPct val="80000"/>
                  </a:lnSpc>
                  <a:defRPr sz="1600">
                    <a:solidFill>
                      <a:srgbClr val="000000"/>
                    </a:solidFill>
                    <a:latin typeface="Verdana"/>
                    <a:ea typeface="Verdana"/>
                    <a:cs typeface="Verdana"/>
                    <a:sym typeface="Verdana"/>
                  </a:defRPr>
                </a:pPr>
                <a:r>
                  <a:t>one hour</a:t>
                </a:r>
              </a:p>
            </p:txBody>
          </p:sp>
        </p:grpSp>
        <p:grpSp>
          <p:nvGrpSpPr>
            <p:cNvPr id="765" name="Group 765"/>
            <p:cNvGrpSpPr/>
            <p:nvPr/>
          </p:nvGrpSpPr>
          <p:grpSpPr>
            <a:xfrm>
              <a:off x="835188" y="1325049"/>
              <a:ext cx="4871685" cy="1071611"/>
              <a:chOff x="0" y="5462"/>
              <a:chExt cx="4871684" cy="1071609"/>
            </a:xfrm>
          </p:grpSpPr>
          <p:pic>
            <p:nvPicPr>
              <p:cNvPr id="759" name="iStock_blank sign 2598785XSmall.jpg"/>
              <p:cNvPicPr>
                <a:picLocks noChangeAspect="1"/>
              </p:cNvPicPr>
              <p:nvPr/>
            </p:nvPicPr>
            <p:blipFill>
              <a:blip r:embed="rId3">
                <a:extLst/>
              </a:blip>
              <a:srcRect l="7365" t="4248" r="11006" b="33"/>
              <a:stretch>
                <a:fillRect/>
              </a:stretch>
            </p:blipFill>
            <p:spPr>
              <a:xfrm>
                <a:off x="181780" y="84488"/>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60" name="Shape 760"/>
              <p:cNvSpPr/>
              <p:nvPr/>
            </p:nvSpPr>
            <p:spPr>
              <a:xfrm rot="479464">
                <a:off x="17736" y="92630"/>
                <a:ext cx="1195328" cy="33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Jack </a:t>
                </a:r>
              </a:p>
              <a:p>
                <a:pPr defTabSz="825500">
                  <a:lnSpc>
                    <a:spcPct val="80000"/>
                  </a:lnSpc>
                  <a:defRPr sz="1400">
                    <a:solidFill>
                      <a:srgbClr val="000000"/>
                    </a:solidFill>
                    <a:latin typeface="Verdana"/>
                    <a:ea typeface="Verdana"/>
                    <a:cs typeface="Verdana"/>
                    <a:sym typeface="Verdana"/>
                  </a:defRPr>
                </a:pPr>
                <a:r>
                  <a:t>one hour</a:t>
                </a:r>
              </a:p>
            </p:txBody>
          </p:sp>
          <p:pic>
            <p:nvPicPr>
              <p:cNvPr id="761" name="iStock_blank sign 2598785XSmall.jpg"/>
              <p:cNvPicPr>
                <a:picLocks noChangeAspect="1"/>
              </p:cNvPicPr>
              <p:nvPr/>
            </p:nvPicPr>
            <p:blipFill>
              <a:blip r:embed="rId3">
                <a:extLst/>
              </a:blip>
              <a:srcRect l="7365" t="4248" r="11006" b="33"/>
              <a:stretch>
                <a:fillRect/>
              </a:stretch>
            </p:blipFill>
            <p:spPr>
              <a:xfrm flipH="1">
                <a:off x="2025491" y="44053"/>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62" name="Shape 762"/>
              <p:cNvSpPr/>
              <p:nvPr/>
            </p:nvSpPr>
            <p:spPr>
              <a:xfrm rot="21056494">
                <a:off x="1821405" y="97447"/>
                <a:ext cx="1195328" cy="33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Jill </a:t>
                </a:r>
              </a:p>
              <a:p>
                <a:pPr defTabSz="825500">
                  <a:lnSpc>
                    <a:spcPct val="80000"/>
                  </a:lnSpc>
                  <a:defRPr sz="1400">
                    <a:solidFill>
                      <a:srgbClr val="000000"/>
                    </a:solidFill>
                    <a:latin typeface="Verdana"/>
                    <a:ea typeface="Verdana"/>
                    <a:cs typeface="Verdana"/>
                    <a:sym typeface="Verdana"/>
                  </a:defRPr>
                </a:pPr>
                <a:r>
                  <a:t>one hour</a:t>
                </a:r>
              </a:p>
            </p:txBody>
          </p:sp>
          <p:pic>
            <p:nvPicPr>
              <p:cNvPr id="763" name="iStock_blank sign 2598785XSmall.jpg"/>
              <p:cNvPicPr>
                <a:picLocks noChangeAspect="1"/>
              </p:cNvPicPr>
              <p:nvPr/>
            </p:nvPicPr>
            <p:blipFill>
              <a:blip r:embed="rId3">
                <a:extLst/>
              </a:blip>
              <a:srcRect l="7365" t="4248" r="11006" b="33"/>
              <a:stretch>
                <a:fillRect/>
              </a:stretch>
            </p:blipFill>
            <p:spPr>
              <a:xfrm flipH="1">
                <a:off x="3861237" y="60227"/>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64" name="Shape 764"/>
              <p:cNvSpPr/>
              <p:nvPr/>
            </p:nvSpPr>
            <p:spPr>
              <a:xfrm rot="21056494">
                <a:off x="3657151" y="113621"/>
                <a:ext cx="1195328" cy="33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Joe </a:t>
                </a:r>
              </a:p>
              <a:p>
                <a:pPr defTabSz="825500">
                  <a:lnSpc>
                    <a:spcPct val="80000"/>
                  </a:lnSpc>
                  <a:defRPr sz="1400">
                    <a:solidFill>
                      <a:srgbClr val="000000"/>
                    </a:solidFill>
                    <a:latin typeface="Verdana"/>
                    <a:ea typeface="Verdana"/>
                    <a:cs typeface="Verdana"/>
                    <a:sym typeface="Verdana"/>
                  </a:defRPr>
                </a:pPr>
                <a:r>
                  <a:t>one hour</a:t>
                </a:r>
              </a:p>
            </p:txBody>
          </p:sp>
        </p:grpSp>
        <p:grpSp>
          <p:nvGrpSpPr>
            <p:cNvPr id="787" name="Group 787"/>
            <p:cNvGrpSpPr/>
            <p:nvPr/>
          </p:nvGrpSpPr>
          <p:grpSpPr>
            <a:xfrm>
              <a:off x="520353" y="2698721"/>
              <a:ext cx="5335953" cy="576690"/>
              <a:chOff x="0" y="0"/>
              <a:chExt cx="5335951" cy="576688"/>
            </a:xfrm>
          </p:grpSpPr>
          <p:grpSp>
            <p:nvGrpSpPr>
              <p:cNvPr id="772" name="Group 772"/>
              <p:cNvGrpSpPr/>
              <p:nvPr/>
            </p:nvGrpSpPr>
            <p:grpSpPr>
              <a:xfrm>
                <a:off x="0" y="0"/>
                <a:ext cx="1531191" cy="576689"/>
                <a:chOff x="0" y="0"/>
                <a:chExt cx="1531190" cy="576688"/>
              </a:xfrm>
            </p:grpSpPr>
            <p:pic>
              <p:nvPicPr>
                <p:cNvPr id="766" name="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67" name="Shape 767"/>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68" name="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69" name="Shape 769"/>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70" name="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1" name="Shape 771"/>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grpSp>
          <p:grpSp>
            <p:nvGrpSpPr>
              <p:cNvPr id="779" name="Group 779"/>
              <p:cNvGrpSpPr/>
              <p:nvPr/>
            </p:nvGrpSpPr>
            <p:grpSpPr>
              <a:xfrm>
                <a:off x="1964958" y="0"/>
                <a:ext cx="1531192" cy="576689"/>
                <a:chOff x="0" y="0"/>
                <a:chExt cx="1531190" cy="576688"/>
              </a:xfrm>
            </p:grpSpPr>
            <p:pic>
              <p:nvPicPr>
                <p:cNvPr id="773" name="iStock_blank sign 2598785XSmall.jpg"/>
                <p:cNvPicPr>
                  <a:picLocks noChangeAspect="1"/>
                </p:cNvPicPr>
                <p:nvPr/>
              </p:nvPicPr>
              <p:blipFill>
                <a:blip r:embed="rId3">
                  <a:extLst/>
                </a:blip>
                <a:srcRect l="7374" t="4236" r="11004" b="48"/>
                <a:stretch>
                  <a:fillRect/>
                </a:stretch>
              </p:blipFill>
              <p:spPr>
                <a:xfrm>
                  <a:off x="100324"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4" name="Shape 774"/>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75" name="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6" name="Shape 776"/>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77" name="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8" name="Shape 778"/>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grpSp>
          <p:grpSp>
            <p:nvGrpSpPr>
              <p:cNvPr id="786" name="Group 786"/>
              <p:cNvGrpSpPr/>
              <p:nvPr/>
            </p:nvGrpSpPr>
            <p:grpSpPr>
              <a:xfrm>
                <a:off x="3804761" y="0"/>
                <a:ext cx="1531191" cy="576689"/>
                <a:chOff x="0" y="0"/>
                <a:chExt cx="1531190" cy="576688"/>
              </a:xfrm>
            </p:grpSpPr>
            <p:pic>
              <p:nvPicPr>
                <p:cNvPr id="780" name="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1" name="Shape 781"/>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82" name="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3" name="Shape 783"/>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84" name="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5" name="Shape 785"/>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grpSp>
        </p:grpSp>
        <p:grpSp>
          <p:nvGrpSpPr>
            <p:cNvPr id="845" name="Group 845"/>
            <p:cNvGrpSpPr/>
            <p:nvPr/>
          </p:nvGrpSpPr>
          <p:grpSpPr>
            <a:xfrm>
              <a:off x="20240" y="3719306"/>
              <a:ext cx="6524969" cy="272369"/>
              <a:chOff x="20240" y="0"/>
              <a:chExt cx="6524967" cy="272367"/>
            </a:xfrm>
          </p:grpSpPr>
          <p:grpSp>
            <p:nvGrpSpPr>
              <p:cNvPr id="806" name="Group 806"/>
              <p:cNvGrpSpPr/>
              <p:nvPr/>
            </p:nvGrpSpPr>
            <p:grpSpPr>
              <a:xfrm>
                <a:off x="20240" y="-1"/>
                <a:ext cx="2044362" cy="272369"/>
                <a:chOff x="20240" y="0"/>
                <a:chExt cx="2044361" cy="272367"/>
              </a:xfrm>
            </p:grpSpPr>
            <p:pic>
              <p:nvPicPr>
                <p:cNvPr id="788" name="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89" name="Shape 789"/>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0" name="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1" name="Shape 791"/>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2" name="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3" name="Shape 793"/>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4" name="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5" name="Shape 795"/>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6" name="iStock_blank sign 2598785XSmall.jpg"/>
                <p:cNvPicPr>
                  <a:picLocks noChangeAspect="1"/>
                </p:cNvPicPr>
                <p:nvPr/>
              </p:nvPicPr>
              <p:blipFill>
                <a:blip r:embed="rId3">
                  <a:extLst/>
                </a:blip>
                <a:srcRect l="7408" t="4225" r="10949" b="56"/>
                <a:stretch>
                  <a:fillRect/>
                </a:stretch>
              </p:blipFill>
              <p:spPr>
                <a:xfrm>
                  <a:off x="953624"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7" name="Shape 797"/>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8" name="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9" name="Shape 799"/>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0" name="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1" name="Shape 801"/>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2" name="iStock_blank sign 2598785XSmall.jpg"/>
                <p:cNvPicPr>
                  <a:picLocks noChangeAspect="1"/>
                </p:cNvPicPr>
                <p:nvPr/>
              </p:nvPicPr>
              <p:blipFill>
                <a:blip r:embed="rId3">
                  <a:extLst/>
                </a:blip>
                <a:srcRect l="7408" t="4225" r="10949" b="56"/>
                <a:stretch>
                  <a:fillRect/>
                </a:stretch>
              </p:blipFill>
              <p:spPr>
                <a:xfrm>
                  <a:off x="1635799"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3" name="Shape 803"/>
                <p:cNvSpPr/>
                <p:nvPr/>
              </p:nvSpPr>
              <p:spPr>
                <a:xfrm rot="479464">
                  <a:off x="1670636"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4" name="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5" name="Shape 805"/>
                <p:cNvSpPr/>
                <p:nvPr/>
              </p:nvSpPr>
              <p:spPr>
                <a:xfrm rot="21056494">
                  <a:off x="185439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grpSp>
          <p:grpSp>
            <p:nvGrpSpPr>
              <p:cNvPr id="825" name="Group 825"/>
              <p:cNvGrpSpPr/>
              <p:nvPr/>
            </p:nvGrpSpPr>
            <p:grpSpPr>
              <a:xfrm>
                <a:off x="2260543" y="-1"/>
                <a:ext cx="2044362" cy="272369"/>
                <a:chOff x="20240" y="0"/>
                <a:chExt cx="2044360" cy="272367"/>
              </a:xfrm>
            </p:grpSpPr>
            <p:pic>
              <p:nvPicPr>
                <p:cNvPr id="807" name="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8" name="Shape 808"/>
                <p:cNvSpPr/>
                <p:nvPr/>
              </p:nvSpPr>
              <p:spPr>
                <a:xfrm rot="479464">
                  <a:off x="54876" y="11895"/>
                  <a:ext cx="177914" cy="97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9" name="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0" name="Shape 810"/>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1" name="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2" name="Shape 812"/>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3" name="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4" name="Shape 814"/>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5" name="iStock_blank sign 2598785XSmall.jpg"/>
                <p:cNvPicPr>
                  <a:picLocks noChangeAspect="1"/>
                </p:cNvPicPr>
                <p:nvPr/>
              </p:nvPicPr>
              <p:blipFill>
                <a:blip r:embed="rId3">
                  <a:extLst/>
                </a:blip>
                <a:srcRect l="7408" t="4225" r="10949" b="56"/>
                <a:stretch>
                  <a:fillRect/>
                </a:stretch>
              </p:blipFill>
              <p:spPr>
                <a:xfrm>
                  <a:off x="953624"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6" name="Shape 816"/>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7" name="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8" name="Shape 818"/>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9" name="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0" name="Shape 820"/>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21" name="iStock_blank sign 2598785XSmall.jpg"/>
                <p:cNvPicPr>
                  <a:picLocks noChangeAspect="1"/>
                </p:cNvPicPr>
                <p:nvPr/>
              </p:nvPicPr>
              <p:blipFill>
                <a:blip r:embed="rId3">
                  <a:extLst/>
                </a:blip>
                <a:srcRect l="7408" t="4225" r="10949" b="56"/>
                <a:stretch>
                  <a:fillRect/>
                </a:stretch>
              </p:blipFill>
              <p:spPr>
                <a:xfrm>
                  <a:off x="1635799"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2" name="Shape 822"/>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23" name="iStock_blank sign 2598785XSmall.jpg"/>
                <p:cNvPicPr>
                  <a:picLocks noChangeAspect="1"/>
                </p:cNvPicPr>
                <p:nvPr/>
              </p:nvPicPr>
              <p:blipFill>
                <a:blip r:embed="rId3">
                  <a:extLst/>
                </a:blip>
                <a:srcRect l="7408" t="4225" r="10949" b="56"/>
                <a:stretch>
                  <a:fillRect/>
                </a:stretch>
              </p:blipFill>
              <p:spPr>
                <a:xfrm flipH="1">
                  <a:off x="1841557"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4" name="Shape 824"/>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grpSp>
          <p:grpSp>
            <p:nvGrpSpPr>
              <p:cNvPr id="844" name="Group 844"/>
              <p:cNvGrpSpPr/>
              <p:nvPr/>
            </p:nvGrpSpPr>
            <p:grpSpPr>
              <a:xfrm>
                <a:off x="4500846" y="-1"/>
                <a:ext cx="2044363" cy="272369"/>
                <a:chOff x="20240" y="0"/>
                <a:chExt cx="2044361" cy="272367"/>
              </a:xfrm>
            </p:grpSpPr>
            <p:pic>
              <p:nvPicPr>
                <p:cNvPr id="826" name="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7" name="Shape 827"/>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28" name="iStock_blank sign 2598785XSmall.jpg"/>
                <p:cNvPicPr>
                  <a:picLocks noChangeAspect="1"/>
                </p:cNvPicPr>
                <p:nvPr/>
              </p:nvPicPr>
              <p:blipFill>
                <a:blip r:embed="rId3">
                  <a:extLst/>
                </a:blip>
                <a:srcRect l="7408" t="4225" r="10949" b="56"/>
                <a:stretch>
                  <a:fillRect/>
                </a:stretch>
              </p:blipFill>
              <p:spPr>
                <a:xfrm>
                  <a:off x="25445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9" name="Shape 829"/>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0" name="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1" name="Shape 831"/>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2" name="iStock_blank sign 2598785XSmall.jpg"/>
                <p:cNvPicPr>
                  <a:picLocks noChangeAspect="1"/>
                </p:cNvPicPr>
                <p:nvPr/>
              </p:nvPicPr>
              <p:blipFill>
                <a:blip r:embed="rId3">
                  <a:extLst/>
                </a:blip>
                <a:srcRect l="7408" t="4225" r="10949" b="56"/>
                <a:stretch>
                  <a:fillRect/>
                </a:stretch>
              </p:blipFill>
              <p:spPr>
                <a:xfrm>
                  <a:off x="72228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3" name="Shape 833"/>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4" name="iStock_blank sign 2598785XSmall.jpg"/>
                <p:cNvPicPr>
                  <a:picLocks noChangeAspect="1"/>
                </p:cNvPicPr>
                <p:nvPr/>
              </p:nvPicPr>
              <p:blipFill>
                <a:blip r:embed="rId3">
                  <a:extLst/>
                </a:blip>
                <a:srcRect l="7408" t="4225" r="10949" b="56"/>
                <a:stretch>
                  <a:fillRect/>
                </a:stretch>
              </p:blipFill>
              <p:spPr>
                <a:xfrm>
                  <a:off x="95362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5" name="Shape 835"/>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6" name="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7" name="Shape 837"/>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8" name="iStock_blank sign 2598785XSmall.jpg"/>
                <p:cNvPicPr>
                  <a:picLocks noChangeAspect="1"/>
                </p:cNvPicPr>
                <p:nvPr/>
              </p:nvPicPr>
              <p:blipFill>
                <a:blip r:embed="rId3">
                  <a:extLst/>
                </a:blip>
                <a:srcRect l="7408" t="4225" r="10949" b="56"/>
                <a:stretch>
                  <a:fillRect/>
                </a:stretch>
              </p:blipFill>
              <p:spPr>
                <a:xfrm flipH="1">
                  <a:off x="1190743"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9" name="Shape 839"/>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40" name="iStock_blank sign 2598785XSmall.jpg"/>
                <p:cNvPicPr>
                  <a:picLocks noChangeAspect="1"/>
                </p:cNvPicPr>
                <p:nvPr/>
              </p:nvPicPr>
              <p:blipFill>
                <a:blip r:embed="rId3">
                  <a:extLst/>
                </a:blip>
                <a:srcRect l="7408" t="4225" r="10949" b="56"/>
                <a:stretch>
                  <a:fillRect/>
                </a:stretch>
              </p:blipFill>
              <p:spPr>
                <a:xfrm>
                  <a:off x="163579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1" name="Shape 841"/>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42" name="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3" name="Shape 843"/>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grpSp>
        </p:grpSp>
      </p:grpSp>
      <p:sp>
        <p:nvSpPr>
          <p:cNvPr id="101" name="Shape 751"/>
          <p:cNvSpPr/>
          <p:nvPr/>
        </p:nvSpPr>
        <p:spPr>
          <a:xfrm flipH="1">
            <a:off x="9415561" y="6406214"/>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847" name="Shape 847"/>
          <p:cNvSpPr>
            <a:spLocks noGrp="1"/>
          </p:cNvSpPr>
          <p:nvPr>
            <p:ph type="title"/>
          </p:nvPr>
        </p:nvSpPr>
        <p:spPr>
          <a:xfrm>
            <a:off x="1605856" y="700336"/>
            <a:ext cx="9871015" cy="1608668"/>
          </a:xfrm>
          <a:prstGeom prst="rect">
            <a:avLst/>
          </a:prstGeom>
        </p:spPr>
        <p:txBody>
          <a:bodyPr>
            <a:normAutofit fontScale="90000"/>
          </a:bodyPr>
          <a:lstStyle>
            <a:lvl1pPr marR="65762" indent="46239" defTabSz="736938">
              <a:lnSpc>
                <a:spcPts val="4200"/>
              </a:lnSpc>
              <a:defRPr sz="3680">
                <a:solidFill>
                  <a:srgbClr val="FFFFFF"/>
                </a:solidFill>
                <a:uFill>
                  <a:solidFill>
                    <a:srgbClr val="002F73"/>
                  </a:solidFill>
                </a:uFill>
              </a:defRPr>
            </a:lvl1pPr>
          </a:lstStyle>
          <a:p>
            <a:r>
              <a:rPr lang="ru-RU" sz="3600" dirty="0"/>
              <a:t>«Я предпочел бы заработать 1% усилий 100 человек, а не 100% моих собственных усилий</a:t>
            </a:r>
            <a:r>
              <a:rPr lang="ru-RU" sz="3600" dirty="0" smtClean="0"/>
              <a:t>»</a:t>
            </a:r>
            <a:r>
              <a:rPr lang="en-US" sz="3600" dirty="0" smtClean="0"/>
              <a:t/>
            </a:r>
            <a:br>
              <a:rPr lang="en-US" sz="3600" dirty="0" smtClean="0"/>
            </a:br>
            <a:r>
              <a:rPr lang="en-US" sz="3600" dirty="0" smtClean="0"/>
              <a:t>J Paul Getty</a:t>
            </a:r>
            <a:endParaRPr lang="de-DE" sz="4000" dirty="0">
              <a:solidFill>
                <a:schemeClr val="bg1"/>
              </a:solidFill>
            </a:endParaRPr>
          </a:p>
        </p:txBody>
      </p:sp>
      <p:sp>
        <p:nvSpPr>
          <p:cNvPr id="848" name="Shape 848"/>
          <p:cNvSpPr/>
          <p:nvPr/>
        </p:nvSpPr>
        <p:spPr>
          <a:xfrm>
            <a:off x="10414091" y="7296898"/>
            <a:ext cx="985099" cy="1"/>
          </a:xfrm>
          <a:prstGeom prst="line">
            <a:avLst/>
          </a:prstGeom>
          <a:ln w="3175">
            <a:solidFill>
              <a:srgbClr val="FF2600"/>
            </a:solidFill>
            <a:miter lim="400000"/>
          </a:ln>
        </p:spPr>
        <p:txBody>
          <a:bodyPr lIns="21431" tIns="21431" rIns="21431" bIns="21431" anchor="ctr"/>
          <a:lstStyle/>
          <a:p>
            <a:pPr algn="l" defTabSz="457200">
              <a:defRPr sz="900">
                <a:solidFill>
                  <a:srgbClr val="000000"/>
                </a:solidFill>
                <a:latin typeface="Helvetica"/>
                <a:ea typeface="Helvetica"/>
                <a:cs typeface="Helvetica"/>
                <a:sym typeface="Helvetica"/>
              </a:defRPr>
            </a:pPr>
            <a:endParaRPr/>
          </a:p>
        </p:txBody>
      </p:sp>
      <p:sp>
        <p:nvSpPr>
          <p:cNvPr id="754" name="Shape 754"/>
          <p:cNvSpPr/>
          <p:nvPr/>
        </p:nvSpPr>
        <p:spPr>
          <a:xfrm>
            <a:off x="9461993" y="3299272"/>
            <a:ext cx="2089002" cy="4595185"/>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lstStyle/>
          <a:p>
            <a:pPr defTabSz="825500">
              <a:lnSpc>
                <a:spcPct val="60000"/>
              </a:lnSpc>
              <a:spcBef>
                <a:spcPts val="7500"/>
              </a:spcBef>
              <a:defRPr sz="2800">
                <a:solidFill>
                  <a:srgbClr val="0070C0"/>
                </a:solidFill>
                <a:latin typeface="Verdana"/>
                <a:ea typeface="Verdana"/>
                <a:cs typeface="Verdana"/>
                <a:sym typeface="Verdana"/>
              </a:defRPr>
            </a:pPr>
            <a:r>
              <a:rPr dirty="0"/>
              <a:t>1 </a:t>
            </a:r>
            <a:r>
              <a:rPr dirty="0" smtClean="0"/>
              <a:t>h</a:t>
            </a:r>
            <a:endParaRPr dirty="0"/>
          </a:p>
          <a:p>
            <a:pPr defTabSz="825500">
              <a:lnSpc>
                <a:spcPct val="10000"/>
              </a:lnSpc>
              <a:spcBef>
                <a:spcPts val="8900"/>
              </a:spcBef>
              <a:defRPr sz="2800">
                <a:solidFill>
                  <a:srgbClr val="0070C0"/>
                </a:solidFill>
                <a:latin typeface="Verdana"/>
                <a:ea typeface="Verdana"/>
                <a:cs typeface="Verdana"/>
                <a:sym typeface="Verdana"/>
              </a:defRPr>
            </a:pPr>
            <a:r>
              <a:rPr dirty="0"/>
              <a:t>+3 </a:t>
            </a:r>
            <a:r>
              <a:rPr dirty="0" smtClean="0"/>
              <a:t>h</a:t>
            </a:r>
            <a:endParaRPr dirty="0"/>
          </a:p>
          <a:p>
            <a:pPr defTabSz="825500">
              <a:lnSpc>
                <a:spcPts val="3360"/>
              </a:lnSpc>
              <a:spcBef>
                <a:spcPts val="5900"/>
              </a:spcBef>
              <a:defRPr sz="2800">
                <a:solidFill>
                  <a:srgbClr val="0070C0"/>
                </a:solidFill>
                <a:latin typeface="Verdana"/>
                <a:ea typeface="Verdana"/>
                <a:cs typeface="Verdana"/>
                <a:sym typeface="Verdana"/>
              </a:defRPr>
            </a:pPr>
            <a:r>
              <a:rPr dirty="0"/>
              <a:t>+9 </a:t>
            </a:r>
            <a:r>
              <a:rPr dirty="0" smtClean="0"/>
              <a:t>h</a:t>
            </a:r>
            <a:endParaRPr dirty="0"/>
          </a:p>
          <a:p>
            <a:pPr defTabSz="825500">
              <a:lnSpc>
                <a:spcPts val="8360"/>
              </a:lnSpc>
              <a:spcBef>
                <a:spcPts val="700"/>
              </a:spcBef>
              <a:defRPr sz="2800">
                <a:solidFill>
                  <a:srgbClr val="0070C0"/>
                </a:solidFill>
                <a:latin typeface="Verdana"/>
                <a:ea typeface="Verdana"/>
                <a:cs typeface="Verdana"/>
                <a:sym typeface="Verdana"/>
              </a:defRPr>
            </a:pPr>
            <a:r>
              <a:rPr u="sng" dirty="0"/>
              <a:t>+27 </a:t>
            </a:r>
            <a:r>
              <a:rPr u="sng" dirty="0" smtClean="0"/>
              <a:t>h</a:t>
            </a:r>
            <a:endParaRPr lang="en-US" u="sng" dirty="0" smtClean="0"/>
          </a:p>
          <a:p>
            <a:pPr defTabSz="825500">
              <a:lnSpc>
                <a:spcPts val="1260"/>
              </a:lnSpc>
              <a:spcBef>
                <a:spcPts val="700"/>
              </a:spcBef>
              <a:defRPr sz="2800">
                <a:solidFill>
                  <a:srgbClr val="0070C0"/>
                </a:solidFill>
                <a:latin typeface="Verdana"/>
                <a:ea typeface="Verdana"/>
                <a:cs typeface="Verdana"/>
                <a:sym typeface="Verdana"/>
              </a:defRPr>
            </a:pPr>
            <a:r>
              <a:rPr b="1" dirty="0" smtClean="0"/>
              <a:t>40 h</a:t>
            </a:r>
            <a:r>
              <a:rPr lang="de-DE" b="1" dirty="0" smtClean="0"/>
              <a:t>/ Tag</a:t>
            </a:r>
            <a:endParaRPr b="1" dirty="0"/>
          </a:p>
        </p:txBody>
      </p:sp>
      <p:sp>
        <p:nvSpPr>
          <p:cNvPr id="102" name="Shape 1055"/>
          <p:cNvSpPr/>
          <p:nvPr/>
        </p:nvSpPr>
        <p:spPr>
          <a:xfrm>
            <a:off x="1973229" y="7819507"/>
            <a:ext cx="9144001" cy="756203"/>
          </a:xfrm>
          <a:prstGeom prst="rect">
            <a:avLst/>
          </a:prstGeom>
          <a:ln w="25400">
            <a:miter lim="400000"/>
          </a:ln>
          <a:extLst>
            <a:ext uri="{C572A759-6A51-4108-AA02-DFA0A04FC94B}">
              <ma14:wrappingTextBoxFlag xmlns:ma14="http://schemas.microsoft.com/office/mac/drawingml/2011/main" val="1"/>
            </a:ext>
          </a:extLst>
        </p:spPr>
        <p:txBody>
          <a:bodyPr lIns="20092" tIns="20092" rIns="20092" bIns="20092" anchor="ctr"/>
          <a:lstStyle>
            <a:lvl1pPr algn="ctr" defTabSz="678656">
              <a:tabLst>
                <a:tab pos="533400" algn="l"/>
                <a:tab pos="1066800" algn="l"/>
                <a:tab pos="1600200" algn="l"/>
                <a:tab pos="2120900" algn="l"/>
                <a:tab pos="2654300" algn="l"/>
                <a:tab pos="3187700" algn="l"/>
                <a:tab pos="3721100" algn="l"/>
                <a:tab pos="4267200" algn="l"/>
                <a:tab pos="4800600" algn="l"/>
                <a:tab pos="5334000" algn="l"/>
                <a:tab pos="5867400" algn="l"/>
                <a:tab pos="6388100" algn="l"/>
              </a:tabLst>
              <a:defRPr sz="11400" b="1">
                <a:solidFill>
                  <a:srgbClr val="FFFFFF"/>
                </a:solidFill>
                <a:latin typeface="+mn-lt"/>
                <a:ea typeface="+mn-ea"/>
                <a:cs typeface="+mn-cs"/>
                <a:sym typeface="Helvetica"/>
              </a:defRPr>
            </a:lvl1pPr>
          </a:lstStyle>
          <a:p>
            <a:r>
              <a:rPr lang="kk-KZ" sz="6000" dirty="0"/>
              <a:t>Создайте КОМАНДУ</a:t>
            </a:r>
            <a:endParaRPr sz="5700" dirty="0"/>
          </a:p>
        </p:txBody>
      </p:sp>
    </p:spTree>
    <p:extLst>
      <p:ext uri="{BB962C8B-B14F-4D97-AF65-F5344CB8AC3E}">
        <p14:creationId xmlns:p14="http://schemas.microsoft.com/office/powerpoint/2010/main" val="113835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846"/>
                                        </p:tgtEl>
                                        <p:attrNameLst>
                                          <p:attrName>style.visibility</p:attrName>
                                        </p:attrNameLst>
                                      </p:cBhvr>
                                      <p:to>
                                        <p:strVal val="visible"/>
                                      </p:to>
                                    </p:set>
                                    <p:animEffect transition="in" filter="wipe(up)">
                                      <p:cBhvr>
                                        <p:cTn id="12" dur="1000"/>
                                        <p:tgtEl>
                                          <p:spTgt spid="846"/>
                                        </p:tgtEl>
                                      </p:cBhvr>
                                    </p:animEffect>
                                  </p:childTnLst>
                                </p:cTn>
                              </p:par>
                            </p:childTnLst>
                          </p:cTn>
                        </p:par>
                        <p:par>
                          <p:cTn id="13" fill="hold">
                            <p:stCondLst>
                              <p:cond delay="1000"/>
                            </p:stCondLst>
                            <p:childTnLst>
                              <p:par>
                                <p:cTn id="14" presetID="22" presetClass="entr" presetSubtype="1" fill="hold" grpId="0" nodeType="afterEffect">
                                  <p:stCondLst>
                                    <p:cond delay="0"/>
                                  </p:stCondLst>
                                  <p:iterate>
                                    <p:tmAbs val="0"/>
                                  </p:iterate>
                                  <p:childTnLst>
                                    <p:set>
                                      <p:cBhvr>
                                        <p:cTn id="15" fill="hold"/>
                                        <p:tgtEl>
                                          <p:spTgt spid="754"/>
                                        </p:tgtEl>
                                        <p:attrNameLst>
                                          <p:attrName>style.visibility</p:attrName>
                                        </p:attrNameLst>
                                      </p:cBhvr>
                                      <p:to>
                                        <p:strVal val="visible"/>
                                      </p:to>
                                    </p:set>
                                    <p:animEffect transition="in" filter="wipe(up)">
                                      <p:cBhvr>
                                        <p:cTn id="16" dur="1000"/>
                                        <p:tgtEl>
                                          <p:spTgt spid="754"/>
                                        </p:tgtEl>
                                      </p:cBhvr>
                                    </p:animEffect>
                                  </p:childTnLst>
                                </p:cTn>
                              </p:par>
                            </p:childTnLst>
                          </p:cTn>
                        </p:par>
                        <p:par>
                          <p:cTn id="17" fill="hold">
                            <p:stCondLst>
                              <p:cond delay="2000"/>
                            </p:stCondLst>
                            <p:childTnLst>
                              <p:par>
                                <p:cTn id="18" presetID="23" presetClass="entr" presetSubtype="16" fill="hold" grpId="0" nodeType="afterEffect">
                                  <p:stCondLst>
                                    <p:cond delay="0"/>
                                  </p:stCondLst>
                                  <p:iterate>
                                    <p:tmAbs val="0"/>
                                  </p:iterate>
                                  <p:childTnLst>
                                    <p:set>
                                      <p:cBhvr>
                                        <p:cTn id="19" fill="hold"/>
                                        <p:tgtEl>
                                          <p:spTgt spid="848"/>
                                        </p:tgtEl>
                                        <p:attrNameLst>
                                          <p:attrName>style.visibility</p:attrName>
                                        </p:attrNameLst>
                                      </p:cBhvr>
                                      <p:to>
                                        <p:strVal val="visible"/>
                                      </p:to>
                                    </p:set>
                                    <p:anim calcmode="lin" valueType="num">
                                      <p:cBhvr>
                                        <p:cTn id="20" dur="1000" fill="hold"/>
                                        <p:tgtEl>
                                          <p:spTgt spid="848"/>
                                        </p:tgtEl>
                                        <p:attrNameLst>
                                          <p:attrName>ppt_w</p:attrName>
                                        </p:attrNameLst>
                                      </p:cBhvr>
                                      <p:tavLst>
                                        <p:tav tm="0">
                                          <p:val>
                                            <p:fltVal val="0"/>
                                          </p:val>
                                        </p:tav>
                                        <p:tav tm="100000">
                                          <p:val>
                                            <p:strVal val="#ppt_w"/>
                                          </p:val>
                                        </p:tav>
                                      </p:tavLst>
                                    </p:anim>
                                    <p:anim calcmode="lin" valueType="num">
                                      <p:cBhvr>
                                        <p:cTn id="21" dur="1000" fill="hold"/>
                                        <p:tgtEl>
                                          <p:spTgt spid="84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type="lt">
                                    <p:tmAbs val="100"/>
                                  </p:iterate>
                                  <p:childTnLst>
                                    <p:set>
                                      <p:cBhvr>
                                        <p:cTn id="25" fill="hold"/>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0" animBg="1" advAuto="0"/>
      <p:bldP spid="847" grpId="0" animBg="1"/>
      <p:bldP spid="848" grpId="0" animBg="1" advAuto="0"/>
      <p:bldP spid="754" grpId="0" animBg="1" advAuto="0"/>
      <p:bldP spid="102"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p:nvPr/>
        </p:nvSpPr>
        <p:spPr>
          <a:xfrm>
            <a:off x="1763105" y="129442"/>
            <a:ext cx="9387841" cy="2683810"/>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866986">
              <a:defRPr sz="3400">
                <a:solidFill>
                  <a:srgbClr val="000000"/>
                </a:solidFill>
                <a:latin typeface="Helvetica Light"/>
                <a:ea typeface="Helvetica Light"/>
                <a:cs typeface="Helvetica Light"/>
                <a:sym typeface="Helvetica Light"/>
              </a:defRPr>
            </a:pPr>
            <a:r>
              <a:rPr sz="6000" b="1" dirty="0">
                <a:solidFill>
                  <a:srgbClr val="657EC0"/>
                </a:solidFill>
                <a:latin typeface="Calibri"/>
                <a:ea typeface="Calibri"/>
                <a:cs typeface="Calibri"/>
                <a:sym typeface="Calibri"/>
              </a:rPr>
              <a:t>ASEA </a:t>
            </a:r>
            <a:r>
              <a:rPr lang="kk-KZ" sz="6000" b="1" dirty="0" smtClean="0">
                <a:solidFill>
                  <a:srgbClr val="657EC0"/>
                </a:solidFill>
                <a:latin typeface="Calibri"/>
                <a:ea typeface="Calibri"/>
                <a:cs typeface="Calibri"/>
                <a:sym typeface="Calibri"/>
              </a:rPr>
              <a:t>План Возмещения</a:t>
            </a:r>
            <a:endParaRPr sz="6000" b="1" dirty="0">
              <a:solidFill>
                <a:srgbClr val="657EC0"/>
              </a:solidFill>
              <a:latin typeface="Calibri"/>
              <a:ea typeface="Calibri"/>
              <a:cs typeface="Calibri"/>
              <a:sym typeface="Calibri"/>
            </a:endParaRPr>
          </a:p>
          <a:p>
            <a:pPr defTabSz="866986">
              <a:defRPr sz="3400">
                <a:solidFill>
                  <a:srgbClr val="000000"/>
                </a:solidFill>
                <a:latin typeface="Helvetica Light"/>
                <a:ea typeface="Helvetica Light"/>
                <a:cs typeface="Helvetica Light"/>
                <a:sym typeface="Helvetica Light"/>
              </a:defRPr>
            </a:pPr>
            <a:r>
              <a:rPr sz="3600" dirty="0">
                <a:solidFill>
                  <a:srgbClr val="657EC0"/>
                </a:solidFill>
                <a:latin typeface="Calibri"/>
                <a:ea typeface="Calibri"/>
                <a:cs typeface="Calibri"/>
                <a:sym typeface="Calibri"/>
              </a:rPr>
              <a:t>$100 </a:t>
            </a:r>
            <a:r>
              <a:rPr lang="kk-KZ" sz="3600" dirty="0" smtClean="0">
                <a:solidFill>
                  <a:srgbClr val="657EC0"/>
                </a:solidFill>
                <a:latin typeface="Calibri"/>
                <a:ea typeface="Calibri"/>
                <a:cs typeface="Calibri"/>
                <a:sym typeface="Calibri"/>
              </a:rPr>
              <a:t>миллионов комиссионных, выплаченных более </a:t>
            </a:r>
            <a:r>
              <a:rPr lang="en-US" sz="3600" dirty="0" smtClean="0">
                <a:solidFill>
                  <a:srgbClr val="657EC0"/>
                </a:solidFill>
                <a:latin typeface="Calibri"/>
                <a:ea typeface="Calibri"/>
                <a:cs typeface="Calibri"/>
                <a:sym typeface="Calibri"/>
              </a:rPr>
              <a:t>35,000 </a:t>
            </a:r>
            <a:r>
              <a:rPr lang="kk-KZ" sz="3600" dirty="0" smtClean="0">
                <a:solidFill>
                  <a:srgbClr val="657EC0"/>
                </a:solidFill>
                <a:latin typeface="Calibri"/>
                <a:ea typeface="Calibri"/>
                <a:cs typeface="Calibri"/>
                <a:sym typeface="Calibri"/>
              </a:rPr>
              <a:t>Ассоциированным членам</a:t>
            </a:r>
            <a:r>
              <a:rPr sz="3600" dirty="0" smtClean="0">
                <a:solidFill>
                  <a:srgbClr val="657EC0"/>
                </a:solidFill>
                <a:latin typeface="Calibri"/>
                <a:ea typeface="Calibri"/>
                <a:cs typeface="Calibri"/>
                <a:sym typeface="Calibri"/>
              </a:rPr>
              <a:t> (</a:t>
            </a:r>
            <a:r>
              <a:rPr lang="kk-KZ" sz="3600" dirty="0" smtClean="0">
                <a:solidFill>
                  <a:srgbClr val="657EC0"/>
                </a:solidFill>
                <a:latin typeface="Calibri"/>
                <a:ea typeface="Calibri"/>
                <a:cs typeface="Calibri"/>
                <a:sym typeface="Calibri"/>
              </a:rPr>
              <a:t>данные </a:t>
            </a:r>
            <a:r>
              <a:rPr sz="3600" dirty="0" smtClean="0">
                <a:solidFill>
                  <a:srgbClr val="657EC0"/>
                </a:solidFill>
                <a:latin typeface="Calibri"/>
                <a:ea typeface="Calibri"/>
                <a:cs typeface="Calibri"/>
                <a:sym typeface="Calibri"/>
              </a:rPr>
              <a:t>2015</a:t>
            </a:r>
            <a:r>
              <a:rPr lang="kk-KZ" sz="3600" dirty="0" smtClean="0">
                <a:solidFill>
                  <a:srgbClr val="657EC0"/>
                </a:solidFill>
                <a:latin typeface="Calibri"/>
                <a:ea typeface="Calibri"/>
                <a:cs typeface="Calibri"/>
                <a:sym typeface="Calibri"/>
              </a:rPr>
              <a:t> года</a:t>
            </a:r>
            <a:r>
              <a:rPr sz="3600" dirty="0" smtClean="0">
                <a:solidFill>
                  <a:srgbClr val="657EC0"/>
                </a:solidFill>
                <a:latin typeface="Calibri"/>
                <a:ea typeface="Calibri"/>
                <a:cs typeface="Calibri"/>
                <a:sym typeface="Calibri"/>
              </a:rPr>
              <a:t>)</a:t>
            </a:r>
            <a:endParaRPr sz="3600" dirty="0">
              <a:solidFill>
                <a:srgbClr val="657EC0"/>
              </a:solidFill>
              <a:latin typeface="Calibri"/>
              <a:ea typeface="Calibri"/>
              <a:cs typeface="Calibri"/>
              <a:sym typeface="Calibri"/>
            </a:endParaRPr>
          </a:p>
        </p:txBody>
      </p:sp>
      <p:sp>
        <p:nvSpPr>
          <p:cNvPr id="834" name="Shape 834"/>
          <p:cNvSpPr/>
          <p:nvPr/>
        </p:nvSpPr>
        <p:spPr>
          <a:xfrm>
            <a:off x="1160528" y="8638723"/>
            <a:ext cx="9960581" cy="1067983"/>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866986">
              <a:defRPr sz="2100">
                <a:solidFill>
                  <a:srgbClr val="657EC0"/>
                </a:solidFill>
                <a:latin typeface="Calibri"/>
                <a:ea typeface="Calibri"/>
                <a:cs typeface="Calibri"/>
                <a:sym typeface="Calibri"/>
              </a:defRPr>
            </a:lvl1pPr>
          </a:lstStyle>
          <a:p>
            <a:pPr>
              <a:defRPr>
                <a:solidFill>
                  <a:srgbClr val="000000"/>
                </a:solidFill>
                <a:latin typeface="Helvetica Light"/>
                <a:ea typeface="Helvetica Light"/>
                <a:cs typeface="Helvetica Light"/>
                <a:sym typeface="Helvetica Light"/>
              </a:defRPr>
            </a:pPr>
            <a:r>
              <a:rPr lang="kk-KZ" dirty="0" smtClean="0">
                <a:solidFill>
                  <a:srgbClr val="657EC0"/>
                </a:solidFill>
                <a:latin typeface="Calibri"/>
                <a:ea typeface="Calibri"/>
                <a:cs typeface="Calibri"/>
                <a:sym typeface="Calibri"/>
              </a:rPr>
              <a:t>Получение значимой компенсации в качестве ассоциированного члена</a:t>
            </a:r>
            <a:r>
              <a:rPr lang="en-US" dirty="0" smtClean="0">
                <a:solidFill>
                  <a:srgbClr val="657EC0"/>
                </a:solidFill>
                <a:latin typeface="Calibri"/>
                <a:ea typeface="Calibri"/>
                <a:cs typeface="Calibri"/>
                <a:sym typeface="Calibri"/>
              </a:rPr>
              <a:t> ASEA </a:t>
            </a:r>
            <a:r>
              <a:rPr lang="kk-KZ" dirty="0" smtClean="0">
                <a:solidFill>
                  <a:srgbClr val="657EC0"/>
                </a:solidFill>
                <a:latin typeface="Calibri"/>
                <a:ea typeface="Calibri"/>
                <a:cs typeface="Calibri"/>
                <a:sym typeface="Calibri"/>
              </a:rPr>
              <a:t>требует значительных затрат времени, усилий и обязательств. Нет никаких гарантий финансового успеха </a:t>
            </a:r>
            <a:endParaRPr dirty="0">
              <a:solidFill>
                <a:srgbClr val="657EC0"/>
              </a:solidFill>
              <a:latin typeface="Calibri"/>
              <a:ea typeface="Calibri"/>
              <a:cs typeface="Calibri"/>
              <a:sym typeface="Calibri"/>
            </a:endParaRPr>
          </a:p>
        </p:txBody>
      </p:sp>
      <p:pic>
        <p:nvPicPr>
          <p:cNvPr id="835" name="image76.png" descr="compensation.png"/>
          <p:cNvPicPr>
            <a:picLocks noChangeAspect="1"/>
          </p:cNvPicPr>
          <p:nvPr/>
        </p:nvPicPr>
        <p:blipFill>
          <a:blip r:embed="rId3">
            <a:extLst/>
          </a:blip>
          <a:stretch>
            <a:fillRect/>
          </a:stretch>
        </p:blipFill>
        <p:spPr>
          <a:xfrm>
            <a:off x="1012309" y="2454716"/>
            <a:ext cx="629765" cy="629764"/>
          </a:xfrm>
          <a:prstGeom prst="rect">
            <a:avLst/>
          </a:prstGeom>
          <a:ln w="12700">
            <a:miter lim="400000"/>
          </a:ln>
        </p:spPr>
      </p:pic>
      <p:grpSp>
        <p:nvGrpSpPr>
          <p:cNvPr id="856" name="Group 856"/>
          <p:cNvGrpSpPr/>
          <p:nvPr/>
        </p:nvGrpSpPr>
        <p:grpSpPr>
          <a:xfrm>
            <a:off x="1317824" y="2572544"/>
            <a:ext cx="10048777" cy="6089568"/>
            <a:chOff x="0" y="0"/>
            <a:chExt cx="10048775" cy="6089567"/>
          </a:xfrm>
        </p:grpSpPr>
        <p:pic>
          <p:nvPicPr>
            <p:cNvPr id="836" name="image116.jpeg"/>
            <p:cNvPicPr>
              <a:picLocks noChangeAspect="1"/>
            </p:cNvPicPr>
            <p:nvPr/>
          </p:nvPicPr>
          <p:blipFill>
            <a:blip r:embed="rId4">
              <a:extLst/>
            </a:blip>
            <a:stretch>
              <a:fillRect/>
            </a:stretch>
          </p:blipFill>
          <p:spPr>
            <a:xfrm>
              <a:off x="4643312" y="48393"/>
              <a:ext cx="793221" cy="2311457"/>
            </a:xfrm>
            <a:prstGeom prst="rect">
              <a:avLst/>
            </a:prstGeom>
            <a:ln w="12700" cap="flat">
              <a:noFill/>
              <a:miter lim="400000"/>
            </a:ln>
            <a:effectLst/>
          </p:spPr>
        </p:pic>
        <p:pic>
          <p:nvPicPr>
            <p:cNvPr id="837" name="image117.jpeg"/>
            <p:cNvPicPr>
              <a:picLocks noChangeAspect="1"/>
            </p:cNvPicPr>
            <p:nvPr/>
          </p:nvPicPr>
          <p:blipFill>
            <a:blip r:embed="rId5">
              <a:extLst/>
            </a:blip>
            <a:stretch>
              <a:fillRect/>
            </a:stretch>
          </p:blipFill>
          <p:spPr>
            <a:xfrm>
              <a:off x="2477907" y="3149539"/>
              <a:ext cx="884407" cy="2137229"/>
            </a:xfrm>
            <a:prstGeom prst="rect">
              <a:avLst/>
            </a:prstGeom>
            <a:ln w="12700" cap="flat">
              <a:noFill/>
              <a:miter lim="400000"/>
            </a:ln>
            <a:effectLst/>
          </p:spPr>
        </p:pic>
        <p:pic>
          <p:nvPicPr>
            <p:cNvPr id="838" name="image118.jpeg"/>
            <p:cNvPicPr>
              <a:picLocks noChangeAspect="1"/>
            </p:cNvPicPr>
            <p:nvPr/>
          </p:nvPicPr>
          <p:blipFill>
            <a:blip r:embed="rId6">
              <a:extLst/>
            </a:blip>
            <a:stretch>
              <a:fillRect/>
            </a:stretch>
          </p:blipFill>
          <p:spPr>
            <a:xfrm>
              <a:off x="422888" y="0"/>
              <a:ext cx="775176" cy="2405924"/>
            </a:xfrm>
            <a:prstGeom prst="rect">
              <a:avLst/>
            </a:prstGeom>
            <a:ln w="12700" cap="flat">
              <a:noFill/>
              <a:miter lim="400000"/>
            </a:ln>
            <a:effectLst/>
          </p:spPr>
        </p:pic>
        <p:pic>
          <p:nvPicPr>
            <p:cNvPr id="839" name="image119.jpeg"/>
            <p:cNvPicPr>
              <a:picLocks noChangeAspect="1"/>
            </p:cNvPicPr>
            <p:nvPr/>
          </p:nvPicPr>
          <p:blipFill>
            <a:blip r:embed="rId7">
              <a:extLst/>
            </a:blip>
            <a:stretch>
              <a:fillRect/>
            </a:stretch>
          </p:blipFill>
          <p:spPr>
            <a:xfrm>
              <a:off x="6733360" y="79236"/>
              <a:ext cx="744739" cy="2227566"/>
            </a:xfrm>
            <a:prstGeom prst="rect">
              <a:avLst/>
            </a:prstGeom>
            <a:ln w="12700" cap="flat">
              <a:noFill/>
              <a:miter lim="400000"/>
            </a:ln>
            <a:effectLst/>
          </p:spPr>
        </p:pic>
        <p:pic>
          <p:nvPicPr>
            <p:cNvPr id="840" name="image120.jpeg"/>
            <p:cNvPicPr>
              <a:picLocks noChangeAspect="1"/>
            </p:cNvPicPr>
            <p:nvPr/>
          </p:nvPicPr>
          <p:blipFill>
            <a:blip r:embed="rId8">
              <a:extLst/>
            </a:blip>
            <a:stretch>
              <a:fillRect/>
            </a:stretch>
          </p:blipFill>
          <p:spPr>
            <a:xfrm>
              <a:off x="8808815" y="102276"/>
              <a:ext cx="725326" cy="2227559"/>
            </a:xfrm>
            <a:prstGeom prst="rect">
              <a:avLst/>
            </a:prstGeom>
            <a:ln w="12700" cap="flat">
              <a:noFill/>
              <a:miter lim="400000"/>
            </a:ln>
            <a:effectLst/>
          </p:spPr>
        </p:pic>
        <p:pic>
          <p:nvPicPr>
            <p:cNvPr id="841" name="image121.jpeg"/>
            <p:cNvPicPr>
              <a:picLocks noChangeAspect="1"/>
            </p:cNvPicPr>
            <p:nvPr/>
          </p:nvPicPr>
          <p:blipFill>
            <a:blip r:embed="rId9">
              <a:extLst/>
            </a:blip>
            <a:stretch>
              <a:fillRect/>
            </a:stretch>
          </p:blipFill>
          <p:spPr>
            <a:xfrm>
              <a:off x="2588445" y="102271"/>
              <a:ext cx="661157" cy="2227566"/>
            </a:xfrm>
            <a:prstGeom prst="rect">
              <a:avLst/>
            </a:prstGeom>
            <a:ln w="12700" cap="flat">
              <a:noFill/>
              <a:miter lim="400000"/>
            </a:ln>
            <a:effectLst/>
          </p:spPr>
        </p:pic>
        <p:pic>
          <p:nvPicPr>
            <p:cNvPr id="842" name="image122.jpeg"/>
            <p:cNvPicPr>
              <a:picLocks noChangeAspect="1"/>
            </p:cNvPicPr>
            <p:nvPr/>
          </p:nvPicPr>
          <p:blipFill>
            <a:blip r:embed="rId10">
              <a:extLst/>
            </a:blip>
            <a:stretch>
              <a:fillRect/>
            </a:stretch>
          </p:blipFill>
          <p:spPr>
            <a:xfrm>
              <a:off x="463770" y="3161063"/>
              <a:ext cx="676501" cy="2142783"/>
            </a:xfrm>
            <a:prstGeom prst="rect">
              <a:avLst/>
            </a:prstGeom>
            <a:ln w="12700" cap="flat">
              <a:noFill/>
              <a:miter lim="400000"/>
            </a:ln>
            <a:effectLst/>
          </p:spPr>
        </p:pic>
        <p:pic>
          <p:nvPicPr>
            <p:cNvPr id="843" name="image123.jpeg"/>
            <p:cNvPicPr>
              <a:picLocks noChangeAspect="1"/>
            </p:cNvPicPr>
            <p:nvPr/>
          </p:nvPicPr>
          <p:blipFill>
            <a:blip r:embed="rId11">
              <a:extLst/>
            </a:blip>
            <a:stretch>
              <a:fillRect/>
            </a:stretch>
          </p:blipFill>
          <p:spPr>
            <a:xfrm>
              <a:off x="4582916" y="3031846"/>
              <a:ext cx="841882" cy="2318739"/>
            </a:xfrm>
            <a:prstGeom prst="rect">
              <a:avLst/>
            </a:prstGeom>
            <a:ln w="12700" cap="flat">
              <a:noFill/>
              <a:miter lim="400000"/>
            </a:ln>
            <a:effectLst/>
          </p:spPr>
        </p:pic>
        <p:pic>
          <p:nvPicPr>
            <p:cNvPr id="844" name="image124.jpeg"/>
            <p:cNvPicPr>
              <a:picLocks noChangeAspect="1"/>
            </p:cNvPicPr>
            <p:nvPr/>
          </p:nvPicPr>
          <p:blipFill>
            <a:blip r:embed="rId12">
              <a:extLst/>
            </a:blip>
            <a:stretch>
              <a:fillRect/>
            </a:stretch>
          </p:blipFill>
          <p:spPr>
            <a:xfrm>
              <a:off x="8772654" y="3009745"/>
              <a:ext cx="793424" cy="2386910"/>
            </a:xfrm>
            <a:prstGeom prst="rect">
              <a:avLst/>
            </a:prstGeom>
            <a:ln w="12700" cap="flat">
              <a:noFill/>
              <a:miter lim="400000"/>
            </a:ln>
            <a:effectLst/>
          </p:spPr>
        </p:pic>
        <p:pic>
          <p:nvPicPr>
            <p:cNvPr id="845" name="image125.jpeg"/>
            <p:cNvPicPr>
              <a:picLocks noChangeAspect="1"/>
            </p:cNvPicPr>
            <p:nvPr/>
          </p:nvPicPr>
          <p:blipFill>
            <a:blip r:embed="rId13">
              <a:extLst/>
            </a:blip>
            <a:stretch>
              <a:fillRect/>
            </a:stretch>
          </p:blipFill>
          <p:spPr>
            <a:xfrm>
              <a:off x="6660395" y="2973622"/>
              <a:ext cx="882143" cy="2369089"/>
            </a:xfrm>
            <a:prstGeom prst="rect">
              <a:avLst/>
            </a:prstGeom>
            <a:ln w="12700" cap="flat">
              <a:noFill/>
              <a:miter lim="400000"/>
            </a:ln>
            <a:effectLst/>
          </p:spPr>
        </p:pic>
        <p:sp>
          <p:nvSpPr>
            <p:cNvPr id="846" name="Shape 846"/>
            <p:cNvSpPr/>
            <p:nvPr/>
          </p:nvSpPr>
          <p:spPr>
            <a:xfrm>
              <a:off x="4126339" y="2398830"/>
              <a:ext cx="1669055" cy="3486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ХУДОЖНИК</a:t>
              </a:r>
            </a:p>
          </p:txBody>
        </p:sp>
        <p:sp>
          <p:nvSpPr>
            <p:cNvPr id="847" name="Shape 847"/>
            <p:cNvSpPr/>
            <p:nvPr/>
          </p:nvSpPr>
          <p:spPr>
            <a:xfrm>
              <a:off x="2021659" y="2398830"/>
              <a:ext cx="1953029" cy="3486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ДОМОХОЗЯЙКА</a:t>
              </a:r>
            </a:p>
          </p:txBody>
        </p:sp>
        <p:sp>
          <p:nvSpPr>
            <p:cNvPr id="848" name="Shape 848"/>
            <p:cNvSpPr/>
            <p:nvPr/>
          </p:nvSpPr>
          <p:spPr>
            <a:xfrm>
              <a:off x="0" y="2252824"/>
              <a:ext cx="1870008" cy="64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СТРОИТЕЛЬ</a:t>
              </a:r>
            </a:p>
          </p:txBody>
        </p:sp>
        <p:sp>
          <p:nvSpPr>
            <p:cNvPr id="849" name="Shape 849"/>
            <p:cNvSpPr/>
            <p:nvPr/>
          </p:nvSpPr>
          <p:spPr>
            <a:xfrm>
              <a:off x="6294307" y="2252824"/>
              <a:ext cx="1669054" cy="64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ВРАЧ</a:t>
              </a:r>
            </a:p>
          </p:txBody>
        </p:sp>
        <p:sp>
          <p:nvSpPr>
            <p:cNvPr id="850" name="Shape 850"/>
            <p:cNvSpPr/>
            <p:nvPr/>
          </p:nvSpPr>
          <p:spPr>
            <a:xfrm>
              <a:off x="8198427" y="2252824"/>
              <a:ext cx="1830082" cy="64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ФИНАНСОВЫЙ КОНСУЛЬТАНТ</a:t>
              </a:r>
            </a:p>
          </p:txBody>
        </p:sp>
        <p:sp>
          <p:nvSpPr>
            <p:cNvPr id="851" name="Shape 851"/>
            <p:cNvSpPr/>
            <p:nvPr/>
          </p:nvSpPr>
          <p:spPr>
            <a:xfrm>
              <a:off x="-1" y="5568858"/>
              <a:ext cx="1669055" cy="3486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ОФИЦИАНТКА</a:t>
              </a:r>
            </a:p>
          </p:txBody>
        </p:sp>
        <p:sp>
          <p:nvSpPr>
            <p:cNvPr id="852" name="Shape 852"/>
            <p:cNvSpPr/>
            <p:nvPr/>
          </p:nvSpPr>
          <p:spPr>
            <a:xfrm>
              <a:off x="2115002" y="5422852"/>
              <a:ext cx="1669054" cy="64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БОДИБИЛДЕР</a:t>
              </a:r>
            </a:p>
          </p:txBody>
        </p:sp>
        <p:sp>
          <p:nvSpPr>
            <p:cNvPr id="853" name="Shape 853"/>
            <p:cNvSpPr/>
            <p:nvPr/>
          </p:nvSpPr>
          <p:spPr>
            <a:xfrm>
              <a:off x="4230004" y="5422852"/>
              <a:ext cx="1710177" cy="64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СЕКРЕТАРЬ</a:t>
              </a:r>
            </a:p>
          </p:txBody>
        </p:sp>
        <p:sp>
          <p:nvSpPr>
            <p:cNvPr id="854" name="Shape 854"/>
            <p:cNvSpPr/>
            <p:nvPr/>
          </p:nvSpPr>
          <p:spPr>
            <a:xfrm>
              <a:off x="6087950" y="5422852"/>
              <a:ext cx="2035559" cy="6406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ИНСТРУКТОР ПО ЛЫЖАМ</a:t>
              </a:r>
            </a:p>
          </p:txBody>
        </p:sp>
        <p:sp>
          <p:nvSpPr>
            <p:cNvPr id="855" name="Shape 855"/>
            <p:cNvSpPr/>
            <p:nvPr/>
          </p:nvSpPr>
          <p:spPr>
            <a:xfrm>
              <a:off x="8359455" y="5512919"/>
              <a:ext cx="1689321" cy="576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lvl1pPr defTabSz="866965">
                <a:defRPr sz="1800">
                  <a:solidFill>
                    <a:srgbClr val="808080"/>
                  </a:solidFill>
                  <a:latin typeface="Helvetica"/>
                  <a:ea typeface="Helvetica"/>
                  <a:cs typeface="Helvetica"/>
                  <a:sym typeface="Helvetica"/>
                </a:defRPr>
              </a:lvl1pPr>
            </a:lstStyle>
            <a:p>
              <a:pPr>
                <a:defRPr sz="3600">
                  <a:solidFill>
                    <a:srgbClr val="000000"/>
                  </a:solidFill>
                  <a:latin typeface="Helvetica Light"/>
                  <a:ea typeface="Helvetica Light"/>
                  <a:cs typeface="Helvetica Light"/>
                  <a:sym typeface="Helvetica Light"/>
                </a:defRPr>
              </a:pPr>
              <a:r>
                <a:rPr sz="1800">
                  <a:solidFill>
                    <a:srgbClr val="808080"/>
                  </a:solidFill>
                  <a:latin typeface="Helvetica"/>
                  <a:ea typeface="Helvetica"/>
                  <a:cs typeface="Helvetica"/>
                  <a:sym typeface="Helvetica"/>
                </a:rPr>
                <a:t>МАТЬ-ОДИНОЧКА</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33"/>
                                        </p:tgtEl>
                                        <p:attrNameLst>
                                          <p:attrName>style.visibility</p:attrName>
                                        </p:attrNameLst>
                                      </p:cBhvr>
                                      <p:to>
                                        <p:strVal val="visible"/>
                                      </p:to>
                                    </p:set>
                                    <p:animEffect transition="in" filter="dissolve">
                                      <p:cBhvr>
                                        <p:cTn id="7" dur="500"/>
                                        <p:tgtEl>
                                          <p:spTgt spid="8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34"/>
                                        </p:tgtEl>
                                        <p:attrNameLst>
                                          <p:attrName>style.visibility</p:attrName>
                                        </p:attrNameLst>
                                      </p:cBhvr>
                                      <p:to>
                                        <p:strVal val="visible"/>
                                      </p:to>
                                    </p:set>
                                    <p:animEffect transition="in" filter="dissolve">
                                      <p:cBhvr>
                                        <p:cTn id="12" dur="500"/>
                                        <p:tgtEl>
                                          <p:spTgt spid="8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856"/>
                                        </p:tgtEl>
                                        <p:attrNameLst>
                                          <p:attrName>style.visibility</p:attrName>
                                        </p:attrNameLst>
                                      </p:cBhvr>
                                      <p:to>
                                        <p:strVal val="visible"/>
                                      </p:to>
                                    </p:set>
                                    <p:animEffect transition="in" filter="wipe(left)">
                                      <p:cBhvr>
                                        <p:cTn id="17" dur="20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 grpId="1" animBg="1" advAuto="0"/>
      <p:bldP spid="834" grpId="2" animBg="1" advAuto="0"/>
      <p:bldP spid="856" grpId="3"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 name="iStock1554388househand.jpg"/>
          <p:cNvPicPr>
            <a:picLocks/>
          </p:cNvPicPr>
          <p:nvPr/>
        </p:nvPicPr>
        <p:blipFill>
          <a:blip r:embed="rId3">
            <a:extLst/>
          </a:blip>
          <a:stretch>
            <a:fillRect/>
          </a:stretch>
        </p:blipFill>
        <p:spPr>
          <a:xfrm>
            <a:off x="14793" y="-155102"/>
            <a:ext cx="12975214" cy="10063804"/>
          </a:xfrm>
          <a:prstGeom prst="rect">
            <a:avLst/>
          </a:prstGeom>
          <a:ln w="12700">
            <a:miter lim="400000"/>
          </a:ln>
          <a:effectLst>
            <a:outerShdw blurRad="76200" dist="63500" dir="5400000" rotWithShape="0">
              <a:srgbClr val="000000">
                <a:alpha val="45000"/>
              </a:srgbClr>
            </a:outerShdw>
          </a:effectLst>
        </p:spPr>
      </p:pic>
      <p:sp>
        <p:nvSpPr>
          <p:cNvPr id="861" name="Shape 861"/>
          <p:cNvSpPr/>
          <p:nvPr/>
        </p:nvSpPr>
        <p:spPr>
          <a:xfrm>
            <a:off x="3422649" y="3521268"/>
            <a:ext cx="6007101" cy="303159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457200">
              <a:buClr>
                <a:srgbClr val="002F73"/>
              </a:buClr>
              <a:buFont typeface="Lucida Grande"/>
              <a:defRPr sz="4800">
                <a:solidFill>
                  <a:srgbClr val="002F73"/>
                </a:solidFill>
                <a:uFill>
                  <a:solidFill>
                    <a:srgbClr val="002F73"/>
                  </a:solidFill>
                </a:uFill>
                <a:latin typeface="Lucida Grande"/>
                <a:ea typeface="Lucida Grande"/>
                <a:cs typeface="Lucida Grande"/>
                <a:sym typeface="Lucida Grande"/>
              </a:defRPr>
            </a:lvl1pPr>
          </a:lstStyle>
          <a:p>
            <a:pPr>
              <a:defRPr sz="1800">
                <a:solidFill>
                  <a:srgbClr val="000000"/>
                </a:solidFill>
                <a:uFill>
                  <a:solidFill>
                    <a:srgbClr val="000000"/>
                  </a:solidFill>
                </a:uFill>
                <a:latin typeface="Arial"/>
                <a:ea typeface="Arial"/>
                <a:cs typeface="Arial"/>
                <a:sym typeface="Arial"/>
              </a:defRPr>
            </a:pPr>
            <a:r>
              <a:rPr sz="4800" dirty="0" smtClean="0">
                <a:solidFill>
                  <a:srgbClr val="002F73"/>
                </a:solidFill>
                <a:uFill>
                  <a:solidFill>
                    <a:srgbClr val="002F73"/>
                  </a:solidFill>
                </a:uFill>
                <a:latin typeface="Lucida Grande"/>
                <a:ea typeface="Lucida Grande"/>
                <a:cs typeface="Lucida Grande"/>
                <a:sym typeface="Lucida Grande"/>
              </a:rPr>
              <a:t>“</a:t>
            </a:r>
            <a:r>
              <a:rPr lang="kk-KZ" sz="4800" dirty="0" smtClean="0">
                <a:solidFill>
                  <a:srgbClr val="002F73"/>
                </a:solidFill>
                <a:uFill>
                  <a:solidFill>
                    <a:srgbClr val="002F73"/>
                  </a:solidFill>
                </a:uFill>
                <a:latin typeface="Lucida Grande"/>
                <a:ea typeface="Lucida Grande"/>
                <a:cs typeface="Lucida Grande"/>
                <a:sym typeface="Lucida Grande"/>
              </a:rPr>
              <a:t>Нет ничего лучше, чем зарабатывать на жизнь, внося изменения</a:t>
            </a:r>
            <a:r>
              <a:rPr sz="4800" dirty="0" smtClean="0">
                <a:solidFill>
                  <a:srgbClr val="002F73"/>
                </a:solidFill>
                <a:uFill>
                  <a:solidFill>
                    <a:srgbClr val="002F73"/>
                  </a:solidFill>
                </a:uFill>
                <a:latin typeface="Lucida Grande"/>
                <a:ea typeface="Lucida Grande"/>
                <a:cs typeface="Lucida Grande"/>
                <a:sym typeface="Lucida Grande"/>
              </a:rPr>
              <a:t>.”</a:t>
            </a:r>
            <a:endParaRPr sz="4800" dirty="0">
              <a:solidFill>
                <a:srgbClr val="002F73"/>
              </a:solidFill>
              <a:uFill>
                <a:solidFill>
                  <a:srgbClr val="002F73"/>
                </a:solidFill>
              </a:uFill>
              <a:latin typeface="Lucida Grande"/>
              <a:ea typeface="Lucida Grande"/>
              <a:cs typeface="Lucida Grande"/>
              <a:sym typeface="Lucida Grand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60"/>
                                        </p:tgtEl>
                                        <p:attrNameLst>
                                          <p:attrName>style.visibility</p:attrName>
                                        </p:attrNameLst>
                                      </p:cBhvr>
                                      <p:to>
                                        <p:strVal val="visible"/>
                                      </p:to>
                                    </p:set>
                                    <p:anim calcmode="lin" valueType="num">
                                      <p:cBhvr>
                                        <p:cTn id="7" dur="2000" fill="hold"/>
                                        <p:tgtEl>
                                          <p:spTgt spid="860"/>
                                        </p:tgtEl>
                                        <p:attrNameLst>
                                          <p:attrName>ppt_w</p:attrName>
                                        </p:attrNameLst>
                                      </p:cBhvr>
                                      <p:tavLst>
                                        <p:tav tm="0">
                                          <p:val>
                                            <p:fltVal val="0"/>
                                          </p:val>
                                        </p:tav>
                                        <p:tav tm="100000">
                                          <p:val>
                                            <p:strVal val="#ppt_w"/>
                                          </p:val>
                                        </p:tav>
                                      </p:tavLst>
                                    </p:anim>
                                    <p:anim calcmode="lin" valueType="num">
                                      <p:cBhvr>
                                        <p:cTn id="8" dur="2000" fill="hold"/>
                                        <p:tgtEl>
                                          <p:spTgt spid="860"/>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9" presetClass="entr" fill="hold" grpId="2" nodeType="afterEffect">
                                  <p:stCondLst>
                                    <p:cond delay="0"/>
                                  </p:stCondLst>
                                  <p:iterate type="lt">
                                    <p:tmAbs val="0"/>
                                  </p:iterate>
                                  <p:childTnLst>
                                    <p:set>
                                      <p:cBhvr>
                                        <p:cTn id="11" fill="hold"/>
                                        <p:tgtEl>
                                          <p:spTgt spid="861"/>
                                        </p:tgtEl>
                                        <p:attrNameLst>
                                          <p:attrName>style.visibility</p:attrName>
                                        </p:attrNameLst>
                                      </p:cBhvr>
                                      <p:to>
                                        <p:strVal val="visible"/>
                                      </p:to>
                                    </p:set>
                                    <p:animEffect transition="in" filter="dissolve">
                                      <p:cBhvr>
                                        <p:cTn id="12" dur="1000"/>
                                        <p:tgtEl>
                                          <p:spTgt spid="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1" animBg="1" advAuto="0"/>
      <p:bldP spid="861" grpId="2"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p:cNvSpPr>
          <p:nvPr>
            <p:ph type="title"/>
          </p:nvPr>
        </p:nvSpPr>
        <p:spPr>
          <a:xfrm>
            <a:off x="650239" y="-170204"/>
            <a:ext cx="11704322" cy="2038825"/>
          </a:xfrm>
          <a:prstGeom prst="rect">
            <a:avLst/>
          </a:prstGeom>
        </p:spPr>
        <p:txBody>
          <a:bodyPr/>
          <a:lstStyle/>
          <a:p>
            <a:r>
              <a:t>Почему ASEA? 6 Причин</a:t>
            </a:r>
          </a:p>
        </p:txBody>
      </p:sp>
      <p:sp>
        <p:nvSpPr>
          <p:cNvPr id="866" name="Shape 866"/>
          <p:cNvSpPr>
            <a:spLocks noGrp="1"/>
          </p:cNvSpPr>
          <p:nvPr>
            <p:ph type="body" idx="1"/>
          </p:nvPr>
        </p:nvSpPr>
        <p:spPr>
          <a:xfrm>
            <a:off x="492540" y="4422780"/>
            <a:ext cx="12148469" cy="5608320"/>
          </a:xfrm>
          <a:prstGeom prst="rect">
            <a:avLst/>
          </a:prstGeom>
        </p:spPr>
        <p:txBody>
          <a:bodyPr/>
          <a:lstStyle/>
          <a:p>
            <a:pPr marL="508000" indent="-508000">
              <a:buAutoNum type="arabicPeriod"/>
              <a:defRPr sz="3400"/>
            </a:pPr>
            <a:r>
              <a:t>Есть проблемы со здоровьем или желание инвестировать в свое здоровье в будущем</a:t>
            </a:r>
          </a:p>
          <a:p>
            <a:pPr marL="508000" indent="-508000">
              <a:buAutoNum type="arabicPeriod"/>
              <a:defRPr sz="3400"/>
            </a:pPr>
            <a:r>
              <a:t>Есть кто-то близкий, у кого есть проблемы со здоровьем </a:t>
            </a:r>
          </a:p>
          <a:p>
            <a:pPr marL="508000" indent="-508000">
              <a:buAutoNum type="arabicPeriod"/>
              <a:defRPr sz="3400"/>
            </a:pPr>
            <a:r>
              <a:t>Занимаются спортом и хотят быть более выносливыми</a:t>
            </a:r>
          </a:p>
          <a:p>
            <a:pPr marL="508000" indent="-508000">
              <a:buAutoNum type="arabicPeriod"/>
              <a:defRPr sz="3400"/>
            </a:pPr>
            <a:r>
              <a:t>Хотят выглядеть лучше</a:t>
            </a:r>
          </a:p>
          <a:p>
            <a:pPr marL="508000" indent="-508000">
              <a:buAutoNum type="arabicPeriod"/>
              <a:defRPr sz="3400"/>
            </a:pPr>
            <a:r>
              <a:t>Испытывают финансовые трудности и заинтересованы в дополнительном доходе</a:t>
            </a:r>
          </a:p>
          <a:p>
            <a:pPr marL="508000" indent="-508000">
              <a:buAutoNum type="arabicPeriod"/>
              <a:defRPr sz="3400"/>
            </a:pPr>
            <a:r>
              <a:t>Хотят сделать мир лучше </a:t>
            </a:r>
          </a:p>
        </p:txBody>
      </p:sp>
      <p:pic>
        <p:nvPicPr>
          <p:cNvPr id="867" name="pasted-image.tiff"/>
          <p:cNvPicPr>
            <a:picLocks noChangeAspect="1"/>
          </p:cNvPicPr>
          <p:nvPr/>
        </p:nvPicPr>
        <p:blipFill>
          <a:blip r:embed="rId3">
            <a:extLst/>
          </a:blip>
          <a:stretch>
            <a:fillRect/>
          </a:stretch>
        </p:blipFill>
        <p:spPr>
          <a:xfrm>
            <a:off x="1794497" y="1383381"/>
            <a:ext cx="5640028" cy="29284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866">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8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8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8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100"/>
                                  </p:iterate>
                                  <p:childTnLst>
                                    <p:set>
                                      <p:cBhvr>
                                        <p:cTn id="20" fill="hold"/>
                                        <p:tgtEl>
                                          <p:spTgt spid="8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100"/>
                                  </p:iterate>
                                  <p:childTnLst>
                                    <p:set>
                                      <p:cBhvr>
                                        <p:cTn id="24" fill="hold"/>
                                        <p:tgtEl>
                                          <p:spTgt spid="8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type="lt">
                                    <p:tmAbs val="100"/>
                                  </p:iterate>
                                  <p:childTnLst>
                                    <p:set>
                                      <p:cBhvr>
                                        <p:cTn id="28" fill="hold"/>
                                        <p:tgtEl>
                                          <p:spTgt spid="8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 grpI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Shape 871"/>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872" name="Shape 872"/>
          <p:cNvSpPr>
            <a:spLocks noGrp="1"/>
          </p:cNvSpPr>
          <p:nvPr>
            <p:ph type="title"/>
          </p:nvPr>
        </p:nvSpPr>
        <p:spPr>
          <a:xfrm>
            <a:off x="419199" y="484258"/>
            <a:ext cx="12166402" cy="2323199"/>
          </a:xfrm>
          <a:prstGeom prst="rect">
            <a:avLst/>
          </a:prstGeom>
        </p:spPr>
        <p:txBody>
          <a:bodyPr/>
          <a:lstStyle/>
          <a:p>
            <a:r>
              <a:t>ГДЕ ВЫ СЕБЯ ВИДИТЕ?</a:t>
            </a:r>
          </a:p>
        </p:txBody>
      </p:sp>
      <p:sp>
        <p:nvSpPr>
          <p:cNvPr id="873" name="Shape 873"/>
          <p:cNvSpPr/>
          <p:nvPr/>
        </p:nvSpPr>
        <p:spPr>
          <a:xfrm>
            <a:off x="978946" y="5919353"/>
            <a:ext cx="3243281"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r>
              <a:t>Покупатель</a:t>
            </a:r>
          </a:p>
        </p:txBody>
      </p:sp>
      <p:sp>
        <p:nvSpPr>
          <p:cNvPr id="874" name="Shape 874"/>
          <p:cNvSpPr/>
          <p:nvPr/>
        </p:nvSpPr>
        <p:spPr>
          <a:xfrm>
            <a:off x="4874541" y="5919353"/>
            <a:ext cx="3250583" cy="179618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t>Частичная занятость</a:t>
            </a:r>
          </a:p>
          <a:p>
            <a:pPr defTabSz="866986">
              <a:spcBef>
                <a:spcPts val="800"/>
              </a:spcBef>
              <a:defRPr sz="3400">
                <a:solidFill>
                  <a:srgbClr val="6C6C6C"/>
                </a:solidFill>
                <a:latin typeface="Helvetica Light"/>
                <a:ea typeface="Helvetica Light"/>
                <a:cs typeface="Helvetica Light"/>
                <a:sym typeface="Helvetica Light"/>
              </a:defRPr>
            </a:pPr>
            <a:r>
              <a:t>$100–$1000</a:t>
            </a:r>
          </a:p>
        </p:txBody>
      </p:sp>
      <p:sp>
        <p:nvSpPr>
          <p:cNvPr id="875" name="Shape 875"/>
          <p:cNvSpPr/>
          <p:nvPr/>
        </p:nvSpPr>
        <p:spPr>
          <a:xfrm>
            <a:off x="8694974" y="5971372"/>
            <a:ext cx="3731753" cy="1692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t>Предприниматель</a:t>
            </a:r>
          </a:p>
          <a:p>
            <a:pPr defTabSz="866986">
              <a:defRPr sz="3400">
                <a:solidFill>
                  <a:srgbClr val="6C6C6C"/>
                </a:solidFill>
                <a:latin typeface="Helvetica Light"/>
                <a:ea typeface="Helvetica Light"/>
                <a:cs typeface="Helvetica Light"/>
                <a:sym typeface="Helvetica Light"/>
              </a:defRPr>
            </a:pPr>
            <a:r>
              <a:t>$1,000 - $10k</a:t>
            </a:r>
          </a:p>
          <a:p>
            <a:pPr defTabSz="866986">
              <a:defRPr sz="3400">
                <a:solidFill>
                  <a:srgbClr val="6C6C6C"/>
                </a:solidFill>
                <a:latin typeface="Helvetica Light"/>
                <a:ea typeface="Helvetica Light"/>
                <a:cs typeface="Helvetica Light"/>
                <a:sym typeface="Helvetica Light"/>
              </a:defRPr>
            </a:pPr>
            <a:r>
              <a:t>и больше</a:t>
            </a:r>
          </a:p>
        </p:txBody>
      </p:sp>
      <p:sp>
        <p:nvSpPr>
          <p:cNvPr id="876" name="Shape 876"/>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877" name="Shape 877"/>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878" name="image196.jpeg"/>
          <p:cNvPicPr>
            <a:picLocks noChangeAspect="1"/>
          </p:cNvPicPr>
          <p:nvPr/>
        </p:nvPicPr>
        <p:blipFill>
          <a:blip r:embed="rId3">
            <a:extLst/>
          </a:blip>
          <a:stretch>
            <a:fillRect/>
          </a:stretch>
        </p:blipFill>
        <p:spPr>
          <a:xfrm>
            <a:off x="5017473" y="2897608"/>
            <a:ext cx="2928681" cy="2931593"/>
          </a:xfrm>
          <a:prstGeom prst="rect">
            <a:avLst/>
          </a:prstGeom>
          <a:ln w="12700">
            <a:solidFill>
              <a:srgbClr val="6C6C6C"/>
            </a:solidFill>
            <a:bevel/>
          </a:ln>
        </p:spPr>
      </p:pic>
      <p:pic>
        <p:nvPicPr>
          <p:cNvPr id="879" name="image197.jpeg"/>
          <p:cNvPicPr>
            <a:picLocks noChangeAspect="1"/>
          </p:cNvPicPr>
          <p:nvPr/>
        </p:nvPicPr>
        <p:blipFill>
          <a:blip r:embed="rId4">
            <a:extLst/>
          </a:blip>
          <a:stretch>
            <a:fillRect/>
          </a:stretch>
        </p:blipFill>
        <p:spPr>
          <a:xfrm>
            <a:off x="8917609" y="2904440"/>
            <a:ext cx="2931592" cy="2917931"/>
          </a:xfrm>
          <a:prstGeom prst="rect">
            <a:avLst/>
          </a:prstGeom>
          <a:ln w="12700">
            <a:solidFill>
              <a:srgbClr val="6C6C6C"/>
            </a:solidFill>
            <a:bevel/>
          </a:ln>
        </p:spPr>
      </p:pic>
      <p:pic>
        <p:nvPicPr>
          <p:cNvPr id="880" name="image198.png"/>
          <p:cNvPicPr>
            <a:picLocks noChangeAspect="1"/>
          </p:cNvPicPr>
          <p:nvPr/>
        </p:nvPicPr>
        <p:blipFill>
          <a:blip r:embed="rId5">
            <a:extLst/>
          </a:blip>
          <a:stretch>
            <a:fillRect/>
          </a:stretch>
        </p:blipFill>
        <p:spPr>
          <a:xfrm>
            <a:off x="1769358" y="2982561"/>
            <a:ext cx="1663201" cy="2960061"/>
          </a:xfrm>
          <a:prstGeom prst="rect">
            <a:avLst/>
          </a:prstGeom>
          <a:ln w="12700">
            <a:miter lim="400000"/>
          </a:ln>
        </p:spPr>
      </p:pic>
      <p:sp>
        <p:nvSpPr>
          <p:cNvPr id="881" name="Shape 881"/>
          <p:cNvSpPr/>
          <p:nvPr/>
        </p:nvSpPr>
        <p:spPr>
          <a:xfrm>
            <a:off x="1526247"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882" name="Shape 882"/>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883" name="Shape 883"/>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871"/>
                                        </p:tgtEl>
                                        <p:attrNameLst>
                                          <p:attrName>style.visibility</p:attrName>
                                        </p:attrNameLst>
                                      </p:cBhvr>
                                      <p:to>
                                        <p:strVal val="visible"/>
                                      </p:to>
                                    </p:set>
                                    <p:animEffect transition="in" filter="wipe(up)">
                                      <p:cBhvr>
                                        <p:cTn id="7" dur="500"/>
                                        <p:tgtEl>
                                          <p:spTgt spid="871"/>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880"/>
                                        </p:tgtEl>
                                        <p:attrNameLst>
                                          <p:attrName>style.visibility</p:attrName>
                                        </p:attrNameLst>
                                      </p:cBhvr>
                                      <p:to>
                                        <p:strVal val="visible"/>
                                      </p:to>
                                    </p:set>
                                    <p:animEffect transition="in" filter="wipe(up)">
                                      <p:cBhvr>
                                        <p:cTn id="11" dur="500"/>
                                        <p:tgtEl>
                                          <p:spTgt spid="880"/>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873"/>
                                        </p:tgtEl>
                                        <p:attrNameLst>
                                          <p:attrName>style.visibility</p:attrName>
                                        </p:attrNameLst>
                                      </p:cBhvr>
                                      <p:to>
                                        <p:strVal val="visible"/>
                                      </p:to>
                                    </p:set>
                                    <p:animEffect transition="in" filter="wipe(up)">
                                      <p:cBhvr>
                                        <p:cTn id="15" dur="500"/>
                                        <p:tgtEl>
                                          <p:spTgt spid="873"/>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876"/>
                                        </p:tgtEl>
                                        <p:attrNameLst>
                                          <p:attrName>style.visibility</p:attrName>
                                        </p:attrNameLst>
                                      </p:cBhvr>
                                      <p:to>
                                        <p:strVal val="visible"/>
                                      </p:to>
                                    </p:set>
                                    <p:animEffect transition="in" filter="wipe(up)">
                                      <p:cBhvr>
                                        <p:cTn id="19" dur="500"/>
                                        <p:tgtEl>
                                          <p:spTgt spid="87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881"/>
                                        </p:tgtEl>
                                        <p:attrNameLst>
                                          <p:attrName>style.visibility</p:attrName>
                                        </p:attrNameLst>
                                      </p:cBhvr>
                                      <p:to>
                                        <p:strVal val="visible"/>
                                      </p:to>
                                    </p:set>
                                    <p:animEffect transition="in" filter="dissolve">
                                      <p:cBhvr>
                                        <p:cTn id="23" dur="500"/>
                                        <p:tgtEl>
                                          <p:spTgt spid="8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6" nodeType="clickEffect">
                                  <p:stCondLst>
                                    <p:cond delay="0"/>
                                  </p:stCondLst>
                                  <p:iterate>
                                    <p:tmAbs val="0"/>
                                  </p:iterate>
                                  <p:childTnLst>
                                    <p:set>
                                      <p:cBhvr>
                                        <p:cTn id="27" fill="hold"/>
                                        <p:tgtEl>
                                          <p:spTgt spid="878"/>
                                        </p:tgtEl>
                                        <p:attrNameLst>
                                          <p:attrName>style.visibility</p:attrName>
                                        </p:attrNameLst>
                                      </p:cBhvr>
                                      <p:to>
                                        <p:strVal val="visible"/>
                                      </p:to>
                                    </p:set>
                                    <p:animEffect transition="in" filter="wipe(up)">
                                      <p:cBhvr>
                                        <p:cTn id="28" dur="500"/>
                                        <p:tgtEl>
                                          <p:spTgt spid="878"/>
                                        </p:tgtEl>
                                      </p:cBhvr>
                                    </p:animEffect>
                                  </p:childTnLst>
                                </p:cTn>
                              </p:par>
                            </p:childTnLst>
                          </p:cTn>
                        </p:par>
                        <p:par>
                          <p:cTn id="29" fill="hold">
                            <p:stCondLst>
                              <p:cond delay="500"/>
                            </p:stCondLst>
                            <p:childTnLst>
                              <p:par>
                                <p:cTn id="30" presetID="22" presetClass="entr" presetSubtype="1" fill="hold" grpId="7" nodeType="afterEffect">
                                  <p:stCondLst>
                                    <p:cond delay="0"/>
                                  </p:stCondLst>
                                  <p:iterate>
                                    <p:tmAbs val="0"/>
                                  </p:iterate>
                                  <p:childTnLst>
                                    <p:set>
                                      <p:cBhvr>
                                        <p:cTn id="31" fill="hold"/>
                                        <p:tgtEl>
                                          <p:spTgt spid="874"/>
                                        </p:tgtEl>
                                        <p:attrNameLst>
                                          <p:attrName>style.visibility</p:attrName>
                                        </p:attrNameLst>
                                      </p:cBhvr>
                                      <p:to>
                                        <p:strVal val="visible"/>
                                      </p:to>
                                    </p:set>
                                    <p:animEffect transition="in" filter="wipe(up)">
                                      <p:cBhvr>
                                        <p:cTn id="32" dur="500"/>
                                        <p:tgtEl>
                                          <p:spTgt spid="874"/>
                                        </p:tgtEl>
                                      </p:cBhvr>
                                    </p:animEffect>
                                  </p:childTnLst>
                                </p:cTn>
                              </p:par>
                            </p:childTnLst>
                          </p:cTn>
                        </p:par>
                        <p:par>
                          <p:cTn id="33" fill="hold">
                            <p:stCondLst>
                              <p:cond delay="1000"/>
                            </p:stCondLst>
                            <p:childTnLst>
                              <p:par>
                                <p:cTn id="34" presetID="22" presetClass="entr" presetSubtype="1" fill="hold" grpId="8" nodeType="afterEffect">
                                  <p:stCondLst>
                                    <p:cond delay="0"/>
                                  </p:stCondLst>
                                  <p:iterate>
                                    <p:tmAbs val="0"/>
                                  </p:iterate>
                                  <p:childTnLst>
                                    <p:set>
                                      <p:cBhvr>
                                        <p:cTn id="35" fill="hold"/>
                                        <p:tgtEl>
                                          <p:spTgt spid="877"/>
                                        </p:tgtEl>
                                        <p:attrNameLst>
                                          <p:attrName>style.visibility</p:attrName>
                                        </p:attrNameLst>
                                      </p:cBhvr>
                                      <p:to>
                                        <p:strVal val="visible"/>
                                      </p:to>
                                    </p:set>
                                    <p:animEffect transition="in" filter="wipe(up)">
                                      <p:cBhvr>
                                        <p:cTn id="36" dur="500"/>
                                        <p:tgtEl>
                                          <p:spTgt spid="877"/>
                                        </p:tgtEl>
                                      </p:cBhvr>
                                    </p:animEffect>
                                  </p:childTnLst>
                                </p:cTn>
                              </p:par>
                            </p:childTnLst>
                          </p:cTn>
                        </p:par>
                        <p:par>
                          <p:cTn id="37" fill="hold">
                            <p:stCondLst>
                              <p:cond delay="1500"/>
                            </p:stCondLst>
                            <p:childTnLst>
                              <p:par>
                                <p:cTn id="38" presetID="9" presetClass="entr" fill="hold" grpId="9" nodeType="afterEffect">
                                  <p:stCondLst>
                                    <p:cond delay="0"/>
                                  </p:stCondLst>
                                  <p:iterate>
                                    <p:tmAbs val="0"/>
                                  </p:iterate>
                                  <p:childTnLst>
                                    <p:set>
                                      <p:cBhvr>
                                        <p:cTn id="39" fill="hold"/>
                                        <p:tgtEl>
                                          <p:spTgt spid="882"/>
                                        </p:tgtEl>
                                        <p:attrNameLst>
                                          <p:attrName>style.visibility</p:attrName>
                                        </p:attrNameLst>
                                      </p:cBhvr>
                                      <p:to>
                                        <p:strVal val="visible"/>
                                      </p:to>
                                    </p:set>
                                    <p:animEffect transition="in" filter="dissolve">
                                      <p:cBhvr>
                                        <p:cTn id="40" dur="500"/>
                                        <p:tgtEl>
                                          <p:spTgt spid="88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10" nodeType="clickEffect">
                                  <p:stCondLst>
                                    <p:cond delay="0"/>
                                  </p:stCondLst>
                                  <p:iterate>
                                    <p:tmAbs val="0"/>
                                  </p:iterate>
                                  <p:childTnLst>
                                    <p:set>
                                      <p:cBhvr>
                                        <p:cTn id="44" fill="hold"/>
                                        <p:tgtEl>
                                          <p:spTgt spid="879"/>
                                        </p:tgtEl>
                                        <p:attrNameLst>
                                          <p:attrName>style.visibility</p:attrName>
                                        </p:attrNameLst>
                                      </p:cBhvr>
                                      <p:to>
                                        <p:strVal val="visible"/>
                                      </p:to>
                                    </p:set>
                                    <p:animEffect transition="in" filter="wipe(up)">
                                      <p:cBhvr>
                                        <p:cTn id="45" dur="500"/>
                                        <p:tgtEl>
                                          <p:spTgt spid="879"/>
                                        </p:tgtEl>
                                      </p:cBhvr>
                                    </p:animEffect>
                                  </p:childTnLst>
                                </p:cTn>
                              </p:par>
                            </p:childTnLst>
                          </p:cTn>
                        </p:par>
                        <p:par>
                          <p:cTn id="46" fill="hold">
                            <p:stCondLst>
                              <p:cond delay="500"/>
                            </p:stCondLst>
                            <p:childTnLst>
                              <p:par>
                                <p:cTn id="47" presetID="22" presetClass="entr" presetSubtype="1" fill="hold" grpId="11" nodeType="afterEffect">
                                  <p:stCondLst>
                                    <p:cond delay="0"/>
                                  </p:stCondLst>
                                  <p:iterate>
                                    <p:tmAbs val="0"/>
                                  </p:iterate>
                                  <p:childTnLst>
                                    <p:set>
                                      <p:cBhvr>
                                        <p:cTn id="48" fill="hold"/>
                                        <p:tgtEl>
                                          <p:spTgt spid="875"/>
                                        </p:tgtEl>
                                        <p:attrNameLst>
                                          <p:attrName>style.visibility</p:attrName>
                                        </p:attrNameLst>
                                      </p:cBhvr>
                                      <p:to>
                                        <p:strVal val="visible"/>
                                      </p:to>
                                    </p:set>
                                    <p:animEffect transition="in" filter="wipe(up)">
                                      <p:cBhvr>
                                        <p:cTn id="49" dur="500"/>
                                        <p:tgtEl>
                                          <p:spTgt spid="875"/>
                                        </p:tgtEl>
                                      </p:cBhvr>
                                    </p:animEffect>
                                  </p:childTnLst>
                                </p:cTn>
                              </p:par>
                            </p:childTnLst>
                          </p:cTn>
                        </p:par>
                        <p:par>
                          <p:cTn id="50" fill="hold">
                            <p:stCondLst>
                              <p:cond delay="1000"/>
                            </p:stCondLst>
                            <p:childTnLst>
                              <p:par>
                                <p:cTn id="51" presetID="9" presetClass="entr" fill="hold" grpId="12" nodeType="afterEffect">
                                  <p:stCondLst>
                                    <p:cond delay="0"/>
                                  </p:stCondLst>
                                  <p:iterate>
                                    <p:tmAbs val="0"/>
                                  </p:iterate>
                                  <p:childTnLst>
                                    <p:set>
                                      <p:cBhvr>
                                        <p:cTn id="52" fill="hold"/>
                                        <p:tgtEl>
                                          <p:spTgt spid="883"/>
                                        </p:tgtEl>
                                        <p:attrNameLst>
                                          <p:attrName>style.visibility</p:attrName>
                                        </p:attrNameLst>
                                      </p:cBhvr>
                                      <p:to>
                                        <p:strVal val="visible"/>
                                      </p:to>
                                    </p:set>
                                    <p:animEffect transition="in" filter="dissolve">
                                      <p:cBhvr>
                                        <p:cTn id="53" dur="500"/>
                                        <p:tgtEl>
                                          <p:spTgt spid="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 grpId="1" animBg="1" advAuto="0"/>
      <p:bldP spid="873" grpId="3" animBg="1" advAuto="0"/>
      <p:bldP spid="874" grpId="7" animBg="1" advAuto="0"/>
      <p:bldP spid="875" grpId="11" animBg="1" advAuto="0"/>
      <p:bldP spid="876" grpId="4" animBg="1" advAuto="0"/>
      <p:bldP spid="877" grpId="8" animBg="1" advAuto="0"/>
      <p:bldP spid="878" grpId="6" animBg="1" advAuto="0"/>
      <p:bldP spid="879" grpId="10" animBg="1" advAuto="0"/>
      <p:bldP spid="880" grpId="2" animBg="1" advAuto="0"/>
      <p:bldP spid="881" grpId="5" animBg="1" advAuto="0"/>
      <p:bldP spid="882" grpId="9" animBg="1" advAuto="0"/>
      <p:bldP spid="883" grpId="1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Shape 887"/>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888" name="Shape 888"/>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889" name="Shape 889"/>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890" name="image196.jpeg"/>
          <p:cNvPicPr>
            <a:picLocks noChangeAspect="1"/>
          </p:cNvPicPr>
          <p:nvPr/>
        </p:nvPicPr>
        <p:blipFill>
          <a:blip r:embed="rId3">
            <a:extLst/>
          </a:blip>
          <a:stretch>
            <a:fillRect/>
          </a:stretch>
        </p:blipFill>
        <p:spPr>
          <a:xfrm>
            <a:off x="5017473" y="2897608"/>
            <a:ext cx="2928681" cy="2931593"/>
          </a:xfrm>
          <a:prstGeom prst="rect">
            <a:avLst/>
          </a:prstGeom>
          <a:ln w="12700">
            <a:solidFill>
              <a:srgbClr val="6C6C6C"/>
            </a:solidFill>
            <a:bevel/>
          </a:ln>
        </p:spPr>
      </p:pic>
      <p:pic>
        <p:nvPicPr>
          <p:cNvPr id="891" name="image197.jpeg"/>
          <p:cNvPicPr>
            <a:picLocks noChangeAspect="1"/>
          </p:cNvPicPr>
          <p:nvPr/>
        </p:nvPicPr>
        <p:blipFill>
          <a:blip r:embed="rId4">
            <a:extLst/>
          </a:blip>
          <a:stretch>
            <a:fillRect/>
          </a:stretch>
        </p:blipFill>
        <p:spPr>
          <a:xfrm>
            <a:off x="8917609" y="2904440"/>
            <a:ext cx="2931592" cy="2917931"/>
          </a:xfrm>
          <a:prstGeom prst="rect">
            <a:avLst/>
          </a:prstGeom>
          <a:ln w="12700">
            <a:solidFill>
              <a:srgbClr val="6C6C6C"/>
            </a:solidFill>
            <a:bevel/>
          </a:ln>
        </p:spPr>
      </p:pic>
      <p:pic>
        <p:nvPicPr>
          <p:cNvPr id="892" name="image198.png"/>
          <p:cNvPicPr>
            <a:picLocks noChangeAspect="1"/>
          </p:cNvPicPr>
          <p:nvPr/>
        </p:nvPicPr>
        <p:blipFill>
          <a:blip r:embed="rId5">
            <a:extLst/>
          </a:blip>
          <a:stretch>
            <a:fillRect/>
          </a:stretch>
        </p:blipFill>
        <p:spPr>
          <a:xfrm>
            <a:off x="1769358" y="2982561"/>
            <a:ext cx="1663201" cy="2960061"/>
          </a:xfrm>
          <a:prstGeom prst="rect">
            <a:avLst/>
          </a:prstGeom>
          <a:ln w="12700">
            <a:miter lim="400000"/>
          </a:ln>
        </p:spPr>
      </p:pic>
      <p:sp>
        <p:nvSpPr>
          <p:cNvPr id="893" name="Shape 893"/>
          <p:cNvSpPr/>
          <p:nvPr/>
        </p:nvSpPr>
        <p:spPr>
          <a:xfrm>
            <a:off x="1703694"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894" name="Shape 894"/>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895" name="Shape 895"/>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
        <p:nvSpPr>
          <p:cNvPr id="896" name="Shape 896"/>
          <p:cNvSpPr>
            <a:spLocks noGrp="1"/>
          </p:cNvSpPr>
          <p:nvPr>
            <p:ph type="title"/>
          </p:nvPr>
        </p:nvSpPr>
        <p:spPr>
          <a:xfrm>
            <a:off x="398612" y="154785"/>
            <a:ext cx="12166403" cy="2323200"/>
          </a:xfrm>
          <a:prstGeom prst="rect">
            <a:avLst/>
          </a:prstGeom>
        </p:spPr>
        <p:txBody>
          <a:bodyPr/>
          <a:lstStyle>
            <a:lvl1pPr>
              <a:defRPr>
                <a:latin typeface="Helvetica"/>
                <a:ea typeface="Helvetica"/>
                <a:cs typeface="Helvetica"/>
                <a:sym typeface="Helvetica"/>
              </a:defRPr>
            </a:lvl1pPr>
          </a:lstStyle>
          <a:p>
            <a:r>
              <a:rPr lang="kk-KZ" dirty="0" smtClean="0"/>
              <a:t>Выбирайте</a:t>
            </a:r>
            <a:r>
              <a:rPr lang="en-US" dirty="0" smtClean="0"/>
              <a:t> </a:t>
            </a:r>
            <a:r>
              <a:rPr lang="kk-KZ" dirty="0" smtClean="0"/>
              <a:t>Пакет</a:t>
            </a:r>
            <a:r>
              <a:rPr dirty="0" smtClean="0"/>
              <a:t> </a:t>
            </a:r>
            <a:r>
              <a:rPr dirty="0"/>
              <a:t>“Best Value</a:t>
            </a:r>
            <a:r>
              <a:rPr dirty="0" smtClean="0"/>
              <a:t>”</a:t>
            </a:r>
            <a:endParaRPr dirty="0"/>
          </a:p>
        </p:txBody>
      </p:sp>
      <p:pic>
        <p:nvPicPr>
          <p:cNvPr id="897" name="pasted-image.png"/>
          <p:cNvPicPr>
            <a:picLocks noChangeAspect="1"/>
          </p:cNvPicPr>
          <p:nvPr/>
        </p:nvPicPr>
        <p:blipFill>
          <a:blip r:embed="rId6">
            <a:extLst/>
          </a:blip>
          <a:stretch>
            <a:fillRect/>
          </a:stretch>
        </p:blipFill>
        <p:spPr>
          <a:xfrm>
            <a:off x="67939" y="6084272"/>
            <a:ext cx="4381501" cy="1524001"/>
          </a:xfrm>
          <a:prstGeom prst="rect">
            <a:avLst/>
          </a:prstGeom>
          <a:ln w="25400">
            <a:miter lim="400000"/>
          </a:ln>
          <a:effectLst>
            <a:outerShdw blurRad="127000" dist="76200" dir="5520000" rotWithShape="0">
              <a:srgbClr val="000000">
                <a:alpha val="60000"/>
              </a:srgbClr>
            </a:outerShdw>
          </a:effectLst>
        </p:spPr>
      </p:pic>
      <p:pic>
        <p:nvPicPr>
          <p:cNvPr id="898" name="pasted-image.png"/>
          <p:cNvPicPr>
            <a:picLocks noChangeAspect="1"/>
          </p:cNvPicPr>
          <p:nvPr/>
        </p:nvPicPr>
        <p:blipFill>
          <a:blip r:embed="rId7">
            <a:extLst/>
          </a:blip>
          <a:srcRect r="3623"/>
          <a:stretch>
            <a:fillRect/>
          </a:stretch>
        </p:blipFill>
        <p:spPr>
          <a:xfrm>
            <a:off x="4520374" y="6255657"/>
            <a:ext cx="3977936" cy="1879601"/>
          </a:xfrm>
          <a:prstGeom prst="rect">
            <a:avLst/>
          </a:prstGeom>
          <a:ln w="25400">
            <a:miter lim="400000"/>
          </a:ln>
          <a:effectLst>
            <a:outerShdw blurRad="127000" dist="76200" dir="5520000" rotWithShape="0">
              <a:srgbClr val="000000">
                <a:alpha val="60000"/>
              </a:srgbClr>
            </a:outerShdw>
          </a:effectLst>
        </p:spPr>
      </p:pic>
      <p:pic>
        <p:nvPicPr>
          <p:cNvPr id="899" name="pasted-image.png"/>
          <p:cNvPicPr>
            <a:picLocks noChangeAspect="1"/>
          </p:cNvPicPr>
          <p:nvPr/>
        </p:nvPicPr>
        <p:blipFill>
          <a:blip r:embed="rId8">
            <a:extLst/>
          </a:blip>
          <a:srcRect r="3258"/>
          <a:stretch>
            <a:fillRect/>
          </a:stretch>
        </p:blipFill>
        <p:spPr>
          <a:xfrm>
            <a:off x="8824214" y="6248825"/>
            <a:ext cx="4079007" cy="2374901"/>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Shape 903"/>
          <p:cNvSpPr>
            <a:spLocks noGrp="1"/>
          </p:cNvSpPr>
          <p:nvPr>
            <p:ph type="body" sz="half" idx="4294967295"/>
          </p:nvPr>
        </p:nvSpPr>
        <p:spPr>
          <a:xfrm>
            <a:off x="1650609" y="734077"/>
            <a:ext cx="9103360" cy="3169921"/>
          </a:xfrm>
          <a:prstGeom prst="rect">
            <a:avLst/>
          </a:prstGeom>
        </p:spPr>
        <p:txBody>
          <a:bodyPr lIns="65023" tIns="65023" rIns="65023" bIns="65023"/>
          <a:lstStyle>
            <a:lvl1pPr marL="0" indent="0" algn="ctr" defTabSz="457200">
              <a:spcBef>
                <a:spcPts val="700"/>
              </a:spcBef>
              <a:buClrTx/>
              <a:buSzTx/>
              <a:buFontTx/>
              <a:buNone/>
              <a:defRPr sz="4900" u="sng">
                <a:solidFill>
                  <a:srgbClr val="888888"/>
                </a:solidFill>
                <a:uFillTx/>
                <a:latin typeface="Helvetica Neue"/>
                <a:ea typeface="Helvetica Neue"/>
                <a:cs typeface="Helvetica Neue"/>
                <a:sym typeface="Helvetica Neue"/>
                <a:hlinkClick r:id="rId3"/>
              </a:defRPr>
            </a:lvl1pPr>
          </a:lstStyle>
          <a:p>
            <a:pPr>
              <a:defRPr u="none"/>
            </a:pPr>
            <a:r>
              <a:rPr u="sng">
                <a:hlinkClick r:id="rId3"/>
              </a:rPr>
              <a:t>ATeamSupport.com</a:t>
            </a:r>
          </a:p>
        </p:txBody>
      </p:sp>
      <p:pic>
        <p:nvPicPr>
          <p:cNvPr id="904" name="Screen Shot 2017-03-19 at 5.35.14 AM.png"/>
          <p:cNvPicPr>
            <a:picLocks noChangeAspect="1"/>
          </p:cNvPicPr>
          <p:nvPr/>
        </p:nvPicPr>
        <p:blipFill>
          <a:blip r:embed="rId4">
            <a:extLst/>
          </a:blip>
          <a:stretch>
            <a:fillRect/>
          </a:stretch>
        </p:blipFill>
        <p:spPr>
          <a:xfrm>
            <a:off x="0" y="2111997"/>
            <a:ext cx="13004801" cy="7287375"/>
          </a:xfrm>
          <a:prstGeom prst="rect">
            <a:avLst/>
          </a:prstGeom>
          <a:ln w="12700">
            <a:miter lim="400000"/>
          </a:ln>
        </p:spPr>
      </p:pic>
      <p:sp>
        <p:nvSpPr>
          <p:cNvPr id="905" name="Shape 905"/>
          <p:cNvSpPr/>
          <p:nvPr/>
        </p:nvSpPr>
        <p:spPr>
          <a:xfrm>
            <a:off x="6053626" y="2331768"/>
            <a:ext cx="1414174" cy="650459"/>
          </a:xfrm>
          <a:prstGeom prst="ellipse">
            <a:avLst/>
          </a:prstGeom>
          <a:ln w="63500">
            <a:solidFill>
              <a:srgbClr val="00F900">
                <a:alpha val="61285"/>
              </a:srgbClr>
            </a:solidFill>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05"/>
                                        </p:tgtEl>
                                        <p:attrNameLst>
                                          <p:attrName>style.visibility</p:attrName>
                                        </p:attrNameLst>
                                      </p:cBhvr>
                                      <p:to>
                                        <p:strVal val="visible"/>
                                      </p:to>
                                    </p:set>
                                    <p:anim calcmode="lin" valueType="num">
                                      <p:cBhvr>
                                        <p:cTn id="7" dur="1124" fill="hold"/>
                                        <p:tgtEl>
                                          <p:spTgt spid="905"/>
                                        </p:tgtEl>
                                        <p:attrNameLst>
                                          <p:attrName>ppt_w</p:attrName>
                                        </p:attrNameLst>
                                      </p:cBhvr>
                                      <p:tavLst>
                                        <p:tav tm="0">
                                          <p:val>
                                            <p:fltVal val="0"/>
                                          </p:val>
                                        </p:tav>
                                        <p:tav tm="100000">
                                          <p:val>
                                            <p:strVal val="#ppt_w"/>
                                          </p:val>
                                        </p:tav>
                                      </p:tavLst>
                                    </p:anim>
                                    <p:anim calcmode="lin" valueType="num">
                                      <p:cBhvr>
                                        <p:cTn id="8" dur="1124" fill="hold"/>
                                        <p:tgtEl>
                                          <p:spTgt spid="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 name="world hads globe.jpg"/>
          <p:cNvPicPr>
            <a:picLocks noChangeAspect="1"/>
          </p:cNvPicPr>
          <p:nvPr/>
        </p:nvPicPr>
        <p:blipFill>
          <a:blip r:embed="rId3">
            <a:extLst/>
          </a:blip>
          <a:stretch>
            <a:fillRect/>
          </a:stretch>
        </p:blipFill>
        <p:spPr>
          <a:xfrm>
            <a:off x="1466850" y="12700"/>
            <a:ext cx="10071100" cy="9728201"/>
          </a:xfrm>
          <a:prstGeom prst="rect">
            <a:avLst/>
          </a:prstGeom>
          <a:ln w="12700">
            <a:miter lim="400000"/>
          </a:ln>
        </p:spPr>
      </p:pic>
      <p:sp>
        <p:nvSpPr>
          <p:cNvPr id="910" name="Shape 910"/>
          <p:cNvSpPr/>
          <p:nvPr/>
        </p:nvSpPr>
        <p:spPr>
          <a:xfrm>
            <a:off x="2580762" y="1971211"/>
            <a:ext cx="7767076" cy="3528297"/>
          </a:xfrm>
          <a:prstGeom prst="rect">
            <a:avLst/>
          </a:prstGeom>
          <a:ln w="12700">
            <a:miter lim="400000"/>
          </a:ln>
          <a:effectLst>
            <a:outerShdw blurRad="88900" dist="62341" dir="5520000" rotWithShape="0">
              <a:srgbClr val="FFFFFF">
                <a:alpha val="60000"/>
              </a:srgbClr>
            </a:outerShdw>
          </a:effectLst>
          <a:extLst>
            <a:ext uri="{C572A759-6A51-4108-AA02-DFA0A04FC94B}">
              <ma14:wrappingTextBoxFlag xmlns:ma14="http://schemas.microsoft.com/office/mac/drawingml/2011/main" val="1"/>
            </a:ext>
          </a:extLst>
        </p:spPr>
        <p:txBody>
          <a:bodyPr lIns="50800" tIns="50800" rIns="50800" bIns="50800" anchor="ctr">
            <a:normAutofit/>
          </a:bodyPr>
          <a:lstStyle/>
          <a:p>
            <a:pPr defTabSz="572516">
              <a:defRPr sz="6370">
                <a:solidFill>
                  <a:srgbClr val="011993"/>
                </a:solidFill>
                <a:latin typeface="Helvetica"/>
                <a:ea typeface="Helvetica"/>
                <a:cs typeface="Helvetica"/>
                <a:sym typeface="Helvetica"/>
              </a:defRPr>
            </a:pPr>
            <a:r>
              <a:rPr dirty="0"/>
              <a:t>ASEA </a:t>
            </a:r>
          </a:p>
          <a:p>
            <a:pPr defTabSz="572516">
              <a:defRPr sz="6370">
                <a:solidFill>
                  <a:srgbClr val="011993"/>
                </a:solidFill>
                <a:latin typeface="Helvetica"/>
                <a:ea typeface="Helvetica"/>
                <a:cs typeface="Helvetica"/>
                <a:sym typeface="Helvetica"/>
              </a:defRPr>
            </a:pPr>
            <a:r>
              <a:rPr lang="kk-KZ" dirty="0"/>
              <a:t>м</a:t>
            </a:r>
            <a:r>
              <a:rPr lang="kk-KZ" dirty="0" smtClean="0"/>
              <a:t>еняет мир под одной клетке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10"/>
                                        </p:tgtEl>
                                        <p:attrNameLst>
                                          <p:attrName>style.visibility</p:attrName>
                                        </p:attrNameLst>
                                      </p:cBhvr>
                                      <p:to>
                                        <p:strVal val="visible"/>
                                      </p:to>
                                    </p:set>
                                    <p:animEffect transition="in" filter="dissolve">
                                      <p:cBhvr>
                                        <p:cTn id="7" dur="750"/>
                                        <p:tgtEl>
                                          <p:spTgt spid="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mage15.jpg"/>
          <p:cNvPicPr>
            <a:picLocks noChangeAspect="1"/>
          </p:cNvPicPr>
          <p:nvPr/>
        </p:nvPicPr>
        <p:blipFill>
          <a:blip r:embed="rId3">
            <a:extLst/>
          </a:blip>
          <a:stretch>
            <a:fillRect/>
          </a:stretch>
        </p:blipFill>
        <p:spPr>
          <a:xfrm>
            <a:off x="368300" y="2362200"/>
            <a:ext cx="4100613" cy="5310294"/>
          </a:xfrm>
          <a:prstGeom prst="rect">
            <a:avLst/>
          </a:prstGeom>
          <a:ln w="12700"/>
        </p:spPr>
      </p:pic>
      <p:pic>
        <p:nvPicPr>
          <p:cNvPr id="275" name="redox sign mag.jpg"/>
          <p:cNvPicPr>
            <a:picLocks noChangeAspect="1"/>
          </p:cNvPicPr>
          <p:nvPr/>
        </p:nvPicPr>
        <p:blipFill>
          <a:blip r:embed="rId4">
            <a:extLst/>
          </a:blip>
          <a:stretch>
            <a:fillRect/>
          </a:stretch>
        </p:blipFill>
        <p:spPr>
          <a:xfrm>
            <a:off x="2836141" y="2945094"/>
            <a:ext cx="3352471" cy="4999806"/>
          </a:xfrm>
          <a:prstGeom prst="rect">
            <a:avLst/>
          </a:prstGeom>
          <a:effectLst>
            <a:outerShdw blurRad="292100" dist="139700" dir="2700000" rotWithShape="0">
              <a:srgbClr val="424242">
                <a:alpha val="64999"/>
              </a:srgbClr>
            </a:outerShdw>
          </a:effectLst>
        </p:spPr>
      </p:pic>
      <p:pic>
        <p:nvPicPr>
          <p:cNvPr id="276" name="image18.jpg"/>
          <p:cNvPicPr>
            <a:picLocks noChangeAspect="1"/>
          </p:cNvPicPr>
          <p:nvPr/>
        </p:nvPicPr>
        <p:blipFill>
          <a:blip r:embed="rId5">
            <a:extLst/>
          </a:blip>
          <a:stretch>
            <a:fillRect/>
          </a:stretch>
        </p:blipFill>
        <p:spPr>
          <a:xfrm>
            <a:off x="5448431" y="3650753"/>
            <a:ext cx="3599052" cy="5308601"/>
          </a:xfrm>
          <a:prstGeom prst="rect">
            <a:avLst/>
          </a:prstGeom>
          <a:effectLst>
            <a:outerShdw blurRad="292100" dist="139700" dir="2700000" rotWithShape="0">
              <a:srgbClr val="424242">
                <a:alpha val="64999"/>
              </a:srgbClr>
            </a:outerShdw>
          </a:effectLst>
        </p:spPr>
      </p:pic>
      <p:pic>
        <p:nvPicPr>
          <p:cNvPr id="277" name="image18.jpg"/>
          <p:cNvPicPr>
            <a:picLocks noChangeAspect="1"/>
          </p:cNvPicPr>
          <p:nvPr/>
        </p:nvPicPr>
        <p:blipFill>
          <a:blip r:embed="rId6">
            <a:extLst/>
          </a:blip>
          <a:stretch>
            <a:fillRect/>
          </a:stretch>
        </p:blipFill>
        <p:spPr>
          <a:xfrm>
            <a:off x="8509000" y="4140200"/>
            <a:ext cx="4118188" cy="5333052"/>
          </a:xfrm>
          <a:prstGeom prst="rect">
            <a:avLst/>
          </a:prstGeom>
          <a:effectLst>
            <a:outerShdw blurRad="292100" dist="139700" dir="2700000" rotWithShape="0">
              <a:srgbClr val="424242">
                <a:alpha val="64999"/>
              </a:srgbClr>
            </a:outerShdw>
          </a:effectLst>
        </p:spPr>
      </p:pic>
      <p:sp>
        <p:nvSpPr>
          <p:cNvPr id="278" name="Shape 278"/>
          <p:cNvSpPr/>
          <p:nvPr/>
        </p:nvSpPr>
        <p:spPr>
          <a:xfrm>
            <a:off x="7857107" y="2707587"/>
            <a:ext cx="4708812" cy="990601"/>
          </a:xfrm>
          <a:prstGeom prst="rect">
            <a:avLst/>
          </a:prstGeom>
          <a:solidFill>
            <a:srgbClr val="D0E1F4"/>
          </a:solidFill>
          <a:ln w="25400">
            <a:solidFill>
              <a:srgbClr val="4575A3"/>
            </a:solidFill>
          </a:ln>
          <a:effectLst>
            <a:outerShdw blurRad="292100" dist="139700" dir="2700000" rotWithShape="0">
              <a:srgbClr val="424242">
                <a:alpha val="64999"/>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A74B44"/>
              </a:buClr>
              <a:defRPr sz="2900">
                <a:solidFill>
                  <a:srgbClr val="A74B44"/>
                </a:solidFill>
                <a:uFill>
                  <a:solidFill>
                    <a:srgbClr val="A74B44"/>
                  </a:solidFill>
                </a:uFill>
                <a:latin typeface="Helvetica"/>
                <a:ea typeface="Helvetica"/>
                <a:cs typeface="Helvetica"/>
                <a:sym typeface="Helvetica"/>
              </a:defRPr>
            </a:lvl1pPr>
          </a:lstStyle>
          <a:p>
            <a:pPr>
              <a:defRPr>
                <a:solidFill>
                  <a:srgbClr val="000000"/>
                </a:solidFill>
                <a:uFill>
                  <a:solidFill>
                    <a:srgbClr val="000000"/>
                  </a:solidFill>
                </a:uFill>
              </a:defRPr>
            </a:pPr>
            <a:r>
              <a:rPr>
                <a:solidFill>
                  <a:srgbClr val="A74B44"/>
                </a:solidFill>
                <a:uFill>
                  <a:solidFill>
                    <a:srgbClr val="A74B44"/>
                  </a:solidFill>
                </a:uFill>
              </a:rPr>
              <a:t>Издано более 1200 книг на тему Редокс биохимии</a:t>
            </a:r>
          </a:p>
        </p:txBody>
      </p:sp>
      <p:grpSp>
        <p:nvGrpSpPr>
          <p:cNvPr id="281" name="Group 281"/>
          <p:cNvGrpSpPr/>
          <p:nvPr/>
        </p:nvGrpSpPr>
        <p:grpSpPr>
          <a:xfrm>
            <a:off x="1638656" y="6003695"/>
            <a:ext cx="10287001" cy="3581401"/>
            <a:chOff x="0" y="0"/>
            <a:chExt cx="10287000" cy="3581400"/>
          </a:xfrm>
        </p:grpSpPr>
        <p:pic>
          <p:nvPicPr>
            <p:cNvPr id="279" name="redox book3.png"/>
            <p:cNvPicPr>
              <a:picLocks noChangeAspect="1"/>
            </p:cNvPicPr>
            <p:nvPr/>
          </p:nvPicPr>
          <p:blipFill>
            <a:blip r:embed="rId7">
              <a:extLst/>
            </a:blip>
            <a:stretch>
              <a:fillRect/>
            </a:stretch>
          </p:blipFill>
          <p:spPr>
            <a:xfrm>
              <a:off x="0" y="267800"/>
              <a:ext cx="10287000" cy="3289301"/>
            </a:xfrm>
            <a:prstGeom prst="rect">
              <a:avLst/>
            </a:prstGeom>
            <a:ln w="25400" cap="flat">
              <a:noFill/>
              <a:miter lim="400000"/>
            </a:ln>
            <a:effectLst>
              <a:outerShdw blurRad="127000" dist="76200" dir="5520000" rotWithShape="0">
                <a:srgbClr val="000000">
                  <a:alpha val="60000"/>
                </a:srgbClr>
              </a:outerShdw>
            </a:effectLst>
          </p:spPr>
        </p:pic>
        <p:pic>
          <p:nvPicPr>
            <p:cNvPr id="280" name="redox book4.png"/>
            <p:cNvPicPr>
              <a:picLocks noChangeAspect="1"/>
            </p:cNvPicPr>
            <p:nvPr/>
          </p:nvPicPr>
          <p:blipFill>
            <a:blip r:embed="rId8">
              <a:extLst/>
            </a:blip>
            <a:stretch>
              <a:fillRect/>
            </a:stretch>
          </p:blipFill>
          <p:spPr>
            <a:xfrm>
              <a:off x="2540202" y="0"/>
              <a:ext cx="5422901" cy="3581400"/>
            </a:xfrm>
            <a:prstGeom prst="rect">
              <a:avLst/>
            </a:prstGeom>
            <a:ln w="25400" cap="flat">
              <a:noFill/>
              <a:miter lim="400000"/>
            </a:ln>
            <a:effectLst>
              <a:outerShdw blurRad="127000" dist="76200" dir="5520000" rotWithShape="0">
                <a:srgbClr val="000000">
                  <a:alpha val="60000"/>
                </a:srgbClr>
              </a:outerShdw>
            </a:effectLst>
          </p:spPr>
        </p:pic>
      </p:grpSp>
      <p:sp>
        <p:nvSpPr>
          <p:cNvPr id="282" name="Shape 282"/>
          <p:cNvSpPr/>
          <p:nvPr/>
        </p:nvSpPr>
        <p:spPr>
          <a:xfrm>
            <a:off x="481383" y="5825931"/>
            <a:ext cx="6727781" cy="2514601"/>
          </a:xfrm>
          <a:prstGeom prst="rect">
            <a:avLst/>
          </a:prstGeom>
          <a:solidFill>
            <a:srgbClr val="D0E1F4"/>
          </a:solidFill>
          <a:ln w="25400">
            <a:solidFill>
              <a:srgbClr val="4575A3"/>
            </a:solidFill>
          </a:ln>
          <a:effectLst>
            <a:outerShdw blurRad="127000" dist="76200" dir="5520000" rotWithShape="0">
              <a:srgbClr val="000000">
                <a:alpha val="60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A74B44"/>
              </a:buClr>
              <a:defRPr sz="3200">
                <a:solidFill>
                  <a:srgbClr val="A74B44"/>
                </a:solidFill>
                <a:uFill>
                  <a:solidFill>
                    <a:srgbClr val="A74B44"/>
                  </a:solidFill>
                </a:uFill>
                <a:latin typeface="Helvetica"/>
                <a:ea typeface="Helvetica"/>
                <a:cs typeface="Helvetica"/>
                <a:sym typeface="Helvetica"/>
              </a:defRPr>
            </a:lvl1pPr>
          </a:lstStyle>
          <a:p>
            <a:pPr>
              <a:defRPr>
                <a:solidFill>
                  <a:srgbClr val="000000"/>
                </a:solidFill>
                <a:uFill>
                  <a:solidFill>
                    <a:srgbClr val="000000"/>
                  </a:solidFill>
                </a:uFill>
              </a:defRPr>
            </a:pPr>
            <a:r>
              <a:rPr>
                <a:solidFill>
                  <a:srgbClr val="A74B44"/>
                </a:solidFill>
                <a:uFill>
                  <a:solidFill>
                    <a:srgbClr val="A74B44"/>
                  </a:solidFill>
                </a:uFill>
              </a:rPr>
              <a:t>Более 10,000 исследований на тему “Редокс сигналирования” было опубликовано в рецензируемых научных и медицинских журналах.</a:t>
            </a:r>
          </a:p>
        </p:txBody>
      </p:sp>
      <p:sp>
        <p:nvSpPr>
          <p:cNvPr id="283" name="Shape 283"/>
          <p:cNvSpPr>
            <a:spLocks noGrp="1"/>
          </p:cNvSpPr>
          <p:nvPr>
            <p:ph type="title"/>
          </p:nvPr>
        </p:nvSpPr>
        <p:spPr>
          <a:xfrm>
            <a:off x="1274094" y="17847"/>
            <a:ext cx="10456613" cy="2247729"/>
          </a:xfrm>
          <a:prstGeom prst="rect">
            <a:avLst/>
          </a:prstGeom>
        </p:spPr>
        <p:txBody>
          <a:bodyPr/>
          <a:lstStyle/>
          <a:p>
            <a:pPr>
              <a:lnSpc>
                <a:spcPct val="90000"/>
              </a:lnSpc>
              <a:defRPr sz="4600" spc="460">
                <a:latin typeface="Helvetica"/>
                <a:ea typeface="Helvetica"/>
                <a:cs typeface="Helvetica"/>
                <a:sym typeface="Helvetica"/>
              </a:defRPr>
            </a:pPr>
            <a:r>
              <a:t>Редокс Биохимия:</a:t>
            </a:r>
          </a:p>
          <a:p>
            <a:pPr>
              <a:lnSpc>
                <a:spcPct val="90000"/>
              </a:lnSpc>
              <a:defRPr sz="4300" spc="430"/>
            </a:pPr>
            <a:r>
              <a:t> Одна из самых Быстрорастущих сфер науки в мире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74"/>
                                        </p:tgtEl>
                                        <p:attrNameLst>
                                          <p:attrName>style.visibility</p:attrName>
                                        </p:attrNameLst>
                                      </p:cBhvr>
                                      <p:to>
                                        <p:strVal val="visible"/>
                                      </p:to>
                                    </p:set>
                                    <p:animEffect transition="in" filter="wipe(left)">
                                      <p:cBhvr>
                                        <p:cTn id="7" dur="500"/>
                                        <p:tgtEl>
                                          <p:spTgt spid="274"/>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275"/>
                                        </p:tgtEl>
                                        <p:attrNameLst>
                                          <p:attrName>style.visibility</p:attrName>
                                        </p:attrNameLst>
                                      </p:cBhvr>
                                      <p:to>
                                        <p:strVal val="visible"/>
                                      </p:to>
                                    </p:set>
                                    <p:animEffect transition="in" filter="wipe(left)">
                                      <p:cBhvr>
                                        <p:cTn id="11" dur="499"/>
                                        <p:tgtEl>
                                          <p:spTgt spid="275"/>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276"/>
                                        </p:tgtEl>
                                        <p:attrNameLst>
                                          <p:attrName>style.visibility</p:attrName>
                                        </p:attrNameLst>
                                      </p:cBhvr>
                                      <p:to>
                                        <p:strVal val="visible"/>
                                      </p:to>
                                    </p:set>
                                    <p:animEffect transition="in" filter="wipe(left)">
                                      <p:cBhvr>
                                        <p:cTn id="15" dur="500"/>
                                        <p:tgtEl>
                                          <p:spTgt spid="276"/>
                                        </p:tgtEl>
                                      </p:cBhvr>
                                    </p:animEffect>
                                  </p:childTnLst>
                                </p:cTn>
                              </p:par>
                            </p:childTnLst>
                          </p:cTn>
                        </p:par>
                        <p:par>
                          <p:cTn id="16" fill="hold">
                            <p:stCondLst>
                              <p:cond delay="1499"/>
                            </p:stCondLst>
                            <p:childTnLst>
                              <p:par>
                                <p:cTn id="17" presetID="22" presetClass="entr" presetSubtype="8" fill="hold" grpId="4" nodeType="afterEffect">
                                  <p:stCondLst>
                                    <p:cond delay="0"/>
                                  </p:stCondLst>
                                  <p:iterate>
                                    <p:tmAbs val="0"/>
                                  </p:iterate>
                                  <p:childTnLst>
                                    <p:set>
                                      <p:cBhvr>
                                        <p:cTn id="18" fill="hold"/>
                                        <p:tgtEl>
                                          <p:spTgt spid="277"/>
                                        </p:tgtEl>
                                        <p:attrNameLst>
                                          <p:attrName>style.visibility</p:attrName>
                                        </p:attrNameLst>
                                      </p:cBhvr>
                                      <p:to>
                                        <p:strVal val="visible"/>
                                      </p:to>
                                    </p:set>
                                    <p:animEffect transition="in" filter="wipe(left)">
                                      <p:cBhvr>
                                        <p:cTn id="19" dur="500"/>
                                        <p:tgtEl>
                                          <p:spTgt spid="277"/>
                                        </p:tgtEl>
                                      </p:cBhvr>
                                    </p:animEffect>
                                  </p:childTnLst>
                                </p:cTn>
                              </p:par>
                            </p:childTnLst>
                          </p:cTn>
                        </p:par>
                        <p:par>
                          <p:cTn id="20" fill="hold">
                            <p:stCondLst>
                              <p:cond delay="1999"/>
                            </p:stCondLst>
                            <p:childTnLst>
                              <p:par>
                                <p:cTn id="21" presetID="9" presetClass="entr" fill="hold" grpId="5" nodeType="afterEffect">
                                  <p:stCondLst>
                                    <p:cond delay="0"/>
                                  </p:stCondLst>
                                  <p:iterate>
                                    <p:tmAbs val="0"/>
                                  </p:iterate>
                                  <p:childTnLst>
                                    <p:set>
                                      <p:cBhvr>
                                        <p:cTn id="22" fill="hold"/>
                                        <p:tgtEl>
                                          <p:spTgt spid="282"/>
                                        </p:tgtEl>
                                        <p:attrNameLst>
                                          <p:attrName>style.visibility</p:attrName>
                                        </p:attrNameLst>
                                      </p:cBhvr>
                                      <p:to>
                                        <p:strVal val="visible"/>
                                      </p:to>
                                    </p:set>
                                    <p:animEffect transition="in" filter="dissolve">
                                      <p:cBhvr>
                                        <p:cTn id="23" dur="500"/>
                                        <p:tgtEl>
                                          <p:spTgt spid="28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000000 0.000000 L 0.014329 -0.391761" pathEditMode="relative">
                                      <p:cBhvr>
                                        <p:cTn id="27" dur="1000" fill="hold"/>
                                        <p:tgtEl>
                                          <p:spTgt spid="282"/>
                                        </p:tgtEl>
                                        <p:attrNameLst>
                                          <p:attrName>ppt_x</p:attrName>
                                          <p:attrName>ppt_y</p:attrName>
                                        </p:attrNameLst>
                                      </p:cBhvr>
                                    </p:animMotion>
                                  </p:childTnLst>
                                </p:cTn>
                              </p:par>
                            </p:childTnLst>
                          </p:cTn>
                        </p:par>
                        <p:par>
                          <p:cTn id="28" fill="hold">
                            <p:stCondLst>
                              <p:cond delay="0"/>
                            </p:stCondLst>
                            <p:childTnLst>
                              <p:par>
                                <p:cTn id="29" presetID="9" presetClass="emph" fill="hold" grpId="7" nodeType="withEffect">
                                  <p:stCondLst>
                                    <p:cond delay="0"/>
                                  </p:stCondLst>
                                  <p:childTnLst>
                                    <p:set>
                                      <p:cBhvr>
                                        <p:cTn id="30" dur="indefinite" fill="hold"/>
                                        <p:tgtEl>
                                          <p:spTgt spid="274"/>
                                        </p:tgtEl>
                                        <p:attrNameLst>
                                          <p:attrName>style.opacity</p:attrName>
                                        </p:attrNameLst>
                                      </p:cBhvr>
                                      <p:to>
                                        <p:strVal val="0.50"/>
                                      </p:to>
                                    </p:set>
                                    <p:animEffect filter="image" prLst="opacity: 0.50; ">
                                      <p:cBhvr>
                                        <p:cTn id="31" dur="indefinite" fill="hold"/>
                                        <p:tgtEl>
                                          <p:spTgt spid="274"/>
                                        </p:tgtEl>
                                      </p:cBhvr>
                                    </p:animEffect>
                                  </p:childTnLst>
                                </p:cTn>
                              </p:par>
                            </p:childTnLst>
                          </p:cTn>
                        </p:par>
                        <p:par>
                          <p:cTn id="32" fill="hold">
                            <p:stCondLst>
                              <p:cond delay="0"/>
                            </p:stCondLst>
                            <p:childTnLst>
                              <p:par>
                                <p:cTn id="33" presetID="9" presetClass="emph" fill="hold" grpId="8" nodeType="withEffect">
                                  <p:stCondLst>
                                    <p:cond delay="0"/>
                                  </p:stCondLst>
                                  <p:childTnLst>
                                    <p:set>
                                      <p:cBhvr>
                                        <p:cTn id="34" dur="indefinite" fill="hold"/>
                                        <p:tgtEl>
                                          <p:spTgt spid="275"/>
                                        </p:tgtEl>
                                        <p:attrNameLst>
                                          <p:attrName>style.opacity</p:attrName>
                                        </p:attrNameLst>
                                      </p:cBhvr>
                                      <p:to>
                                        <p:strVal val="0.50"/>
                                      </p:to>
                                    </p:set>
                                    <p:animEffect filter="image" prLst="opacity: 0.50; ">
                                      <p:cBhvr>
                                        <p:cTn id="35" dur="indefinite" fill="hold"/>
                                        <p:tgtEl>
                                          <p:spTgt spid="275"/>
                                        </p:tgtEl>
                                      </p:cBhvr>
                                    </p:animEffect>
                                  </p:childTnLst>
                                </p:cTn>
                              </p:par>
                            </p:childTnLst>
                          </p:cTn>
                        </p:par>
                        <p:par>
                          <p:cTn id="36" fill="hold">
                            <p:stCondLst>
                              <p:cond delay="0"/>
                            </p:stCondLst>
                            <p:childTnLst>
                              <p:par>
                                <p:cTn id="37" presetID="9" presetClass="emph" fill="hold" grpId="9" nodeType="withEffect">
                                  <p:stCondLst>
                                    <p:cond delay="0"/>
                                  </p:stCondLst>
                                  <p:childTnLst>
                                    <p:set>
                                      <p:cBhvr>
                                        <p:cTn id="38" dur="indefinite" fill="hold"/>
                                        <p:tgtEl>
                                          <p:spTgt spid="276"/>
                                        </p:tgtEl>
                                        <p:attrNameLst>
                                          <p:attrName>style.opacity</p:attrName>
                                        </p:attrNameLst>
                                      </p:cBhvr>
                                      <p:to>
                                        <p:strVal val="0.50"/>
                                      </p:to>
                                    </p:set>
                                    <p:animEffect filter="image" prLst="opacity: 0.50; ">
                                      <p:cBhvr>
                                        <p:cTn id="39" dur="indefinite" fill="hold"/>
                                        <p:tgtEl>
                                          <p:spTgt spid="276"/>
                                        </p:tgtEl>
                                      </p:cBhvr>
                                    </p:animEffect>
                                  </p:childTnLst>
                                </p:cTn>
                              </p:par>
                            </p:childTnLst>
                          </p:cTn>
                        </p:par>
                        <p:par>
                          <p:cTn id="40" fill="hold">
                            <p:stCondLst>
                              <p:cond delay="0"/>
                            </p:stCondLst>
                            <p:childTnLst>
                              <p:par>
                                <p:cTn id="41" presetID="9" presetClass="emph" fill="hold" grpId="10" nodeType="withEffect">
                                  <p:stCondLst>
                                    <p:cond delay="0"/>
                                  </p:stCondLst>
                                  <p:childTnLst>
                                    <p:set>
                                      <p:cBhvr>
                                        <p:cTn id="42" dur="indefinite" fill="hold"/>
                                        <p:tgtEl>
                                          <p:spTgt spid="277"/>
                                        </p:tgtEl>
                                        <p:attrNameLst>
                                          <p:attrName>style.opacity</p:attrName>
                                        </p:attrNameLst>
                                      </p:cBhvr>
                                      <p:to>
                                        <p:strVal val="0.50"/>
                                      </p:to>
                                    </p:set>
                                    <p:animEffect filter="image" prLst="opacity: 0.50; ">
                                      <p:cBhvr>
                                        <p:cTn id="43" dur="indefinite" fill="hold"/>
                                        <p:tgtEl>
                                          <p:spTgt spid="277"/>
                                        </p:tgtEl>
                                      </p:cBhvr>
                                    </p:animEffec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281"/>
                                        </p:tgtEl>
                                        <p:attrNameLst>
                                          <p:attrName>style.visibility</p:attrName>
                                        </p:attrNameLst>
                                      </p:cBhvr>
                                      <p:to>
                                        <p:strVal val="visible"/>
                                      </p:to>
                                    </p:set>
                                    <p:animEffect transition="in" filter="dissolve">
                                      <p:cBhvr>
                                        <p:cTn id="47" dur="1000"/>
                                        <p:tgtEl>
                                          <p:spTgt spid="281"/>
                                        </p:tgtEl>
                                      </p:cBhvr>
                                    </p:animEffect>
                                  </p:childTnLst>
                                </p:cTn>
                              </p:par>
                            </p:childTnLst>
                          </p:cTn>
                        </p:par>
                        <p:par>
                          <p:cTn id="48" fill="hold">
                            <p:stCondLst>
                              <p:cond delay="2000"/>
                            </p:stCondLst>
                            <p:childTnLst>
                              <p:par>
                                <p:cTn id="49" presetID="9" presetClass="entr" fill="hold" grpId="12" nodeType="afterEffect">
                                  <p:stCondLst>
                                    <p:cond delay="0"/>
                                  </p:stCondLst>
                                  <p:iterate>
                                    <p:tmAbs val="0"/>
                                  </p:iterate>
                                  <p:childTnLst>
                                    <p:set>
                                      <p:cBhvr>
                                        <p:cTn id="50" fill="hold"/>
                                        <p:tgtEl>
                                          <p:spTgt spid="278"/>
                                        </p:tgtEl>
                                        <p:attrNameLst>
                                          <p:attrName>style.visibility</p:attrName>
                                        </p:attrNameLst>
                                      </p:cBhvr>
                                      <p:to>
                                        <p:strVal val="visible"/>
                                      </p:to>
                                    </p:set>
                                    <p:animEffect transition="in" filter="dissolve">
                                      <p:cBhvr>
                                        <p:cTn id="51" dur="10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74" grpId="7" animBg="1" advAuto="0"/>
      <p:bldP spid="275" grpId="2" animBg="1" advAuto="0"/>
      <p:bldP spid="275" grpId="8" animBg="1" advAuto="0"/>
      <p:bldP spid="276" grpId="3" animBg="1" advAuto="0"/>
      <p:bldP spid="276" grpId="9" animBg="1" advAuto="0"/>
      <p:bldP spid="277" grpId="4" animBg="1" advAuto="0"/>
      <p:bldP spid="277" grpId="10" animBg="1" advAuto="0"/>
      <p:bldP spid="278" grpId="12" animBg="1" advAuto="0"/>
      <p:bldP spid="281" grpId="11" animBg="1" advAuto="0"/>
      <p:bldP spid="282" grpId="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xfrm>
            <a:off x="906351" y="709267"/>
            <a:ext cx="11704322" cy="1354783"/>
          </a:xfrm>
          <a:prstGeom prst="rect">
            <a:avLst/>
          </a:prstGeom>
        </p:spPr>
        <p:txBody>
          <a:bodyPr/>
          <a:lstStyle>
            <a:lvl1pPr defTabSz="914400">
              <a:defRPr sz="7800" b="1" spc="0">
                <a:solidFill>
                  <a:srgbClr val="002E72"/>
                </a:solidFill>
                <a:uFill>
                  <a:solidFill>
                    <a:srgbClr val="002E72"/>
                  </a:solidFill>
                </a:uFill>
                <a:latin typeface="Helvetica"/>
                <a:ea typeface="Helvetica"/>
                <a:cs typeface="Helvetica"/>
                <a:sym typeface="Helvetica"/>
              </a:defRPr>
            </a:lvl1pPr>
          </a:lstStyle>
          <a:p>
            <a:r>
              <a:rPr sz="6000" dirty="0"/>
              <a:t>RSM </a:t>
            </a:r>
            <a:r>
              <a:rPr lang="kk-KZ" sz="6000" dirty="0" smtClean="0"/>
              <a:t>Нобелевские Премии</a:t>
            </a:r>
            <a:endParaRPr sz="6000" dirty="0"/>
          </a:p>
        </p:txBody>
      </p:sp>
      <p:sp>
        <p:nvSpPr>
          <p:cNvPr id="288" name="Shape 288"/>
          <p:cNvSpPr>
            <a:spLocks noGrp="1"/>
          </p:cNvSpPr>
          <p:nvPr>
            <p:ph type="body" sz="half" idx="1"/>
          </p:nvPr>
        </p:nvSpPr>
        <p:spPr>
          <a:prstGeom prst="rect">
            <a:avLst/>
          </a:prstGeom>
        </p:spPr>
        <p:txBody>
          <a:bodyPr/>
          <a:lstStyle/>
          <a:p>
            <a:endParaRPr/>
          </a:p>
        </p:txBody>
      </p:sp>
      <p:grpSp>
        <p:nvGrpSpPr>
          <p:cNvPr id="291" name="Group 291"/>
          <p:cNvGrpSpPr/>
          <p:nvPr/>
        </p:nvGrpSpPr>
        <p:grpSpPr>
          <a:xfrm>
            <a:off x="813768" y="2035618"/>
            <a:ext cx="11805922" cy="6304113"/>
            <a:chOff x="0" y="0"/>
            <a:chExt cx="11805920" cy="6304111"/>
          </a:xfrm>
        </p:grpSpPr>
        <p:pic>
          <p:nvPicPr>
            <p:cNvPr id="290" name="Screen Shot 2016-10-23 at 11.07.48 AM.png"/>
            <p:cNvPicPr>
              <a:picLocks noChangeAspect="1"/>
            </p:cNvPicPr>
            <p:nvPr/>
          </p:nvPicPr>
          <p:blipFill>
            <a:blip r:embed="rId3">
              <a:extLst/>
            </a:blip>
            <a:stretch>
              <a:fillRect/>
            </a:stretch>
          </p:blipFill>
          <p:spPr>
            <a:xfrm>
              <a:off x="50800" y="50800"/>
              <a:ext cx="11704321" cy="6202512"/>
            </a:xfrm>
            <a:prstGeom prst="rect">
              <a:avLst/>
            </a:prstGeom>
            <a:ln>
              <a:noFill/>
            </a:ln>
            <a:effectLst/>
          </p:spPr>
        </p:pic>
        <p:pic>
          <p:nvPicPr>
            <p:cNvPr id="289" name="Рисунок 288"/>
            <p:cNvPicPr>
              <a:picLocks/>
            </p:cNvPicPr>
            <p:nvPr/>
          </p:nvPicPr>
          <p:blipFill>
            <a:blip r:embed="rId4">
              <a:extLst/>
            </a:blip>
            <a:stretch>
              <a:fillRect/>
            </a:stretch>
          </p:blipFill>
          <p:spPr>
            <a:xfrm>
              <a:off x="0" y="0"/>
              <a:ext cx="11805921" cy="630411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Group 297"/>
          <p:cNvGrpSpPr/>
          <p:nvPr/>
        </p:nvGrpSpPr>
        <p:grpSpPr>
          <a:xfrm>
            <a:off x="30703" y="2686520"/>
            <a:ext cx="7563361" cy="5487490"/>
            <a:chOff x="0" y="0"/>
            <a:chExt cx="7563359" cy="5487489"/>
          </a:xfrm>
        </p:grpSpPr>
        <p:sp>
          <p:nvSpPr>
            <p:cNvPr id="295" name="Shape 295"/>
            <p:cNvSpPr/>
            <p:nvPr/>
          </p:nvSpPr>
          <p:spPr>
            <a:xfrm>
              <a:off x="0" y="0"/>
              <a:ext cx="7563360" cy="5487490"/>
            </a:xfrm>
            <a:prstGeom prst="ellipse">
              <a:avLst/>
            </a:prstGeom>
            <a:solidFill>
              <a:srgbClr val="FEE9D9"/>
            </a:solidFill>
            <a:ln w="25400" cap="flat">
              <a:solidFill>
                <a:schemeClr val="accent4">
                  <a:hueOff val="141567"/>
                  <a:satOff val="12213"/>
                  <a:lumOff val="21573"/>
                </a:schemeClr>
              </a:solidFill>
              <a:prstDash val="solid"/>
              <a:miter lim="400000"/>
            </a:ln>
            <a:effectLst>
              <a:outerShdw blurRad="50800" dist="34281" dir="3072413" rotWithShape="0">
                <a:srgbClr val="000000">
                  <a:alpha val="35000"/>
                </a:srgbClr>
              </a:outerShdw>
            </a:effectLst>
          </p:spPr>
          <p:txBody>
            <a:bodyPr wrap="square" lIns="60022" tIns="60022" rIns="60022" bIns="60022" numCol="1" anchor="ctr">
              <a:noAutofit/>
            </a:bodyPr>
            <a:lstStyle/>
            <a:p>
              <a:pPr algn="l" defTabSz="1300480">
                <a:defRPr sz="3400">
                  <a:solidFill>
                    <a:srgbClr val="000000"/>
                  </a:solidFill>
                  <a:latin typeface="Calibri"/>
                  <a:ea typeface="Calibri"/>
                  <a:cs typeface="Calibri"/>
                  <a:sym typeface="Calibri"/>
                </a:defRPr>
              </a:pPr>
              <a:endParaRPr/>
            </a:p>
          </p:txBody>
        </p:sp>
        <p:sp>
          <p:nvSpPr>
            <p:cNvPr id="296" name="Shape 296"/>
            <p:cNvSpPr/>
            <p:nvPr/>
          </p:nvSpPr>
          <p:spPr>
            <a:xfrm>
              <a:off x="1272611" y="364771"/>
              <a:ext cx="4830007" cy="1762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022" tIns="64022" rIns="64022" bIns="64022" numCol="1" anchor="t">
              <a:noAutofit/>
            </a:bodyPr>
            <a:lstStyle/>
            <a:p>
              <a:pPr defTabSz="1300480">
                <a:defRPr sz="2600" b="1">
                  <a:solidFill>
                    <a:srgbClr val="1F497D"/>
                  </a:solidFill>
                  <a:latin typeface="Calibri"/>
                  <a:ea typeface="Calibri"/>
                  <a:cs typeface="Calibri"/>
                  <a:sym typeface="Calibri"/>
                </a:defRPr>
              </a:pPr>
              <a:r>
                <a:rPr sz="3000"/>
                <a:t>Клетка</a:t>
              </a:r>
            </a:p>
            <a:p>
              <a:pPr defTabSz="1300480">
                <a:defRPr sz="2600" i="1">
                  <a:solidFill>
                    <a:srgbClr val="1F497D"/>
                  </a:solidFill>
                  <a:latin typeface="Calibri"/>
                  <a:ea typeface="Calibri"/>
                  <a:cs typeface="Calibri"/>
                  <a:sym typeface="Calibri"/>
                </a:defRPr>
              </a:pPr>
              <a:r>
                <a:t>Биохимия клетки происходит в соленой воде</a:t>
              </a:r>
            </a:p>
          </p:txBody>
        </p:sp>
      </p:grpSp>
      <p:sp>
        <p:nvSpPr>
          <p:cNvPr id="298" name="Shape 298"/>
          <p:cNvSpPr/>
          <p:nvPr/>
        </p:nvSpPr>
        <p:spPr>
          <a:xfrm>
            <a:off x="435645" y="1009165"/>
            <a:ext cx="11586331" cy="763046"/>
          </a:xfrm>
          <a:prstGeom prst="rect">
            <a:avLst/>
          </a:prstGeom>
          <a:ln w="12700">
            <a:miter lim="400000"/>
          </a:ln>
          <a:extLst>
            <a:ext uri="{C572A759-6A51-4108-AA02-DFA0A04FC94B}">
              <ma14:wrappingTextBoxFlag xmlns:ma14="http://schemas.microsoft.com/office/mac/drawingml/2011/main" val="1"/>
            </a:ext>
          </a:extLst>
        </p:spPr>
        <p:txBody>
          <a:bodyPr lIns="64022" tIns="64022" rIns="64022" bIns="64022">
            <a:spAutoFit/>
          </a:bodyPr>
          <a:lstStyle>
            <a:lvl1pPr algn="l" defTabSz="1300480">
              <a:defRPr>
                <a:solidFill>
                  <a:srgbClr val="0071AD"/>
                </a:solidFill>
                <a:latin typeface="Helvetica Light"/>
                <a:ea typeface="Helvetica Light"/>
                <a:cs typeface="Helvetica Light"/>
                <a:sym typeface="Helvetica Light"/>
              </a:defRPr>
            </a:lvl1pPr>
          </a:lstStyle>
          <a:p>
            <a:r>
              <a:t>Что такое Редокс сигнальные молекулы?</a:t>
            </a:r>
          </a:p>
        </p:txBody>
      </p:sp>
      <p:sp>
        <p:nvSpPr>
          <p:cNvPr id="299" name="Shape 299"/>
          <p:cNvSpPr/>
          <p:nvPr/>
        </p:nvSpPr>
        <p:spPr>
          <a:xfrm>
            <a:off x="5482101" y="5569920"/>
            <a:ext cx="655639" cy="195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800"/>
            </a:lvl1pPr>
          </a:lstStyle>
          <a:p>
            <a:r>
              <a:t>}</a:t>
            </a:r>
          </a:p>
        </p:txBody>
      </p:sp>
      <p:grpSp>
        <p:nvGrpSpPr>
          <p:cNvPr id="324" name="Group 324"/>
          <p:cNvGrpSpPr/>
          <p:nvPr/>
        </p:nvGrpSpPr>
        <p:grpSpPr>
          <a:xfrm>
            <a:off x="1591815" y="4653116"/>
            <a:ext cx="4150352" cy="2955562"/>
            <a:chOff x="-342900" y="121789"/>
            <a:chExt cx="4150351" cy="2955560"/>
          </a:xfrm>
        </p:grpSpPr>
        <p:sp>
          <p:nvSpPr>
            <p:cNvPr id="300" name="Shape 300"/>
            <p:cNvSpPr/>
            <p:nvPr/>
          </p:nvSpPr>
          <p:spPr>
            <a:xfrm>
              <a:off x="-342900" y="869500"/>
              <a:ext cx="4150352" cy="397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1300480">
                <a:spcBef>
                  <a:spcPts val="800"/>
                </a:spcBef>
                <a:defRPr sz="2100" b="1">
                  <a:solidFill>
                    <a:srgbClr val="1F497D"/>
                  </a:solidFill>
                  <a:latin typeface="Arial"/>
                  <a:ea typeface="Arial"/>
                  <a:cs typeface="Arial"/>
                  <a:sym typeface="Arial"/>
                </a:defRPr>
              </a:lvl1pPr>
            </a:lstStyle>
            <a:p>
              <a:r>
                <a:t>Редокс-сигнальные молекулы</a:t>
              </a:r>
            </a:p>
          </p:txBody>
        </p:sp>
        <p:pic>
          <p:nvPicPr>
            <p:cNvPr id="301" name="blue_molecule.png"/>
            <p:cNvPicPr>
              <a:picLocks noChangeAspect="1"/>
            </p:cNvPicPr>
            <p:nvPr/>
          </p:nvPicPr>
          <p:blipFill>
            <a:blip r:embed="rId3">
              <a:extLst/>
            </a:blip>
            <a:stretch>
              <a:fillRect/>
            </a:stretch>
          </p:blipFill>
          <p:spPr>
            <a:xfrm>
              <a:off x="190697" y="1251624"/>
              <a:ext cx="566993" cy="375634"/>
            </a:xfrm>
            <a:prstGeom prst="rect">
              <a:avLst/>
            </a:prstGeom>
            <a:ln w="12700" cap="flat">
              <a:noFill/>
              <a:miter lim="400000"/>
            </a:ln>
            <a:effectLst/>
          </p:spPr>
        </p:pic>
        <p:pic>
          <p:nvPicPr>
            <p:cNvPr id="302" name="red_molecule.png"/>
            <p:cNvPicPr>
              <a:picLocks noChangeAspect="1"/>
            </p:cNvPicPr>
            <p:nvPr/>
          </p:nvPicPr>
          <p:blipFill>
            <a:blip r:embed="rId4">
              <a:extLst/>
            </a:blip>
            <a:stretch>
              <a:fillRect/>
            </a:stretch>
          </p:blipFill>
          <p:spPr>
            <a:xfrm>
              <a:off x="2546030" y="1277513"/>
              <a:ext cx="460440" cy="323857"/>
            </a:xfrm>
            <a:prstGeom prst="rect">
              <a:avLst/>
            </a:prstGeom>
            <a:ln w="12700" cap="flat">
              <a:noFill/>
              <a:miter lim="400000"/>
            </a:ln>
            <a:effectLst/>
          </p:spPr>
        </p:pic>
        <p:pic>
          <p:nvPicPr>
            <p:cNvPr id="303" name="blue_molecule.png"/>
            <p:cNvPicPr>
              <a:picLocks noChangeAspect="1"/>
            </p:cNvPicPr>
            <p:nvPr/>
          </p:nvPicPr>
          <p:blipFill>
            <a:blip r:embed="rId3">
              <a:extLst/>
            </a:blip>
            <a:stretch>
              <a:fillRect/>
            </a:stretch>
          </p:blipFill>
          <p:spPr>
            <a:xfrm>
              <a:off x="2699909" y="2701718"/>
              <a:ext cx="566994" cy="375633"/>
            </a:xfrm>
            <a:prstGeom prst="rect">
              <a:avLst/>
            </a:prstGeom>
            <a:ln w="12700" cap="flat">
              <a:noFill/>
              <a:miter lim="400000"/>
            </a:ln>
            <a:effectLst/>
          </p:spPr>
        </p:pic>
        <p:pic>
          <p:nvPicPr>
            <p:cNvPr id="304" name="red_molecule.png"/>
            <p:cNvPicPr>
              <a:picLocks noChangeAspect="1"/>
            </p:cNvPicPr>
            <p:nvPr/>
          </p:nvPicPr>
          <p:blipFill>
            <a:blip r:embed="rId4">
              <a:extLst/>
            </a:blip>
            <a:stretch>
              <a:fillRect/>
            </a:stretch>
          </p:blipFill>
          <p:spPr>
            <a:xfrm>
              <a:off x="830428" y="1462056"/>
              <a:ext cx="460441" cy="323858"/>
            </a:xfrm>
            <a:prstGeom prst="rect">
              <a:avLst/>
            </a:prstGeom>
            <a:ln w="12700" cap="flat">
              <a:noFill/>
              <a:miter lim="400000"/>
            </a:ln>
            <a:effectLst/>
          </p:spPr>
        </p:pic>
        <p:pic>
          <p:nvPicPr>
            <p:cNvPr id="305" name="blue_molecule.png"/>
            <p:cNvPicPr>
              <a:picLocks noChangeAspect="1"/>
            </p:cNvPicPr>
            <p:nvPr/>
          </p:nvPicPr>
          <p:blipFill>
            <a:blip r:embed="rId3">
              <a:extLst/>
            </a:blip>
            <a:stretch>
              <a:fillRect/>
            </a:stretch>
          </p:blipFill>
          <p:spPr>
            <a:xfrm>
              <a:off x="1812527" y="2621967"/>
              <a:ext cx="566994" cy="375633"/>
            </a:xfrm>
            <a:prstGeom prst="rect">
              <a:avLst/>
            </a:prstGeom>
            <a:ln w="12700" cap="flat">
              <a:noFill/>
              <a:miter lim="400000"/>
            </a:ln>
            <a:effectLst/>
          </p:spPr>
        </p:pic>
        <p:pic>
          <p:nvPicPr>
            <p:cNvPr id="306" name="red_molecule.png"/>
            <p:cNvPicPr>
              <a:picLocks noChangeAspect="1"/>
            </p:cNvPicPr>
            <p:nvPr/>
          </p:nvPicPr>
          <p:blipFill>
            <a:blip r:embed="rId4">
              <a:extLst/>
            </a:blip>
            <a:stretch>
              <a:fillRect/>
            </a:stretch>
          </p:blipFill>
          <p:spPr>
            <a:xfrm>
              <a:off x="992846" y="2647854"/>
              <a:ext cx="460441" cy="323858"/>
            </a:xfrm>
            <a:prstGeom prst="rect">
              <a:avLst/>
            </a:prstGeom>
            <a:ln w="12700" cap="flat">
              <a:noFill/>
              <a:miter lim="400000"/>
            </a:ln>
            <a:effectLst/>
          </p:spPr>
        </p:pic>
        <p:pic>
          <p:nvPicPr>
            <p:cNvPr id="307" name="blue_molecule.png"/>
            <p:cNvPicPr>
              <a:picLocks noChangeAspect="1"/>
            </p:cNvPicPr>
            <p:nvPr/>
          </p:nvPicPr>
          <p:blipFill>
            <a:blip r:embed="rId3">
              <a:extLst/>
            </a:blip>
            <a:stretch>
              <a:fillRect/>
            </a:stretch>
          </p:blipFill>
          <p:spPr>
            <a:xfrm>
              <a:off x="1262217" y="1660315"/>
              <a:ext cx="566994" cy="375634"/>
            </a:xfrm>
            <a:prstGeom prst="rect">
              <a:avLst/>
            </a:prstGeom>
            <a:ln w="12700" cap="flat">
              <a:noFill/>
              <a:miter lim="400000"/>
            </a:ln>
            <a:effectLst/>
          </p:spPr>
        </p:pic>
        <p:pic>
          <p:nvPicPr>
            <p:cNvPr id="308" name="red_molecule.png"/>
            <p:cNvPicPr>
              <a:picLocks noChangeAspect="1"/>
            </p:cNvPicPr>
            <p:nvPr/>
          </p:nvPicPr>
          <p:blipFill>
            <a:blip r:embed="rId4">
              <a:extLst/>
            </a:blip>
            <a:stretch>
              <a:fillRect/>
            </a:stretch>
          </p:blipFill>
          <p:spPr>
            <a:xfrm>
              <a:off x="2546030" y="1854565"/>
              <a:ext cx="460440" cy="323858"/>
            </a:xfrm>
            <a:prstGeom prst="rect">
              <a:avLst/>
            </a:prstGeom>
            <a:ln w="12700" cap="flat">
              <a:noFill/>
              <a:miter lim="400000"/>
            </a:ln>
            <a:effectLst/>
          </p:spPr>
        </p:pic>
        <p:pic>
          <p:nvPicPr>
            <p:cNvPr id="309" name="blue_molecule.png"/>
            <p:cNvPicPr>
              <a:picLocks noChangeAspect="1"/>
            </p:cNvPicPr>
            <p:nvPr/>
          </p:nvPicPr>
          <p:blipFill>
            <a:blip r:embed="rId3">
              <a:extLst/>
            </a:blip>
            <a:stretch>
              <a:fillRect/>
            </a:stretch>
          </p:blipFill>
          <p:spPr>
            <a:xfrm>
              <a:off x="295893" y="2316443"/>
              <a:ext cx="566994" cy="375633"/>
            </a:xfrm>
            <a:prstGeom prst="rect">
              <a:avLst/>
            </a:prstGeom>
            <a:ln w="12700" cap="flat">
              <a:noFill/>
              <a:miter lim="400000"/>
            </a:ln>
            <a:effectLst/>
          </p:spPr>
        </p:pic>
        <p:pic>
          <p:nvPicPr>
            <p:cNvPr id="310" name="red_molecule.png"/>
            <p:cNvPicPr>
              <a:picLocks noChangeAspect="1"/>
            </p:cNvPicPr>
            <p:nvPr/>
          </p:nvPicPr>
          <p:blipFill>
            <a:blip r:embed="rId4">
              <a:extLst/>
            </a:blip>
            <a:stretch>
              <a:fillRect/>
            </a:stretch>
          </p:blipFill>
          <p:spPr>
            <a:xfrm>
              <a:off x="394312" y="1854565"/>
              <a:ext cx="460441" cy="323858"/>
            </a:xfrm>
            <a:prstGeom prst="rect">
              <a:avLst/>
            </a:prstGeom>
            <a:ln w="12700" cap="flat">
              <a:noFill/>
              <a:miter lim="400000"/>
            </a:ln>
            <a:effectLst/>
          </p:spPr>
        </p:pic>
        <p:pic>
          <p:nvPicPr>
            <p:cNvPr id="311" name="blue_molecule.png"/>
            <p:cNvPicPr>
              <a:picLocks noChangeAspect="1"/>
            </p:cNvPicPr>
            <p:nvPr/>
          </p:nvPicPr>
          <p:blipFill>
            <a:blip r:embed="rId3">
              <a:extLst/>
            </a:blip>
            <a:stretch>
              <a:fillRect/>
            </a:stretch>
          </p:blipFill>
          <p:spPr>
            <a:xfrm>
              <a:off x="1066974" y="2161285"/>
              <a:ext cx="566994" cy="375633"/>
            </a:xfrm>
            <a:prstGeom prst="rect">
              <a:avLst/>
            </a:prstGeom>
            <a:ln w="12700" cap="flat">
              <a:noFill/>
              <a:miter lim="400000"/>
            </a:ln>
            <a:effectLst/>
          </p:spPr>
        </p:pic>
        <p:pic>
          <p:nvPicPr>
            <p:cNvPr id="312" name="red_molecule.png"/>
            <p:cNvPicPr>
              <a:picLocks noChangeAspect="1"/>
            </p:cNvPicPr>
            <p:nvPr/>
          </p:nvPicPr>
          <p:blipFill>
            <a:blip r:embed="rId4">
              <a:extLst/>
            </a:blip>
            <a:stretch>
              <a:fillRect/>
            </a:stretch>
          </p:blipFill>
          <p:spPr>
            <a:xfrm>
              <a:off x="1992804" y="2187172"/>
              <a:ext cx="460441" cy="323858"/>
            </a:xfrm>
            <a:prstGeom prst="rect">
              <a:avLst/>
            </a:prstGeom>
            <a:ln w="12700" cap="flat">
              <a:noFill/>
              <a:miter lim="400000"/>
            </a:ln>
            <a:effectLst/>
          </p:spPr>
        </p:pic>
        <p:pic>
          <p:nvPicPr>
            <p:cNvPr id="313" name="blue_molecule.png"/>
            <p:cNvPicPr>
              <a:picLocks noChangeAspect="1"/>
            </p:cNvPicPr>
            <p:nvPr/>
          </p:nvPicPr>
          <p:blipFill>
            <a:blip r:embed="rId3">
              <a:extLst/>
            </a:blip>
            <a:stretch>
              <a:fillRect/>
            </a:stretch>
          </p:blipFill>
          <p:spPr>
            <a:xfrm>
              <a:off x="1955912" y="1594899"/>
              <a:ext cx="566994" cy="375633"/>
            </a:xfrm>
            <a:prstGeom prst="rect">
              <a:avLst/>
            </a:prstGeom>
            <a:ln w="12700" cap="flat">
              <a:noFill/>
              <a:miter lim="400000"/>
            </a:ln>
            <a:effectLst/>
          </p:spPr>
        </p:pic>
        <p:pic>
          <p:nvPicPr>
            <p:cNvPr id="314" name="red_molecule.png"/>
            <p:cNvPicPr>
              <a:picLocks noChangeAspect="1"/>
            </p:cNvPicPr>
            <p:nvPr/>
          </p:nvPicPr>
          <p:blipFill>
            <a:blip r:embed="rId4">
              <a:extLst/>
            </a:blip>
            <a:stretch>
              <a:fillRect/>
            </a:stretch>
          </p:blipFill>
          <p:spPr>
            <a:xfrm>
              <a:off x="1499632" y="1277513"/>
              <a:ext cx="460441" cy="323857"/>
            </a:xfrm>
            <a:prstGeom prst="rect">
              <a:avLst/>
            </a:prstGeom>
            <a:ln w="12700" cap="flat">
              <a:noFill/>
              <a:miter lim="400000"/>
            </a:ln>
            <a:effectLst/>
          </p:spPr>
        </p:pic>
        <p:pic>
          <p:nvPicPr>
            <p:cNvPr id="315" name="blue_molecule.png"/>
            <p:cNvPicPr>
              <a:picLocks noChangeAspect="1"/>
            </p:cNvPicPr>
            <p:nvPr/>
          </p:nvPicPr>
          <p:blipFill>
            <a:blip r:embed="rId3">
              <a:extLst/>
            </a:blip>
            <a:stretch>
              <a:fillRect/>
            </a:stretch>
          </p:blipFill>
          <p:spPr>
            <a:xfrm>
              <a:off x="2883726" y="2161285"/>
              <a:ext cx="566994" cy="375633"/>
            </a:xfrm>
            <a:prstGeom prst="rect">
              <a:avLst/>
            </a:prstGeom>
            <a:ln w="12700" cap="flat">
              <a:noFill/>
              <a:miter lim="400000"/>
            </a:ln>
            <a:effectLst/>
          </p:spPr>
        </p:pic>
        <p:pic>
          <p:nvPicPr>
            <p:cNvPr id="316" name="red_molecule.png"/>
            <p:cNvPicPr>
              <a:picLocks noChangeAspect="1"/>
            </p:cNvPicPr>
            <p:nvPr/>
          </p:nvPicPr>
          <p:blipFill>
            <a:blip r:embed="rId4">
              <a:extLst/>
            </a:blip>
            <a:stretch>
              <a:fillRect/>
            </a:stretch>
          </p:blipFill>
          <p:spPr>
            <a:xfrm>
              <a:off x="116486" y="2727606"/>
              <a:ext cx="460441" cy="323858"/>
            </a:xfrm>
            <a:prstGeom prst="rect">
              <a:avLst/>
            </a:prstGeom>
            <a:ln w="12700" cap="flat">
              <a:noFill/>
              <a:miter lim="400000"/>
            </a:ln>
            <a:effectLst/>
          </p:spPr>
        </p:pic>
        <p:grpSp>
          <p:nvGrpSpPr>
            <p:cNvPr id="323" name="Group 323"/>
            <p:cNvGrpSpPr/>
            <p:nvPr/>
          </p:nvGrpSpPr>
          <p:grpSpPr>
            <a:xfrm>
              <a:off x="461560" y="121789"/>
              <a:ext cx="2638185" cy="821675"/>
              <a:chOff x="0" y="0"/>
              <a:chExt cx="2638183" cy="821674"/>
            </a:xfrm>
          </p:grpSpPr>
          <p:sp>
            <p:nvSpPr>
              <p:cNvPr id="317" name="Shape 317"/>
              <p:cNvSpPr/>
              <p:nvPr/>
            </p:nvSpPr>
            <p:spPr>
              <a:xfrm rot="5400000">
                <a:off x="-243018"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18" name="Shape 318"/>
              <p:cNvSpPr/>
              <p:nvPr/>
            </p:nvSpPr>
            <p:spPr>
              <a:xfrm rot="5400000">
                <a:off x="2059526"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19" name="Shape 319"/>
              <p:cNvSpPr/>
              <p:nvPr/>
            </p:nvSpPr>
            <p:spPr>
              <a:xfrm rot="5400000">
                <a:off x="1599017"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20" name="Shape 320"/>
              <p:cNvSpPr/>
              <p:nvPr/>
            </p:nvSpPr>
            <p:spPr>
              <a:xfrm rot="5400000">
                <a:off x="1138508" y="243017"/>
                <a:ext cx="821676"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21" name="Shape 321"/>
              <p:cNvSpPr/>
              <p:nvPr/>
            </p:nvSpPr>
            <p:spPr>
              <a:xfrm rot="5400000">
                <a:off x="678000"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sp>
            <p:nvSpPr>
              <p:cNvPr id="322" name="Shape 322"/>
              <p:cNvSpPr/>
              <p:nvPr/>
            </p:nvSpPr>
            <p:spPr>
              <a:xfrm rot="5400000">
                <a:off x="217491" y="243017"/>
                <a:ext cx="821675" cy="335640"/>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endParaRPr/>
              </a:p>
            </p:txBody>
          </p:sp>
        </p:grpSp>
      </p:grpSp>
      <p:sp>
        <p:nvSpPr>
          <p:cNvPr id="325" name="Shape 325"/>
          <p:cNvSpPr/>
          <p:nvPr/>
        </p:nvSpPr>
        <p:spPr>
          <a:xfrm>
            <a:off x="6106398" y="2306974"/>
            <a:ext cx="6698854" cy="6170226"/>
          </a:xfrm>
          <a:custGeom>
            <a:avLst/>
            <a:gdLst/>
            <a:ahLst/>
            <a:cxnLst>
              <a:cxn ang="0">
                <a:pos x="wd2" y="hd2"/>
              </a:cxn>
              <a:cxn ang="5400000">
                <a:pos x="wd2" y="hd2"/>
              </a:cxn>
              <a:cxn ang="10800000">
                <a:pos x="wd2" y="hd2"/>
              </a:cxn>
              <a:cxn ang="16200000">
                <a:pos x="wd2" y="hd2"/>
              </a:cxn>
            </a:cxnLst>
            <a:rect l="0" t="0" r="r" b="b"/>
            <a:pathLst>
              <a:path w="21600" h="21600" extrusionOk="0">
                <a:moveTo>
                  <a:pt x="1978" y="0"/>
                </a:moveTo>
                <a:cubicBezTo>
                  <a:pt x="1662" y="0"/>
                  <a:pt x="1406" y="287"/>
                  <a:pt x="1406" y="640"/>
                </a:cubicBezTo>
                <a:lnTo>
                  <a:pt x="1406" y="14901"/>
                </a:lnTo>
                <a:lnTo>
                  <a:pt x="0" y="15917"/>
                </a:lnTo>
                <a:lnTo>
                  <a:pt x="1406" y="16935"/>
                </a:lnTo>
                <a:lnTo>
                  <a:pt x="1406" y="20960"/>
                </a:lnTo>
                <a:cubicBezTo>
                  <a:pt x="1406" y="21313"/>
                  <a:pt x="1662" y="21600"/>
                  <a:pt x="1978" y="21600"/>
                </a:cubicBezTo>
                <a:lnTo>
                  <a:pt x="21028" y="21600"/>
                </a:lnTo>
                <a:cubicBezTo>
                  <a:pt x="21344" y="21600"/>
                  <a:pt x="21600" y="21313"/>
                  <a:pt x="21600" y="20960"/>
                </a:cubicBezTo>
                <a:lnTo>
                  <a:pt x="21600" y="640"/>
                </a:lnTo>
                <a:cubicBezTo>
                  <a:pt x="21600" y="287"/>
                  <a:pt x="21344" y="0"/>
                  <a:pt x="21028" y="0"/>
                </a:cubicBezTo>
                <a:lnTo>
                  <a:pt x="1978"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val="1"/>
            </a:ext>
          </a:extLst>
        </p:spPr>
        <p:txBody>
          <a:bodyPr lIns="457200" tIns="144497" rIns="144497" bIns="144497">
            <a:normAutofit/>
          </a:bodyPr>
          <a:lstStyle/>
          <a:p>
            <a:pPr algn="l" defTabSz="754278">
              <a:defRPr sz="2262">
                <a:solidFill>
                  <a:srgbClr val="000000"/>
                </a:solidFill>
                <a:latin typeface="Helvetica"/>
                <a:ea typeface="Helvetica"/>
                <a:cs typeface="Helvetica"/>
                <a:sym typeface="Helvetica"/>
              </a:defRPr>
            </a:pPr>
            <a:r>
              <a:rPr dirty="0">
                <a:solidFill>
                  <a:srgbClr val="3DA547"/>
                </a:solidFill>
              </a:rPr>
              <a:t>Редокс сигнальные молекулы </a:t>
            </a:r>
            <a:endParaRPr dirty="0">
              <a:solidFill>
                <a:srgbClr val="6B6B6B"/>
              </a:solidFill>
            </a:endParaRPr>
          </a:p>
          <a:p>
            <a:pPr marL="359881" indent="-359881" algn="l" defTabSz="754278">
              <a:spcBef>
                <a:spcPts val="700"/>
              </a:spcBef>
              <a:buSzPct val="100000"/>
              <a:buChar char="•"/>
              <a:defRPr sz="2262">
                <a:solidFill>
                  <a:srgbClr val="6C6C6C"/>
                </a:solidFill>
                <a:latin typeface="Helvetica Light"/>
                <a:ea typeface="Helvetica Light"/>
                <a:cs typeface="Helvetica Light"/>
                <a:sym typeface="Helvetica Light"/>
              </a:defRPr>
            </a:pPr>
            <a:r>
              <a:rPr dirty="0">
                <a:solidFill>
                  <a:srgbClr val="6B6B6B"/>
                </a:solidFill>
              </a:rPr>
              <a:t>возникают в соленой среде внутри каждой клетки нашего организма и </a:t>
            </a:r>
            <a:r>
              <a:rPr i="1" dirty="0">
                <a:solidFill>
                  <a:srgbClr val="6B6B6B"/>
                </a:solidFill>
                <a:latin typeface="Helvetica"/>
                <a:ea typeface="Helvetica"/>
                <a:cs typeface="Helvetica"/>
                <a:sym typeface="Helvetica"/>
              </a:rPr>
              <a:t>являются жизненно необходимыми.</a:t>
            </a:r>
            <a:r>
              <a:rPr dirty="0">
                <a:solidFill>
                  <a:srgbClr val="6B6B6B"/>
                </a:solidFill>
              </a:rPr>
              <a:t> </a:t>
            </a:r>
          </a:p>
          <a:p>
            <a:pPr marL="359881" indent="-359881" algn="l" defTabSz="754278">
              <a:spcBef>
                <a:spcPts val="700"/>
              </a:spcBef>
              <a:buSzPct val="100000"/>
              <a:buChar char="•"/>
              <a:defRPr sz="2262">
                <a:solidFill>
                  <a:srgbClr val="6C6C6C"/>
                </a:solidFill>
                <a:latin typeface="Helvetica Light"/>
                <a:ea typeface="Helvetica Light"/>
                <a:cs typeface="Helvetica Light"/>
                <a:sym typeface="Helvetica Light"/>
              </a:defRPr>
            </a:pPr>
            <a:r>
              <a:rPr b="1" dirty="0">
                <a:solidFill>
                  <a:srgbClr val="6CA7DB"/>
                </a:solidFill>
                <a:latin typeface="Helvetica"/>
                <a:ea typeface="Helvetica"/>
                <a:cs typeface="Helvetica"/>
                <a:sym typeface="Helvetica"/>
              </a:rPr>
              <a:t>Восстановители</a:t>
            </a:r>
            <a:r>
              <a:rPr dirty="0">
                <a:solidFill>
                  <a:srgbClr val="6CA7DB"/>
                </a:solidFill>
                <a:latin typeface="Helvetica"/>
                <a:ea typeface="Helvetica"/>
                <a:cs typeface="Helvetica"/>
                <a:sym typeface="Helvetica"/>
              </a:rPr>
              <a:t>:</a:t>
            </a:r>
            <a:r>
              <a:rPr dirty="0">
                <a:solidFill>
                  <a:srgbClr val="6B6B6B"/>
                </a:solidFill>
              </a:rPr>
              <a:t> передают сообщения, которые сигнализируют клеткам организма об активизации антиоксидантов. Антиоксиданты помогают предотвратить клеточные нарушения и заболевания. </a:t>
            </a:r>
          </a:p>
          <a:p>
            <a:pPr marL="359881" indent="-359881" algn="l" defTabSz="754278">
              <a:spcBef>
                <a:spcPts val="700"/>
              </a:spcBef>
              <a:buSzPct val="100000"/>
              <a:buChar char="•"/>
              <a:defRPr sz="2262">
                <a:solidFill>
                  <a:srgbClr val="6C6C6C"/>
                </a:solidFill>
                <a:latin typeface="Helvetica Light"/>
                <a:ea typeface="Helvetica Light"/>
                <a:cs typeface="Helvetica Light"/>
                <a:sym typeface="Helvetica Light"/>
              </a:defRPr>
            </a:pPr>
            <a:r>
              <a:rPr b="1" dirty="0">
                <a:solidFill>
                  <a:srgbClr val="FD2620"/>
                </a:solidFill>
                <a:latin typeface="Helvetica"/>
                <a:ea typeface="Helvetica"/>
                <a:cs typeface="Helvetica"/>
                <a:sym typeface="Helvetica"/>
              </a:rPr>
              <a:t>Окислители</a:t>
            </a:r>
            <a:r>
              <a:rPr dirty="0">
                <a:solidFill>
                  <a:srgbClr val="FD2620"/>
                </a:solidFill>
                <a:latin typeface="Helvetica"/>
                <a:ea typeface="Helvetica"/>
                <a:cs typeface="Helvetica"/>
                <a:sym typeface="Helvetica"/>
              </a:rPr>
              <a:t>:</a:t>
            </a:r>
            <a:r>
              <a:rPr b="1" dirty="0">
                <a:solidFill>
                  <a:srgbClr val="FD2620"/>
                </a:solidFill>
                <a:latin typeface="Helvetica"/>
                <a:ea typeface="Helvetica"/>
                <a:cs typeface="Helvetica"/>
                <a:sym typeface="Helvetica"/>
              </a:rPr>
              <a:t> </a:t>
            </a:r>
            <a:r>
              <a:rPr dirty="0">
                <a:solidFill>
                  <a:srgbClr val="6B6B6B"/>
                </a:solidFill>
              </a:rPr>
              <a:t>отвечают за запуск необходимой клеточной коммуникации внутри вашего организма с целью обеспечения  оптимальной работы иммунной системы, защищающей Вас от опасных бактерий, вирусов и инфекций.</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97"/>
                                        </p:tgtEl>
                                        <p:attrNameLst>
                                          <p:attrName>style.visibility</p:attrName>
                                        </p:attrNameLst>
                                      </p:cBhvr>
                                      <p:to>
                                        <p:strVal val="visible"/>
                                      </p:to>
                                    </p:set>
                                    <p:anim calcmode="lin" valueType="num">
                                      <p:cBhvr>
                                        <p:cTn id="7" dur="750" fill="hold"/>
                                        <p:tgtEl>
                                          <p:spTgt spid="297"/>
                                        </p:tgtEl>
                                        <p:attrNameLst>
                                          <p:attrName>ppt_w</p:attrName>
                                        </p:attrNameLst>
                                      </p:cBhvr>
                                      <p:tavLst>
                                        <p:tav tm="0">
                                          <p:val>
                                            <p:fltVal val="0"/>
                                          </p:val>
                                        </p:tav>
                                        <p:tav tm="100000">
                                          <p:val>
                                            <p:strVal val="#ppt_w"/>
                                          </p:val>
                                        </p:tav>
                                      </p:tavLst>
                                    </p:anim>
                                    <p:anim calcmode="lin" valueType="num">
                                      <p:cBhvr>
                                        <p:cTn id="8" dur="750" fill="hold"/>
                                        <p:tgtEl>
                                          <p:spTgt spid="29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1" fill="hold" grpId="2" nodeType="afterEffect">
                                  <p:stCondLst>
                                    <p:cond delay="0"/>
                                  </p:stCondLst>
                                  <p:iterate>
                                    <p:tmAbs val="0"/>
                                  </p:iterate>
                                  <p:childTnLst>
                                    <p:set>
                                      <p:cBhvr>
                                        <p:cTn id="11" fill="hold"/>
                                        <p:tgtEl>
                                          <p:spTgt spid="324"/>
                                        </p:tgtEl>
                                        <p:attrNameLst>
                                          <p:attrName>style.visibility</p:attrName>
                                        </p:attrNameLst>
                                      </p:cBhvr>
                                      <p:to>
                                        <p:strVal val="visible"/>
                                      </p:to>
                                    </p:set>
                                    <p:animEffect transition="in" filter="wipe(up)">
                                      <p:cBhvr>
                                        <p:cTn id="12" dur="1000"/>
                                        <p:tgtEl>
                                          <p:spTgt spid="324"/>
                                        </p:tgtEl>
                                      </p:cBhvr>
                                    </p:animEffect>
                                  </p:childTnLst>
                                </p:cTn>
                              </p:par>
                            </p:childTnLst>
                          </p:cTn>
                        </p:par>
                        <p:par>
                          <p:cTn id="13" fill="hold">
                            <p:stCondLst>
                              <p:cond delay="1750"/>
                            </p:stCondLst>
                            <p:childTnLst>
                              <p:par>
                                <p:cTn id="14" presetID="22" presetClass="entr" presetSubtype="8" fill="hold" grpId="3" nodeType="afterEffect">
                                  <p:stCondLst>
                                    <p:cond delay="0"/>
                                  </p:stCondLst>
                                  <p:iterate>
                                    <p:tmAbs val="0"/>
                                  </p:iterate>
                                  <p:childTnLst>
                                    <p:set>
                                      <p:cBhvr>
                                        <p:cTn id="15" fill="hold"/>
                                        <p:tgtEl>
                                          <p:spTgt spid="299"/>
                                        </p:tgtEl>
                                        <p:attrNameLst>
                                          <p:attrName>style.visibility</p:attrName>
                                        </p:attrNameLst>
                                      </p:cBhvr>
                                      <p:to>
                                        <p:strVal val="visible"/>
                                      </p:to>
                                    </p:set>
                                    <p:animEffect transition="in" filter="wipe(left)">
                                      <p:cBhvr>
                                        <p:cTn id="16" dur="400"/>
                                        <p:tgtEl>
                                          <p:spTgt spid="299"/>
                                        </p:tgtEl>
                                      </p:cBhvr>
                                    </p:animEffect>
                                  </p:childTnLst>
                                </p:cTn>
                              </p:par>
                            </p:childTnLst>
                          </p:cTn>
                        </p:par>
                        <p:par>
                          <p:cTn id="17" fill="hold">
                            <p:stCondLst>
                              <p:cond delay="2150"/>
                            </p:stCondLst>
                            <p:childTnLst>
                              <p:par>
                                <p:cTn id="18" presetID="22" presetClass="entr" presetSubtype="8" fill="hold" grpId="4" nodeType="afterEffect">
                                  <p:stCondLst>
                                    <p:cond delay="0"/>
                                  </p:stCondLst>
                                  <p:iterate>
                                    <p:tmAbs val="0"/>
                                  </p:iterate>
                                  <p:childTnLst>
                                    <p:set>
                                      <p:cBhvr>
                                        <p:cTn id="19" fill="hold"/>
                                        <p:tgtEl>
                                          <p:spTgt spid="325"/>
                                        </p:tgtEl>
                                        <p:attrNameLst>
                                          <p:attrName>style.visibility</p:attrName>
                                        </p:attrNameLst>
                                      </p:cBhvr>
                                      <p:to>
                                        <p:strVal val="visible"/>
                                      </p:to>
                                    </p:set>
                                    <p:animEffect transition="in" filter="wipe(left)">
                                      <p:cBhvr>
                                        <p:cTn id="20"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1" animBg="1" advAuto="0"/>
      <p:bldP spid="299" grpId="3" animBg="1" advAuto="0"/>
      <p:bldP spid="324" grpId="2" animBg="1" advAuto="0"/>
      <p:bldP spid="325"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xfrm>
            <a:off x="-1" y="303381"/>
            <a:ext cx="13004801" cy="1547845"/>
          </a:xfrm>
          <a:prstGeom prst="rect">
            <a:avLst/>
          </a:prstGeom>
        </p:spPr>
        <p:txBody>
          <a:bodyPr>
            <a:normAutofit fontScale="90000"/>
          </a:bodyPr>
          <a:lstStyle/>
          <a:p>
            <a:pPr>
              <a:lnSpc>
                <a:spcPts val="4900"/>
              </a:lnSpc>
              <a:defRPr sz="4900" spc="490">
                <a:latin typeface="Helvetica"/>
                <a:ea typeface="Helvetica"/>
                <a:cs typeface="Helvetica"/>
                <a:sym typeface="Helvetica"/>
              </a:defRPr>
            </a:pPr>
            <a:r>
              <a:rPr lang="ru-RU" dirty="0"/>
              <a:t>Зачем </a:t>
            </a:r>
            <a:r>
              <a:rPr lang="ru-RU" dirty="0" smtClean="0"/>
              <a:t>Нам Нужны </a:t>
            </a:r>
            <a:r>
              <a:rPr lang="ru-RU" dirty="0" err="1" smtClean="0"/>
              <a:t>Окислительно</a:t>
            </a:r>
            <a:r>
              <a:rPr lang="ru-RU" dirty="0" smtClean="0"/>
              <a:t>-Восстановительные Сигнальные Молекулы</a:t>
            </a:r>
            <a:endParaRPr dirty="0"/>
          </a:p>
        </p:txBody>
      </p:sp>
      <p:sp>
        <p:nvSpPr>
          <p:cNvPr id="330" name="Shape 330"/>
          <p:cNvSpPr>
            <a:spLocks noGrp="1"/>
          </p:cNvSpPr>
          <p:nvPr>
            <p:ph type="body" idx="4294967295"/>
          </p:nvPr>
        </p:nvSpPr>
        <p:spPr>
          <a:xfrm>
            <a:off x="2940866" y="2223116"/>
            <a:ext cx="9850507" cy="6864326"/>
          </a:xfrm>
          <a:prstGeom prst="rect">
            <a:avLst/>
          </a:prstGeom>
        </p:spPr>
        <p:txBody>
          <a:bodyPr lIns="65023" tIns="65023" rIns="65023" bIns="65023">
            <a:normAutofit fontScale="92500" lnSpcReduction="20000"/>
          </a:bodyPr>
          <a:lstStyle/>
          <a:p>
            <a:pPr marL="0" indent="0" defTabSz="832307">
              <a:spcBef>
                <a:spcPts val="600"/>
              </a:spcBef>
              <a:buClrTx/>
              <a:buSzTx/>
              <a:buNone/>
              <a:defRPr sz="2784">
                <a:solidFill>
                  <a:srgbClr val="3DA547"/>
                </a:solidFill>
                <a:uFillTx/>
                <a:latin typeface="Helvetica Light"/>
                <a:ea typeface="Helvetica Light"/>
                <a:cs typeface="Helvetica Light"/>
                <a:sym typeface="Helvetica Light"/>
              </a:defRPr>
            </a:pPr>
            <a:r>
              <a:rPr lang="ru-RU" dirty="0" err="1"/>
              <a:t>Окислительно</a:t>
            </a:r>
            <a:r>
              <a:rPr lang="ru-RU" dirty="0"/>
              <a:t>-восстановительные сигнальные молекулы регулируют 12 основных систем </a:t>
            </a:r>
            <a:r>
              <a:rPr lang="ru-RU" dirty="0" smtClean="0"/>
              <a:t>организма</a:t>
            </a:r>
            <a:r>
              <a:rPr dirty="0" smtClean="0"/>
              <a:t> </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ru-RU" dirty="0"/>
              <a:t>Иммунитет, </a:t>
            </a:r>
            <a:r>
              <a:rPr lang="ru-RU" dirty="0" smtClean="0"/>
              <a:t>Нервная Системы, Эндокринная Система, Пищеварение </a:t>
            </a:r>
            <a:r>
              <a:rPr lang="ru-RU" dirty="0"/>
              <a:t>и т.д.</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ru-RU" dirty="0" smtClean="0"/>
              <a:t>Контролирует </a:t>
            </a:r>
            <a:r>
              <a:rPr lang="ru-RU" dirty="0"/>
              <a:t>каждую биохимическую и электрохимическую реакцию в </a:t>
            </a:r>
            <a:r>
              <a:rPr lang="ru-RU" dirty="0" smtClean="0"/>
              <a:t>организме</a:t>
            </a:r>
            <a:endParaRPr dirty="0" smtClean="0"/>
          </a:p>
          <a:p>
            <a:pPr marL="0" indent="0" defTabSz="832307">
              <a:spcBef>
                <a:spcPts val="1400"/>
              </a:spcBef>
              <a:buClrTx/>
              <a:buSzTx/>
              <a:buNone/>
              <a:defRPr sz="2784">
                <a:solidFill>
                  <a:srgbClr val="3DA547"/>
                </a:solidFill>
                <a:uFillTx/>
                <a:latin typeface="Helvetica Light"/>
                <a:ea typeface="Helvetica Light"/>
                <a:cs typeface="Helvetica Light"/>
                <a:sym typeface="Helvetica Light"/>
              </a:defRPr>
            </a:pPr>
            <a:r>
              <a:rPr lang="ru-RU" dirty="0" err="1"/>
              <a:t>Окислительно</a:t>
            </a:r>
            <a:r>
              <a:rPr lang="ru-RU" dirty="0"/>
              <a:t>-восстановительные сигнальные молекулы имеют решающее значение </a:t>
            </a:r>
            <a:r>
              <a:rPr lang="ru-RU" dirty="0" smtClean="0"/>
              <a:t>для</a:t>
            </a:r>
            <a:r>
              <a:rPr dirty="0" smtClean="0"/>
              <a:t>:</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ru-RU" dirty="0"/>
              <a:t>Активирование антиоксидантов</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ru-RU" dirty="0"/>
              <a:t>Связь между </a:t>
            </a:r>
            <a:r>
              <a:rPr lang="ru-RU" dirty="0" smtClean="0"/>
              <a:t>клетками</a:t>
            </a:r>
            <a:endParaRPr lang="ru-RU" dirty="0"/>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ru-RU" dirty="0"/>
              <a:t>Расширение естественных процессов восстановления вашего тела</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ru-RU" dirty="0"/>
              <a:t>Предоставление мощных преимуществ против </a:t>
            </a:r>
            <a:r>
              <a:rPr lang="ru-RU" dirty="0" smtClean="0"/>
              <a:t>старения</a:t>
            </a:r>
            <a:endParaRPr dirty="0" smtClean="0">
              <a:solidFill>
                <a:srgbClr val="3DA547"/>
              </a:solidFill>
            </a:endParaRPr>
          </a:p>
          <a:p>
            <a:pPr marL="112709" indent="-112709" defTabSz="832307">
              <a:spcBef>
                <a:spcPts val="2100"/>
              </a:spcBef>
              <a:buClrTx/>
              <a:buSzTx/>
              <a:buNone/>
              <a:defRPr sz="2784">
                <a:solidFill>
                  <a:srgbClr val="3DA547"/>
                </a:solidFill>
                <a:uFillTx/>
                <a:latin typeface="Helvetica Light"/>
                <a:ea typeface="Helvetica Light"/>
                <a:cs typeface="Helvetica Light"/>
                <a:sym typeface="Helvetica Light"/>
              </a:defRPr>
            </a:pPr>
            <a:r>
              <a:rPr dirty="0" smtClean="0"/>
              <a:t>“</a:t>
            </a:r>
            <a:r>
              <a:rPr lang="ru-RU" dirty="0"/>
              <a:t>Эта технология способна возглавить «величайшие достижения в области здравоохранения, которые мы когда-либо </a:t>
            </a:r>
            <a:r>
              <a:rPr lang="ru-RU" dirty="0" smtClean="0"/>
              <a:t>видели.</a:t>
            </a:r>
            <a:r>
              <a:rPr dirty="0" smtClean="0"/>
              <a:t>”</a:t>
            </a:r>
          </a:p>
          <a:p>
            <a:pPr marL="0" indent="0" defTabSz="832307">
              <a:spcBef>
                <a:spcPts val="600"/>
              </a:spcBef>
              <a:buClrTx/>
              <a:buSzTx/>
              <a:buNone/>
              <a:defRPr sz="2784">
                <a:solidFill>
                  <a:srgbClr val="6C6C6C"/>
                </a:solidFill>
                <a:uFillTx/>
                <a:latin typeface="Helvetica Light"/>
                <a:ea typeface="Helvetica Light"/>
                <a:cs typeface="Helvetica Light"/>
                <a:sym typeface="Helvetica Light"/>
              </a:defRPr>
            </a:pPr>
            <a:r>
              <a:rPr dirty="0" smtClean="0"/>
              <a:t>-</a:t>
            </a:r>
            <a:r>
              <a:rPr dirty="0"/>
              <a:t>Dr. Gary Samuelson, </a:t>
            </a:r>
            <a:r>
              <a:rPr dirty="0" err="1"/>
              <a:t>Ph.D</a:t>
            </a:r>
            <a:r>
              <a:rPr dirty="0"/>
              <a:t>  </a:t>
            </a:r>
            <a:r>
              <a:rPr i="1" dirty="0"/>
              <a:t>Author of “The Science of Healing Revealed</a:t>
            </a:r>
          </a:p>
        </p:txBody>
      </p:sp>
      <p:pic>
        <p:nvPicPr>
          <p:cNvPr id="331" name="image77.png"/>
          <p:cNvPicPr>
            <a:picLocks noChangeAspect="1"/>
          </p:cNvPicPr>
          <p:nvPr/>
        </p:nvPicPr>
        <p:blipFill>
          <a:blip r:embed="rId3">
            <a:extLst/>
          </a:blip>
          <a:stretch>
            <a:fillRect/>
          </a:stretch>
        </p:blipFill>
        <p:spPr>
          <a:xfrm>
            <a:off x="430205" y="2539263"/>
            <a:ext cx="2107896" cy="55028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30">
                                            <p:bg/>
                                          </p:spTgt>
                                        </p:tgtEl>
                                        <p:attrNameLst>
                                          <p:attrName>style.visibility</p:attrName>
                                        </p:attrNameLst>
                                      </p:cBhvr>
                                      <p:to>
                                        <p:strVal val="visible"/>
                                      </p:to>
                                    </p:set>
                                    <p:animEffect transition="in" filter="dissolve">
                                      <p:cBhvr>
                                        <p:cTn id="7" dur="500"/>
                                        <p:tgtEl>
                                          <p:spTgt spid="330">
                                            <p:bg/>
                                          </p:spTgt>
                                        </p:tgtEl>
                                      </p:cBhvr>
                                    </p:animEffect>
                                  </p:childTnLst>
                                </p:cTn>
                              </p:par>
                              <p:par>
                                <p:cTn id="8" presetID="9" presetClass="entr" presetSubtype="0" fill="hold" grpId="1" nodeType="withEffect">
                                  <p:stCondLst>
                                    <p:cond delay="0"/>
                                  </p:stCondLst>
                                  <p:iterate>
                                    <p:tmAbs val="0"/>
                                  </p:iterate>
                                  <p:childTnLst>
                                    <p:set>
                                      <p:cBhvr>
                                        <p:cTn id="9" fill="hold"/>
                                        <p:tgtEl>
                                          <p:spTgt spid="330">
                                            <p:txEl>
                                              <p:pRg st="0" end="0"/>
                                            </p:txEl>
                                          </p:spTgt>
                                        </p:tgtEl>
                                        <p:attrNameLst>
                                          <p:attrName>style.visibility</p:attrName>
                                        </p:attrNameLst>
                                      </p:cBhvr>
                                      <p:to>
                                        <p:strVal val="visible"/>
                                      </p:to>
                                    </p:set>
                                    <p:animEffect transition="in" filter="dissolve">
                                      <p:cBhvr>
                                        <p:cTn id="10" dur="500"/>
                                        <p:tgtEl>
                                          <p:spTgt spid="330">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331"/>
                                        </p:tgtEl>
                                        <p:attrNameLst>
                                          <p:attrName>style.visibility</p:attrName>
                                        </p:attrNameLst>
                                      </p:cBhvr>
                                      <p:to>
                                        <p:strVal val="visible"/>
                                      </p:to>
                                    </p:set>
                                    <p:animEffect transition="in" filter="dissolve">
                                      <p:cBhvr>
                                        <p:cTn id="14" dur="500"/>
                                        <p:tgtEl>
                                          <p:spTgt spid="331"/>
                                        </p:tgtEl>
                                      </p:cBhvr>
                                    </p:animEffect>
                                  </p:childTnLst>
                                </p:cTn>
                              </p:par>
                            </p:childTnLst>
                          </p:cTn>
                        </p:par>
                        <p:par>
                          <p:cTn id="15" fill="hold">
                            <p:stCondLst>
                              <p:cond delay="1000"/>
                            </p:stCondLst>
                            <p:childTnLst>
                              <p:par>
                                <p:cTn id="16" presetID="9" presetClass="entr" fill="hold" grpId="1" nodeType="afterEffect">
                                  <p:stCondLst>
                                    <p:cond delay="0"/>
                                  </p:stCondLst>
                                  <p:iterate>
                                    <p:tmAbs val="0"/>
                                  </p:iterate>
                                  <p:childTnLst>
                                    <p:set>
                                      <p:cBhvr>
                                        <p:cTn id="17" fill="hold"/>
                                        <p:tgtEl>
                                          <p:spTgt spid="330">
                                            <p:txEl>
                                              <p:pRg st="1" end="1"/>
                                            </p:txEl>
                                          </p:spTgt>
                                        </p:tgtEl>
                                        <p:attrNameLst>
                                          <p:attrName>style.visibility</p:attrName>
                                        </p:attrNameLst>
                                      </p:cBhvr>
                                      <p:to>
                                        <p:strVal val="visible"/>
                                      </p:to>
                                    </p:set>
                                    <p:animEffect transition="in" filter="dissolve">
                                      <p:cBhvr>
                                        <p:cTn id="18" dur="500"/>
                                        <p:tgtEl>
                                          <p:spTgt spid="330">
                                            <p:txEl>
                                              <p:pRg st="1" end="1"/>
                                            </p:txEl>
                                          </p:spTgt>
                                        </p:tgtEl>
                                      </p:cBhvr>
                                    </p:animEffect>
                                  </p:childTnLst>
                                </p:cTn>
                              </p:par>
                            </p:childTnLst>
                          </p:cTn>
                        </p:par>
                        <p:par>
                          <p:cTn id="19" fill="hold">
                            <p:stCondLst>
                              <p:cond delay="1500"/>
                            </p:stCondLst>
                            <p:childTnLst>
                              <p:par>
                                <p:cTn id="20" presetID="9" presetClass="entr" fill="hold" grpId="1" nodeType="afterEffect">
                                  <p:stCondLst>
                                    <p:cond delay="0"/>
                                  </p:stCondLst>
                                  <p:iterate>
                                    <p:tmAbs val="0"/>
                                  </p:iterate>
                                  <p:childTnLst>
                                    <p:set>
                                      <p:cBhvr>
                                        <p:cTn id="21" fill="hold"/>
                                        <p:tgtEl>
                                          <p:spTgt spid="330">
                                            <p:txEl>
                                              <p:pRg st="2" end="2"/>
                                            </p:txEl>
                                          </p:spTgt>
                                        </p:tgtEl>
                                        <p:attrNameLst>
                                          <p:attrName>style.visibility</p:attrName>
                                        </p:attrNameLst>
                                      </p:cBhvr>
                                      <p:to>
                                        <p:strVal val="visible"/>
                                      </p:to>
                                    </p:set>
                                    <p:animEffect transition="in" filter="dissolve">
                                      <p:cBhvr>
                                        <p:cTn id="22" dur="500"/>
                                        <p:tgtEl>
                                          <p:spTgt spid="3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1" nodeType="clickEffect">
                                  <p:stCondLst>
                                    <p:cond delay="0"/>
                                  </p:stCondLst>
                                  <p:iterate>
                                    <p:tmAbs val="0"/>
                                  </p:iterate>
                                  <p:childTnLst>
                                    <p:set>
                                      <p:cBhvr>
                                        <p:cTn id="26" fill="hold"/>
                                        <p:tgtEl>
                                          <p:spTgt spid="330">
                                            <p:txEl>
                                              <p:pRg st="3" end="3"/>
                                            </p:txEl>
                                          </p:spTgt>
                                        </p:tgtEl>
                                        <p:attrNameLst>
                                          <p:attrName>style.visibility</p:attrName>
                                        </p:attrNameLst>
                                      </p:cBhvr>
                                      <p:to>
                                        <p:strVal val="visible"/>
                                      </p:to>
                                    </p:set>
                                    <p:animEffect transition="in" filter="dissolve">
                                      <p:cBhvr>
                                        <p:cTn id="27" dur="500"/>
                                        <p:tgtEl>
                                          <p:spTgt spid="3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1" nodeType="clickEffect">
                                  <p:stCondLst>
                                    <p:cond delay="0"/>
                                  </p:stCondLst>
                                  <p:iterate>
                                    <p:tmAbs val="0"/>
                                  </p:iterate>
                                  <p:childTnLst>
                                    <p:set>
                                      <p:cBhvr>
                                        <p:cTn id="31" fill="hold"/>
                                        <p:tgtEl>
                                          <p:spTgt spid="330">
                                            <p:txEl>
                                              <p:pRg st="4" end="4"/>
                                            </p:txEl>
                                          </p:spTgt>
                                        </p:tgtEl>
                                        <p:attrNameLst>
                                          <p:attrName>style.visibility</p:attrName>
                                        </p:attrNameLst>
                                      </p:cBhvr>
                                      <p:to>
                                        <p:strVal val="visible"/>
                                      </p:to>
                                    </p:set>
                                    <p:animEffect transition="in" filter="dissolve">
                                      <p:cBhvr>
                                        <p:cTn id="32" dur="500"/>
                                        <p:tgtEl>
                                          <p:spTgt spid="33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1" nodeType="clickEffect">
                                  <p:stCondLst>
                                    <p:cond delay="0"/>
                                  </p:stCondLst>
                                  <p:iterate>
                                    <p:tmAbs val="0"/>
                                  </p:iterate>
                                  <p:childTnLst>
                                    <p:set>
                                      <p:cBhvr>
                                        <p:cTn id="36" fill="hold"/>
                                        <p:tgtEl>
                                          <p:spTgt spid="330">
                                            <p:txEl>
                                              <p:pRg st="5" end="5"/>
                                            </p:txEl>
                                          </p:spTgt>
                                        </p:tgtEl>
                                        <p:attrNameLst>
                                          <p:attrName>style.visibility</p:attrName>
                                        </p:attrNameLst>
                                      </p:cBhvr>
                                      <p:to>
                                        <p:strVal val="visible"/>
                                      </p:to>
                                    </p:set>
                                    <p:animEffect transition="in" filter="dissolve">
                                      <p:cBhvr>
                                        <p:cTn id="37" dur="500"/>
                                        <p:tgtEl>
                                          <p:spTgt spid="33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1" nodeType="clickEffect">
                                  <p:stCondLst>
                                    <p:cond delay="0"/>
                                  </p:stCondLst>
                                  <p:iterate>
                                    <p:tmAbs val="0"/>
                                  </p:iterate>
                                  <p:childTnLst>
                                    <p:set>
                                      <p:cBhvr>
                                        <p:cTn id="41" fill="hold"/>
                                        <p:tgtEl>
                                          <p:spTgt spid="330">
                                            <p:txEl>
                                              <p:pRg st="6" end="6"/>
                                            </p:txEl>
                                          </p:spTgt>
                                        </p:tgtEl>
                                        <p:attrNameLst>
                                          <p:attrName>style.visibility</p:attrName>
                                        </p:attrNameLst>
                                      </p:cBhvr>
                                      <p:to>
                                        <p:strVal val="visible"/>
                                      </p:to>
                                    </p:set>
                                    <p:animEffect transition="in" filter="dissolve">
                                      <p:cBhvr>
                                        <p:cTn id="42" dur="500"/>
                                        <p:tgtEl>
                                          <p:spTgt spid="33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1" nodeType="clickEffect">
                                  <p:stCondLst>
                                    <p:cond delay="0"/>
                                  </p:stCondLst>
                                  <p:iterate>
                                    <p:tmAbs val="0"/>
                                  </p:iterate>
                                  <p:childTnLst>
                                    <p:set>
                                      <p:cBhvr>
                                        <p:cTn id="46" fill="hold"/>
                                        <p:tgtEl>
                                          <p:spTgt spid="330">
                                            <p:txEl>
                                              <p:pRg st="7" end="7"/>
                                            </p:txEl>
                                          </p:spTgt>
                                        </p:tgtEl>
                                        <p:attrNameLst>
                                          <p:attrName>style.visibility</p:attrName>
                                        </p:attrNameLst>
                                      </p:cBhvr>
                                      <p:to>
                                        <p:strVal val="visible"/>
                                      </p:to>
                                    </p:set>
                                    <p:animEffect transition="in" filter="dissolve">
                                      <p:cBhvr>
                                        <p:cTn id="47" dur="500"/>
                                        <p:tgtEl>
                                          <p:spTgt spid="33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1" nodeType="clickEffect">
                                  <p:stCondLst>
                                    <p:cond delay="0"/>
                                  </p:stCondLst>
                                  <p:iterate>
                                    <p:tmAbs val="0"/>
                                  </p:iterate>
                                  <p:childTnLst>
                                    <p:set>
                                      <p:cBhvr>
                                        <p:cTn id="51" fill="hold"/>
                                        <p:tgtEl>
                                          <p:spTgt spid="330">
                                            <p:txEl>
                                              <p:pRg st="8" end="8"/>
                                            </p:txEl>
                                          </p:spTgt>
                                        </p:tgtEl>
                                        <p:attrNameLst>
                                          <p:attrName>style.visibility</p:attrName>
                                        </p:attrNameLst>
                                      </p:cBhvr>
                                      <p:to>
                                        <p:strVal val="visible"/>
                                      </p:to>
                                    </p:set>
                                    <p:animEffect transition="in" filter="dissolve">
                                      <p:cBhvr>
                                        <p:cTn id="52" dur="500"/>
                                        <p:tgtEl>
                                          <p:spTgt spid="33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1" nodeType="clickEffect">
                                  <p:stCondLst>
                                    <p:cond delay="0"/>
                                  </p:stCondLst>
                                  <p:iterate>
                                    <p:tmAbs val="0"/>
                                  </p:iterate>
                                  <p:childTnLst>
                                    <p:set>
                                      <p:cBhvr>
                                        <p:cTn id="56" fill="hold"/>
                                        <p:tgtEl>
                                          <p:spTgt spid="330">
                                            <p:txEl>
                                              <p:pRg st="9" end="9"/>
                                            </p:txEl>
                                          </p:spTgt>
                                        </p:tgtEl>
                                        <p:attrNameLst>
                                          <p:attrName>style.visibility</p:attrName>
                                        </p:attrNameLst>
                                      </p:cBhvr>
                                      <p:to>
                                        <p:strVal val="visible"/>
                                      </p:to>
                                    </p:set>
                                    <p:animEffect transition="in" filter="dissolve">
                                      <p:cBhvr>
                                        <p:cTn id="57" dur="500"/>
                                        <p:tgtEl>
                                          <p:spTgt spid="3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build="p" animBg="1" advAuto="0"/>
      <p:bldP spid="331"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685925" y="2816225"/>
            <a:ext cx="8836025" cy="3862388"/>
            <a:chOff x="1685740" y="2816934"/>
            <a:chExt cx="8836918" cy="3862040"/>
          </a:xfrm>
        </p:grpSpPr>
        <p:pic>
          <p:nvPicPr>
            <p:cNvPr id="351" name="image.jpg" descr="iStock_000004306066X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85740" y="2816934"/>
              <a:ext cx="1447946" cy="2200077"/>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352" name="image.jpg" descr="iStock_000002721547XSma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95741" y="3316952"/>
              <a:ext cx="1447946" cy="2157218"/>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353" name="image.jpg" descr="iStock_000001573999X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18533" y="3791571"/>
              <a:ext cx="1447946" cy="2169917"/>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354" name="image.jpg" descr="iStock_000000969911XSmal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996917" y="4393180"/>
              <a:ext cx="1525741" cy="2285794"/>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grpSp>
      <p:sp>
        <p:nvSpPr>
          <p:cNvPr id="355" name="Shape 355"/>
          <p:cNvSpPr>
            <a:spLocks noChangeArrowheads="1"/>
          </p:cNvSpPr>
          <p:nvPr/>
        </p:nvSpPr>
        <p:spPr bwMode="auto">
          <a:xfrm rot="480564">
            <a:off x="411163" y="6516688"/>
            <a:ext cx="12065000" cy="1704975"/>
          </a:xfrm>
          <a:prstGeom prst="rightArrow">
            <a:avLst>
              <a:gd name="adj1" fmla="val 48778"/>
              <a:gd name="adj2" fmla="val 50157"/>
            </a:avLst>
          </a:prstGeom>
          <a:gradFill rotWithShape="0">
            <a:gsLst>
              <a:gs pos="0">
                <a:srgbClr val="002F73"/>
              </a:gs>
              <a:gs pos="100000">
                <a:srgbClr val="9EC1E8"/>
              </a:gs>
            </a:gsLst>
            <a:lin ang="660000"/>
          </a:gradFill>
          <a:ln w="12700">
            <a:solidFill>
              <a:srgbClr val="5B91C7"/>
            </a:solidFill>
            <a:miter lim="400000"/>
            <a:headEnd/>
            <a:tailEnd/>
          </a:ln>
          <a:effectLst>
            <a:outerShdw blurRad="50800" dist="38100" dir="2700000" rotWithShape="0">
              <a:srgbClr val="000000">
                <a:alpha val="39998"/>
              </a:srgbClr>
            </a:outerShdw>
          </a:effectLst>
        </p:spPr>
        <p:txBody>
          <a:bodyPr lIns="50800" tIns="50800" rIns="50800" bIns="50800" anchor="ctr"/>
          <a:lstStyle>
            <a:lvl1pPr defTabSz="914400">
              <a:defRPr sz="3600" b="1">
                <a:solidFill>
                  <a:srgbClr val="FFFFFF"/>
                </a:solidFill>
                <a:latin typeface="Calibri"/>
                <a:ea typeface="Calibri"/>
                <a:cs typeface="Calibri"/>
                <a:sym typeface="Calibri"/>
              </a:defRPr>
            </a:lvl1pPr>
          </a:lstStyle>
          <a:p>
            <a:pPr>
              <a:defRPr sz="1800" b="0"/>
            </a:pPr>
            <a:r>
              <a:rPr lang="ru-RU" sz="3200" dirty="0"/>
              <a:t>Слабость и дисбаланс </a:t>
            </a:r>
            <a:r>
              <a:rPr lang="ru-RU" sz="3200" dirty="0" err="1"/>
              <a:t>редокс</a:t>
            </a:r>
            <a:r>
              <a:rPr lang="ru-RU" sz="3200" dirty="0"/>
              <a:t> функции</a:t>
            </a:r>
          </a:p>
        </p:txBody>
      </p:sp>
      <p:sp>
        <p:nvSpPr>
          <p:cNvPr id="356" name="Shape 356"/>
          <p:cNvSpPr/>
          <p:nvPr/>
        </p:nvSpPr>
        <p:spPr>
          <a:xfrm>
            <a:off x="650875" y="-47625"/>
            <a:ext cx="11703050" cy="2728913"/>
          </a:xfrm>
          <a:prstGeom prst="rect">
            <a:avLst/>
          </a:prstGeom>
          <a:ln w="12700">
            <a:miter lim="400000"/>
          </a:ln>
          <a:extLst/>
        </p:spPr>
        <p:txBody>
          <a:bodyPr lIns="65023" tIns="65023" rIns="65023" bIns="65023" anchor="ctr"/>
          <a:lstStyle/>
          <a:p>
            <a:pPr defTabSz="866986">
              <a:lnSpc>
                <a:spcPct val="90000"/>
              </a:lnSpc>
              <a:defRPr sz="4600" cap="small" spc="460">
                <a:solidFill>
                  <a:srgbClr val="0071AD"/>
                </a:solidFill>
                <a:latin typeface="Helvetica Light"/>
                <a:ea typeface="Helvetica Light"/>
                <a:cs typeface="Helvetica Light"/>
                <a:sym typeface="Helvetica Light"/>
              </a:defRPr>
            </a:pPr>
            <a:r>
              <a:rPr lang="ru-RU" sz="4800" dirty="0"/>
              <a:t>В связи с Возрастом, Диетой </a:t>
            </a:r>
          </a:p>
          <a:p>
            <a:pPr defTabSz="866986">
              <a:lnSpc>
                <a:spcPct val="90000"/>
              </a:lnSpc>
              <a:defRPr sz="4600" cap="small" spc="460">
                <a:solidFill>
                  <a:srgbClr val="0071AD"/>
                </a:solidFill>
                <a:latin typeface="Helvetica Light"/>
                <a:ea typeface="Helvetica Light"/>
                <a:cs typeface="Helvetica Light"/>
                <a:sym typeface="Helvetica Light"/>
              </a:defRPr>
            </a:pPr>
            <a:r>
              <a:rPr lang="ru-RU" sz="4800" dirty="0"/>
              <a:t>и Стрессами</a:t>
            </a:r>
            <a:br>
              <a:rPr lang="ru-RU" sz="4800" dirty="0"/>
            </a:br>
            <a:r>
              <a:rPr lang="ru-RU" sz="4800" dirty="0"/>
              <a:t> Наши Клетки становятся Менее Активными</a:t>
            </a:r>
          </a:p>
        </p:txBody>
      </p:sp>
    </p:spTree>
    <p:extLst>
      <p:ext uri="{BB962C8B-B14F-4D97-AF65-F5344CB8AC3E}">
        <p14:creationId xmlns:p14="http://schemas.microsoft.com/office/powerpoint/2010/main" val="1419341926"/>
      </p:ext>
    </p:extLst>
  </p:cSld>
  <p:clrMapOvr>
    <a:masterClrMapping/>
  </p:clrMapOvr>
  <p:transition xmlns:p14="http://schemas.microsoft.com/office/powerpoint/2010/main" spd="med">
    <p:fad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p:tmAbs val="0"/>
                                  </p:iterate>
                                  <p:childTnLst>
                                    <p:set>
                                      <p:cBhvr>
                                        <p:cTn id="6" fill="hold"/>
                                        <p:tgtEl>
                                          <p:spTgt spid="355"/>
                                        </p:tgtEl>
                                        <p:attrNameLst>
                                          <p:attrName>style.visibility</p:attrName>
                                        </p:attrNameLst>
                                      </p:cBhvr>
                                      <p:to>
                                        <p:strVal val="visible"/>
                                      </p:to>
                                    </p:set>
                                    <p:animEffect transition="in" filter="wipe(left)">
                                      <p:cBhvr>
                                        <p:cTn id="7" dur="4250"/>
                                        <p:tgtEl>
                                          <p:spTgt spid="35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2859</TotalTime>
  <Words>4832</Words>
  <Application>Microsoft Macintosh PowerPoint</Application>
  <PresentationFormat>Custom</PresentationFormat>
  <Paragraphs>430</Paragraphs>
  <Slides>49</Slides>
  <Notes>47</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Showroom</vt:lpstr>
      <vt:lpstr>PowerPoint Presentation</vt:lpstr>
      <vt:lpstr>PowerPoint Presentation</vt:lpstr>
      <vt:lpstr>Миссия ASEA:  Улучшать жизни людей и делать мир более позитивным и добрым.</vt:lpstr>
      <vt:lpstr>Основатели ASEA отклонили предложение от фармацевтической компании</vt:lpstr>
      <vt:lpstr>Редокс Биохимия:  Одна из самых Быстрорастущих сфер науки в мире</vt:lpstr>
      <vt:lpstr>RSM Нобелевские Премии</vt:lpstr>
      <vt:lpstr>PowerPoint Presentation</vt:lpstr>
      <vt:lpstr>Зачем Нам Нужны Окислительно-Восстановительные Сигнальные Молекулы</vt:lpstr>
      <vt:lpstr>PowerPoint Presentation</vt:lpstr>
      <vt:lpstr>PowerPoint Presentation</vt:lpstr>
      <vt:lpstr>REDOX ПРОРЫВ</vt:lpstr>
      <vt:lpstr>Одна Компания Использовала Мощь Окислительно-Восстановительных Молекул</vt:lpstr>
      <vt:lpstr>PowerPoint Presentation</vt:lpstr>
      <vt:lpstr>Редокс открытие  Компании ASEA</vt:lpstr>
      <vt:lpstr>  Запатентованный Трехступенчатый Процесс ASEA</vt:lpstr>
      <vt:lpstr>Сделан из «Воды и соли», также как и наши клетки.</vt:lpstr>
      <vt:lpstr>Клеточное здоровье ASEA</vt:lpstr>
      <vt:lpstr>PowerPoint Presentation</vt:lpstr>
      <vt:lpstr>PowerPoint Presentation</vt:lpstr>
      <vt:lpstr>PowerPoint Presentation</vt:lpstr>
      <vt:lpstr>Факт или Миф?</vt:lpstr>
      <vt:lpstr>PowerPoint Presentation</vt:lpstr>
      <vt:lpstr>www.ASEAGlobal.com</vt:lpstr>
      <vt:lpstr>Институты Мирового Класса для Клинических Испытаний и Тестирования</vt:lpstr>
      <vt:lpstr>Ann Louise Gittelman</vt:lpstr>
      <vt:lpstr>Huffington Post Редокс-сигнализация</vt:lpstr>
      <vt:lpstr>Научный Совет ASEA</vt:lpstr>
      <vt:lpstr>PowerPoint Presentation</vt:lpstr>
      <vt:lpstr>Больше чем Глубокая Кожа Опыт Редокс Молекулы   "3 в 5"</vt:lpstr>
      <vt:lpstr>Регенерация Всего Тела Редокс-гель для Местного Применения</vt:lpstr>
      <vt:lpstr>Редокс-гель Клеточное здоровье извне</vt:lpstr>
      <vt:lpstr>Система RENU ADVANCED Увеличение на 43% Увлажнения кожи    </vt:lpstr>
      <vt:lpstr>РЕдокс Молекулы Значительные Результаты для спортсменов</vt:lpstr>
      <vt:lpstr>PowerPoint Presentation</vt:lpstr>
      <vt:lpstr>Меняя жизни во всем мире</vt:lpstr>
      <vt:lpstr>PowerPoint Presentation</vt:lpstr>
      <vt:lpstr>СТАВЬТЕ ПРАВИЛЬНЫЕ ОЖИДАНИЯ</vt:lpstr>
      <vt:lpstr>PowerPoint Presentation</vt:lpstr>
      <vt:lpstr>Эффективность Рыночного Канала Для Новых Клиентов</vt:lpstr>
      <vt:lpstr>PowerPoint Presentation</vt:lpstr>
      <vt:lpstr>Способов Заработка с Помощью ASEA</vt:lpstr>
      <vt:lpstr>«Я предпочел бы заработать 1% усилий 100 человек, а не 100% моих собственных усилий» J Paul Getty</vt:lpstr>
      <vt:lpstr>PowerPoint Presentation</vt:lpstr>
      <vt:lpstr>PowerPoint Presentation</vt:lpstr>
      <vt:lpstr>Почему ASEA? 6 Причин</vt:lpstr>
      <vt:lpstr>ГДЕ ВЫ СЕБЯ ВИДИТЕ?</vt:lpstr>
      <vt:lpstr>Выбирайте Пакет “Best Value”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Altynay Suleimenova</dc:creator>
  <cp:lastModifiedBy>Robert Schwenkler</cp:lastModifiedBy>
  <cp:revision>16</cp:revision>
  <dcterms:modified xsi:type="dcterms:W3CDTF">2017-04-03T14:47:48Z</dcterms:modified>
</cp:coreProperties>
</file>