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handoutMasterIdLst>
    <p:handoutMasterId r:id="rId22"/>
  </p:handoutMasterIdLst>
  <p:sldIdLst>
    <p:sldId id="337" r:id="rId2"/>
    <p:sldId id="307" r:id="rId3"/>
    <p:sldId id="275" r:id="rId4"/>
    <p:sldId id="339" r:id="rId5"/>
    <p:sldId id="334" r:id="rId6"/>
    <p:sldId id="329" r:id="rId7"/>
    <p:sldId id="340" r:id="rId8"/>
    <p:sldId id="316" r:id="rId9"/>
    <p:sldId id="315" r:id="rId10"/>
    <p:sldId id="312" r:id="rId11"/>
    <p:sldId id="309" r:id="rId12"/>
    <p:sldId id="335" r:id="rId13"/>
    <p:sldId id="333" r:id="rId14"/>
    <p:sldId id="311" r:id="rId15"/>
    <p:sldId id="323" r:id="rId16"/>
    <p:sldId id="295" r:id="rId17"/>
    <p:sldId id="306" r:id="rId18"/>
    <p:sldId id="289" r:id="rId19"/>
    <p:sldId id="317" r:id="rId20"/>
  </p:sldIdLst>
  <p:sldSz cx="9906000" cy="6858000" type="A4"/>
  <p:notesSz cx="10018713" cy="68881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2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guide id="3" orient="horz" pos="2170">
          <p15:clr>
            <a:srgbClr val="A4A3A4"/>
          </p15:clr>
        </p15:guide>
        <p15:guide id="4" pos="315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353"/>
    <a:srgbClr val="35527D"/>
    <a:srgbClr val="666666"/>
    <a:srgbClr val="4C4C4C"/>
    <a:srgbClr val="BEE1E9"/>
    <a:srgbClr val="76C4D5"/>
    <a:srgbClr val="0061A0"/>
    <a:srgbClr val="D80000"/>
    <a:srgbClr val="CC0000"/>
    <a:srgbClr val="F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90" autoAdjust="0"/>
    <p:restoredTop sz="71973" autoAdjust="0"/>
  </p:normalViewPr>
  <p:slideViewPr>
    <p:cSldViewPr snapToGrid="0">
      <p:cViewPr varScale="1">
        <p:scale>
          <a:sx n="90" d="100"/>
          <a:sy n="90" d="100"/>
        </p:scale>
        <p:origin x="2792" y="192"/>
      </p:cViewPr>
      <p:guideLst>
        <p:guide orient="horz" pos="2160"/>
        <p:guide pos="2880"/>
        <p:guide pos="3120"/>
      </p:guideLst>
    </p:cSldViewPr>
  </p:slideViewPr>
  <p:notesTextViewPr>
    <p:cViewPr>
      <p:scale>
        <a:sx n="1" d="1"/>
        <a:sy n="1" d="1"/>
      </p:scale>
      <p:origin x="0" y="-936"/>
    </p:cViewPr>
  </p:notesTextViewPr>
  <p:sorterViewPr>
    <p:cViewPr>
      <p:scale>
        <a:sx n="66" d="100"/>
        <a:sy n="66" d="100"/>
      </p:scale>
      <p:origin x="0" y="0"/>
    </p:cViewPr>
  </p:sorterViewPr>
  <p:notesViewPr>
    <p:cSldViewPr snapToGrid="0" snapToObjects="1">
      <p:cViewPr varScale="1">
        <p:scale>
          <a:sx n="162" d="100"/>
          <a:sy n="162" d="100"/>
        </p:scale>
        <p:origin x="-120" y="-912"/>
      </p:cViewPr>
      <p:guideLst>
        <p:guide orient="horz" pos="2160"/>
        <p:guide pos="2880"/>
        <p:guide orient="horz" pos="2170"/>
        <p:guide pos="315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nicoledennis:Library:Containers:com.apple.mail:Data:Library:Mail%20Downloads:187E2293-B509-47D8-9438-20545B3331CC:1skincare%20competitive%20analysis%20price%20Renu.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Sheet1!$C$1</c:f>
              <c:strCache>
                <c:ptCount val="1"/>
                <c:pt idx="0">
                  <c:v>Cost/ oz</c:v>
                </c:pt>
              </c:strCache>
            </c:strRef>
          </c:tx>
          <c:invertIfNegative val="0"/>
          <c:cat>
            <c:strRef>
              <c:f>Sheet1!$A$2:$A$15</c:f>
              <c:strCache>
                <c:ptCount val="14"/>
                <c:pt idx="0">
                  <c:v>Olay </c:v>
                </c:pt>
                <c:pt idx="1">
                  <c:v>Renu 28</c:v>
                </c:pt>
                <c:pt idx="2">
                  <c:v>Younique</c:v>
                </c:pt>
                <c:pt idx="3">
                  <c:v>LifeVantageTrueScience</c:v>
                </c:pt>
                <c:pt idx="4">
                  <c:v>Cheryl Lee M.D.</c:v>
                </c:pt>
                <c:pt idx="5">
                  <c:v>Neutrogena Wrinkle Cream</c:v>
                </c:pt>
                <c:pt idx="6">
                  <c:v>Ole Henriksen</c:v>
                </c:pt>
                <c:pt idx="7">
                  <c:v>Dr Andrew Weil  Advanced Face Serum</c:v>
                </c:pt>
                <c:pt idx="8">
                  <c:v>Patricia Wexler, M.D. Skin Regnerating Serum</c:v>
                </c:pt>
                <c:pt idx="9">
                  <c:v>Elemis Pro-Collagen Marine Cream</c:v>
                </c:pt>
                <c:pt idx="10">
                  <c:v>Nerium</c:v>
                </c:pt>
                <c:pt idx="11">
                  <c:v>SkinCeuticals CE Ferulic</c:v>
                </c:pt>
                <c:pt idx="12">
                  <c:v>NuSkin AgeLoc Serum</c:v>
                </c:pt>
                <c:pt idx="13">
                  <c:v>Artistry (Amway)</c:v>
                </c:pt>
              </c:strCache>
            </c:strRef>
          </c:cat>
          <c:val>
            <c:numRef>
              <c:f>Sheet1!$C$2:$C$15</c:f>
              <c:numCache>
                <c:formatCode>"$"#,##0.00_);[Red]\("$"#,##0.00\)</c:formatCode>
                <c:ptCount val="14"/>
                <c:pt idx="0">
                  <c:v>14.11</c:v>
                </c:pt>
                <c:pt idx="1">
                  <c:v>14.81</c:v>
                </c:pt>
                <c:pt idx="2">
                  <c:v>18.57</c:v>
                </c:pt>
                <c:pt idx="3">
                  <c:v>27.13</c:v>
                </c:pt>
                <c:pt idx="4">
                  <c:v>29.41</c:v>
                </c:pt>
                <c:pt idx="5">
                  <c:v>42</c:v>
                </c:pt>
                <c:pt idx="6">
                  <c:v>45</c:v>
                </c:pt>
                <c:pt idx="7">
                  <c:v>54.7</c:v>
                </c:pt>
                <c:pt idx="8">
                  <c:v>60</c:v>
                </c:pt>
                <c:pt idx="9">
                  <c:v>75.290000000000006</c:v>
                </c:pt>
                <c:pt idx="10" formatCode="&quot;$&quot;#,##0_);[Red]\(&quot;$&quot;#,##0\)">
                  <c:v>110</c:v>
                </c:pt>
                <c:pt idx="11">
                  <c:v>142</c:v>
                </c:pt>
                <c:pt idx="12">
                  <c:v>210</c:v>
                </c:pt>
                <c:pt idx="13">
                  <c:v>233.78</c:v>
                </c:pt>
              </c:numCache>
            </c:numRef>
          </c:val>
          <c:extLst>
            <c:ext xmlns:c16="http://schemas.microsoft.com/office/drawing/2014/chart" uri="{C3380CC4-5D6E-409C-BE32-E72D297353CC}">
              <c16:uniqueId val="{00000000-3DEF-A64D-B49C-9E51D4162E18}"/>
            </c:ext>
          </c:extLst>
        </c:ser>
        <c:dLbls>
          <c:showLegendKey val="0"/>
          <c:showVal val="0"/>
          <c:showCatName val="0"/>
          <c:showSerName val="0"/>
          <c:showPercent val="0"/>
          <c:showBubbleSize val="0"/>
        </c:dLbls>
        <c:gapWidth val="150"/>
        <c:axId val="26253952"/>
        <c:axId val="70064768"/>
      </c:barChart>
      <c:catAx>
        <c:axId val="26253952"/>
        <c:scaling>
          <c:orientation val="minMax"/>
        </c:scaling>
        <c:delete val="0"/>
        <c:axPos val="b"/>
        <c:numFmt formatCode="General" sourceLinked="0"/>
        <c:majorTickMark val="out"/>
        <c:minorTickMark val="none"/>
        <c:tickLblPos val="nextTo"/>
        <c:crossAx val="70064768"/>
        <c:crosses val="autoZero"/>
        <c:auto val="1"/>
        <c:lblAlgn val="ctr"/>
        <c:lblOffset val="100"/>
        <c:noMultiLvlLbl val="0"/>
      </c:catAx>
      <c:valAx>
        <c:axId val="70064768"/>
        <c:scaling>
          <c:orientation val="minMax"/>
        </c:scaling>
        <c:delete val="0"/>
        <c:axPos val="l"/>
        <c:majorGridlines/>
        <c:numFmt formatCode="&quot;$&quot;#,##0.00_);[Red]\(&quot;$&quot;#,##0.00\)" sourceLinked="1"/>
        <c:majorTickMark val="out"/>
        <c:minorTickMark val="none"/>
        <c:tickLblPos val="nextTo"/>
        <c:crossAx val="26253952"/>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41442" cy="344408"/>
          </a:xfrm>
          <a:prstGeom prst="rect">
            <a:avLst/>
          </a:prstGeom>
        </p:spPr>
        <p:txBody>
          <a:bodyPr vert="horz" lIns="96606" tIns="48303" rIns="96606" bIns="48303" rtlCol="0"/>
          <a:lstStyle>
            <a:lvl1pPr algn="l">
              <a:defRPr sz="1300"/>
            </a:lvl1pPr>
          </a:lstStyle>
          <a:p>
            <a:endParaRPr lang="en-US" dirty="0"/>
          </a:p>
        </p:txBody>
      </p:sp>
      <p:sp>
        <p:nvSpPr>
          <p:cNvPr id="3" name="Date Placeholder 2"/>
          <p:cNvSpPr>
            <a:spLocks noGrp="1"/>
          </p:cNvSpPr>
          <p:nvPr>
            <p:ph type="dt" sz="quarter" idx="1"/>
          </p:nvPr>
        </p:nvSpPr>
        <p:spPr>
          <a:xfrm>
            <a:off x="5675532" y="0"/>
            <a:ext cx="4341442" cy="344408"/>
          </a:xfrm>
          <a:prstGeom prst="rect">
            <a:avLst/>
          </a:prstGeom>
        </p:spPr>
        <p:txBody>
          <a:bodyPr vert="horz" lIns="96606" tIns="48303" rIns="96606" bIns="48303" rtlCol="0"/>
          <a:lstStyle>
            <a:lvl1pPr algn="r">
              <a:defRPr sz="1300"/>
            </a:lvl1pPr>
          </a:lstStyle>
          <a:p>
            <a:fld id="{F00B8187-2BA2-9446-9126-22E138EA77FD}" type="datetimeFigureOut">
              <a:rPr lang="en-US" smtClean="0"/>
              <a:t>3/30/19</a:t>
            </a:fld>
            <a:endParaRPr lang="en-US" dirty="0"/>
          </a:p>
        </p:txBody>
      </p:sp>
      <p:sp>
        <p:nvSpPr>
          <p:cNvPr id="4" name="Footer Placeholder 3"/>
          <p:cNvSpPr>
            <a:spLocks noGrp="1"/>
          </p:cNvSpPr>
          <p:nvPr>
            <p:ph type="ftr" sz="quarter" idx="2"/>
          </p:nvPr>
        </p:nvSpPr>
        <p:spPr>
          <a:xfrm>
            <a:off x="0" y="6542161"/>
            <a:ext cx="4341442" cy="344408"/>
          </a:xfrm>
          <a:prstGeom prst="rect">
            <a:avLst/>
          </a:prstGeom>
        </p:spPr>
        <p:txBody>
          <a:bodyPr vert="horz" lIns="96606" tIns="48303" rIns="96606" bIns="48303" rtlCol="0" anchor="b"/>
          <a:lstStyle>
            <a:lvl1pPr algn="l">
              <a:defRPr sz="1300"/>
            </a:lvl1pPr>
          </a:lstStyle>
          <a:p>
            <a:endParaRPr lang="en-US" dirty="0"/>
          </a:p>
        </p:txBody>
      </p:sp>
      <p:sp>
        <p:nvSpPr>
          <p:cNvPr id="5" name="Slide Number Placeholder 4"/>
          <p:cNvSpPr>
            <a:spLocks noGrp="1"/>
          </p:cNvSpPr>
          <p:nvPr>
            <p:ph type="sldNum" sz="quarter" idx="3"/>
          </p:nvPr>
        </p:nvSpPr>
        <p:spPr>
          <a:xfrm>
            <a:off x="5675532" y="6542161"/>
            <a:ext cx="4341442" cy="344408"/>
          </a:xfrm>
          <a:prstGeom prst="rect">
            <a:avLst/>
          </a:prstGeom>
        </p:spPr>
        <p:txBody>
          <a:bodyPr vert="horz" lIns="96606" tIns="48303" rIns="96606" bIns="48303" rtlCol="0" anchor="b"/>
          <a:lstStyle>
            <a:lvl1pPr algn="r">
              <a:defRPr sz="1300"/>
            </a:lvl1pPr>
          </a:lstStyle>
          <a:p>
            <a:fld id="{A7FD33D3-9A61-8D4A-81DF-7924573A5865}" type="slidenum">
              <a:rPr lang="en-US" smtClean="0"/>
              <a:t>‹#›</a:t>
            </a:fld>
            <a:endParaRPr lang="en-US" dirty="0"/>
          </a:p>
        </p:txBody>
      </p:sp>
    </p:spTree>
    <p:extLst>
      <p:ext uri="{BB962C8B-B14F-4D97-AF65-F5344CB8AC3E}">
        <p14:creationId xmlns:p14="http://schemas.microsoft.com/office/powerpoint/2010/main" val="2665602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41442" cy="345604"/>
          </a:xfrm>
          <a:prstGeom prst="rect">
            <a:avLst/>
          </a:prstGeom>
        </p:spPr>
        <p:txBody>
          <a:bodyPr vert="horz" lIns="96606" tIns="48303" rIns="96606" bIns="48303" rtlCol="0"/>
          <a:lstStyle>
            <a:lvl1pPr algn="l">
              <a:defRPr sz="1300"/>
            </a:lvl1pPr>
          </a:lstStyle>
          <a:p>
            <a:endParaRPr lang="en-US" dirty="0"/>
          </a:p>
        </p:txBody>
      </p:sp>
      <p:sp>
        <p:nvSpPr>
          <p:cNvPr id="3" name="Date Placeholder 2"/>
          <p:cNvSpPr>
            <a:spLocks noGrp="1"/>
          </p:cNvSpPr>
          <p:nvPr>
            <p:ph type="dt" idx="1"/>
          </p:nvPr>
        </p:nvSpPr>
        <p:spPr>
          <a:xfrm>
            <a:off x="5674952" y="1"/>
            <a:ext cx="4341442" cy="345604"/>
          </a:xfrm>
          <a:prstGeom prst="rect">
            <a:avLst/>
          </a:prstGeom>
        </p:spPr>
        <p:txBody>
          <a:bodyPr vert="horz" lIns="96606" tIns="48303" rIns="96606" bIns="48303" rtlCol="0"/>
          <a:lstStyle>
            <a:lvl1pPr algn="r">
              <a:defRPr sz="1300"/>
            </a:lvl1pPr>
          </a:lstStyle>
          <a:p>
            <a:fld id="{642A99E6-CCBF-4556-857B-1A8707744214}" type="datetimeFigureOut">
              <a:rPr lang="en-US" smtClean="0"/>
              <a:t>3/30/19</a:t>
            </a:fld>
            <a:endParaRPr lang="en-US" dirty="0"/>
          </a:p>
        </p:txBody>
      </p:sp>
      <p:sp>
        <p:nvSpPr>
          <p:cNvPr id="4" name="Slide Image Placeholder 3"/>
          <p:cNvSpPr>
            <a:spLocks noGrp="1" noRot="1" noChangeAspect="1"/>
          </p:cNvSpPr>
          <p:nvPr>
            <p:ph type="sldImg" idx="2"/>
          </p:nvPr>
        </p:nvSpPr>
        <p:spPr>
          <a:xfrm>
            <a:off x="3330575" y="860425"/>
            <a:ext cx="3357563" cy="2325688"/>
          </a:xfrm>
          <a:prstGeom prst="rect">
            <a:avLst/>
          </a:prstGeom>
          <a:noFill/>
          <a:ln w="12700">
            <a:solidFill>
              <a:prstClr val="black"/>
            </a:solidFill>
          </a:ln>
        </p:spPr>
        <p:txBody>
          <a:bodyPr vert="horz" lIns="96606" tIns="48303" rIns="96606" bIns="48303" rtlCol="0" anchor="ctr"/>
          <a:lstStyle/>
          <a:p>
            <a:endParaRPr lang="en-US" dirty="0"/>
          </a:p>
        </p:txBody>
      </p:sp>
      <p:sp>
        <p:nvSpPr>
          <p:cNvPr id="5" name="Notes Placeholder 4"/>
          <p:cNvSpPr>
            <a:spLocks noGrp="1"/>
          </p:cNvSpPr>
          <p:nvPr>
            <p:ph type="body" sz="quarter" idx="3"/>
          </p:nvPr>
        </p:nvSpPr>
        <p:spPr>
          <a:xfrm>
            <a:off x="1001872" y="3314928"/>
            <a:ext cx="8014970" cy="2712215"/>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42560"/>
            <a:ext cx="4341442" cy="345603"/>
          </a:xfrm>
          <a:prstGeom prst="rect">
            <a:avLst/>
          </a:prstGeom>
        </p:spPr>
        <p:txBody>
          <a:bodyPr vert="horz" lIns="96606" tIns="48303" rIns="96606" bIns="48303" rtlCol="0" anchor="b"/>
          <a:lstStyle>
            <a:lvl1pPr algn="l">
              <a:defRPr sz="1300"/>
            </a:lvl1pPr>
          </a:lstStyle>
          <a:p>
            <a:endParaRPr lang="en-US" dirty="0"/>
          </a:p>
        </p:txBody>
      </p:sp>
      <p:sp>
        <p:nvSpPr>
          <p:cNvPr id="7" name="Slide Number Placeholder 6"/>
          <p:cNvSpPr>
            <a:spLocks noGrp="1"/>
          </p:cNvSpPr>
          <p:nvPr>
            <p:ph type="sldNum" sz="quarter" idx="5"/>
          </p:nvPr>
        </p:nvSpPr>
        <p:spPr>
          <a:xfrm>
            <a:off x="5674952" y="6542560"/>
            <a:ext cx="4341442" cy="345603"/>
          </a:xfrm>
          <a:prstGeom prst="rect">
            <a:avLst/>
          </a:prstGeom>
        </p:spPr>
        <p:txBody>
          <a:bodyPr vert="horz" lIns="96606" tIns="48303" rIns="96606" bIns="48303" rtlCol="0" anchor="b"/>
          <a:lstStyle>
            <a:lvl1pPr algn="r">
              <a:defRPr sz="1300"/>
            </a:lvl1pPr>
          </a:lstStyle>
          <a:p>
            <a:fld id="{16F193A5-183D-43DF-8A4D-8FED7CED327B}" type="slidenum">
              <a:rPr lang="en-US" smtClean="0"/>
              <a:t>‹#›</a:t>
            </a:fld>
            <a:endParaRPr lang="en-US" dirty="0"/>
          </a:p>
        </p:txBody>
      </p:sp>
    </p:spTree>
    <p:extLst>
      <p:ext uri="{BB962C8B-B14F-4D97-AF65-F5344CB8AC3E}">
        <p14:creationId xmlns:p14="http://schemas.microsoft.com/office/powerpoint/2010/main" val="2915126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07988"/>
            <a:ext cx="1144588" cy="793750"/>
          </a:xfrm>
        </p:spPr>
      </p:sp>
      <p:sp>
        <p:nvSpPr>
          <p:cNvPr id="3" name="Notes Placeholder 2"/>
          <p:cNvSpPr>
            <a:spLocks noGrp="1"/>
          </p:cNvSpPr>
          <p:nvPr>
            <p:ph type="body" idx="1"/>
          </p:nvPr>
        </p:nvSpPr>
        <p:spPr>
          <a:xfrm>
            <a:off x="872253" y="408187"/>
            <a:ext cx="8014970" cy="5600007"/>
          </a:xfrm>
        </p:spPr>
        <p:txBody>
          <a:bodyPr/>
          <a:lstStyle/>
          <a:p>
            <a:pPr marL="1135461"/>
            <a:r>
              <a:rPr lang="da-DK" sz="1300" dirty="0">
                <a:latin typeface="Arial" panose="020B0604020202020204" pitchFamily="34" charset="0"/>
                <a:cs typeface="Arial" panose="020B0604020202020204" pitchFamily="34" charset="0"/>
              </a:rPr>
              <a:t>Lad værten for mødet præsentere dig. Velkommen allesammen! Tak fordi i kom!</a:t>
            </a:r>
            <a:br>
              <a:rPr lang="da-DK" sz="1300" dirty="0">
                <a:latin typeface="Arial" panose="020B0604020202020204" pitchFamily="34" charset="0"/>
                <a:cs typeface="Arial" panose="020B0604020202020204" pitchFamily="34" charset="0"/>
              </a:rPr>
            </a:br>
            <a:r>
              <a:rPr lang="da-DK" sz="1300" dirty="0">
                <a:latin typeface="Arial" panose="020B0604020202020204" pitchFamily="34" charset="0"/>
                <a:cs typeface="Arial" panose="020B0604020202020204" pitchFamily="34" charset="0"/>
              </a:rPr>
              <a:t>Tak værten for introduktionen og for at have organiseret mødet.</a:t>
            </a:r>
          </a:p>
          <a:p>
            <a:pPr marL="1135461"/>
            <a:endParaRPr lang="en-US" sz="1300" dirty="0">
              <a:latin typeface="Arial" panose="020B0604020202020204" pitchFamily="34" charset="0"/>
              <a:cs typeface="Arial" panose="020B0604020202020204" pitchFamily="34" charset="0"/>
            </a:endParaRPr>
          </a:p>
          <a:p>
            <a:pPr lvl="0"/>
            <a:r>
              <a:rPr lang="sv-SE" sz="1300" dirty="0">
                <a:latin typeface="Arial" panose="020B0604020202020204" pitchFamily="34" charset="0"/>
                <a:cs typeface="Arial" panose="020B0604020202020204" pitchFamily="34" charset="0"/>
              </a:rPr>
              <a:t>“</a:t>
            </a:r>
            <a:r>
              <a:rPr lang="da-DK" sz="1300" dirty="0">
                <a:latin typeface="Arial" panose="020B0604020202020204" pitchFamily="34" charset="0"/>
                <a:cs typeface="Arial" panose="020B0604020202020204" pitchFamily="34" charset="0"/>
              </a:rPr>
              <a:t>Mit navn er XXXXXX. I dag vil jeg fortælle dig om noget, der hedder redox signalmolekyler og hvordan disse molekyler kan hjælpe dig</a:t>
            </a:r>
            <a:r>
              <a:rPr lang="sv-SE" sz="1300" dirty="0">
                <a:latin typeface="Arial" panose="020B0604020202020204" pitchFamily="34" charset="0"/>
                <a:cs typeface="Arial" panose="020B0604020202020204" pitchFamily="34" charset="0"/>
              </a:rPr>
              <a:t> sammen med firmaet Asea og dets produkter</a:t>
            </a:r>
          </a:p>
          <a:p>
            <a:pPr lvl="0"/>
            <a:endParaRPr lang="sv-SE" sz="1300" dirty="0">
              <a:latin typeface="Arial" panose="020B0604020202020204" pitchFamily="34" charset="0"/>
              <a:cs typeface="Arial" panose="020B0604020202020204" pitchFamily="34" charset="0"/>
            </a:endParaRPr>
          </a:p>
          <a:p>
            <a:pPr lvl="0"/>
            <a:r>
              <a:rPr lang="da-DK" sz="1300" dirty="0">
                <a:latin typeface="Arial" panose="020B0604020202020204" pitchFamily="34" charset="0"/>
                <a:cs typeface="Arial" panose="020B0604020202020204" pitchFamily="34" charset="0"/>
              </a:rPr>
              <a:t>Alle ved, at vi bliver ældre og ældre hver dag, og nogle gange bryder vi os ikke om at se os i spejlet, nogle gange føler vi også at vi er gamle. Nogle af os kæmpe måske endda  med forskellige sundhedsmæssige udfordringer, andre har måske et ønske om at deres fysiske form, som idrætsudøver.</a:t>
            </a:r>
            <a:endParaRPr lang="sv-SE" sz="1300" dirty="0">
              <a:latin typeface="Arial" panose="020B0604020202020204" pitchFamily="34" charset="0"/>
              <a:cs typeface="Arial" panose="020B0604020202020204" pitchFamily="34" charset="0"/>
            </a:endParaRPr>
          </a:p>
          <a:p>
            <a:pPr lvl="0"/>
            <a:endParaRPr lang="sv-SE" sz="1300" dirty="0">
              <a:latin typeface="Arial" panose="020B0604020202020204" pitchFamily="34" charset="0"/>
              <a:cs typeface="Arial" panose="020B0604020202020204" pitchFamily="34" charset="0"/>
            </a:endParaRPr>
          </a:p>
          <a:p>
            <a:pPr lvl="0"/>
            <a:r>
              <a:rPr lang="sv-SE" sz="1300" dirty="0">
                <a:latin typeface="Arial" panose="020B0604020202020204" pitchFamily="34" charset="0"/>
                <a:cs typeface="Arial" panose="020B0604020202020204" pitchFamily="34" charset="0"/>
              </a:rPr>
              <a:t>Nogle leder måske efter en mulighed for en suplerende indtægt som kan forsøde tilværelsen for familien. Uanset hvilket trin du befinder dig på i livet så har du det en fantastisk mulighed med ASEA og Redox Signalmolekyler.</a:t>
            </a:r>
          </a:p>
          <a:p>
            <a:pPr lvl="0"/>
            <a:endParaRPr lang="sv-SE" sz="1300" dirty="0">
              <a:latin typeface="Arial" panose="020B0604020202020204" pitchFamily="34" charset="0"/>
              <a:cs typeface="Arial" panose="020B0604020202020204" pitchFamily="34" charset="0"/>
            </a:endParaRPr>
          </a:p>
          <a:p>
            <a:pPr lvl="0"/>
            <a:r>
              <a:rPr lang="sv-SE" sz="1300" dirty="0">
                <a:latin typeface="Arial" panose="020B0604020202020204" pitchFamily="34" charset="0"/>
                <a:cs typeface="Arial" panose="020B0604020202020204" pitchFamily="34" charset="0"/>
              </a:rPr>
              <a:t>Det du kommer til at se og høre om i dage er:</a:t>
            </a:r>
          </a:p>
          <a:p>
            <a:pPr marL="241516" indent="-241516">
              <a:buAutoNum type="arabicPeriod"/>
            </a:pPr>
            <a:r>
              <a:rPr lang="sv-SE" sz="1300" dirty="0">
                <a:latin typeface="Arial" panose="020B0604020202020204" pitchFamily="34" charset="0"/>
                <a:cs typeface="Arial" panose="020B0604020202020204" pitchFamily="34" charset="0"/>
              </a:rPr>
              <a:t>En generel information om Redox Signalmolekyler, som gør Renu28 og ASEA Redoxtillskud så unikt </a:t>
            </a:r>
          </a:p>
          <a:p>
            <a:pPr marL="241516" indent="-241516">
              <a:buAutoNum type="arabicPeriod"/>
            </a:pPr>
            <a:r>
              <a:rPr lang="sv-SE" sz="1300" dirty="0">
                <a:latin typeface="Arial" panose="020B0604020202020204" pitchFamily="34" charset="0"/>
                <a:cs typeface="Arial" panose="020B0604020202020204" pitchFamily="34" charset="0"/>
              </a:rPr>
              <a:t>Hvordan du kan anvende Renu28 og ASEA for att forbedre kvaliteten i din og din families livsstil, jeres sundhed og fysiske evner</a:t>
            </a:r>
          </a:p>
          <a:p>
            <a:pPr marL="241516" indent="-241516">
              <a:buAutoNum type="arabicPeriod"/>
            </a:pPr>
            <a:r>
              <a:rPr lang="sv-SE" sz="1300" dirty="0">
                <a:latin typeface="Arial" panose="020B0604020202020204" pitchFamily="34" charset="0"/>
                <a:cs typeface="Arial" panose="020B0604020202020204" pitchFamily="34" charset="0"/>
              </a:rPr>
              <a:t>Også om den forretningsmulighed som firmaet ASEA tilbyder med denne unike, banebrydende, teknologi</a:t>
            </a:r>
          </a:p>
          <a:p>
            <a:pPr marL="241516" indent="-241516">
              <a:buAutoNum type="arabicPeriod"/>
            </a:pPr>
            <a:endParaRPr lang="sv-SE" sz="1300" b="1" i="1" dirty="0">
              <a:latin typeface="Arial" panose="020B0604020202020204" pitchFamily="34" charset="0"/>
              <a:cs typeface="Arial" panose="020B0604020202020204" pitchFamily="34" charset="0"/>
            </a:endParaRPr>
          </a:p>
          <a:p>
            <a:pPr defTabSz="966064">
              <a:defRPr/>
            </a:pPr>
            <a:r>
              <a:rPr lang="sv-SE" sz="1300" b="1" i="1" dirty="0">
                <a:latin typeface="Arial" panose="020B0604020202020204" pitchFamily="34" charset="0"/>
                <a:cs typeface="Arial" panose="020B0604020202020204" pitchFamily="34" charset="0"/>
              </a:rPr>
              <a:t>Fortæl lidt om dig selv…ganske  kort</a:t>
            </a:r>
            <a:r>
              <a:rPr lang="sv-SE" sz="1300" dirty="0">
                <a:latin typeface="Arial" panose="020B0604020202020204" pitchFamily="34" charset="0"/>
                <a:cs typeface="Arial" panose="020B0604020202020204" pitchFamily="34" charset="0"/>
              </a:rPr>
              <a:t>. “Jeg hørte om ASEA første gang…..” Hvordan og hvorfor du startede med ASEA og hvad det har gjort for dig eller nogen du kender. </a:t>
            </a:r>
          </a:p>
          <a:p>
            <a:pPr defTabSz="966064">
              <a:defRPr/>
            </a:pPr>
            <a:endParaRPr lang="sv-SE" sz="1300" dirty="0">
              <a:latin typeface="Arial" panose="020B0604020202020204" pitchFamily="34" charset="0"/>
              <a:cs typeface="Arial" panose="020B0604020202020204" pitchFamily="34" charset="0"/>
            </a:endParaRPr>
          </a:p>
          <a:p>
            <a:pPr defTabSz="966064">
              <a:defRPr/>
            </a:pPr>
            <a:r>
              <a:rPr lang="sv-SE" sz="1300" dirty="0">
                <a:latin typeface="Arial" panose="020B0604020202020204" pitchFamily="34" charset="0"/>
                <a:cs typeface="Arial" panose="020B0604020202020204" pitchFamily="34" charset="0"/>
              </a:rPr>
              <a:t>ASEA´s Mission er at hjælpe mennesker over hele verden til at få et sundere og værdifuldt liv, samtidig  med att de har mulighed for at få den økonmiske  fremgang som de måske har drømt om længe </a:t>
            </a:r>
          </a:p>
        </p:txBody>
      </p:sp>
      <p:sp>
        <p:nvSpPr>
          <p:cNvPr id="4" name="Slide Number Placeholder 3"/>
          <p:cNvSpPr>
            <a:spLocks noGrp="1"/>
          </p:cNvSpPr>
          <p:nvPr>
            <p:ph type="sldNum" sz="quarter" idx="10"/>
          </p:nvPr>
        </p:nvSpPr>
        <p:spPr/>
        <p:txBody>
          <a:bodyPr/>
          <a:lstStyle/>
          <a:p>
            <a:fld id="{16F193A5-183D-43DF-8A4D-8FED7CED327B}" type="slidenum">
              <a:rPr lang="en-US" smtClean="0"/>
              <a:t>1</a:t>
            </a:fld>
            <a:endParaRPr lang="en-US" dirty="0"/>
          </a:p>
        </p:txBody>
      </p:sp>
    </p:spTree>
    <p:extLst>
      <p:ext uri="{BB962C8B-B14F-4D97-AF65-F5344CB8AC3E}">
        <p14:creationId xmlns:p14="http://schemas.microsoft.com/office/powerpoint/2010/main" val="1747460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398463"/>
            <a:ext cx="1336675" cy="925512"/>
          </a:xfrm>
        </p:spPr>
      </p:sp>
      <p:sp>
        <p:nvSpPr>
          <p:cNvPr id="3" name="Notes Placeholder 2"/>
          <p:cNvSpPr>
            <a:spLocks noGrp="1"/>
          </p:cNvSpPr>
          <p:nvPr>
            <p:ph type="body" idx="1"/>
          </p:nvPr>
        </p:nvSpPr>
        <p:spPr>
          <a:xfrm>
            <a:off x="904330" y="1426041"/>
            <a:ext cx="8014970" cy="4122128"/>
          </a:xfrm>
        </p:spPr>
        <p:txBody>
          <a:bodyPr/>
          <a:lstStyle/>
          <a:p>
            <a:r>
              <a:rPr lang="en-US" sz="1300" dirty="0">
                <a:latin typeface="Arial"/>
                <a:cs typeface="Arial"/>
              </a:rPr>
              <a:t>Hvem vil have cellulitis? Naturligvis ingen.</a:t>
            </a:r>
          </a:p>
          <a:p>
            <a:endParaRPr lang="en-US" sz="1300" dirty="0">
              <a:latin typeface="Arial"/>
              <a:cs typeface="Arial"/>
            </a:endParaRPr>
          </a:p>
          <a:p>
            <a:r>
              <a:rPr lang="en-US" sz="1300" dirty="0">
                <a:latin typeface="Arial"/>
                <a:cs typeface="Arial"/>
              </a:rPr>
              <a:t>Cellulitis rammer 90% af alle kvinder, og 10% af alle mænd i verden. </a:t>
            </a:r>
          </a:p>
          <a:p>
            <a:endParaRPr lang="en-US" sz="1300" dirty="0">
              <a:latin typeface="Arial"/>
              <a:cs typeface="Arial"/>
            </a:endParaRPr>
          </a:p>
          <a:p>
            <a:r>
              <a:rPr lang="sv-SE" sz="1300" dirty="0">
                <a:latin typeface="Arial"/>
                <a:cs typeface="Arial"/>
              </a:rPr>
              <a:t>Det har ingenting med vægt at gøre, og cellulitis fremkommer på områder hvor du har mindst cirkulation.</a:t>
            </a:r>
          </a:p>
          <a:p>
            <a:endParaRPr lang="en-US" sz="1300" dirty="0">
              <a:latin typeface="Arial"/>
              <a:cs typeface="Arial"/>
            </a:endParaRPr>
          </a:p>
          <a:p>
            <a:r>
              <a:rPr lang="sv-SE" sz="1300" dirty="0">
                <a:latin typeface="Arial"/>
                <a:cs typeface="Arial"/>
              </a:rPr>
              <a:t>Resultaterne er fra en 12-ugers cellulitis-test udført af Dermatest. Den er baseret på at der blev anvendt 1 tube pr. uge på hofter og lår. Når du smører Renu28 på, så brug så meget at det tager 30-60 sekunder inden det er helt absorberet og huden føles tør, gør dette to gange om dagen.</a:t>
            </a:r>
          </a:p>
          <a:p>
            <a:endParaRPr lang="en-US" sz="1300" dirty="0">
              <a:latin typeface="Arial"/>
              <a:cs typeface="Arial"/>
            </a:endParaRPr>
          </a:p>
          <a:p>
            <a:r>
              <a:rPr lang="sv-SE" sz="1300" dirty="0">
                <a:latin typeface="Arial"/>
                <a:cs typeface="Arial"/>
              </a:rPr>
              <a:t>Resultatet viste næsten 16% formindskning   af fedt-sækkene som ligger under huden og som er åesagen til smilehullerne, OG næsten 21% forbedring af elasticiteten i huden.</a:t>
            </a:r>
          </a:p>
          <a:p>
            <a:endParaRPr lang="en-US" sz="1300" dirty="0">
              <a:latin typeface="Arial"/>
              <a:cs typeface="Arial"/>
            </a:endParaRPr>
          </a:p>
          <a:p>
            <a:r>
              <a:rPr lang="sv-SE" sz="1300" dirty="0">
                <a:latin typeface="Arial"/>
                <a:cs typeface="Arial"/>
              </a:rPr>
              <a:t>Renu28 øger altså kroppens naturlige cellkommunikation som får fedt-sækkenes størrelse til at blive mindre og dermed minskes tilstedværelsen af cellulitis.</a:t>
            </a:r>
          </a:p>
        </p:txBody>
      </p:sp>
      <p:sp>
        <p:nvSpPr>
          <p:cNvPr id="4" name="Slide Number Placeholder 3"/>
          <p:cNvSpPr>
            <a:spLocks noGrp="1"/>
          </p:cNvSpPr>
          <p:nvPr>
            <p:ph type="sldNum" sz="quarter" idx="10"/>
          </p:nvPr>
        </p:nvSpPr>
        <p:spPr/>
        <p:txBody>
          <a:bodyPr/>
          <a:lstStyle/>
          <a:p>
            <a:fld id="{16F193A5-183D-43DF-8A4D-8FED7CED327B}" type="slidenum">
              <a:rPr lang="en-US" smtClean="0"/>
              <a:t>10</a:t>
            </a:fld>
            <a:endParaRPr lang="en-US" dirty="0"/>
          </a:p>
        </p:txBody>
      </p:sp>
    </p:spTree>
    <p:extLst>
      <p:ext uri="{BB962C8B-B14F-4D97-AF65-F5344CB8AC3E}">
        <p14:creationId xmlns:p14="http://schemas.microsoft.com/office/powerpoint/2010/main" val="3024484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379413"/>
            <a:ext cx="1508125" cy="1044575"/>
          </a:xfrm>
        </p:spPr>
      </p:sp>
      <p:sp>
        <p:nvSpPr>
          <p:cNvPr id="3" name="Notes Placeholder 2"/>
          <p:cNvSpPr>
            <a:spLocks noGrp="1"/>
          </p:cNvSpPr>
          <p:nvPr>
            <p:ph type="body" idx="1"/>
          </p:nvPr>
        </p:nvSpPr>
        <p:spPr>
          <a:xfrm>
            <a:off x="1001871" y="1565442"/>
            <a:ext cx="8388593" cy="4623972"/>
          </a:xfrm>
        </p:spPr>
        <p:txBody>
          <a:bodyPr/>
          <a:lstStyle/>
          <a:p>
            <a:r>
              <a:rPr lang="sv-SE" sz="1300" dirty="0">
                <a:latin typeface="Arial" panose="020B0604020202020204" pitchFamily="34" charset="0"/>
                <a:cs typeface="Arial" panose="020B0604020202020204" pitchFamily="34" charset="0"/>
              </a:rPr>
              <a:t>Nye uafhængige studier viser at Renu28 øger blodgennemstrømningen i huden og fremskynder cellefornyelsen i huden.</a:t>
            </a:r>
          </a:p>
          <a:p>
            <a:r>
              <a:rPr lang="sv-SE" sz="1300" dirty="0">
                <a:latin typeface="Arial" panose="020B0604020202020204" pitchFamily="34" charset="0"/>
                <a:cs typeface="Arial" panose="020B0604020202020204" pitchFamily="34" charset="0"/>
              </a:rPr>
              <a:t>ASEA hyrede det anerkendte testinstitut, Stephens and Associates, som fik til opgave at teste netop effekten af Renu28 på blodgennemstrømningen i huden, samt hvor meget hurtigere hudcellerne blev fornyet. I  Blodgennemstrømningens - testen blev der smurt Renu28 på testpersonernes ene overarm , morgen og aften.</a:t>
            </a:r>
          </a:p>
          <a:p>
            <a:endParaRPr lang="sv-SE" sz="1300" dirty="0">
              <a:latin typeface="Arial" panose="020B0604020202020204" pitchFamily="34" charset="0"/>
              <a:cs typeface="Arial" panose="020B0604020202020204" pitchFamily="34" charset="0"/>
            </a:endParaRPr>
          </a:p>
          <a:p>
            <a:r>
              <a:rPr lang="sv-SE" sz="1300" dirty="0">
                <a:latin typeface="Arial" panose="020B0604020202020204" pitchFamily="34" charset="0"/>
                <a:cs typeface="Arial" panose="020B0604020202020204" pitchFamily="34" charset="0"/>
              </a:rPr>
              <a:t>Ved hjælp af moderne laserteknik, kaldet Doppler-teknik, som man anvender til at måle mikrocirkulationen, kom man efter en 4-dageds test frem til et </a:t>
            </a:r>
            <a:r>
              <a:rPr lang="da-DK" sz="1300" dirty="0">
                <a:latin typeface="Arial" panose="020B0604020202020204" pitchFamily="34" charset="0"/>
                <a:cs typeface="Arial" panose="020B0604020202020204" pitchFamily="34" charset="0"/>
              </a:rPr>
              <a:t>noget exceptionelle resultat</a:t>
            </a:r>
            <a:r>
              <a:rPr lang="sv-SE" sz="1300" dirty="0">
                <a:latin typeface="Arial" panose="020B0604020202020204" pitchFamily="34" charset="0"/>
                <a:cs typeface="Arial" panose="020B0604020202020204" pitchFamily="34" charset="0"/>
              </a:rPr>
              <a:t>. Samlet set øgedes blodgennemstrømningen  med 55% hos testpersonerne, og med en øgning på </a:t>
            </a:r>
            <a:r>
              <a:rPr lang="sv-SE" sz="1300" b="1" dirty="0">
                <a:latin typeface="Arial" panose="020B0604020202020204" pitchFamily="34" charset="0"/>
                <a:cs typeface="Arial" panose="020B0604020202020204" pitchFamily="34" charset="0"/>
              </a:rPr>
              <a:t>49% bare 15 minutter efter først påføring! </a:t>
            </a:r>
            <a:r>
              <a:rPr lang="sv-SE" sz="1300" dirty="0">
                <a:latin typeface="Arial" panose="020B0604020202020204" pitchFamily="34" charset="0"/>
                <a:cs typeface="Arial" panose="020B0604020202020204" pitchFamily="34" charset="0"/>
              </a:rPr>
              <a:t>Når blod flyder til et område, giver det liv til området. En øgning af blodgennemstrømningen kan give mange forskellige sundhedsmæssige fordele, såsom minskning af opsvulmet hud og væskeansamlinger, hjælpe for tør hud, minskning af strækmærker, minskning af karsprængninger og bedre cirkulation i hænder og fødder.</a:t>
            </a:r>
          </a:p>
          <a:p>
            <a:endParaRPr lang="sv-SE"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 I denne test blev der påført et fluoreserende farvestof </a:t>
            </a:r>
            <a:r>
              <a:rPr lang="sv-SE" sz="1300" dirty="0">
                <a:latin typeface="Arial" panose="020B0604020202020204" pitchFamily="34" charset="0"/>
                <a:cs typeface="Arial" panose="020B0604020202020204" pitchFamily="34" charset="0"/>
              </a:rPr>
              <a:t>på begge overarme, som løbende blev fotograferet i </a:t>
            </a:r>
            <a:r>
              <a:rPr lang="en-US" sz="1300" dirty="0">
                <a:latin typeface="Arial" panose="020B0604020202020204" pitchFamily="34" charset="0"/>
                <a:cs typeface="Arial" panose="020B0604020202020204" pitchFamily="34" charset="0"/>
              </a:rPr>
              <a:t>11 dage.</a:t>
            </a:r>
            <a:r>
              <a:rPr lang="sv-SE" sz="1300" dirty="0">
                <a:latin typeface="Arial" panose="020B0604020202020204" pitchFamily="34" charset="0"/>
                <a:cs typeface="Arial" panose="020B0604020202020204" pitchFamily="34" charset="0"/>
              </a:rPr>
              <a:t> Testpersonerne smurte dagligt Renu28 på den ene overarm i testperioden. </a:t>
            </a:r>
            <a:r>
              <a:rPr lang="da-DK" sz="1300" dirty="0">
                <a:latin typeface="Arial" panose="020B0604020202020204" pitchFamily="34" charset="0"/>
                <a:cs typeface="Arial" panose="020B0604020202020204" pitchFamily="34" charset="0"/>
              </a:rPr>
              <a:t>Det svindende farvestof viste </a:t>
            </a:r>
            <a:r>
              <a:rPr lang="sv-SE" sz="1300" dirty="0">
                <a:latin typeface="Arial" panose="020B0604020202020204" pitchFamily="34" charset="0"/>
                <a:cs typeface="Arial" panose="020B0604020202020204" pitchFamily="34" charset="0"/>
              </a:rPr>
              <a:t>cellefornyelsen eftersom de nye celler ikke har nogen farve på sig. Slutresultatet efter 11 dage viste en næsten 16% hurtigere cellefornyelse der hvor man havde anvendt Renu28, hvilket betyder 4-6 dages hurtigere cellefornyelse for huden – Dette beviser altså at det modvirker aldring og giver en yngre udseende hud! Forestil dig mulighederne  med en kontinuerlig anvendelse af Renu28….  </a:t>
            </a:r>
            <a:endParaRPr lang="sv-SE" sz="13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6F193A5-183D-43DF-8A4D-8FED7CED327B}" type="slidenum">
              <a:rPr lang="en-US" smtClean="0"/>
              <a:t>11</a:t>
            </a:fld>
            <a:endParaRPr lang="en-US" dirty="0"/>
          </a:p>
        </p:txBody>
      </p:sp>
    </p:spTree>
    <p:extLst>
      <p:ext uri="{BB962C8B-B14F-4D97-AF65-F5344CB8AC3E}">
        <p14:creationId xmlns:p14="http://schemas.microsoft.com/office/powerpoint/2010/main" val="347050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2038" y="576263"/>
            <a:ext cx="1279525" cy="887412"/>
          </a:xfrm>
        </p:spPr>
      </p:sp>
      <p:sp>
        <p:nvSpPr>
          <p:cNvPr id="3" name="Notes Placeholder 2"/>
          <p:cNvSpPr>
            <a:spLocks noGrp="1"/>
          </p:cNvSpPr>
          <p:nvPr>
            <p:ph type="body" idx="1"/>
          </p:nvPr>
        </p:nvSpPr>
        <p:spPr>
          <a:xfrm>
            <a:off x="1001872" y="1467860"/>
            <a:ext cx="8014970" cy="4335599"/>
          </a:xfrm>
        </p:spPr>
        <p:txBody>
          <a:bodyPr/>
          <a:lstStyle/>
          <a:p>
            <a:r>
              <a:rPr lang="en-US" sz="1300" dirty="0">
                <a:latin typeface="Arial"/>
                <a:cs typeface="Arial"/>
              </a:rPr>
              <a:t>Lad  os tage et kig på nogle resultater som mennesker har oplevet med Renu 28.</a:t>
            </a:r>
          </a:p>
          <a:p>
            <a:endParaRPr lang="en-US" sz="1300" dirty="0">
              <a:latin typeface="Arial"/>
              <a:cs typeface="Arial"/>
            </a:endParaRPr>
          </a:p>
          <a:p>
            <a:r>
              <a:rPr lang="en-US" sz="1300" dirty="0">
                <a:latin typeface="Arial"/>
                <a:cs typeface="Arial"/>
              </a:rPr>
              <a:t>Kvinden til venstre er en 64-årig naturlæge  fra Norge. Du kan se de her fantastiske resultater hvor man kan komme til at se yngre ud på  bare 28 dage.</a:t>
            </a:r>
          </a:p>
          <a:p>
            <a:endParaRPr lang="en-US" sz="1300" dirty="0">
              <a:latin typeface="Arial"/>
              <a:cs typeface="Arial"/>
            </a:endParaRPr>
          </a:p>
          <a:p>
            <a:r>
              <a:rPr lang="en-US" sz="1300" dirty="0">
                <a:latin typeface="Arial"/>
                <a:cs typeface="Arial"/>
              </a:rPr>
              <a:t>Den anden kvinde fra venstre havde den “dins” på næsen i mange år, og efter en måned med Renu28, kan du se at den er væk. (Værten kan her tale om fordelene når man ser et sådant resultat).</a:t>
            </a:r>
          </a:p>
          <a:p>
            <a:endParaRPr lang="en-US" sz="1300" dirty="0">
              <a:latin typeface="Arial"/>
              <a:cs typeface="Arial"/>
            </a:endParaRPr>
          </a:p>
          <a:p>
            <a:r>
              <a:rPr lang="en-US" sz="1300" dirty="0">
                <a:latin typeface="Arial"/>
                <a:cs typeface="Arial"/>
              </a:rPr>
              <a:t>Du kan selv se minskningen af rødme, irritation på huden samt uren hud på de 2 sidste.</a:t>
            </a:r>
          </a:p>
          <a:p>
            <a:endParaRPr lang="en-US" sz="1300" dirty="0">
              <a:latin typeface="Arial"/>
              <a:cs typeface="Arial"/>
            </a:endParaRPr>
          </a:p>
          <a:p>
            <a:r>
              <a:rPr lang="en-US" sz="1300" dirty="0">
                <a:latin typeface="Arial"/>
                <a:cs typeface="Arial"/>
              </a:rPr>
              <a:t>Hvis redoxmolekyler kan gøre dette udvendig på kroppen, hvad kan de så ikke gøre indvendig!!</a:t>
            </a:r>
          </a:p>
          <a:p>
            <a:endParaRPr lang="en-US" sz="1300" dirty="0">
              <a:latin typeface="Arial"/>
              <a:cs typeface="Arial"/>
            </a:endParaRPr>
          </a:p>
          <a:p>
            <a:r>
              <a:rPr lang="en-US" sz="1300" dirty="0">
                <a:latin typeface="Arial"/>
                <a:cs typeface="Arial"/>
              </a:rPr>
              <a:t>Vi har mange flere billeder som du kan få at se efter præsentationen (eller hvis det er et personligt møde, vis</a:t>
            </a:r>
            <a:r>
              <a:rPr lang="sv-SE" sz="1300" dirty="0">
                <a:latin typeface="Arial"/>
                <a:cs typeface="Arial"/>
              </a:rPr>
              <a:t> før- og efterbillederne fra ASEA)</a:t>
            </a:r>
            <a:r>
              <a:rPr lang="en-US" sz="1300" dirty="0">
                <a:latin typeface="Arial"/>
                <a:cs typeface="Arial"/>
              </a:rPr>
              <a:t>.</a:t>
            </a:r>
          </a:p>
          <a:p>
            <a:endParaRPr lang="en-US" sz="1500" dirty="0"/>
          </a:p>
        </p:txBody>
      </p:sp>
      <p:sp>
        <p:nvSpPr>
          <p:cNvPr id="4" name="Slide Number Placeholder 3"/>
          <p:cNvSpPr>
            <a:spLocks noGrp="1"/>
          </p:cNvSpPr>
          <p:nvPr>
            <p:ph type="sldNum" sz="quarter" idx="10"/>
          </p:nvPr>
        </p:nvSpPr>
        <p:spPr/>
        <p:txBody>
          <a:bodyPr/>
          <a:lstStyle/>
          <a:p>
            <a:fld id="{3AF5178D-C600-C64F-A5BB-B3965FDE5D6B}" type="slidenum">
              <a:rPr lang="en-US" smtClean="0"/>
              <a:t>12</a:t>
            </a:fld>
            <a:endParaRPr lang="en-US" dirty="0"/>
          </a:p>
        </p:txBody>
      </p:sp>
    </p:spTree>
    <p:extLst>
      <p:ext uri="{BB962C8B-B14F-4D97-AF65-F5344CB8AC3E}">
        <p14:creationId xmlns:p14="http://schemas.microsoft.com/office/powerpoint/2010/main" val="2343083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7263" y="409575"/>
            <a:ext cx="1301750" cy="903288"/>
          </a:xfrm>
        </p:spPr>
      </p:sp>
      <p:sp>
        <p:nvSpPr>
          <p:cNvPr id="3" name="Notes Placeholder 2"/>
          <p:cNvSpPr>
            <a:spLocks noGrp="1"/>
          </p:cNvSpPr>
          <p:nvPr>
            <p:ph type="body" idx="1"/>
          </p:nvPr>
        </p:nvSpPr>
        <p:spPr>
          <a:xfrm>
            <a:off x="951430" y="414886"/>
            <a:ext cx="8445610" cy="6018529"/>
          </a:xfrm>
        </p:spPr>
        <p:txBody>
          <a:bodyPr/>
          <a:lstStyle/>
          <a:p>
            <a:pPr marL="1324983"/>
            <a:r>
              <a:rPr lang="en-US" sz="1300" dirty="0">
                <a:latin typeface="Arial" panose="020B0604020202020204" pitchFamily="34" charset="0"/>
                <a:cs typeface="Arial" panose="020B0604020202020204" pitchFamily="34" charset="0"/>
              </a:rPr>
              <a:t>Og Renu28 er ikke bare til ansigtet! Kig på disse resultater fra forskellige steder på kroppen.</a:t>
            </a:r>
          </a:p>
          <a:p>
            <a:endParaRPr lang="en-US" sz="1300" dirty="0">
              <a:latin typeface="Arial" panose="020B0604020202020204" pitchFamily="34" charset="0"/>
              <a:cs typeface="Arial" panose="020B0604020202020204" pitchFamily="34" charset="0"/>
            </a:endParaRPr>
          </a:p>
          <a:p>
            <a:r>
              <a:rPr lang="sv-SE" sz="1300" dirty="0">
                <a:latin typeface="Arial" panose="020B0604020202020204" pitchFamily="34" charset="0"/>
                <a:cs typeface="Arial" panose="020B0604020202020204" pitchFamily="34" charset="0"/>
              </a:rPr>
              <a:t>Kig på billedet af kvindens øre og se hvor rødt det er. Efter bare nogle uger med Renu28 blev kvindens øre normalt igen, med ny hud. Du kan selv se forskellen.</a:t>
            </a:r>
          </a:p>
          <a:p>
            <a:endParaRPr lang="sv-SE" sz="1300" dirty="0">
              <a:latin typeface="Arial" panose="020B0604020202020204" pitchFamily="34" charset="0"/>
              <a:cs typeface="Arial" panose="020B0604020202020204" pitchFamily="34" charset="0"/>
            </a:endParaRPr>
          </a:p>
          <a:p>
            <a:r>
              <a:rPr lang="sv-SE" sz="1300" dirty="0">
                <a:latin typeface="Arial" panose="020B0604020202020204" pitchFamily="34" charset="0"/>
                <a:cs typeface="Arial" panose="020B0604020202020204" pitchFamily="34" charset="0"/>
              </a:rPr>
              <a:t>Du kan bruge Renu28 til mange forskellige ting. </a:t>
            </a:r>
            <a:r>
              <a:rPr lang="sv-SE" sz="1300" b="1" dirty="0">
                <a:latin typeface="Arial" panose="020B0604020202020204" pitchFamily="34" charset="0"/>
                <a:cs typeface="Arial" panose="020B0604020202020204" pitchFamily="34" charset="0"/>
              </a:rPr>
              <a:t>(</a:t>
            </a:r>
            <a:r>
              <a:rPr lang="sv-SE" sz="1300" b="1" i="1" dirty="0">
                <a:latin typeface="Arial" panose="020B0604020202020204" pitchFamily="34" charset="0"/>
                <a:cs typeface="Arial" panose="020B0604020202020204" pitchFamily="34" charset="0"/>
              </a:rPr>
              <a:t>OBS! Hvis er et personligt møde, have en sådan kopi klar:) </a:t>
            </a:r>
            <a:r>
              <a:rPr lang="sv-SE" sz="1300" dirty="0">
                <a:latin typeface="Arial" panose="020B0604020202020204" pitchFamily="34" charset="0"/>
                <a:cs typeface="Arial" panose="020B0604020202020204" pitchFamily="34" charset="0"/>
              </a:rPr>
              <a:t>Jeg har her nogle kopier med “50 måder du kan bruge gelen på”. </a:t>
            </a:r>
            <a:r>
              <a:rPr lang="sv-SE" sz="1300" b="1" dirty="0">
                <a:latin typeface="Arial" panose="020B0604020202020204" pitchFamily="34" charset="0"/>
                <a:cs typeface="Arial" panose="020B0604020202020204" pitchFamily="34" charset="0"/>
              </a:rPr>
              <a:t>(</a:t>
            </a:r>
            <a:r>
              <a:rPr lang="sv-SE" sz="1300" b="1" i="1" dirty="0">
                <a:latin typeface="Arial" panose="020B0604020202020204" pitchFamily="34" charset="0"/>
                <a:cs typeface="Arial" panose="020B0604020202020204" pitchFamily="34" charset="0"/>
              </a:rPr>
              <a:t>Hvis du er på Internet): </a:t>
            </a:r>
            <a:r>
              <a:rPr lang="sv-SE" sz="1300" dirty="0">
                <a:latin typeface="Arial" panose="020B0604020202020204" pitchFamily="34" charset="0"/>
                <a:cs typeface="Arial" panose="020B0604020202020204" pitchFamily="34" charset="0"/>
              </a:rPr>
              <a:t>Jeg kan maile dig et dokument som heder “50 måder du kan bruge gelen på”.Mulighederne er uendelige</a:t>
            </a:r>
          </a:p>
          <a:p>
            <a:endParaRPr lang="sv-SE" sz="1300" dirty="0">
              <a:latin typeface="Arial" panose="020B0604020202020204" pitchFamily="34" charset="0"/>
              <a:cs typeface="Arial" panose="020B0604020202020204" pitchFamily="34" charset="0"/>
            </a:endParaRPr>
          </a:p>
          <a:p>
            <a:pPr defTabSz="966064">
              <a:defRPr/>
            </a:pPr>
            <a:r>
              <a:rPr lang="sv-SE" sz="1300" b="1" i="1" dirty="0">
                <a:latin typeface="Arial" panose="020B0604020202020204" pitchFamily="34" charset="0"/>
                <a:cs typeface="Arial" panose="020B0604020202020204" pitchFamily="34" charset="0"/>
              </a:rPr>
              <a:t>(OBS! Læs neden for  HVIS du har nogen på mødet som har en oplevelse  eller fortæl  om din egen).</a:t>
            </a:r>
          </a:p>
          <a:p>
            <a:r>
              <a:rPr lang="sv-SE" sz="1300" b="1" dirty="0">
                <a:latin typeface="Arial" panose="020B0604020202020204" pitchFamily="34" charset="0"/>
                <a:cs typeface="Arial" panose="020B0604020202020204" pitchFamily="34" charset="0"/>
              </a:rPr>
              <a:t>(REFERENCER REFERENCER REFERENCER). </a:t>
            </a:r>
          </a:p>
          <a:p>
            <a:r>
              <a:rPr lang="sv-SE" sz="1300" dirty="0">
                <a:latin typeface="Arial" panose="020B0604020202020204" pitchFamily="34" charset="0"/>
                <a:cs typeface="Arial" panose="020B0604020202020204" pitchFamily="34" charset="0"/>
              </a:rPr>
              <a:t>Udan at bruge medicinske udtryk eller tale om sygdomme, </a:t>
            </a:r>
            <a:r>
              <a:rPr lang="da-DK" sz="1300" dirty="0">
                <a:latin typeface="Arial" panose="020B0604020202020204" pitchFamily="34" charset="0"/>
                <a:cs typeface="Arial" panose="020B0604020202020204" pitchFamily="34" charset="0"/>
              </a:rPr>
              <a:t>Jeg vil gerne bede nogle af jer der har oplevet Renu28 om at fortælle om de fordele, du har haft ved at bruge denne redox-teknologi</a:t>
            </a:r>
            <a:r>
              <a:rPr lang="sv-SE" sz="1300" dirty="0">
                <a:latin typeface="Arial" panose="020B0604020202020204" pitchFamily="34" charset="0"/>
                <a:cs typeface="Arial" panose="020B0604020202020204" pitchFamily="34" charset="0"/>
              </a:rPr>
              <a:t>.</a:t>
            </a:r>
          </a:p>
          <a:p>
            <a:r>
              <a:rPr lang="da-DK" sz="1300" dirty="0">
                <a:latin typeface="Arial" panose="020B0604020202020204" pitchFamily="34" charset="0"/>
                <a:cs typeface="Arial" panose="020B0604020202020204" pitchFamily="34" charset="0"/>
              </a:rPr>
              <a:t>Hvordan var det, før du brugte Renu 28</a:t>
            </a:r>
            <a:r>
              <a:rPr lang="sv-SE" sz="1300" dirty="0">
                <a:latin typeface="Arial" panose="020B0604020202020204" pitchFamily="34" charset="0"/>
                <a:cs typeface="Arial" panose="020B0604020202020204" pitchFamily="34" charset="0"/>
              </a:rPr>
              <a:t>?</a:t>
            </a:r>
          </a:p>
          <a:p>
            <a:r>
              <a:rPr lang="sv-SE" sz="1300" dirty="0">
                <a:latin typeface="Arial" panose="020B0604020202020204" pitchFamily="34" charset="0"/>
                <a:cs typeface="Arial" panose="020B0604020202020204" pitchFamily="34" charset="0"/>
              </a:rPr>
              <a:t>Hvordan har du brugt det, hvor meget og hvor ofte?</a:t>
            </a:r>
          </a:p>
          <a:p>
            <a:r>
              <a:rPr lang="da-DK" sz="1300" dirty="0">
                <a:latin typeface="Arial" panose="020B0604020202020204" pitchFamily="34" charset="0"/>
                <a:cs typeface="Arial" panose="020B0604020202020204" pitchFamily="34" charset="0"/>
              </a:rPr>
              <a:t>Hvordan det ser ud efter brug af produktet?</a:t>
            </a:r>
          </a:p>
          <a:p>
            <a:endParaRPr lang="sv-SE" sz="1300" dirty="0">
              <a:latin typeface="Arial" panose="020B0604020202020204" pitchFamily="34" charset="0"/>
              <a:cs typeface="Arial" panose="020B0604020202020204" pitchFamily="34" charset="0"/>
            </a:endParaRPr>
          </a:p>
          <a:p>
            <a:pPr defTabSz="966064">
              <a:defRPr/>
            </a:pPr>
            <a:r>
              <a:rPr lang="sv-SE" sz="1300" b="1" i="1" dirty="0">
                <a:latin typeface="Arial" panose="020B0604020202020204" pitchFamily="34" charset="0"/>
                <a:cs typeface="Arial" panose="020B0604020202020204" pitchFamily="34" charset="0"/>
              </a:rPr>
              <a:t>(OBS! Forudsat at du sidder i et rum sammen og faktiskt prøver Renu28, ikke  på Internetmøde):</a:t>
            </a:r>
          </a:p>
          <a:p>
            <a:pPr defTabSz="966064">
              <a:defRPr/>
            </a:pPr>
            <a:r>
              <a:rPr lang="sv-SE" sz="1300" b="1" dirty="0">
                <a:latin typeface="Arial" panose="020B0604020202020204" pitchFamily="34" charset="0"/>
                <a:cs typeface="Arial" panose="020B0604020202020204" pitchFamily="34" charset="0"/>
              </a:rPr>
              <a:t>KONTROLLERE HVODAN DEM SOM SMØRER RENU 28 PÅ OPLEVER DET. </a:t>
            </a:r>
            <a:r>
              <a:rPr lang="sv-SE" sz="1300" dirty="0">
                <a:latin typeface="Arial" panose="020B0604020202020204" pitchFamily="34" charset="0"/>
                <a:cs typeface="Arial" panose="020B0604020202020204" pitchFamily="34" charset="0"/>
              </a:rPr>
              <a:t>Jeg vil lige høre om nogen af jer har mærket en forskel?.</a:t>
            </a:r>
          </a:p>
          <a:p>
            <a:r>
              <a:rPr lang="sv-SE" sz="1300" dirty="0">
                <a:latin typeface="Arial" panose="020B0604020202020204" pitchFamily="34" charset="0"/>
                <a:cs typeface="Arial" panose="020B0604020202020204" pitchFamily="34" charset="0"/>
              </a:rPr>
              <a:t>Kan du mærke forskel på den hånd hvor du brugte RENU 28 og den anden? </a:t>
            </a:r>
          </a:p>
          <a:p>
            <a:r>
              <a:rPr lang="sv-SE" sz="1300" dirty="0">
                <a:latin typeface="Arial" panose="020B0604020202020204" pitchFamily="34" charset="0"/>
                <a:cs typeface="Arial" panose="020B0604020202020204" pitchFamily="34" charset="0"/>
              </a:rPr>
              <a:t>Har du mærket nogen anden forandring på nogen måde?</a:t>
            </a:r>
          </a:p>
          <a:p>
            <a:endParaRPr lang="sv-SE" sz="1300" dirty="0">
              <a:latin typeface="Arial" panose="020B0604020202020204" pitchFamily="34" charset="0"/>
              <a:cs typeface="Arial" panose="020B0604020202020204" pitchFamily="34" charset="0"/>
            </a:endParaRPr>
          </a:p>
          <a:p>
            <a:r>
              <a:rPr lang="sv-SE" sz="1300" b="1" dirty="0">
                <a:latin typeface="Arial" panose="020B0604020202020204" pitchFamily="34" charset="0"/>
                <a:cs typeface="Arial" panose="020B0604020202020204" pitchFamily="34" charset="0"/>
              </a:rPr>
              <a:t>For at følge gældende love og regler er vi nødt til lige at fortælle:</a:t>
            </a:r>
          </a:p>
          <a:p>
            <a:r>
              <a:rPr lang="sv-SE" sz="1300" dirty="0">
                <a:latin typeface="Arial" panose="020B0604020202020204" pitchFamily="34" charset="0"/>
                <a:cs typeface="Arial" panose="020B0604020202020204" pitchFamily="34" charset="0"/>
              </a:rPr>
              <a:t>ASEA og Renu28 kan ikke læge eller hele noget.  Asea kan ikke behandle eller helbrede nogen sygdom og er ikke medicin.</a:t>
            </a:r>
          </a:p>
          <a:p>
            <a:r>
              <a:rPr lang="sv-SE" sz="1300" dirty="0">
                <a:latin typeface="Arial" panose="020B0604020202020204" pitchFamily="34" charset="0"/>
                <a:cs typeface="Arial" panose="020B0604020202020204" pitchFamily="34" charset="0"/>
              </a:rPr>
              <a:t>Redox signalmolekyler i ASEAs produkter øger blot cellernas kommunikation, cellernas effektivitet og cellfunktion, hvilket giver kroppen en mulighed for at genoprette balancen.</a:t>
            </a:r>
          </a:p>
          <a:p>
            <a:endParaRPr lang="en-US" sz="13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13</a:t>
            </a:fld>
            <a:endParaRPr lang="en-US" dirty="0"/>
          </a:p>
        </p:txBody>
      </p:sp>
    </p:spTree>
    <p:extLst>
      <p:ext uri="{BB962C8B-B14F-4D97-AF65-F5344CB8AC3E}">
        <p14:creationId xmlns:p14="http://schemas.microsoft.com/office/powerpoint/2010/main" val="1924366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3850" y="314325"/>
            <a:ext cx="855663" cy="593725"/>
          </a:xfrm>
        </p:spPr>
      </p:sp>
      <p:sp>
        <p:nvSpPr>
          <p:cNvPr id="3" name="Notes Placeholder 2"/>
          <p:cNvSpPr>
            <a:spLocks noGrp="1"/>
          </p:cNvSpPr>
          <p:nvPr>
            <p:ph type="body" idx="1"/>
          </p:nvPr>
        </p:nvSpPr>
        <p:spPr>
          <a:xfrm>
            <a:off x="475282" y="464896"/>
            <a:ext cx="8707017" cy="6228376"/>
          </a:xfrm>
        </p:spPr>
        <p:txBody>
          <a:bodyPr>
            <a:noAutofit/>
          </a:bodyPr>
          <a:lstStyle/>
          <a:p>
            <a:pPr marL="761446"/>
            <a:r>
              <a:rPr lang="en-US" sz="1300" dirty="0">
                <a:latin typeface="Arial"/>
                <a:cs typeface="Arial"/>
              </a:rPr>
              <a:t>ASEA er et firma baseret på integritet og ærlighed.</a:t>
            </a:r>
          </a:p>
          <a:p>
            <a:endParaRPr lang="sv-SE" sz="1300" dirty="0">
              <a:latin typeface="Arial"/>
              <a:cs typeface="Arial"/>
            </a:endParaRPr>
          </a:p>
          <a:p>
            <a:r>
              <a:rPr lang="sv-SE" sz="1300" dirty="0">
                <a:latin typeface="Arial"/>
                <a:cs typeface="Arial"/>
              </a:rPr>
              <a:t>Verdis Norton var tidigere Vice Præsident for et meget stort amerikansk firma, Kraft Foods, og gik på pension som56 årig og som en meget rig mand.</a:t>
            </a:r>
          </a:p>
          <a:p>
            <a:r>
              <a:rPr lang="sv-SE" sz="1300" dirty="0">
                <a:latin typeface="Arial"/>
                <a:cs typeface="Arial"/>
              </a:rPr>
              <a:t>Verdis blev bedt om at sidde i besstyrelsen for mange firmaer, inklusive et firma som havde fundet en metode til at fremstille redoxmolekyler. Han blev begejstret for  denne teknik og oplevede selv en stor forskel med sin egen sundhed. Sammen med sin søn Tyler og en ven James Pack, grundlagde Verdis ASEA for at sikre en kontinuerlig forskning og produktudvikling, med denne fantastiske teknologi. Tyler har en baggrund som ekonomisk strateg og James Pack har tjent en formue i telekombranchen. Så de er alle mænd som kommer fra den traditionelle, Amerikanske, forretningsverden. </a:t>
            </a:r>
          </a:p>
          <a:p>
            <a:endParaRPr lang="sv-SE" sz="1300" dirty="0">
              <a:latin typeface="Arial"/>
              <a:cs typeface="Arial"/>
            </a:endParaRPr>
          </a:p>
          <a:p>
            <a:r>
              <a:rPr lang="sv-SE" sz="1300" dirty="0">
                <a:latin typeface="Arial"/>
                <a:cs typeface="Arial"/>
              </a:rPr>
              <a:t>Verdis tog kontakt til Dr Gary Samuelson, en medicinsk atomfysiker for hvem det lykkedes med denne banebrydende opdagelse, at stabilisere disse Redox Signalmolekyler. Dette gør det nu muligt at have disse molekyler, både på flaske og i tube.</a:t>
            </a:r>
          </a:p>
          <a:p>
            <a:endParaRPr lang="sv-SE" sz="1300" dirty="0">
              <a:latin typeface="Arial"/>
              <a:cs typeface="Arial"/>
            </a:endParaRPr>
          </a:p>
          <a:p>
            <a:r>
              <a:rPr lang="sv-SE" sz="1300" b="1" dirty="0">
                <a:latin typeface="Arial"/>
                <a:cs typeface="Arial"/>
              </a:rPr>
              <a:t>Og denne opdagelse skabte verdens første og eneste balancerede redoxmolekyle-tilskud - ASEA</a:t>
            </a:r>
            <a:r>
              <a:rPr lang="sv-SE" sz="1300" dirty="0">
                <a:latin typeface="Arial"/>
                <a:cs typeface="Arial"/>
              </a:rPr>
              <a:t>. Mange forskere og medicinske eksperter i USA kalder dette for den største sundhedsvidenskablige opdagelset i vores levetid.</a:t>
            </a:r>
          </a:p>
          <a:p>
            <a:endParaRPr lang="sv-SE" sz="1300" dirty="0">
              <a:latin typeface="Arial"/>
              <a:cs typeface="Arial"/>
            </a:endParaRPr>
          </a:p>
          <a:p>
            <a:r>
              <a:rPr lang="sv-SE" sz="1300" dirty="0">
                <a:latin typeface="Arial"/>
                <a:cs typeface="Arial"/>
              </a:rPr>
              <a:t>Så, nu var det tid til at få produktet på markededet… - Hvordan skal du sælge et produkt fremstillet salt og vand fra Salt Lake City?</a:t>
            </a:r>
          </a:p>
          <a:p>
            <a:r>
              <a:rPr lang="sv-SE" sz="1300" b="1" dirty="0">
                <a:latin typeface="Arial"/>
                <a:cs typeface="Arial"/>
              </a:rPr>
              <a:t>De gav Redoxtilskudet til 40 personer, helt gratis. På 2 måneder blev det til 135 personer i 20 lande. </a:t>
            </a:r>
            <a:r>
              <a:rPr lang="sv-SE" sz="1300" dirty="0">
                <a:latin typeface="Arial"/>
                <a:cs typeface="Arial"/>
              </a:rPr>
              <a:t>Folk stillede sig i bogstaveligste forstand i kø udenfor  deres hus for at få fat i produktet. Disse mennesker begyndte at fortælle deres historier om de store ændringer de oplevede med deres sundhed og velvære.</a:t>
            </a:r>
          </a:p>
          <a:p>
            <a:endParaRPr lang="sv-SE" sz="1300" dirty="0">
              <a:latin typeface="Arial"/>
              <a:cs typeface="Arial"/>
            </a:endParaRPr>
          </a:p>
          <a:p>
            <a:r>
              <a:rPr lang="sv-SE" sz="1300" dirty="0">
                <a:latin typeface="Arial"/>
                <a:cs typeface="Arial"/>
              </a:rPr>
              <a:t>Et medicinalfirma tilbød en stor sum penge for at købe teknologien, men under forudsætning af at folk skulle holde op med at drikke molekylerne men Verdis havde store alvorlige betænkeligheder ved at testpersonerne skulle holde op med at bruge produktet.</a:t>
            </a:r>
          </a:p>
          <a:p>
            <a:endParaRPr lang="sv-SE" sz="1300" dirty="0">
              <a:latin typeface="Arial"/>
              <a:cs typeface="Arial"/>
            </a:endParaRPr>
          </a:p>
          <a:p>
            <a:r>
              <a:rPr lang="sv-SE" sz="1300" dirty="0">
                <a:latin typeface="Arial"/>
                <a:cs typeface="Arial"/>
              </a:rPr>
              <a:t>Så de sagde  NEJ til pengene og JA til folket og det er derfor at ASEA formidles via referencer. Ved “mund-til-mund” metoden får vi nu ut disse molekyler ud til verden, hvilket også skaber en stor mulighed for dig og mig.</a:t>
            </a:r>
          </a:p>
        </p:txBody>
      </p:sp>
      <p:sp>
        <p:nvSpPr>
          <p:cNvPr id="4" name="Slide Number Placeholder 3"/>
          <p:cNvSpPr>
            <a:spLocks noGrp="1"/>
          </p:cNvSpPr>
          <p:nvPr>
            <p:ph type="sldNum" sz="quarter" idx="10"/>
          </p:nvPr>
        </p:nvSpPr>
        <p:spPr>
          <a:xfrm>
            <a:off x="5674952" y="6542560"/>
            <a:ext cx="4341442" cy="344408"/>
          </a:xfrm>
          <a:prstGeom prst="rect">
            <a:avLst/>
          </a:prstGeom>
        </p:spPr>
        <p:txBody>
          <a:bodyPr/>
          <a:lstStyle/>
          <a:p>
            <a:fld id="{FC50C3DF-7742-4164-933C-A50241774F1A}" type="slidenum">
              <a:rPr lang="en-US" smtClean="0"/>
              <a:pPr/>
              <a:t>14</a:t>
            </a:fld>
            <a:endParaRPr lang="en-US" dirty="0"/>
          </a:p>
        </p:txBody>
      </p:sp>
    </p:spTree>
    <p:extLst>
      <p:ext uri="{BB962C8B-B14F-4D97-AF65-F5344CB8AC3E}">
        <p14:creationId xmlns:p14="http://schemas.microsoft.com/office/powerpoint/2010/main" val="2401982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449263"/>
            <a:ext cx="1512888" cy="1049337"/>
          </a:xfrm>
        </p:spPr>
      </p:sp>
      <p:sp>
        <p:nvSpPr>
          <p:cNvPr id="3" name="Notes Placeholder 2"/>
          <p:cNvSpPr>
            <a:spLocks noGrp="1"/>
          </p:cNvSpPr>
          <p:nvPr>
            <p:ph type="body" idx="1"/>
          </p:nvPr>
        </p:nvSpPr>
        <p:spPr>
          <a:xfrm>
            <a:off x="939255" y="1479155"/>
            <a:ext cx="8014970" cy="4917559"/>
          </a:xfrm>
        </p:spPr>
        <p:txBody>
          <a:bodyPr/>
          <a:lstStyle/>
          <a:p>
            <a:pPr defTabSz="483032">
              <a:defRPr/>
            </a:pPr>
            <a:r>
              <a:rPr lang="en-US" sz="1300" dirty="0">
                <a:latin typeface="Arial"/>
                <a:cs typeface="Arial"/>
              </a:rPr>
              <a:t>Nu forstår du måske hvorfor ASEAs grundlæggere, som kommer fra traditionelle virksomheder, valgte at formidle ASEA via referencer. Af det du har set og hørt i dag, så ville det altså ikke have været specielt effektivt at sælge produkter som Renu 28 og ASEA fra hylderne i en butik. </a:t>
            </a:r>
            <a:r>
              <a:rPr lang="en-US" sz="1300" b="1" dirty="0">
                <a:latin typeface="Arial"/>
                <a:cs typeface="Arial"/>
              </a:rPr>
              <a:t>Disse helt unikke produkter kræver en vis forklaring for at forstå teknologien, og for at kunne anvende dem på rette måde.</a:t>
            </a:r>
          </a:p>
          <a:p>
            <a:pPr defTabSz="483032">
              <a:defRPr/>
            </a:pPr>
            <a:endParaRPr lang="en-US" sz="1300" dirty="0">
              <a:latin typeface="Arial"/>
              <a:cs typeface="Arial"/>
            </a:endParaRPr>
          </a:p>
          <a:p>
            <a:pPr defTabSz="483032">
              <a:defRPr/>
            </a:pPr>
            <a:r>
              <a:rPr lang="sv-SE" sz="1300" dirty="0">
                <a:latin typeface="Arial"/>
                <a:cs typeface="Arial"/>
              </a:rPr>
              <a:t>Det faktum at ASEA formidles via referencer er fantastiskt da det giver folk  som dig og mig mulifheden for at fortælle andre produkterne, og på den måde skabe en indkomst til dig og folk som du kender. Du vil måske gerne tjene til at dine egne produkter er betalt , eller måske vil du gerne forbedre din økonomi. Nogle af jer har måske allerede set ideen med ASEA og fornemmer hvordan denne mulighed kan udnyttes. At bygge ett team af ligesindede mennesker som sammen kan skabe en fuldtidsingkomst eller en måske en vedrarende indtægt. Fortæl hvad </a:t>
            </a:r>
            <a:r>
              <a:rPr lang="sv-SE" sz="1300" b="1" dirty="0">
                <a:latin typeface="Arial"/>
                <a:cs typeface="Arial"/>
              </a:rPr>
              <a:t>du</a:t>
            </a:r>
            <a:r>
              <a:rPr lang="sv-SE" sz="1300" dirty="0">
                <a:latin typeface="Arial"/>
                <a:cs typeface="Arial"/>
              </a:rPr>
              <a:t> vil, så får du hjælp til at lægge en plan!</a:t>
            </a:r>
          </a:p>
          <a:p>
            <a:pPr defTabSz="483032">
              <a:defRPr/>
            </a:pPr>
            <a:endParaRPr lang="en-US" sz="1300" dirty="0">
              <a:latin typeface="Arial"/>
              <a:cs typeface="Arial"/>
            </a:endParaRPr>
          </a:p>
          <a:p>
            <a:pPr defTabSz="483032">
              <a:defRPr/>
            </a:pPr>
            <a:r>
              <a:rPr lang="en-US" sz="1300" dirty="0">
                <a:latin typeface="Arial"/>
                <a:cs typeface="Arial"/>
              </a:rPr>
              <a:t>Har du </a:t>
            </a:r>
            <a:r>
              <a:rPr lang="en-US" sz="1300" b="1" dirty="0">
                <a:latin typeface="Arial"/>
                <a:cs typeface="Arial"/>
              </a:rPr>
              <a:t>vedvarende udgifter </a:t>
            </a:r>
            <a:r>
              <a:rPr lang="en-US" sz="1300" dirty="0">
                <a:latin typeface="Arial"/>
                <a:cs typeface="Arial"/>
              </a:rPr>
              <a:t>hver måned? Nu kan du skabe en </a:t>
            </a:r>
            <a:r>
              <a:rPr lang="en-US" sz="1300" b="1" dirty="0">
                <a:latin typeface="Arial"/>
                <a:cs typeface="Arial"/>
              </a:rPr>
              <a:t>vedvarende indtægt </a:t>
            </a:r>
            <a:r>
              <a:rPr lang="en-US" sz="1300" dirty="0">
                <a:latin typeface="Arial"/>
                <a:cs typeface="Arial"/>
              </a:rPr>
              <a:t>med ASEA, som kan hjælpe dig med at dække udgifterne.</a:t>
            </a:r>
          </a:p>
          <a:p>
            <a:pPr defTabSz="483032">
              <a:defRPr/>
            </a:pPr>
            <a:endParaRPr lang="en-US" sz="1300" dirty="0">
              <a:latin typeface="Arial"/>
              <a:cs typeface="Arial"/>
            </a:endParaRPr>
          </a:p>
          <a:p>
            <a:pPr defTabSz="483032">
              <a:defRPr/>
            </a:pPr>
            <a:r>
              <a:rPr lang="en-US" sz="1300" dirty="0">
                <a:latin typeface="Arial"/>
                <a:cs typeface="Arial"/>
              </a:rPr>
              <a:t>[Fortæl kort om hvad ASEAs forretningsmulighed t har betydet før dig og dit liv] </a:t>
            </a:r>
          </a:p>
        </p:txBody>
      </p:sp>
      <p:sp>
        <p:nvSpPr>
          <p:cNvPr id="4" name="Slide Number Placeholder 3"/>
          <p:cNvSpPr>
            <a:spLocks noGrp="1"/>
          </p:cNvSpPr>
          <p:nvPr>
            <p:ph type="sldNum" sz="quarter" idx="10"/>
          </p:nvPr>
        </p:nvSpPr>
        <p:spPr/>
        <p:txBody>
          <a:bodyPr/>
          <a:lstStyle/>
          <a:p>
            <a:fld id="{3AF5178D-C600-C64F-A5BB-B3965FDE5D6B}" type="slidenum">
              <a:rPr lang="en-US" smtClean="0"/>
              <a:t>15</a:t>
            </a:fld>
            <a:endParaRPr lang="en-US" dirty="0"/>
          </a:p>
        </p:txBody>
      </p:sp>
    </p:spTree>
    <p:extLst>
      <p:ext uri="{BB962C8B-B14F-4D97-AF65-F5344CB8AC3E}">
        <p14:creationId xmlns:p14="http://schemas.microsoft.com/office/powerpoint/2010/main" val="1746691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0313" y="477838"/>
            <a:ext cx="954087" cy="661987"/>
          </a:xfrm>
        </p:spPr>
      </p:sp>
      <p:sp>
        <p:nvSpPr>
          <p:cNvPr id="3" name="Notes Placeholder 2"/>
          <p:cNvSpPr>
            <a:spLocks noGrp="1"/>
          </p:cNvSpPr>
          <p:nvPr>
            <p:ph type="body" idx="1"/>
          </p:nvPr>
        </p:nvSpPr>
        <p:spPr>
          <a:xfrm>
            <a:off x="1147647" y="1139955"/>
            <a:ext cx="8014970" cy="5237793"/>
          </a:xfrm>
        </p:spPr>
        <p:txBody>
          <a:bodyPr/>
          <a:lstStyle/>
          <a:p>
            <a:pPr>
              <a:defRPr sz="1800"/>
            </a:pPr>
            <a:r>
              <a:rPr lang="en-US" sz="1300" dirty="0">
                <a:latin typeface="Arial"/>
                <a:cs typeface="Arial"/>
              </a:rPr>
              <a:t>ASEAs vision er at forandre verden for mennesker, og blive en global virksomhed, ved hjælp af mund-til-mund metoden. Efter 5 år, er ASEA helt gældfri og har expanderet til nu 26 lande Mennesker rundt om i verden bliver hjulpet hver dag takket være disse produkter. Af 2800  netværksfirmaer rundt omkring I verden ligger ASEA nu I top 100.</a:t>
            </a:r>
          </a:p>
          <a:p>
            <a:pPr>
              <a:defRPr sz="1800"/>
            </a:pPr>
            <a:endParaRPr lang="en-US" sz="1300" dirty="0">
              <a:latin typeface="Arial"/>
              <a:cs typeface="Arial"/>
            </a:endParaRPr>
          </a:p>
          <a:p>
            <a:pPr>
              <a:defRPr sz="1800"/>
            </a:pPr>
            <a:r>
              <a:rPr lang="en-US" sz="1300" dirty="0">
                <a:latin typeface="Arial"/>
                <a:cs typeface="Arial"/>
              </a:rPr>
              <a:t>Med ASEA kan du bygge dit netværk lokalt eller globalt. Mennesker der tænker på hvordan  andre mennesker har det fortæller helt naturligt om dette produkt. </a:t>
            </a:r>
          </a:p>
          <a:p>
            <a:pPr>
              <a:defRPr sz="1800"/>
            </a:pPr>
            <a:endParaRPr lang="en-US" sz="1300" dirty="0">
              <a:latin typeface="Arial"/>
              <a:cs typeface="Arial"/>
            </a:endParaRPr>
          </a:p>
          <a:p>
            <a:pPr>
              <a:defRPr sz="1800"/>
            </a:pPr>
            <a:r>
              <a:rPr lang="en-US" sz="1300" dirty="0">
                <a:latin typeface="Arial"/>
                <a:cs typeface="Arial"/>
              </a:rPr>
              <a:t>Vi som hjælper med at udbrede ASEA får del i 50% af deres globale omsætning. Istedet for at bruge mange miljoner til reklame for produkterne på traditionel vis, så giver ASEA istedet dig og mig reklampengene. Og disse udbetalea allerede ugen efter at produkterne er solgt. </a:t>
            </a:r>
          </a:p>
          <a:p>
            <a:pPr>
              <a:defRPr sz="1800"/>
            </a:pPr>
            <a:endParaRPr lang="en-US" sz="1300" dirty="0">
              <a:latin typeface="Arial"/>
              <a:cs typeface="Arial"/>
            </a:endParaRPr>
          </a:p>
          <a:p>
            <a:pPr>
              <a:defRPr sz="1800"/>
            </a:pPr>
            <a:r>
              <a:rPr lang="en-US" sz="1300" dirty="0">
                <a:latin typeface="Arial"/>
                <a:cs typeface="Arial"/>
              </a:rPr>
              <a:t>Du har sikkert allerede haft nogen tankerne  som kunne være interesseret I at høre om ASEA. Når du nu ved hvad Redoxmolekyler kan gøre for mennesker, hvofor skulle du så </a:t>
            </a:r>
            <a:r>
              <a:rPr lang="en-US" sz="1300" b="1" dirty="0">
                <a:latin typeface="Arial"/>
                <a:cs typeface="Arial"/>
              </a:rPr>
              <a:t>ikke</a:t>
            </a:r>
            <a:r>
              <a:rPr lang="en-US" sz="1300" dirty="0">
                <a:latin typeface="Arial"/>
                <a:cs typeface="Arial"/>
              </a:rPr>
              <a:t> kunne fortælle andre om det? Vi hjælper dig på samme måde som nu med at informere og  sammen opbygger vi dit team</a:t>
            </a:r>
          </a:p>
          <a:p>
            <a:pPr>
              <a:defRPr sz="1800"/>
            </a:pPr>
            <a:r>
              <a:rPr lang="en-US" sz="1300" dirty="0">
                <a:latin typeface="Arial"/>
                <a:cs typeface="Arial"/>
              </a:rPr>
              <a:t>De fleste mennesker overvurderer hvad de kan udrette på et år, men undervurderer hvad de kan udrette på 3-5 år.</a:t>
            </a:r>
          </a:p>
        </p:txBody>
      </p:sp>
    </p:spTree>
    <p:extLst>
      <p:ext uri="{BB962C8B-B14F-4D97-AF65-F5344CB8AC3E}">
        <p14:creationId xmlns:p14="http://schemas.microsoft.com/office/powerpoint/2010/main" val="1885617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0863" y="317500"/>
            <a:ext cx="1050925" cy="728663"/>
          </a:xfrm>
        </p:spPr>
      </p:sp>
      <p:sp>
        <p:nvSpPr>
          <p:cNvPr id="3" name="Notes Placeholder 2"/>
          <p:cNvSpPr>
            <a:spLocks noGrp="1"/>
          </p:cNvSpPr>
          <p:nvPr>
            <p:ph type="body" idx="1"/>
          </p:nvPr>
        </p:nvSpPr>
        <p:spPr>
          <a:xfrm>
            <a:off x="947820" y="502644"/>
            <a:ext cx="8014970" cy="5883524"/>
          </a:xfrm>
        </p:spPr>
        <p:txBody>
          <a:bodyPr/>
          <a:lstStyle/>
          <a:p>
            <a:pPr marL="662492">
              <a:defRPr sz="1800"/>
            </a:pPr>
            <a:r>
              <a:rPr lang="sv-SE" sz="1300" dirty="0">
                <a:latin typeface="Arial" panose="020B0604020202020204" pitchFamily="34" charset="0"/>
                <a:cs typeface="Arial" panose="020B0604020202020204" pitchFamily="34" charset="0"/>
              </a:rPr>
              <a:t>Alle er forskellige og reagerer forskelligt på produkterne, så lad os skabe de rette forventninger. Statistikken er beregnet udfra 5 års anvendelse af ASEA i USA</a:t>
            </a:r>
          </a:p>
          <a:p>
            <a:pPr marL="662492">
              <a:defRPr sz="1800"/>
            </a:pPr>
            <a:endParaRPr lang="sv-SE" sz="1300" dirty="0">
              <a:latin typeface="Arial" panose="020B0604020202020204" pitchFamily="34" charset="0"/>
              <a:cs typeface="Arial" panose="020B0604020202020204" pitchFamily="34" charset="0"/>
            </a:endParaRPr>
          </a:p>
          <a:p>
            <a:pPr marL="662492">
              <a:defRPr sz="1800"/>
            </a:pPr>
            <a:r>
              <a:rPr lang="sv-SE" sz="1300" dirty="0">
                <a:latin typeface="Arial" panose="020B0604020202020204" pitchFamily="34" charset="0"/>
                <a:cs typeface="Arial" panose="020B0604020202020204" pitchFamily="34" charset="0"/>
              </a:rPr>
              <a:t>Ca. 10% oplever en forandring i løbet af den første uge - dvs at 90%  ikke tror det virker.</a:t>
            </a:r>
          </a:p>
          <a:p>
            <a:pPr marL="662492">
              <a:defRPr sz="1800"/>
            </a:pPr>
            <a:r>
              <a:rPr lang="sv-SE" sz="1300" dirty="0">
                <a:latin typeface="Arial" panose="020B0604020202020204" pitchFamily="34" charset="0"/>
                <a:cs typeface="Arial" panose="020B0604020202020204" pitchFamily="34" charset="0"/>
              </a:rPr>
              <a:t>Ca. 50% oplever positive forandringer i løbet af den første måned, </a:t>
            </a:r>
          </a:p>
          <a:p>
            <a:pPr marL="662492">
              <a:defRPr sz="1800"/>
            </a:pPr>
            <a:r>
              <a:rPr lang="sv-SE" sz="1300" dirty="0">
                <a:latin typeface="Arial" panose="020B0604020202020204" pitchFamily="34" charset="0"/>
                <a:cs typeface="Arial" panose="020B0604020202020204" pitchFamily="34" charset="0"/>
              </a:rPr>
              <a:t>Men efter 90-120 dage oplever over 90% en markant positiv forskel.</a:t>
            </a:r>
          </a:p>
          <a:p>
            <a:pPr marL="662492">
              <a:defRPr sz="1800"/>
            </a:pPr>
            <a:endParaRPr lang="sv-SE" sz="1300" dirty="0">
              <a:latin typeface="Arial" panose="020B0604020202020204" pitchFamily="34" charset="0"/>
              <a:cs typeface="Arial" panose="020B0604020202020204" pitchFamily="34" charset="0"/>
            </a:endParaRPr>
          </a:p>
          <a:p>
            <a:pPr marL="662492">
              <a:defRPr sz="1800"/>
            </a:pPr>
            <a:r>
              <a:rPr lang="sv-SE" sz="1300" dirty="0">
                <a:latin typeface="Arial" panose="020B0604020202020204" pitchFamily="34" charset="0"/>
                <a:cs typeface="Arial" panose="020B0604020202020204" pitchFamily="34" charset="0"/>
              </a:rPr>
              <a:t>Det er derfor vi anbefaler at du altid bør give produkterne en 90-120 dages prøveperiode og du vil blive forbavset over de resultater du vil se og føle..</a:t>
            </a:r>
          </a:p>
          <a:p>
            <a:pPr marL="662492">
              <a:defRPr sz="1800"/>
            </a:pPr>
            <a:endParaRPr lang="sv-SE" sz="1300" dirty="0">
              <a:latin typeface="Arial" panose="020B0604020202020204" pitchFamily="34" charset="0"/>
              <a:cs typeface="Arial" panose="020B0604020202020204" pitchFamily="34" charset="0"/>
            </a:endParaRPr>
          </a:p>
          <a:p>
            <a:pPr marL="662492">
              <a:defRPr sz="1800"/>
            </a:pPr>
            <a:r>
              <a:rPr lang="sv-SE" sz="1300" dirty="0">
                <a:latin typeface="Arial" panose="020B0604020202020204" pitchFamily="34" charset="0"/>
                <a:cs typeface="Arial" panose="020B0604020202020204" pitchFamily="34" charset="0"/>
              </a:rPr>
              <a:t>Med Renu28 kan personer ofte opleve en forskel hurtigt. Men vi er alle unike så vi anbefaler altid at anvende redoxteknologien i 90-120 dage så du har mulighed for at opleve det rigtige resultat. </a:t>
            </a:r>
          </a:p>
          <a:p>
            <a:pPr marL="662492">
              <a:defRPr sz="1800"/>
            </a:pPr>
            <a:endParaRPr lang="sv-SE" sz="1300" dirty="0">
              <a:latin typeface="Arial" panose="020B0604020202020204" pitchFamily="34" charset="0"/>
              <a:cs typeface="Arial" panose="020B0604020202020204" pitchFamily="34" charset="0"/>
            </a:endParaRPr>
          </a:p>
          <a:p>
            <a:pPr marL="662492">
              <a:defRPr sz="1800"/>
            </a:pPr>
            <a:r>
              <a:rPr lang="sv-SE" sz="1300" dirty="0">
                <a:latin typeface="Arial" panose="020B0604020202020204" pitchFamily="34" charset="0"/>
                <a:cs typeface="Arial" panose="020B0604020202020204" pitchFamily="34" charset="0"/>
              </a:rPr>
              <a:t>Den normale mængde Renu28 til ansigt/hals er en tube pr. måned. Til cellulitis eller andre hududfordringer behøves naturligvis mere. </a:t>
            </a:r>
          </a:p>
          <a:p>
            <a:pPr marL="662492">
              <a:defRPr sz="1800"/>
            </a:pPr>
            <a:endParaRPr lang="sv-SE" sz="1300" dirty="0">
              <a:latin typeface="Arial" panose="020B0604020202020204" pitchFamily="34" charset="0"/>
              <a:cs typeface="Arial" panose="020B0604020202020204" pitchFamily="34" charset="0"/>
            </a:endParaRPr>
          </a:p>
          <a:p>
            <a:pPr marL="662492">
              <a:defRPr sz="1800"/>
            </a:pPr>
            <a:r>
              <a:rPr lang="sv-SE" sz="1300" dirty="0">
                <a:latin typeface="Arial" panose="020B0604020202020204" pitchFamily="34" charset="0"/>
                <a:cs typeface="Arial" panose="020B0604020202020204" pitchFamily="34" charset="0"/>
              </a:rPr>
              <a:t>Når det gælder Renu28 får du utroligt meget for pengene hvis du sammenliger med andre populære hudprodukter. Som du har hørt og set her i dag så er Renu28 mere end bare en almindelig ansigtscreme. </a:t>
            </a:r>
            <a:r>
              <a:rPr lang="da-DK" sz="1300" dirty="0">
                <a:latin typeface="Arial" panose="020B0604020202020204" pitchFamily="34" charset="0"/>
                <a:cs typeface="Arial" panose="020B0604020202020204" pitchFamily="34" charset="0"/>
              </a:rPr>
              <a:t>Du kan ikke engang sammenligne med produkter som kun er beregnet til ansigtet!</a:t>
            </a:r>
            <a:endParaRPr 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6102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100" y="422275"/>
            <a:ext cx="722313" cy="500063"/>
          </a:xfrm>
        </p:spPr>
      </p:sp>
      <p:sp>
        <p:nvSpPr>
          <p:cNvPr id="3" name="Notes Placeholder 2"/>
          <p:cNvSpPr>
            <a:spLocks noGrp="1"/>
          </p:cNvSpPr>
          <p:nvPr>
            <p:ph type="body" idx="1"/>
          </p:nvPr>
        </p:nvSpPr>
        <p:spPr>
          <a:xfrm>
            <a:off x="584094" y="358759"/>
            <a:ext cx="9027685" cy="6232144"/>
          </a:xfrm>
        </p:spPr>
        <p:txBody>
          <a:bodyPr/>
          <a:lstStyle/>
          <a:p>
            <a:pPr marL="380724" defTabSz="966064">
              <a:tabLst>
                <a:tab pos="471292" algn="l"/>
                <a:tab pos="571924" algn="l"/>
              </a:tabLst>
              <a:defRPr/>
            </a:pPr>
            <a:r>
              <a:rPr lang="en-US" sz="1300" baseline="0" dirty="0">
                <a:latin typeface="Arial" panose="020B0604020202020204" pitchFamily="34" charset="0"/>
                <a:cs typeface="Arial" panose="020B0604020202020204" pitchFamily="34" charset="0"/>
              </a:rPr>
              <a:t>Du kan vælge at </a:t>
            </a:r>
            <a:r>
              <a:rPr lang="en-US" sz="1300" b="1" baseline="0" dirty="0">
                <a:latin typeface="Arial" panose="020B0604020202020204" pitchFamily="34" charset="0"/>
                <a:cs typeface="Arial" panose="020B0604020202020204" pitchFamily="34" charset="0"/>
              </a:rPr>
              <a:t>blive kunde</a:t>
            </a:r>
            <a:r>
              <a:rPr lang="en-US" sz="1300" baseline="0" dirty="0">
                <a:latin typeface="Arial" panose="020B0604020202020204" pitchFamily="34" charset="0"/>
                <a:cs typeface="Arial" panose="020B0604020202020204" pitchFamily="34" charset="0"/>
              </a:rPr>
              <a:t>, prøve produkterne og opleve at du sundhedsmæssigt for det bedre, enten ved at købe produkterne som almindelig kunde eller ved blive fordelskunde og købe til engrosspris hver måned. </a:t>
            </a:r>
          </a:p>
          <a:p>
            <a:pPr marL="380724" defTabSz="966064">
              <a:tabLst>
                <a:tab pos="471292" algn="l"/>
                <a:tab pos="571924" algn="l"/>
              </a:tabLst>
              <a:defRPr/>
            </a:pPr>
            <a:endParaRPr lang="en-US" sz="1300" baseline="0" dirty="0">
              <a:latin typeface="Arial" panose="020B0604020202020204" pitchFamily="34" charset="0"/>
              <a:cs typeface="Arial" panose="020B0604020202020204" pitchFamily="34" charset="0"/>
            </a:endParaRPr>
          </a:p>
          <a:p>
            <a:pPr marL="380724" defTabSz="966064">
              <a:tabLst>
                <a:tab pos="471292" algn="l"/>
                <a:tab pos="571924" algn="l"/>
              </a:tabLst>
              <a:defRPr/>
            </a:pPr>
            <a:r>
              <a:rPr lang="en-US" sz="1300" baseline="0" dirty="0">
                <a:latin typeface="Arial" panose="020B0604020202020204" pitchFamily="34" charset="0"/>
                <a:cs typeface="Arial" panose="020B0604020202020204" pitchFamily="34" charset="0"/>
              </a:rPr>
              <a:t>Eller også kan du være </a:t>
            </a:r>
            <a:r>
              <a:rPr lang="en-US" sz="1300" b="1" baseline="0" dirty="0">
                <a:latin typeface="Arial" panose="020B0604020202020204" pitchFamily="34" charset="0"/>
                <a:cs typeface="Arial" panose="020B0604020202020204" pitchFamily="34" charset="0"/>
              </a:rPr>
              <a:t>med som partner </a:t>
            </a:r>
            <a:r>
              <a:rPr lang="en-US" sz="1300" baseline="0" dirty="0">
                <a:latin typeface="Arial" panose="020B0604020202020204" pitchFamily="34" charset="0"/>
                <a:cs typeface="Arial" panose="020B0604020202020204" pitchFamily="34" charset="0"/>
              </a:rPr>
              <a:t>og købe til engrosspris, plus andre fordele, samt muligheden at opbygge en lokal eller global forretning. Du vælger selv hvor meget tid du vill lægge i det, du ønsker måske bare at tjene til dine egne produkter.</a:t>
            </a:r>
          </a:p>
          <a:p>
            <a:pPr marL="380724" defTabSz="966064">
              <a:tabLst>
                <a:tab pos="471292" algn="l"/>
                <a:tab pos="571924" algn="l"/>
              </a:tabLst>
              <a:defRPr/>
            </a:pPr>
            <a:endParaRPr lang="en-US" sz="1300" baseline="0" dirty="0">
              <a:latin typeface="Arial" panose="020B0604020202020204" pitchFamily="34" charset="0"/>
              <a:cs typeface="Arial" panose="020B0604020202020204" pitchFamily="34" charset="0"/>
            </a:endParaRPr>
          </a:p>
          <a:p>
            <a:pPr marL="380724" defTabSz="966064">
              <a:tabLst>
                <a:tab pos="471292" algn="l"/>
                <a:tab pos="571924" algn="l"/>
              </a:tabLst>
              <a:defRPr/>
            </a:pPr>
            <a:r>
              <a:rPr lang="en-US" sz="1300" baseline="0" dirty="0">
                <a:latin typeface="Arial" panose="020B0604020202020204" pitchFamily="34" charset="0"/>
                <a:cs typeface="Arial" panose="020B0604020202020204" pitchFamily="34" charset="0"/>
              </a:rPr>
              <a:t>Eller også kan du vælge at </a:t>
            </a:r>
            <a:r>
              <a:rPr lang="en-US" sz="1300" b="1" baseline="0" dirty="0">
                <a:latin typeface="Arial" panose="020B0604020202020204" pitchFamily="34" charset="0"/>
                <a:cs typeface="Arial" panose="020B0604020202020204" pitchFamily="34" charset="0"/>
              </a:rPr>
              <a:t>få en fuldtidsindkomst og en vedvarende indtægt.</a:t>
            </a:r>
            <a:r>
              <a:rPr lang="en-US" sz="1300" b="0" baseline="0" dirty="0">
                <a:latin typeface="Arial" panose="020B0604020202020204" pitchFamily="34" charset="0"/>
                <a:cs typeface="Arial" panose="020B0604020202020204" pitchFamily="34" charset="0"/>
              </a:rPr>
              <a:t> Ved at </a:t>
            </a:r>
            <a:r>
              <a:rPr lang="en-US" sz="1300" baseline="0" dirty="0">
                <a:latin typeface="Arial" panose="020B0604020202020204" pitchFamily="34" charset="0"/>
                <a:cs typeface="Arial" panose="020B0604020202020204" pitchFamily="34" charset="0"/>
              </a:rPr>
              <a:t>bygge et stort team, og samtidigt hjælpe hundredevis /tusindevis med at forbedre deres sundhed og velvære, ja du har muligheden for at skabe en økonomisk frihed de fleste bare kan drømme om. </a:t>
            </a:r>
          </a:p>
          <a:p>
            <a:pPr marL="380724" defTabSz="966064">
              <a:tabLst>
                <a:tab pos="471292" algn="l"/>
                <a:tab pos="571924" algn="l"/>
              </a:tabLst>
              <a:defRPr/>
            </a:pPr>
            <a:endParaRPr lang="en-US" sz="1300" baseline="0" dirty="0">
              <a:latin typeface="Arial" panose="020B0604020202020204" pitchFamily="34" charset="0"/>
              <a:cs typeface="Arial" panose="020B0604020202020204" pitchFamily="34" charset="0"/>
            </a:endParaRPr>
          </a:p>
          <a:p>
            <a:pPr marL="380724" defTabSz="966064">
              <a:tabLst>
                <a:tab pos="471292" algn="l"/>
                <a:tab pos="571924" algn="l"/>
              </a:tabLst>
              <a:defRPr/>
            </a:pPr>
            <a:r>
              <a:rPr lang="en-US" sz="1300" baseline="0" dirty="0">
                <a:latin typeface="Arial" panose="020B0604020202020204" pitchFamily="34" charset="0"/>
                <a:cs typeface="Arial" panose="020B0604020202020204" pitchFamily="34" charset="0"/>
              </a:rPr>
              <a:t>Uanset hvad du føler er det rigtige for dig så er du velkommen i den voksende ASEA familie. Tal med den som inviterede dig til dagens præsentation så hjælper han eller hende dig med din registrering.</a:t>
            </a:r>
          </a:p>
          <a:p>
            <a:pPr marL="380724" defTabSz="966064">
              <a:tabLst>
                <a:tab pos="471292" algn="l"/>
                <a:tab pos="571924" algn="l"/>
              </a:tabLst>
              <a:defRPr/>
            </a:pPr>
            <a:endParaRPr lang="en-US" sz="1300" baseline="0" dirty="0">
              <a:latin typeface="Arial" panose="020B0604020202020204" pitchFamily="34" charset="0"/>
              <a:cs typeface="Arial" panose="020B0604020202020204" pitchFamily="34" charset="0"/>
            </a:endParaRPr>
          </a:p>
          <a:p>
            <a:pPr marL="380724" defTabSz="966064">
              <a:tabLst>
                <a:tab pos="471292" algn="l"/>
                <a:tab pos="571924" algn="l"/>
              </a:tabLst>
              <a:defRPr/>
            </a:pPr>
            <a:r>
              <a:rPr lang="en-US" sz="1300" b="1" i="1" baseline="0" dirty="0">
                <a:latin typeface="Arial" panose="020B0604020202020204" pitchFamily="34" charset="0"/>
                <a:cs typeface="Arial" panose="020B0604020202020204" pitchFamily="34" charset="0"/>
              </a:rPr>
              <a:t>(OBS! Kun ved personligt møde, ikke på nettet). </a:t>
            </a:r>
            <a:r>
              <a:rPr lang="en-US" sz="1300" b="1" baseline="0" dirty="0">
                <a:latin typeface="Arial" panose="020B0604020202020204" pitchFamily="34" charset="0"/>
                <a:cs typeface="Arial" panose="020B0604020202020204" pitchFamily="34" charset="0"/>
              </a:rPr>
              <a:t>BED VÆRTEN OM AT UDDELE FORMULAREN, ELLER GØR DET SELV</a:t>
            </a:r>
          </a:p>
          <a:p>
            <a:pPr marL="380724" defTabSz="966064">
              <a:tabLst>
                <a:tab pos="471292" algn="l"/>
                <a:tab pos="571924" algn="l"/>
              </a:tabLst>
              <a:defRPr/>
            </a:pPr>
            <a:endParaRPr lang="en-US" sz="1300" baseline="0" dirty="0">
              <a:latin typeface="Arial" panose="020B0604020202020204" pitchFamily="34" charset="0"/>
              <a:cs typeface="Arial" panose="020B0604020202020204" pitchFamily="34" charset="0"/>
            </a:endParaRPr>
          </a:p>
          <a:p>
            <a:pPr marL="380724" defTabSz="966064">
              <a:tabLst>
                <a:tab pos="471292" algn="l"/>
                <a:tab pos="571924" algn="l"/>
              </a:tabLst>
              <a:defRPr/>
            </a:pPr>
            <a:r>
              <a:rPr lang="en-US" sz="1300" baseline="0" dirty="0">
                <a:latin typeface="Arial" panose="020B0604020202020204" pitchFamily="34" charset="0"/>
                <a:cs typeface="Arial" panose="020B0604020202020204" pitchFamily="34" charset="0"/>
              </a:rPr>
              <a:t>At blive partner er det bedste alternativ da du kan få gratis produkter, og alle kan vel godt lide at få noget gratis? Du har også mulighed att skabe en indkomst hvis du fortæller mennesker du kender eller møder</a:t>
            </a:r>
          </a:p>
          <a:p>
            <a:pPr marL="380724" defTabSz="966064">
              <a:tabLst>
                <a:tab pos="471292" algn="l"/>
                <a:tab pos="571924" algn="l"/>
              </a:tabLst>
              <a:defRPr/>
            </a:pPr>
            <a:endParaRPr lang="en-US" sz="1300" baseline="0" dirty="0">
              <a:latin typeface="Arial" panose="020B0604020202020204" pitchFamily="34" charset="0"/>
              <a:cs typeface="Arial" panose="020B0604020202020204" pitchFamily="34" charset="0"/>
            </a:endParaRPr>
          </a:p>
          <a:p>
            <a:pPr marL="380724" defTabSz="966064">
              <a:tabLst>
                <a:tab pos="471292" algn="l"/>
                <a:tab pos="571924" algn="l"/>
              </a:tabLst>
              <a:defRPr/>
            </a:pPr>
            <a:r>
              <a:rPr lang="en-US" sz="1300" baseline="0" dirty="0">
                <a:latin typeface="Arial" panose="020B0604020202020204" pitchFamily="34" charset="0"/>
                <a:cs typeface="Arial" panose="020B0604020202020204" pitchFamily="34" charset="0"/>
              </a:rPr>
              <a:t>Inden du beslutter dig vil jeg lige gøre opmærksom på et par af de kampagner som ASEA har lige nu til dem som vælger at blive partner:</a:t>
            </a:r>
          </a:p>
          <a:p>
            <a:pPr marL="380724" defTabSz="966064">
              <a:tabLst>
                <a:tab pos="471292" algn="l"/>
                <a:tab pos="571924" algn="l"/>
              </a:tabLst>
              <a:defRPr/>
            </a:pPr>
            <a:endParaRPr lang="en-US" sz="1300" baseline="0" dirty="0">
              <a:latin typeface="Arial" panose="020B0604020202020204" pitchFamily="34" charset="0"/>
              <a:cs typeface="Arial" panose="020B0604020202020204" pitchFamily="34" charset="0"/>
            </a:endParaRPr>
          </a:p>
          <a:p>
            <a:pPr marL="380724" defTabSz="966064">
              <a:tabLst>
                <a:tab pos="471292" algn="l"/>
                <a:tab pos="571924" algn="l"/>
              </a:tabLst>
              <a:defRPr/>
            </a:pPr>
            <a:r>
              <a:rPr lang="en-US" sz="1300" b="1" baseline="0" dirty="0">
                <a:latin typeface="Arial" panose="020B0604020202020204" pitchFamily="34" charset="0"/>
                <a:cs typeface="Arial" panose="020B0604020202020204" pitchFamily="34" charset="0"/>
              </a:rPr>
              <a:t>Kampagne at få en gratis kasse:</a:t>
            </a:r>
            <a:r>
              <a:rPr lang="en-US" sz="1300" baseline="0" dirty="0">
                <a:latin typeface="Arial" panose="020B0604020202020204" pitchFamily="34" charset="0"/>
                <a:cs typeface="Arial" panose="020B0604020202020204" pitchFamily="34" charset="0"/>
              </a:rPr>
              <a:t> Bestil mindst en kasse ASEA eller RENU 28 (startordre), og registrer derefter for Autoship. Efter 3. og 6. Autoship kvalificerer du dig til en gratis kasse- 4 flasker eller 4 tuber! Der findes også fine rabatmuligheder for din første bestiling.</a:t>
            </a:r>
          </a:p>
          <a:p>
            <a:pPr marL="380724" defTabSz="966064">
              <a:tabLst>
                <a:tab pos="471292" algn="l"/>
                <a:tab pos="571924" algn="l"/>
              </a:tabLst>
              <a:defRPr/>
            </a:pPr>
            <a:endParaRPr lang="en-US" sz="1300" baseline="0" dirty="0">
              <a:latin typeface="Arial" panose="020B0604020202020204" pitchFamily="34" charset="0"/>
              <a:cs typeface="Arial" panose="020B0604020202020204" pitchFamily="34" charset="0"/>
            </a:endParaRPr>
          </a:p>
          <a:p>
            <a:pPr marL="380724" defTabSz="966064">
              <a:tabLst>
                <a:tab pos="471292" algn="l"/>
                <a:tab pos="571924" algn="l"/>
              </a:tabLst>
              <a:defRPr/>
            </a:pPr>
            <a:r>
              <a:rPr lang="en-US" sz="1300" b="1" baseline="0" dirty="0">
                <a:latin typeface="Arial" panose="020B0604020202020204" pitchFamily="34" charset="0"/>
                <a:cs typeface="Arial" panose="020B0604020202020204" pitchFamily="34" charset="0"/>
              </a:rPr>
              <a:t>Kampagne Total sundhed 150: </a:t>
            </a:r>
            <a:r>
              <a:rPr lang="en-US" sz="1300" baseline="0" dirty="0">
                <a:latin typeface="Arial" panose="020B0604020202020204" pitchFamily="34" charset="0"/>
                <a:cs typeface="Arial" panose="020B0604020202020204" pitchFamily="34" charset="0"/>
              </a:rPr>
              <a:t>Hvis du har en autoshipordre på mindst 1 kasse ASEA og 2 tuber RENU 28 eller 6 tuber RENU 28 hver måned, får du 6 prøvetuber RENU28 og 6 brochurer, som svarer til en værdi af ca 200 kr helt gratis! (gælder ikke startordre).</a:t>
            </a:r>
          </a:p>
          <a:p>
            <a:pPr marL="380724" defTabSz="966064">
              <a:tabLst>
                <a:tab pos="471292" algn="l"/>
                <a:tab pos="571924" algn="l"/>
              </a:tabLst>
              <a:defRPr/>
            </a:pPr>
            <a:endParaRPr lang="en-US" sz="1300" baseline="0" dirty="0">
              <a:latin typeface="Arial" panose="020B0604020202020204" pitchFamily="34" charset="0"/>
              <a:cs typeface="Arial" panose="020B0604020202020204" pitchFamily="34" charset="0"/>
            </a:endParaRPr>
          </a:p>
          <a:p>
            <a:pPr marL="380724" defTabSz="966064">
              <a:tabLst>
                <a:tab pos="471292" algn="l"/>
                <a:tab pos="571924" algn="l"/>
              </a:tabLst>
              <a:defRPr/>
            </a:pPr>
            <a:r>
              <a:rPr lang="da-DK" sz="1300" dirty="0">
                <a:latin typeface="Arial" panose="020B0604020202020204" pitchFamily="34" charset="0"/>
                <a:cs typeface="Arial" panose="020B0604020202020204" pitchFamily="34" charset="0"/>
              </a:rPr>
              <a:t>Udfyld</a:t>
            </a:r>
            <a:r>
              <a:rPr lang="da-DK" sz="1300" baseline="0" dirty="0">
                <a:latin typeface="Arial" panose="020B0604020202020204" pitchFamily="34" charset="0"/>
                <a:cs typeface="Arial" panose="020B0604020202020204" pitchFamily="34" charset="0"/>
              </a:rPr>
              <a:t> </a:t>
            </a:r>
            <a:r>
              <a:rPr lang="da-DK" sz="1300" dirty="0">
                <a:latin typeface="Arial" panose="020B0604020202020204" pitchFamily="34" charset="0"/>
                <a:cs typeface="Arial" panose="020B0604020202020204" pitchFamily="34" charset="0"/>
              </a:rPr>
              <a:t> formularen og vælg den mulighed der passer dig bedst. Vi kan også registrere direkte på internettet. Jeg kommer lige rundt og besvare dine spørgsmål.</a:t>
            </a:r>
            <a:endParaRPr lang="en-US" sz="1300" baseline="0" dirty="0">
              <a:latin typeface="Arial" panose="020B0604020202020204" pitchFamily="34" charset="0"/>
              <a:cs typeface="Arial" panose="020B0604020202020204" pitchFamily="34" charset="0"/>
            </a:endParaRPr>
          </a:p>
          <a:p>
            <a:pPr marL="380724" defTabSz="966064">
              <a:tabLst>
                <a:tab pos="471292" algn="l"/>
                <a:tab pos="571924" algn="l"/>
              </a:tabLst>
              <a:defRPr/>
            </a:pPr>
            <a:endParaRPr lang="en-US" sz="1300" baseline="0" dirty="0">
              <a:latin typeface="Arial" panose="020B0604020202020204" pitchFamily="34" charset="0"/>
              <a:cs typeface="Arial" panose="020B0604020202020204" pitchFamily="34" charset="0"/>
            </a:endParaRPr>
          </a:p>
          <a:p>
            <a:pPr marL="380724" defTabSz="966064">
              <a:tabLst>
                <a:tab pos="471292" algn="l"/>
                <a:tab pos="571924" algn="l"/>
              </a:tabLst>
              <a:defRPr/>
            </a:pPr>
            <a:r>
              <a:rPr lang="da-DK" sz="1300" dirty="0">
                <a:latin typeface="Arial" panose="020B0604020202020204" pitchFamily="34" charset="0"/>
                <a:cs typeface="Arial" panose="020B0604020202020204" pitchFamily="34" charset="0"/>
              </a:rPr>
              <a:t>Jeg ville virkelig sætte stor pris på, hvis I også kunne udfylde vores korte spørgeskema så vi kan få nogle tilbagemeldinger på, hvad I har hørt her i dag. I kender sikkert mennesker, der ville have fordel</a:t>
            </a:r>
            <a:r>
              <a:rPr lang="da-DK" sz="1300" baseline="0" dirty="0">
                <a:latin typeface="Arial" panose="020B0604020202020204" pitchFamily="34" charset="0"/>
                <a:cs typeface="Arial" panose="020B0604020202020204" pitchFamily="34" charset="0"/>
              </a:rPr>
              <a:t> </a:t>
            </a:r>
            <a:r>
              <a:rPr lang="da-DK" sz="1300" dirty="0">
                <a:latin typeface="Arial" panose="020B0604020202020204" pitchFamily="34" charset="0"/>
                <a:cs typeface="Arial" panose="020B0604020202020204" pitchFamily="34" charset="0"/>
              </a:rPr>
              <a:t> af at</a:t>
            </a:r>
            <a:r>
              <a:rPr lang="da-DK" sz="1300" baseline="0" dirty="0">
                <a:latin typeface="Arial" panose="020B0604020202020204" pitchFamily="34" charset="0"/>
                <a:cs typeface="Arial" panose="020B0604020202020204" pitchFamily="34" charset="0"/>
              </a:rPr>
              <a:t> bruge </a:t>
            </a:r>
            <a:r>
              <a:rPr lang="da-DK" sz="1300" dirty="0">
                <a:latin typeface="Arial" panose="020B0604020202020204" pitchFamily="34" charset="0"/>
                <a:cs typeface="Arial" panose="020B0604020202020204" pitchFamily="34" charset="0"/>
              </a:rPr>
              <a:t>disse ASEA-produkter - jeg kommer gerne og fortæller det samme for dem, som I har hørt i dag. Det ville være godt, hvis vi evt. kunne</a:t>
            </a:r>
            <a:r>
              <a:rPr lang="da-DK" sz="1300" baseline="0" dirty="0">
                <a:latin typeface="Arial" panose="020B0604020202020204" pitchFamily="34" charset="0"/>
                <a:cs typeface="Arial" panose="020B0604020202020204" pitchFamily="34" charset="0"/>
              </a:rPr>
              <a:t> </a:t>
            </a:r>
            <a:r>
              <a:rPr lang="da-DK" sz="1300" dirty="0">
                <a:latin typeface="Arial" panose="020B0604020202020204" pitchFamily="34" charset="0"/>
                <a:cs typeface="Arial" panose="020B0604020202020204" pitchFamily="34" charset="0"/>
              </a:rPr>
              <a:t> finde en dato inden I går</a:t>
            </a:r>
            <a:r>
              <a:rPr lang="da-DK" sz="1300" baseline="0" dirty="0">
                <a:latin typeface="Arial" panose="020B0604020202020204" pitchFamily="34" charset="0"/>
                <a:cs typeface="Arial" panose="020B0604020202020204" pitchFamily="34" charset="0"/>
              </a:rPr>
              <a:t> i dag</a:t>
            </a:r>
            <a:r>
              <a:rPr lang="da-DK" sz="1300" dirty="0">
                <a:latin typeface="Arial" panose="020B0604020202020204" pitchFamily="34" charset="0"/>
                <a:cs typeface="Arial" panose="020B0604020202020204" pitchFamily="34" charset="0"/>
              </a:rPr>
              <a:t>.</a:t>
            </a:r>
            <a:endParaRPr lang="en-US" sz="13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615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504825"/>
            <a:ext cx="2132012" cy="1477963"/>
          </a:xfrm>
        </p:spPr>
      </p:sp>
      <p:sp>
        <p:nvSpPr>
          <p:cNvPr id="3" name="Notes Placeholder 2"/>
          <p:cNvSpPr>
            <a:spLocks noGrp="1"/>
          </p:cNvSpPr>
          <p:nvPr>
            <p:ph type="body" idx="1"/>
          </p:nvPr>
        </p:nvSpPr>
        <p:spPr>
          <a:xfrm>
            <a:off x="1001872" y="2199717"/>
            <a:ext cx="8014970" cy="2712215"/>
          </a:xfrm>
        </p:spPr>
        <p:txBody>
          <a:bodyPr/>
          <a:lstStyle/>
          <a:p>
            <a:r>
              <a:rPr lang="en-US" sz="1500" dirty="0">
                <a:latin typeface="Arial"/>
                <a:cs typeface="Arial"/>
              </a:rPr>
              <a:t>Som afslutning vil jeg  læse et citat af vores grundlægger, Verdis Norton. Det er egentlig ham som er årsagen til at vi er her og kan præsentere denne fantastiske og virkningsfulde, nye teknologi, redox signalering.  Vi er utrolig taknemmelig for alt det han har gjort for at få dette ud til folk som dig og mig:</a:t>
            </a:r>
          </a:p>
          <a:p>
            <a:endParaRPr lang="en-US" sz="1500" dirty="0">
              <a:latin typeface="Arial"/>
              <a:cs typeface="Arial"/>
            </a:endParaRPr>
          </a:p>
          <a:p>
            <a:r>
              <a:rPr lang="en-US" sz="1500" dirty="0">
                <a:latin typeface="Arial"/>
                <a:cs typeface="Arial"/>
              </a:rPr>
              <a:t>“Vi er alle i begyndelsen på noget stort, med stor værdi, og lige nu kan vi kan begynde at  påvirke fremtiden ...</a:t>
            </a:r>
          </a:p>
          <a:p>
            <a:r>
              <a:rPr lang="en-US" sz="1500" b="1" dirty="0">
                <a:latin typeface="Arial"/>
                <a:cs typeface="Arial"/>
              </a:rPr>
              <a:t>Vi kan forandra verden</a:t>
            </a:r>
            <a:r>
              <a:rPr lang="en-US" sz="1500" dirty="0">
                <a:latin typeface="Arial"/>
                <a:cs typeface="Arial"/>
              </a:rPr>
              <a:t>.”</a:t>
            </a:r>
          </a:p>
          <a:p>
            <a:endParaRPr lang="en-US" sz="1500" dirty="0">
              <a:latin typeface="Arial"/>
              <a:cs typeface="Arial"/>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19</a:t>
            </a:fld>
            <a:endParaRPr lang="en-US" dirty="0"/>
          </a:p>
        </p:txBody>
      </p:sp>
    </p:spTree>
    <p:extLst>
      <p:ext uri="{BB962C8B-B14F-4D97-AF65-F5344CB8AC3E}">
        <p14:creationId xmlns:p14="http://schemas.microsoft.com/office/powerpoint/2010/main" val="2863510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230188"/>
            <a:ext cx="1508125" cy="1046162"/>
          </a:xfrm>
        </p:spPr>
      </p:sp>
      <p:sp>
        <p:nvSpPr>
          <p:cNvPr id="3" name="Notes Placeholder 2"/>
          <p:cNvSpPr>
            <a:spLocks noGrp="1"/>
          </p:cNvSpPr>
          <p:nvPr>
            <p:ph type="body" idx="1"/>
          </p:nvPr>
        </p:nvSpPr>
        <p:spPr>
          <a:xfrm>
            <a:off x="721357" y="555286"/>
            <a:ext cx="9079394" cy="5508030"/>
          </a:xfrm>
        </p:spPr>
        <p:txBody>
          <a:bodyPr/>
          <a:lstStyle/>
          <a:p>
            <a:pPr marL="1423938">
              <a:tabLst>
                <a:tab pos="1516183" algn="l"/>
              </a:tabLst>
            </a:pPr>
            <a:r>
              <a:rPr lang="sv-SE" sz="1300" dirty="0">
                <a:latin typeface="Arial"/>
                <a:cs typeface="Arial"/>
              </a:rPr>
              <a:t>Så, lad os nu tage et hurtigt kig på hvordan livet ser ud for dig lige nu. Hvordan har du det egentlig? Mange finder det nyttigt at revurdere  </a:t>
            </a:r>
            <a:r>
              <a:rPr lang="en-AU" sz="1300" dirty="0">
                <a:latin typeface="Arial"/>
                <a:cs typeface="Arial"/>
              </a:rPr>
              <a:t>de fundamentale ting I </a:t>
            </a:r>
            <a:r>
              <a:rPr lang="sv-SE" sz="1300" dirty="0">
                <a:latin typeface="Arial"/>
                <a:cs typeface="Arial"/>
              </a:rPr>
              <a:t>livet  med jævne mellerum, med hensyn </a:t>
            </a:r>
          </a:p>
          <a:p>
            <a:pPr marL="1423938">
              <a:tabLst>
                <a:tab pos="1516183" algn="l"/>
              </a:tabLst>
            </a:pPr>
            <a:r>
              <a:rPr lang="sv-SE" sz="1300" dirty="0">
                <a:latin typeface="Arial"/>
                <a:cs typeface="Arial"/>
              </a:rPr>
              <a:t>til sundhed og velvære og økonomi</a:t>
            </a:r>
          </a:p>
          <a:p>
            <a:pPr marL="1423938">
              <a:tabLst>
                <a:tab pos="1516183" algn="l"/>
              </a:tabLst>
            </a:pPr>
            <a:endParaRPr lang="en-AU" sz="1300" dirty="0">
              <a:latin typeface="Arial"/>
              <a:cs typeface="Arial"/>
            </a:endParaRPr>
          </a:p>
          <a:p>
            <a:r>
              <a:rPr lang="sv-SE" sz="1300" dirty="0">
                <a:latin typeface="Arial"/>
                <a:cs typeface="Arial"/>
              </a:rPr>
              <a:t>Hvordan har </a:t>
            </a:r>
            <a:r>
              <a:rPr lang="sv-SE" sz="1300" b="1" dirty="0">
                <a:latin typeface="Arial"/>
                <a:cs typeface="Arial"/>
              </a:rPr>
              <a:t>du</a:t>
            </a:r>
            <a:r>
              <a:rPr lang="sv-SE" sz="1300" dirty="0">
                <a:latin typeface="Arial"/>
                <a:cs typeface="Arial"/>
              </a:rPr>
              <a:t> det på de disse 3 vigtige områder af livet? Bedøm på en skala 1-10 på hvert område.</a:t>
            </a:r>
          </a:p>
          <a:p>
            <a:endParaRPr lang="sv-SE" sz="1300" dirty="0">
              <a:latin typeface="Arial"/>
              <a:cs typeface="Arial"/>
            </a:endParaRPr>
          </a:p>
          <a:p>
            <a:r>
              <a:rPr lang="sv-SE" sz="1300" b="1" dirty="0">
                <a:latin typeface="Arial"/>
                <a:cs typeface="Arial"/>
              </a:rPr>
              <a:t>Sundhed og velvære</a:t>
            </a:r>
            <a:r>
              <a:rPr lang="sv-SE" sz="1300" dirty="0">
                <a:latin typeface="Arial"/>
                <a:cs typeface="Arial"/>
              </a:rPr>
              <a:t> – Er du i supergod form, eller er der ting som du kan forbedre? Det kan være hudproblemer, søvnkvalitet, energiniveau, fysiske udfordringer? 1-10?</a:t>
            </a:r>
          </a:p>
          <a:p>
            <a:endParaRPr lang="sv-SE" sz="1300" dirty="0">
              <a:latin typeface="Arial"/>
              <a:cs typeface="Arial"/>
            </a:endParaRPr>
          </a:p>
          <a:p>
            <a:r>
              <a:rPr lang="sv-SE" sz="1300" b="1" dirty="0">
                <a:latin typeface="Arial"/>
                <a:cs typeface="Arial"/>
              </a:rPr>
              <a:t>Økonomisk </a:t>
            </a:r>
            <a:r>
              <a:rPr lang="sv-SE" sz="1300" dirty="0">
                <a:latin typeface="Arial"/>
                <a:cs typeface="Arial"/>
              </a:rPr>
              <a:t>– Har du balance/overskud eller har du økonomiske udfordringer ? Ville ekstra penge kunne gøre en forskel for dig? Føler du økonomisk tryghed? Har du en passiv inkomst som kommer hver månad uanset</a:t>
            </a:r>
          </a:p>
          <a:p>
            <a:r>
              <a:rPr lang="sv-SE" sz="1300" dirty="0">
                <a:latin typeface="Arial"/>
                <a:cs typeface="Arial"/>
              </a:rPr>
              <a:t> om du bytter din tid for penge, dvs arbejde? 1-10 også her.</a:t>
            </a:r>
          </a:p>
          <a:p>
            <a:endParaRPr lang="sv-SE" sz="1300" dirty="0">
              <a:latin typeface="Arial"/>
              <a:cs typeface="Arial"/>
            </a:endParaRPr>
          </a:p>
          <a:p>
            <a:r>
              <a:rPr lang="sv-SE" sz="1300" b="1" dirty="0">
                <a:latin typeface="Arial"/>
                <a:cs typeface="Arial"/>
              </a:rPr>
              <a:t>Lykke</a:t>
            </a:r>
            <a:r>
              <a:rPr lang="sv-SE" sz="1300" dirty="0">
                <a:latin typeface="Arial"/>
                <a:cs typeface="Arial"/>
              </a:rPr>
              <a:t> – Føler du at du har et formål her i livet? Er du tilfreds med hvordan det er? Hvordan er dit stressniveau? Føler du at du har tid til at gøre de ting du virkelig gerne vil? </a:t>
            </a:r>
          </a:p>
          <a:p>
            <a:r>
              <a:rPr lang="sv-SE" sz="1300" dirty="0">
                <a:latin typeface="Arial"/>
                <a:cs typeface="Arial"/>
              </a:rPr>
              <a:t>Igen 1-10?</a:t>
            </a:r>
          </a:p>
          <a:p>
            <a:endParaRPr lang="sv-SE" sz="1300" dirty="0">
              <a:latin typeface="Arial"/>
              <a:cs typeface="Arial"/>
            </a:endParaRPr>
          </a:p>
          <a:p>
            <a:pPr defTabSz="966064">
              <a:defRPr/>
            </a:pPr>
            <a:r>
              <a:rPr lang="sv-SE" sz="1300" dirty="0">
                <a:latin typeface="Arial"/>
                <a:cs typeface="Arial"/>
              </a:rPr>
              <a:t>Var der nogen af jer som fik 30 point? </a:t>
            </a:r>
            <a:r>
              <a:rPr lang="en-US" sz="1300" dirty="0">
                <a:latin typeface="Arial"/>
                <a:cs typeface="Arial"/>
              </a:rPr>
              <a:t>[Med et stort grin </a:t>
            </a:r>
            <a:r>
              <a:rPr lang="en-US" sz="1300" dirty="0">
                <a:latin typeface="Arial"/>
                <a:cs typeface="Arial"/>
                <a:sym typeface="Wingdings" panose="05000000000000000000" pitchFamily="2" charset="2"/>
              </a:rPr>
              <a:t></a:t>
            </a:r>
            <a:r>
              <a:rPr lang="en-US" sz="1300" dirty="0">
                <a:latin typeface="Arial"/>
                <a:cs typeface="Arial"/>
              </a:rPr>
              <a:t>].</a:t>
            </a:r>
            <a:r>
              <a:rPr lang="sv-SE" sz="1300" dirty="0">
                <a:latin typeface="Arial"/>
                <a:cs typeface="Arial"/>
              </a:rPr>
              <a:t> Jag får heller aldrig 30 ! </a:t>
            </a:r>
            <a:endParaRPr lang="en-US" sz="1300" dirty="0">
              <a:latin typeface="Arial"/>
              <a:cs typeface="Arial"/>
            </a:endParaRPr>
          </a:p>
          <a:p>
            <a:pPr defTabSz="966064">
              <a:defRPr/>
            </a:pPr>
            <a:endParaRPr lang="en-US" sz="1300" dirty="0">
              <a:latin typeface="Arial"/>
              <a:cs typeface="Arial"/>
            </a:endParaRPr>
          </a:p>
          <a:p>
            <a:pPr defTabSz="966064">
              <a:defRPr/>
            </a:pPr>
            <a:r>
              <a:rPr lang="sv-SE" sz="1300" dirty="0">
                <a:latin typeface="Arial"/>
                <a:cs typeface="Arial"/>
              </a:rPr>
              <a:t>Under den her presentation, vil jeg bede dig om at tænke på hvor du er i dag, og hvordan det her måske kunne  hjælpe dig med at forbedre et eller flere af disse områder. Er det ok?</a:t>
            </a:r>
          </a:p>
        </p:txBody>
      </p:sp>
      <p:sp>
        <p:nvSpPr>
          <p:cNvPr id="4" name="Slide Number Placeholder 3"/>
          <p:cNvSpPr>
            <a:spLocks noGrp="1"/>
          </p:cNvSpPr>
          <p:nvPr>
            <p:ph type="sldNum" sz="quarter" idx="10"/>
          </p:nvPr>
        </p:nvSpPr>
        <p:spPr/>
        <p:txBody>
          <a:bodyPr/>
          <a:lstStyle/>
          <a:p>
            <a:fld id="{16F193A5-183D-43DF-8A4D-8FED7CED327B}" type="slidenum">
              <a:rPr lang="en-US" smtClean="0"/>
              <a:pPr/>
              <a:t>2</a:t>
            </a:fld>
            <a:endParaRPr lang="en-US" dirty="0"/>
          </a:p>
        </p:txBody>
      </p:sp>
    </p:spTree>
    <p:extLst>
      <p:ext uri="{BB962C8B-B14F-4D97-AF65-F5344CB8AC3E}">
        <p14:creationId xmlns:p14="http://schemas.microsoft.com/office/powerpoint/2010/main" val="856950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8188" y="200025"/>
            <a:ext cx="1209675" cy="838200"/>
          </a:xfrm>
        </p:spPr>
      </p:sp>
      <p:sp>
        <p:nvSpPr>
          <p:cNvPr id="3" name="Notes Placeholder 2"/>
          <p:cNvSpPr>
            <a:spLocks noGrp="1"/>
          </p:cNvSpPr>
          <p:nvPr>
            <p:ph type="body" idx="1"/>
          </p:nvPr>
        </p:nvSpPr>
        <p:spPr>
          <a:xfrm>
            <a:off x="593083" y="471146"/>
            <a:ext cx="8903833" cy="6143443"/>
          </a:xfrm>
        </p:spPr>
        <p:txBody>
          <a:bodyPr/>
          <a:lstStyle/>
          <a:p>
            <a:pPr marL="1422260" defTabSz="966064">
              <a:defRPr/>
            </a:pPr>
            <a:r>
              <a:rPr lang="en-US" sz="1300" dirty="0">
                <a:latin typeface="Arial" panose="020B0604020202020204" pitchFamily="34" charset="0"/>
                <a:cs typeface="Arial" panose="020B0604020202020204" pitchFamily="34" charset="0"/>
              </a:rPr>
              <a:t>Mange produkter vi anvender dagligt indeholder gift, og jeg vil vise dig at Renu28 er enkel og sikker. De fleste vil vide hvad det er de kommer på huden og for den sags skyld indtager og det vil du sikkert også. </a:t>
            </a:r>
            <a:r>
              <a:rPr lang="en-US" sz="1300" b="1" i="1" dirty="0">
                <a:latin typeface="Arial" panose="020B0604020202020204" pitchFamily="34" charset="0"/>
                <a:cs typeface="Arial" panose="020B0604020202020204" pitchFamily="34" charset="0"/>
              </a:rPr>
              <a:t>OBS! Hvis det er ett personligt møde: </a:t>
            </a:r>
            <a:r>
              <a:rPr lang="en-US" sz="1300" dirty="0">
                <a:latin typeface="Arial" panose="020B0604020202020204" pitchFamily="34" charset="0"/>
                <a:cs typeface="Arial" panose="020B0604020202020204" pitchFamily="34" charset="0"/>
              </a:rPr>
              <a:t>Jag tænkte faktiskt på at lade dig prøve hvordan Renu28 opleves og føles nu og her. </a:t>
            </a:r>
          </a:p>
          <a:p>
            <a:pPr marL="1422260" defTabSz="966064">
              <a:defRPr/>
            </a:pPr>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Renu 28 </a:t>
            </a:r>
            <a:r>
              <a:rPr lang="en-US" sz="1300" b="1" dirty="0">
                <a:latin typeface="Arial" panose="020B0604020202020204" pitchFamily="34" charset="0"/>
                <a:cs typeface="Arial" panose="020B0604020202020204" pitchFamily="34" charset="0"/>
              </a:rPr>
              <a:t>indeholder kun fire ingredienser! </a:t>
            </a:r>
          </a:p>
          <a:p>
            <a:pPr marL="181137" indent="-181137">
              <a:buFont typeface="Arial"/>
              <a:buChar char="•"/>
            </a:pPr>
            <a:r>
              <a:rPr lang="en-US" sz="1300" dirty="0">
                <a:latin typeface="Arial" panose="020B0604020202020204" pitchFamily="34" charset="0"/>
                <a:cs typeface="Arial" panose="020B0604020202020204" pitchFamily="34" charset="0"/>
              </a:rPr>
              <a:t>Vand</a:t>
            </a:r>
          </a:p>
          <a:p>
            <a:pPr marL="181137" indent="-181137">
              <a:buFont typeface="Arial"/>
              <a:buChar char="•"/>
            </a:pPr>
            <a:r>
              <a:rPr lang="en-US" sz="1300" dirty="0">
                <a:latin typeface="Arial" panose="020B0604020202020204" pitchFamily="34" charset="0"/>
                <a:cs typeface="Arial" panose="020B0604020202020204" pitchFamily="34" charset="0"/>
              </a:rPr>
              <a:t>Nariumklorid, dvs salt. De her første to ingredienser er dem som ASEA konverterer til  Redox Signalmolekyler på samme måde som vores celler gør det.</a:t>
            </a:r>
          </a:p>
          <a:p>
            <a:pPr marL="181137" indent="-181137">
              <a:buFont typeface="Arial"/>
              <a:buChar char="•"/>
            </a:pPr>
            <a:r>
              <a:rPr lang="en-US" sz="1300" dirty="0">
                <a:latin typeface="Arial" panose="020B0604020202020204" pitchFamily="34" charset="0"/>
                <a:cs typeface="Arial" panose="020B0604020202020204" pitchFamily="34" charset="0"/>
              </a:rPr>
              <a:t>Sodium Magnesium Fluorsilikat, </a:t>
            </a:r>
            <a:r>
              <a:rPr lang="sv-SE" sz="1300" dirty="0">
                <a:latin typeface="Arial" panose="020B0604020202020204" pitchFamily="34" charset="0"/>
                <a:cs typeface="Arial" panose="020B0604020202020204" pitchFamily="34" charset="0"/>
              </a:rPr>
              <a:t>en slags ler som give en konsistens som gel</a:t>
            </a:r>
            <a:endParaRPr lang="en-US" sz="1300" dirty="0">
              <a:latin typeface="Arial" panose="020B0604020202020204" pitchFamily="34" charset="0"/>
              <a:cs typeface="Arial" panose="020B0604020202020204" pitchFamily="34" charset="0"/>
            </a:endParaRPr>
          </a:p>
          <a:p>
            <a:pPr marL="181137" indent="-181137">
              <a:buFont typeface="Arial"/>
              <a:buChar char="•"/>
            </a:pPr>
            <a:r>
              <a:rPr lang="en-US" sz="1300" dirty="0">
                <a:latin typeface="Arial" panose="020B0604020202020204" pitchFamily="34" charset="0"/>
                <a:cs typeface="Arial" panose="020B0604020202020204" pitchFamily="34" charset="0"/>
              </a:rPr>
              <a:t>Monosodium Fosfat, </a:t>
            </a:r>
            <a:r>
              <a:rPr lang="sv-SE" sz="1300" dirty="0">
                <a:latin typeface="Arial" panose="020B0604020202020204" pitchFamily="34" charset="0"/>
                <a:cs typeface="Arial" panose="020B0604020202020204" pitchFamily="34" charset="0"/>
              </a:rPr>
              <a:t>en pH-buffer som optimerer den for huden</a:t>
            </a:r>
          </a:p>
          <a:p>
            <a:endParaRPr lang="sv-SE" sz="1300" dirty="0">
              <a:latin typeface="Arial" panose="020B0604020202020204" pitchFamily="34" charset="0"/>
              <a:cs typeface="Arial" panose="020B0604020202020204" pitchFamily="34" charset="0"/>
            </a:endParaRPr>
          </a:p>
          <a:p>
            <a:r>
              <a:rPr lang="sv-SE" sz="1300" dirty="0">
                <a:latin typeface="Arial" panose="020B0604020202020204" pitchFamily="34" charset="0"/>
                <a:cs typeface="Arial" panose="020B0604020202020204" pitchFamily="34" charset="0"/>
              </a:rPr>
              <a:t>Her til kommer at produkterne er helt fri for konserveringsmidler, er allergivenlig, fri for parabener og er ikke-comedogent, hvilket betyder at den ikke tilstopper porerne. Det her produkt er </a:t>
            </a:r>
            <a:r>
              <a:rPr lang="sv-SE" sz="1300" b="1" dirty="0">
                <a:latin typeface="Arial" panose="020B0604020202020204" pitchFamily="34" charset="0"/>
                <a:cs typeface="Arial" panose="020B0604020202020204" pitchFamily="34" charset="0"/>
              </a:rPr>
              <a:t>bare en ny slags anti-rynkecreme .</a:t>
            </a:r>
            <a:r>
              <a:rPr lang="sv-SE" sz="1300" dirty="0">
                <a:latin typeface="Arial" panose="020B0604020202020204" pitchFamily="34" charset="0"/>
                <a:cs typeface="Arial" panose="020B0604020202020204" pitchFamily="34" charset="0"/>
              </a:rPr>
              <a:t> Renu28 er en </a:t>
            </a:r>
            <a:r>
              <a:rPr lang="sv-SE" sz="1300" b="1" dirty="0">
                <a:latin typeface="Arial" panose="020B0604020202020204" pitchFamily="34" charset="0"/>
                <a:cs typeface="Arial" panose="020B0604020202020204" pitchFamily="34" charset="0"/>
              </a:rPr>
              <a:t>foryngelsesgel </a:t>
            </a:r>
            <a:r>
              <a:rPr lang="sv-SE" sz="1300" dirty="0">
                <a:latin typeface="Arial" panose="020B0604020202020204" pitchFamily="34" charset="0"/>
                <a:cs typeface="Arial" panose="020B0604020202020204" pitchFamily="34" charset="0"/>
              </a:rPr>
              <a:t> for hele kroppen. Redoxmolekylerna hjælper kroppen med selv at fjerne dårlige ting, og hjælper desuden sunde celler med at blive endnu sundere. Huden er kroppens største organ og mange  brugere som anvender Renu28 fortæller om store positive forandringer over hele kroppen.</a:t>
            </a:r>
          </a:p>
          <a:p>
            <a:endParaRPr lang="sv-SE" sz="1300" dirty="0">
              <a:latin typeface="Arial" panose="020B0604020202020204" pitchFamily="34" charset="0"/>
              <a:cs typeface="Arial" panose="020B0604020202020204" pitchFamily="34" charset="0"/>
            </a:endParaRPr>
          </a:p>
          <a:p>
            <a:r>
              <a:rPr lang="sv-SE" sz="1300" dirty="0">
                <a:latin typeface="Arial" panose="020B0604020202020204" pitchFamily="34" charset="0"/>
                <a:cs typeface="Arial" panose="020B0604020202020204" pitchFamily="34" charset="0"/>
              </a:rPr>
              <a:t>Det kan lyde lidt mærkeligt når man hører om dette første gang– hvordan kan salt og vand give ”denne magiske kraft” i Renu28? Jo, saltet og vandet gennemgår en kompleks patenteret flerdages-process for til sidst at blive en koncentreret væske af redoxmolekyler. Jeg vender tilbage om lidt om Redox Signalmolekyler.</a:t>
            </a:r>
          </a:p>
          <a:p>
            <a:endParaRPr lang="sv-SE" sz="1300" dirty="0">
              <a:latin typeface="Arial" panose="020B0604020202020204" pitchFamily="34" charset="0"/>
              <a:cs typeface="Arial" panose="020B0604020202020204" pitchFamily="34" charset="0"/>
            </a:endParaRPr>
          </a:p>
          <a:p>
            <a:r>
              <a:rPr lang="sv-SE" sz="1300" b="1" i="1" dirty="0">
                <a:latin typeface="Arial" panose="020B0604020202020204" pitchFamily="34" charset="0"/>
                <a:cs typeface="Arial" panose="020B0604020202020204" pitchFamily="34" charset="0"/>
              </a:rPr>
              <a:t>OBS! kun ved personligt  møde. Er du på Internet, gå til  næste side </a:t>
            </a:r>
          </a:p>
          <a:p>
            <a:endParaRPr lang="sv-SE" sz="1300" b="1" dirty="0">
              <a:latin typeface="Arial" panose="020B0604020202020204" pitchFamily="34" charset="0"/>
              <a:cs typeface="Arial" panose="020B0604020202020204" pitchFamily="34" charset="0"/>
            </a:endParaRPr>
          </a:p>
          <a:p>
            <a:r>
              <a:rPr lang="sv-SE" sz="1300" b="1" dirty="0">
                <a:latin typeface="Arial" panose="020B0604020202020204" pitchFamily="34" charset="0"/>
                <a:cs typeface="Arial" panose="020B0604020202020204" pitchFamily="34" charset="0"/>
              </a:rPr>
              <a:t>Lad os først give dig en oplevelse med at prøve Renu28</a:t>
            </a:r>
          </a:p>
          <a:p>
            <a:endParaRPr lang="sv-SE" sz="1300" b="1" dirty="0">
              <a:latin typeface="Arial" panose="020B0604020202020204" pitchFamily="34" charset="0"/>
              <a:cs typeface="Arial" panose="020B0604020202020204" pitchFamily="34" charset="0"/>
            </a:endParaRPr>
          </a:p>
          <a:p>
            <a:r>
              <a:rPr lang="sv-SE" sz="1300" dirty="0">
                <a:latin typeface="Arial" panose="020B0604020202020204" pitchFamily="34" charset="0"/>
                <a:cs typeface="Arial" panose="020B0604020202020204" pitchFamily="34" charset="0"/>
              </a:rPr>
              <a:t>Ryst altid tuben ordentligt </a:t>
            </a:r>
            <a:r>
              <a:rPr lang="en-AU" sz="1300" dirty="0">
                <a:solidFill>
                  <a:srgbClr val="F60000"/>
                </a:solidFill>
                <a:latin typeface="Arial" panose="020B0604020202020204" pitchFamily="34" charset="0"/>
                <a:cs typeface="Arial" panose="020B0604020202020204" pitchFamily="34" charset="0"/>
              </a:rPr>
              <a:t>[demonstrere] inden du smører på. Smør på mindst to gange pr dag på tør hud for at opnå det bedste resultat. Smør så meget på at det tager 30-60 sekunder inden det er helt absorberet i huden. Efter et par minutter kan du benytte eventuelle andre produkter du plejer at bruge.</a:t>
            </a:r>
            <a:endParaRPr lang="sv-SE" sz="1300" dirty="0">
              <a:latin typeface="Arial" panose="020B0604020202020204" pitchFamily="34" charset="0"/>
              <a:cs typeface="Arial" panose="020B0604020202020204" pitchFamily="34" charset="0"/>
            </a:endParaRPr>
          </a:p>
          <a:p>
            <a:endParaRPr lang="en-AU" sz="1300" b="1" dirty="0">
              <a:latin typeface="Arial" panose="020B0604020202020204" pitchFamily="34" charset="0"/>
              <a:cs typeface="Arial" panose="020B0604020202020204" pitchFamily="34" charset="0"/>
            </a:endParaRPr>
          </a:p>
          <a:p>
            <a:r>
              <a:rPr lang="sv-SE" sz="1300" dirty="0">
                <a:latin typeface="Arial" panose="020B0604020202020204" pitchFamily="34" charset="0"/>
                <a:cs typeface="Arial" panose="020B0604020202020204" pitchFamily="34" charset="0"/>
              </a:rPr>
              <a:t>Jag foreslår at du smører Renu28 på områder hvor du måske har udfordringer som f.eks. synlige alderstegn, ar, blodsprængninger, smerter eller andra hudproblemer. Men idag, lad os teste om vi kan få et mere direkte resultat.</a:t>
            </a:r>
          </a:p>
          <a:p>
            <a:endParaRPr lang="sv-SE" sz="1300" dirty="0">
              <a:latin typeface="Arial" panose="020B0604020202020204" pitchFamily="34" charset="0"/>
              <a:cs typeface="Arial" panose="020B0604020202020204" pitchFamily="34" charset="0"/>
            </a:endParaRPr>
          </a:p>
          <a:p>
            <a:r>
              <a:rPr lang="sv-SE" sz="1300" b="1" dirty="0">
                <a:latin typeface="Arial" panose="020B0604020202020204" pitchFamily="34" charset="0"/>
                <a:cs typeface="Arial" panose="020B0604020202020204" pitchFamily="34" charset="0"/>
              </a:rPr>
              <a:t>(Vært: </a:t>
            </a:r>
            <a:r>
              <a:rPr lang="da-DK" sz="1300" b="1" dirty="0">
                <a:latin typeface="Arial" panose="020B0604020202020204" pitchFamily="34" charset="0"/>
                <a:cs typeface="Arial" panose="020B0604020202020204" pitchFamily="34" charset="0"/>
              </a:rPr>
              <a:t>Foreslå kropsdele og forskellige udfordringer / smerte hvor Renu 28 kan bruges, baseret på tips fra din upline</a:t>
            </a:r>
            <a:r>
              <a:rPr lang="sv-SE" sz="1300" b="1" dirty="0">
                <a:latin typeface="Arial" panose="020B0604020202020204" pitchFamily="34" charset="0"/>
                <a:cs typeface="Arial" panose="020B0604020202020204" pitchFamily="34" charset="0"/>
              </a:rPr>
              <a:t>). </a:t>
            </a:r>
            <a:r>
              <a:rPr lang="sv-SE" sz="1300" dirty="0">
                <a:latin typeface="Arial" panose="020B0604020202020204" pitchFamily="34" charset="0"/>
                <a:cs typeface="Arial" panose="020B0604020202020204" pitchFamily="34" charset="0"/>
              </a:rPr>
              <a:t>Ellers, smør på oversiden på en af dine hænder, så ser vi hvad du oplever.</a:t>
            </a:r>
          </a:p>
          <a:p>
            <a:endParaRPr lang="sv-SE" sz="1300" dirty="0">
              <a:latin typeface="Arial" panose="020B0604020202020204" pitchFamily="34" charset="0"/>
              <a:cs typeface="Arial" panose="020B0604020202020204" pitchFamily="34" charset="0"/>
            </a:endParaRPr>
          </a:p>
          <a:p>
            <a:r>
              <a:rPr lang="sv-SE" sz="1300" b="1" dirty="0">
                <a:latin typeface="Arial" panose="020B0604020202020204" pitchFamily="34" charset="0"/>
                <a:cs typeface="Arial" panose="020B0604020202020204" pitchFamily="34" charset="0"/>
              </a:rPr>
              <a:t>Bruger: </a:t>
            </a:r>
            <a:r>
              <a:rPr lang="sv-SE" sz="1300" dirty="0">
                <a:latin typeface="Arial" panose="020B0604020202020204" pitchFamily="34" charset="0"/>
                <a:cs typeface="Arial" panose="020B0604020202020204" pitchFamily="34" charset="0"/>
              </a:rPr>
              <a:t>Lad værten give en klat på størrelse med et blåbær til hver person (Hvis du bare sender tuben rundt bliver der brugt alt for meget!!!)</a:t>
            </a:r>
            <a:endParaRPr lang="sv-SE" sz="13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6F193A5-183D-43DF-8A4D-8FED7CED327B}" type="slidenum">
              <a:rPr lang="en-US" smtClean="0"/>
              <a:t>3</a:t>
            </a:fld>
            <a:endParaRPr lang="en-US" dirty="0"/>
          </a:p>
        </p:txBody>
      </p:sp>
    </p:spTree>
    <p:extLst>
      <p:ext uri="{BB962C8B-B14F-4D97-AF65-F5344CB8AC3E}">
        <p14:creationId xmlns:p14="http://schemas.microsoft.com/office/powerpoint/2010/main" val="1923209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333375"/>
            <a:ext cx="1701800" cy="1179513"/>
          </a:xfrm>
        </p:spPr>
      </p:sp>
      <p:sp>
        <p:nvSpPr>
          <p:cNvPr id="3" name="Notes Placeholder 2"/>
          <p:cNvSpPr>
            <a:spLocks noGrp="1"/>
          </p:cNvSpPr>
          <p:nvPr>
            <p:ph type="body" idx="1"/>
          </p:nvPr>
        </p:nvSpPr>
        <p:spPr>
          <a:xfrm>
            <a:off x="673097" y="1787287"/>
            <a:ext cx="8014970" cy="2905877"/>
          </a:xfrm>
        </p:spPr>
        <p:txBody>
          <a:bodyPr/>
          <a:lstStyle/>
          <a:p>
            <a:r>
              <a:rPr lang="en-US" sz="1300" b="1" dirty="0">
                <a:latin typeface="Arial" panose="020B0604020202020204" pitchFamily="34" charset="0"/>
                <a:cs typeface="Arial" panose="020B0604020202020204" pitchFamily="34" charset="0"/>
              </a:rPr>
              <a:t>Renu 28 er sikkert </a:t>
            </a:r>
            <a:r>
              <a:rPr lang="en-US" sz="1300" b="1" i="1" dirty="0">
                <a:latin typeface="Arial" panose="020B0604020202020204" pitchFamily="34" charset="0"/>
                <a:cs typeface="Arial" panose="020B0604020202020204" pitchFamily="34" charset="0"/>
              </a:rPr>
              <a:t>(fortæl om denne side mens gæsterne  smører Renu på sig hvis det er et personligt møde)</a:t>
            </a:r>
          </a:p>
          <a:p>
            <a:endParaRPr lang="en-US" sz="1300" dirty="0">
              <a:latin typeface="Arial" panose="020B0604020202020204" pitchFamily="34" charset="0"/>
              <a:cs typeface="Arial" panose="020B0604020202020204" pitchFamily="34" charset="0"/>
            </a:endParaRPr>
          </a:p>
          <a:p>
            <a:pPr marL="181137" indent="-181137">
              <a:buFont typeface="Arial"/>
              <a:buChar char="•"/>
            </a:pPr>
            <a:r>
              <a:rPr lang="en-US" sz="1300" dirty="0">
                <a:latin typeface="Arial" panose="020B0604020202020204" pitchFamily="34" charset="0"/>
                <a:cs typeface="Arial" panose="020B0604020202020204" pitchFamily="34" charset="0"/>
              </a:rPr>
              <a:t>Renu 28 er 100% fri for gifte. ASEA har brugt over $7 miljoner til undersøgelser for at sikre at redoxmoleyler er giftfrie, og det er selvfølgelig dokumenteret. </a:t>
            </a:r>
          </a:p>
          <a:p>
            <a:pPr marL="181137" indent="-181137">
              <a:buFont typeface="Arial"/>
              <a:buChar char="•"/>
            </a:pPr>
            <a:endParaRPr lang="en-US" sz="1300" dirty="0">
              <a:latin typeface="Arial" panose="020B0604020202020204" pitchFamily="34" charset="0"/>
              <a:cs typeface="Arial" panose="020B0604020202020204" pitchFamily="34" charset="0"/>
            </a:endParaRPr>
          </a:p>
          <a:p>
            <a:pPr marL="181137" indent="-181137">
              <a:buFont typeface="Arial"/>
              <a:buChar char="•"/>
            </a:pPr>
            <a:r>
              <a:rPr lang="en-US" sz="1300" dirty="0">
                <a:latin typeface="Arial" panose="020B0604020202020204" pitchFamily="34" charset="0"/>
                <a:cs typeface="Arial" panose="020B0604020202020204" pitchFamily="34" charset="0"/>
              </a:rPr>
              <a:t>Hos The Environmental Working Group (EWG), kan man finde en database med over 3000 ingredienser som nomalt findes i produkter til personlig hudpleje</a:t>
            </a:r>
          </a:p>
          <a:p>
            <a:endParaRPr lang="en-US" sz="1300" dirty="0">
              <a:latin typeface="Arial" panose="020B0604020202020204" pitchFamily="34" charset="0"/>
              <a:cs typeface="Arial" panose="020B0604020202020204" pitchFamily="34" charset="0"/>
            </a:endParaRPr>
          </a:p>
          <a:p>
            <a:pPr marL="181137" indent="-181137">
              <a:buFont typeface="Arial"/>
              <a:buChar char="•"/>
            </a:pPr>
            <a:r>
              <a:rPr lang="sv-SE" sz="1300" dirty="0">
                <a:latin typeface="Arial" panose="020B0604020202020204" pitchFamily="34" charset="0"/>
                <a:cs typeface="Arial" panose="020B0604020202020204" pitchFamily="34" charset="0"/>
              </a:rPr>
              <a:t>I en offentliggjort publication, ”</a:t>
            </a:r>
            <a:r>
              <a:rPr lang="da-DK" sz="1300" dirty="0">
                <a:latin typeface="Arial" panose="020B0604020202020204" pitchFamily="34" charset="0"/>
                <a:cs typeface="Arial" panose="020B0604020202020204" pitchFamily="34" charset="0"/>
              </a:rPr>
              <a:t> Afsløringen af løgne om kosmetik</a:t>
            </a:r>
            <a:r>
              <a:rPr lang="sv-SE" sz="1300" dirty="0">
                <a:latin typeface="Arial" panose="020B0604020202020204" pitchFamily="34" charset="0"/>
                <a:cs typeface="Arial" panose="020B0604020202020204" pitchFamily="34" charset="0"/>
              </a:rPr>
              <a:t>”, påvises det at mange af disse ingredienser er meget giftige, mens andre har alvorlige bieffekter, såsom biologisk mutation, reproduktionsproblemer og endda tumor </a:t>
            </a:r>
            <a:r>
              <a:rPr lang="en-US" sz="1300" dirty="0">
                <a:latin typeface="Arial" panose="020B0604020202020204" pitchFamily="34" charset="0"/>
                <a:cs typeface="Arial" panose="020B0604020202020204" pitchFamily="34" charset="0"/>
              </a:rPr>
              <a:t> </a:t>
            </a:r>
          </a:p>
          <a:p>
            <a:endParaRPr lang="en-US" sz="1300" dirty="0">
              <a:latin typeface="Arial" panose="020B0604020202020204" pitchFamily="34" charset="0"/>
              <a:cs typeface="Arial" panose="020B0604020202020204" pitchFamily="34" charset="0"/>
            </a:endParaRPr>
          </a:p>
          <a:p>
            <a:pPr marL="181137" indent="-181137">
              <a:buFont typeface="Arial"/>
              <a:buChar char="•"/>
            </a:pPr>
            <a:r>
              <a:rPr lang="en-US" sz="1300" dirty="0">
                <a:latin typeface="Arial" panose="020B0604020202020204" pitchFamily="34" charset="0"/>
                <a:cs typeface="Arial" panose="020B0604020202020204" pitchFamily="34" charset="0"/>
              </a:rPr>
              <a:t>Renu 28 indeholder NUL af disse kemikalier.</a:t>
            </a:r>
          </a:p>
        </p:txBody>
      </p:sp>
      <p:sp>
        <p:nvSpPr>
          <p:cNvPr id="4" name="Slide Number Placeholder 3"/>
          <p:cNvSpPr>
            <a:spLocks noGrp="1"/>
          </p:cNvSpPr>
          <p:nvPr>
            <p:ph type="sldNum" sz="quarter" idx="10"/>
          </p:nvPr>
        </p:nvSpPr>
        <p:spPr/>
        <p:txBody>
          <a:bodyPr/>
          <a:lstStyle/>
          <a:p>
            <a:fld id="{16F193A5-183D-43DF-8A4D-8FED7CED327B}" type="slidenum">
              <a:rPr lang="en-US" smtClean="0"/>
              <a:t>4</a:t>
            </a:fld>
            <a:endParaRPr lang="en-US" dirty="0"/>
          </a:p>
        </p:txBody>
      </p:sp>
    </p:spTree>
    <p:extLst>
      <p:ext uri="{BB962C8B-B14F-4D97-AF65-F5344CB8AC3E}">
        <p14:creationId xmlns:p14="http://schemas.microsoft.com/office/powerpoint/2010/main" val="2935960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4200" y="390525"/>
            <a:ext cx="1206500" cy="836613"/>
          </a:xfrm>
        </p:spPr>
      </p:sp>
      <p:sp>
        <p:nvSpPr>
          <p:cNvPr id="3" name="Notes Placeholder 2"/>
          <p:cNvSpPr>
            <a:spLocks noGrp="1"/>
          </p:cNvSpPr>
          <p:nvPr>
            <p:ph type="body" idx="1"/>
          </p:nvPr>
        </p:nvSpPr>
        <p:spPr>
          <a:xfrm>
            <a:off x="1131508" y="390673"/>
            <a:ext cx="8420145" cy="6248903"/>
          </a:xfrm>
        </p:spPr>
        <p:txBody>
          <a:bodyPr/>
          <a:lstStyle/>
          <a:p>
            <a:pPr marL="761446"/>
            <a:r>
              <a:rPr lang="sv-SE" sz="1300" dirty="0">
                <a:latin typeface="Arial" panose="020B0604020202020204" pitchFamily="34" charset="0"/>
                <a:cs typeface="Arial" panose="020B0604020202020204" pitchFamily="34" charset="0"/>
              </a:rPr>
              <a:t>Vi består af omkring  75 milliarder celler. Når vores celler har det godt, har vi det godt. Redox Signalmolekyler er afgørende for at cellerne kan forblive sunde. Disse molekyler hjælper vores immunforsvar med at kommunikere. Vores immunforsvar beskytter os imod virus, bakterier og infektioner.</a:t>
            </a:r>
          </a:p>
          <a:p>
            <a:endParaRPr lang="sv-SE" sz="1300" dirty="0">
              <a:latin typeface="Arial" panose="020B0604020202020204" pitchFamily="34" charset="0"/>
              <a:cs typeface="Arial" panose="020B0604020202020204" pitchFamily="34" charset="0"/>
            </a:endParaRPr>
          </a:p>
          <a:p>
            <a:r>
              <a:rPr lang="sv-SE" sz="1300" dirty="0">
                <a:latin typeface="Arial" panose="020B0604020202020204" pitchFamily="34" charset="0"/>
                <a:cs typeface="Arial" panose="020B0604020202020204" pitchFamily="34" charset="0"/>
              </a:rPr>
              <a:t>En anden viktig funktion som Redox Signalmolekyler har er at de aktiverer antioxidanterne. Uden Redox Signalmolekyler kan antioxidanterna ikke fungere og det er uanset om det er dem cellerne selv producerer eller dem der tilføres udefra.</a:t>
            </a:r>
          </a:p>
          <a:p>
            <a:endParaRPr lang="en-US" sz="1300" dirty="0">
              <a:latin typeface="Arial" panose="020B0604020202020204" pitchFamily="34" charset="0"/>
              <a:cs typeface="Arial" panose="020B0604020202020204" pitchFamily="34" charset="0"/>
            </a:endParaRPr>
          </a:p>
          <a:p>
            <a:r>
              <a:rPr lang="sv-SE" sz="1300" b="1" dirty="0">
                <a:latin typeface="Arial" panose="020B0604020202020204" pitchFamily="34" charset="0"/>
                <a:cs typeface="Arial" panose="020B0604020202020204" pitchFamily="34" charset="0"/>
              </a:rPr>
              <a:t>Cellernes kommunikation og aktivering af antioxidanter….sker altså ved hjælp af Redoxmolekylerne</a:t>
            </a:r>
            <a:endParaRPr lang="en-US" sz="1300" dirty="0">
              <a:latin typeface="Arial" panose="020B0604020202020204" pitchFamily="34" charset="0"/>
              <a:cs typeface="Arial" panose="020B0604020202020204" pitchFamily="34" charset="0"/>
            </a:endParaRPr>
          </a:p>
          <a:p>
            <a:endParaRPr lang="sv-SE" sz="1300" dirty="0">
              <a:latin typeface="Arial" panose="020B0604020202020204" pitchFamily="34" charset="0"/>
              <a:cs typeface="Arial" panose="020B0604020202020204" pitchFamily="34" charset="0"/>
            </a:endParaRPr>
          </a:p>
          <a:p>
            <a:r>
              <a:rPr lang="sv-SE" sz="1300" dirty="0">
                <a:latin typeface="Arial" panose="020B0604020202020204" pitchFamily="34" charset="0"/>
                <a:cs typeface="Arial" panose="020B0604020202020204" pitchFamily="34" charset="0"/>
              </a:rPr>
              <a:t>Der findes  i dag mere end 12,000 studier og 1,200 bøger som påviser at disse Redoxmolekyler, som produceres hvert sekund og hver dag i vores celler, </a:t>
            </a:r>
            <a:r>
              <a:rPr lang="sv-SE" sz="1300" b="1" dirty="0">
                <a:latin typeface="Arial" panose="020B0604020202020204" pitchFamily="34" charset="0"/>
                <a:cs typeface="Arial" panose="020B0604020202020204" pitchFamily="34" charset="0"/>
              </a:rPr>
              <a:t>er involverert i stort set hver eneste system og funktion i kroppen.</a:t>
            </a:r>
            <a:endParaRPr lang="sv-SE" sz="1300" dirty="0">
              <a:latin typeface="Arial" panose="020B0604020202020204" pitchFamily="34" charset="0"/>
              <a:cs typeface="Arial" panose="020B0604020202020204" pitchFamily="34" charset="0"/>
            </a:endParaRPr>
          </a:p>
          <a:p>
            <a:pPr algn="l" rtl="0" latinLnBrk="1" hangingPunct="0"/>
            <a:endParaRPr lang="en-AU" sz="1300" dirty="0">
              <a:solidFill>
                <a:schemeClr val="accent1"/>
              </a:solidFill>
              <a:latin typeface="Arial" panose="020B0604020202020204" pitchFamily="34" charset="0"/>
              <a:cs typeface="Arial" panose="020B0604020202020204" pitchFamily="34" charset="0"/>
            </a:endParaRPr>
          </a:p>
          <a:p>
            <a:r>
              <a:rPr lang="sv-SE" sz="1300" dirty="0">
                <a:latin typeface="Arial" panose="020B0604020202020204" pitchFamily="34" charset="0"/>
                <a:cs typeface="Arial" panose="020B0604020202020204" pitchFamily="34" charset="0"/>
              </a:rPr>
              <a:t>Ok, lad os på en enkel måde gennemgå hvordan disse molekyler produceres i vores krop, uden at det skal blive undervisning i biokemi. </a:t>
            </a:r>
            <a:r>
              <a:rPr lang="sv-SE" sz="1300" b="1" i="1" dirty="0">
                <a:latin typeface="Arial" panose="020B0604020202020204" pitchFamily="34" charset="0"/>
                <a:cs typeface="Arial" panose="020B0604020202020204" pitchFamily="34" charset="0"/>
              </a:rPr>
              <a:t>Hver eneste  </a:t>
            </a:r>
            <a:r>
              <a:rPr lang="sv-SE" sz="1300" dirty="0">
                <a:latin typeface="Arial" panose="020B0604020202020204" pitchFamily="34" charset="0"/>
                <a:cs typeface="Arial" panose="020B0604020202020204" pitchFamily="34" charset="0"/>
              </a:rPr>
              <a:t>af vores celler er som små poser med saltvand, </a:t>
            </a:r>
            <a:r>
              <a:rPr lang="da-DK" sz="1300" dirty="0">
                <a:latin typeface="Arial" panose="020B0604020202020204" pitchFamily="34" charset="0"/>
                <a:cs typeface="Arial" panose="020B0604020202020204" pitchFamily="34" charset="0"/>
              </a:rPr>
              <a:t>og mere end halvdelen af vores tørvægt består af noget der kaldes mitokondrier.</a:t>
            </a:r>
          </a:p>
          <a:p>
            <a:endParaRPr lang="sv-SE" sz="1300" dirty="0">
              <a:latin typeface="Arial" panose="020B0604020202020204" pitchFamily="34" charset="0"/>
              <a:cs typeface="Arial" panose="020B0604020202020204" pitchFamily="34" charset="0"/>
            </a:endParaRPr>
          </a:p>
          <a:p>
            <a:r>
              <a:rPr lang="sv-SE" sz="1300" dirty="0">
                <a:latin typeface="Arial" panose="020B0604020202020204" pitchFamily="34" charset="0"/>
                <a:cs typeface="Arial" panose="020B0604020202020204" pitchFamily="34" charset="0"/>
              </a:rPr>
              <a:t>Mitokondrierne er cellens kraftværk som producerer energi, kaldet ATP, og samtidigt med at det sker så produceres de molekyler som som netop kaldes, Redox Signalmolekyler.</a:t>
            </a:r>
          </a:p>
          <a:p>
            <a:endParaRPr lang="sv-SE" sz="1300" dirty="0">
              <a:latin typeface="Arial" panose="020B0604020202020204" pitchFamily="34" charset="0"/>
              <a:cs typeface="Arial" panose="020B0604020202020204" pitchFamily="34" charset="0"/>
            </a:endParaRPr>
          </a:p>
          <a:p>
            <a:r>
              <a:rPr lang="sv-SE" sz="1300" dirty="0">
                <a:latin typeface="Arial" panose="020B0604020202020204" pitchFamily="34" charset="0"/>
                <a:cs typeface="Arial" panose="020B0604020202020204" pitchFamily="34" charset="0"/>
              </a:rPr>
              <a:t>Det er altså lykkedes ASEA at fremstille  </a:t>
            </a:r>
            <a:r>
              <a:rPr lang="sv-SE" sz="1300" b="1" dirty="0">
                <a:latin typeface="Arial" panose="020B0604020202020204" pitchFamily="34" charset="0"/>
                <a:cs typeface="Arial" panose="020B0604020202020204" pitchFamily="34" charset="0"/>
              </a:rPr>
              <a:t>nøjagtig samme molekyle </a:t>
            </a:r>
            <a:r>
              <a:rPr lang="sv-SE" sz="1300" dirty="0">
                <a:latin typeface="Arial" panose="020B0604020202020204" pitchFamily="34" charset="0"/>
                <a:cs typeface="Arial" panose="020B0604020202020204" pitchFamily="34" charset="0"/>
              </a:rPr>
              <a:t>som produceres i vores celler, og efterfølgende patenteret dette. For at producere Redox Signalmolekylerna i ASEA´s produkter, starter man med salt og vand, helt på samme måde som vores  celler gør. Det som blot tager et millisekund at producere i vores celler, tager op til  flere dage for ASEA at producere. </a:t>
            </a:r>
          </a:p>
        </p:txBody>
      </p:sp>
      <p:sp>
        <p:nvSpPr>
          <p:cNvPr id="4" name="Slide Number Placeholder 3"/>
          <p:cNvSpPr>
            <a:spLocks noGrp="1"/>
          </p:cNvSpPr>
          <p:nvPr>
            <p:ph type="sldNum" sz="quarter" idx="10"/>
          </p:nvPr>
        </p:nvSpPr>
        <p:spPr/>
        <p:txBody>
          <a:bodyPr/>
          <a:lstStyle/>
          <a:p>
            <a:fld id="{16F193A5-183D-43DF-8A4D-8FED7CED327B}" type="slidenum">
              <a:rPr lang="en-US" smtClean="0"/>
              <a:t>5</a:t>
            </a:fld>
            <a:endParaRPr lang="en-US" dirty="0"/>
          </a:p>
        </p:txBody>
      </p:sp>
    </p:spTree>
    <p:extLst>
      <p:ext uri="{BB962C8B-B14F-4D97-AF65-F5344CB8AC3E}">
        <p14:creationId xmlns:p14="http://schemas.microsoft.com/office/powerpoint/2010/main" val="4159952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407988"/>
            <a:ext cx="1176338" cy="815975"/>
          </a:xfrm>
        </p:spPr>
      </p:sp>
      <p:sp>
        <p:nvSpPr>
          <p:cNvPr id="3" name="Notes Placeholder 2"/>
          <p:cNvSpPr>
            <a:spLocks noGrp="1"/>
          </p:cNvSpPr>
          <p:nvPr>
            <p:ph type="body" idx="1"/>
          </p:nvPr>
        </p:nvSpPr>
        <p:spPr>
          <a:xfrm>
            <a:off x="1189722" y="408188"/>
            <a:ext cx="8327572" cy="6134372"/>
          </a:xfrm>
        </p:spPr>
        <p:txBody>
          <a:bodyPr/>
          <a:lstStyle/>
          <a:p>
            <a:pPr marL="852014" indent="-181137"/>
            <a:r>
              <a:rPr lang="sv-SE" sz="1300" dirty="0">
                <a:latin typeface="Arial"/>
                <a:cs typeface="Arial"/>
              </a:rPr>
              <a:t>Når vi bliver ældre, bliver vores celler mindre og mindre effektive, og de producerer færre og færre Redox Signalmolekyler. Børn op til 12 års alderen har 100% produktion, og en gennemsnitlig 70-årig har kun ca 10%.</a:t>
            </a:r>
          </a:p>
          <a:p>
            <a:pPr marL="852014" indent="-181137"/>
            <a:endParaRPr lang="sv-SE" sz="1300" dirty="0">
              <a:latin typeface="Arial"/>
              <a:cs typeface="Arial"/>
            </a:endParaRPr>
          </a:p>
          <a:p>
            <a:pPr marL="852014" indent="-181137">
              <a:buFont typeface="Arial"/>
              <a:buChar char="•"/>
            </a:pPr>
            <a:r>
              <a:rPr lang="sv-SE" sz="1300" dirty="0">
                <a:latin typeface="Arial"/>
                <a:cs typeface="Arial"/>
              </a:rPr>
              <a:t>Miljøforhold  såsom dårlig kost, forurening og gift vi bliver udsat for, resulterer i reduktion af vores cellkommunikation.</a:t>
            </a:r>
          </a:p>
          <a:p>
            <a:pPr marL="852014" indent="-181137">
              <a:buFont typeface="Arial"/>
              <a:buChar char="•"/>
            </a:pPr>
            <a:r>
              <a:rPr lang="sv-SE" sz="1300" dirty="0">
                <a:latin typeface="Arial"/>
                <a:cs typeface="Arial"/>
              </a:rPr>
              <a:t>Dette resulterer i en mindsket  funktion i vores celler og vi begynder at  få problemer, som viser sig som sundhedsudfordringer.</a:t>
            </a:r>
          </a:p>
          <a:p>
            <a:pPr marL="852014" indent="-181137">
              <a:buFont typeface="Arial"/>
              <a:buChar char="•"/>
            </a:pPr>
            <a:r>
              <a:rPr lang="sv-SE" sz="1300" dirty="0">
                <a:latin typeface="Arial"/>
                <a:cs typeface="Arial"/>
              </a:rPr>
              <a:t>Hvis vores krop holdt op med at producere Redox Signalmolekyler, ville vi dø i løbet få minutter. De er helt afgørende for at vi kan leve.</a:t>
            </a:r>
          </a:p>
          <a:p>
            <a:endParaRPr lang="en-US" sz="1300" dirty="0">
              <a:latin typeface="Arial"/>
              <a:cs typeface="Arial"/>
            </a:endParaRPr>
          </a:p>
          <a:p>
            <a:r>
              <a:rPr lang="en-US" sz="1300" b="1" dirty="0">
                <a:latin typeface="Arial"/>
                <a:cs typeface="Arial"/>
              </a:rPr>
              <a:t>For at du bedre kan forstå hvad sker med vores Redox Signalmolekyler når vi ældes  kan vi sammenligne det lidt med mobilsignaler</a:t>
            </a:r>
          </a:p>
          <a:p>
            <a:pPr defTabSz="966064">
              <a:defRPr/>
            </a:pPr>
            <a:r>
              <a:rPr lang="sv-SE" sz="1300" dirty="0">
                <a:latin typeface="Arial"/>
                <a:cs typeface="Arial"/>
              </a:rPr>
              <a:t>Nu om dage bruger alle mobiltelefoner. Sammenligningen her er en god måde at vise hvordan Redox Signalmolekyler fungerer. For en tonårig vil det være som at have fem bjælker i signalstyrke, opkoblet på 4G-nettet med telefonen. Samtalen er klar og tydelig og du kan streame film på YouTube med god kvalietet. </a:t>
            </a:r>
          </a:p>
          <a:p>
            <a:pPr defTabSz="966064">
              <a:defRPr/>
            </a:pPr>
            <a:endParaRPr lang="sv-SE" sz="1300" dirty="0">
              <a:latin typeface="Arial"/>
              <a:cs typeface="Arial"/>
            </a:endParaRPr>
          </a:p>
          <a:p>
            <a:pPr defTabSz="966064">
              <a:defRPr/>
            </a:pPr>
            <a:r>
              <a:rPr lang="sv-SE" sz="1300" dirty="0">
                <a:latin typeface="Arial"/>
                <a:cs typeface="Arial"/>
              </a:rPr>
              <a:t>Ved 40-årsalderen  vil det være som at have 2-3 bjælker i signalstyrke. Der kan være udfald i samtalen så du mister visse ord eller sætninger i samtalen, i værste fald afbrydes samtalen . Det bliver svært at streame film, og mange gange vil du slet ikke kunne se noget. Det er det samme som sker med hensyn til vores cellekommunikation, både indvendig i kroppen og udvendig på kroppen. Ved 60, 70, 80-årsalderen, vil det være som at have en enkelt bjælke i signalstyrke, og vi har en ekstrem  dårlig samtalekvalitet. Det er absolut umuligt at streame film!</a:t>
            </a:r>
          </a:p>
          <a:p>
            <a:pPr defTabSz="966064">
              <a:defRPr/>
            </a:pPr>
            <a:endParaRPr lang="sv-SE" sz="1300" dirty="0">
              <a:latin typeface="Arial"/>
              <a:cs typeface="Arial"/>
            </a:endParaRPr>
          </a:p>
          <a:p>
            <a:pPr defTabSz="966064">
              <a:defRPr/>
            </a:pPr>
            <a:r>
              <a:rPr lang="sv-SE" sz="1300" dirty="0">
                <a:latin typeface="Arial"/>
                <a:cs typeface="Arial"/>
              </a:rPr>
              <a:t>Det er det samme der sker i vores krop. Kommunikationen når ikke frem da der ikke er tilstrækkelig mængde Redox Signalmolekyler til rådighed, og vores celler kan ikke få de nødvendige meddelelser så de kan beskytte -, repparere – og skifte sig selv ud. Cellfunktionen og effektiviteten er simpel hen blevet begrænset.</a:t>
            </a:r>
          </a:p>
          <a:p>
            <a:pPr defTabSz="966064">
              <a:defRPr/>
            </a:pPr>
            <a:endParaRPr lang="sv-SE" sz="1300" dirty="0">
              <a:latin typeface="Arial"/>
              <a:cs typeface="Arial"/>
            </a:endParaRPr>
          </a:p>
          <a:p>
            <a:pPr defTabSz="966064">
              <a:defRPr/>
            </a:pPr>
            <a:r>
              <a:rPr lang="sv-SE" sz="1300" dirty="0">
                <a:latin typeface="Arial"/>
                <a:cs typeface="Arial"/>
              </a:rPr>
              <a:t>Og til sidst, de fleste af os ved ikke eksakt hvordan en mobiltelefon fungerer, eller? De flesta af os er ikke mobiltekniker, og det behøver vi heller ikke at være, vi behøver blot at LÆRE at bruge mobiltelefonen.</a:t>
            </a:r>
          </a:p>
          <a:p>
            <a:pPr defTabSz="966064">
              <a:defRPr/>
            </a:pPr>
            <a:endParaRPr lang="sv-SE" sz="1300" dirty="0">
              <a:latin typeface="Arial"/>
              <a:cs typeface="Arial"/>
            </a:endParaRPr>
          </a:p>
          <a:p>
            <a:pPr defTabSz="966064">
              <a:defRPr/>
            </a:pPr>
            <a:r>
              <a:rPr lang="sv-SE" sz="1300" dirty="0">
                <a:latin typeface="Arial"/>
                <a:cs typeface="Arial"/>
              </a:rPr>
              <a:t>Det samme gælder for Redox Signalmolekyler, vi ”behøver” ikke eksakt at vide hvordan Renu28 og Redoxtilskudet fungerer. Vi VED at det fungerer, det er bevist, vi behøver bare at vide HVORDAN vi skal anvende produkterne for at få et effektivt resultat.</a:t>
            </a:r>
          </a:p>
        </p:txBody>
      </p:sp>
      <p:sp>
        <p:nvSpPr>
          <p:cNvPr id="4" name="Slide Number Placeholder 3"/>
          <p:cNvSpPr>
            <a:spLocks noGrp="1"/>
          </p:cNvSpPr>
          <p:nvPr>
            <p:ph type="sldNum" sz="quarter" idx="10"/>
          </p:nvPr>
        </p:nvSpPr>
        <p:spPr/>
        <p:txBody>
          <a:bodyPr/>
          <a:lstStyle/>
          <a:p>
            <a:fld id="{3AF5178D-C600-C64F-A5BB-B3965FDE5D6B}" type="slidenum">
              <a:rPr lang="en-US" smtClean="0"/>
              <a:t>6</a:t>
            </a:fld>
            <a:endParaRPr lang="en-US" dirty="0"/>
          </a:p>
        </p:txBody>
      </p:sp>
    </p:spTree>
    <p:extLst>
      <p:ext uri="{BB962C8B-B14F-4D97-AF65-F5344CB8AC3E}">
        <p14:creationId xmlns:p14="http://schemas.microsoft.com/office/powerpoint/2010/main" val="4082290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9650" y="404813"/>
            <a:ext cx="1765300" cy="1223962"/>
          </a:xfrm>
        </p:spPr>
      </p:sp>
      <p:sp>
        <p:nvSpPr>
          <p:cNvPr id="3" name="Notes Placeholder 2"/>
          <p:cNvSpPr>
            <a:spLocks noGrp="1"/>
          </p:cNvSpPr>
          <p:nvPr>
            <p:ph type="body" idx="1"/>
          </p:nvPr>
        </p:nvSpPr>
        <p:spPr>
          <a:xfrm>
            <a:off x="1001872" y="1818784"/>
            <a:ext cx="8014970" cy="3299599"/>
          </a:xfrm>
        </p:spPr>
        <p:txBody>
          <a:bodyPr/>
          <a:lstStyle/>
          <a:p>
            <a:r>
              <a:rPr lang="sv-SE" sz="1500" dirty="0">
                <a:latin typeface="Arial"/>
                <a:cs typeface="Arial"/>
              </a:rPr>
              <a:t>Redox Signalmolekyler er nødvendige for at ALLE  kroppens systemer fungerer:</a:t>
            </a:r>
            <a:endParaRPr lang="en-US" sz="1500" dirty="0">
              <a:latin typeface="Arial"/>
              <a:cs typeface="Arial"/>
            </a:endParaRPr>
          </a:p>
          <a:p>
            <a:pPr marL="181137" indent="-181137">
              <a:buFont typeface="Arial"/>
              <a:buChar char="•"/>
            </a:pPr>
            <a:r>
              <a:rPr lang="en-US" sz="1500" dirty="0">
                <a:latin typeface="Arial"/>
                <a:cs typeface="Arial"/>
              </a:rPr>
              <a:t>Hormonsystem</a:t>
            </a:r>
          </a:p>
          <a:p>
            <a:pPr marL="181137" indent="-181137">
              <a:buFont typeface="Arial"/>
              <a:buChar char="•"/>
            </a:pPr>
            <a:r>
              <a:rPr lang="en-US" sz="1500" dirty="0">
                <a:latin typeface="Arial"/>
                <a:cs typeface="Arial"/>
              </a:rPr>
              <a:t>Reproduktion</a:t>
            </a:r>
          </a:p>
          <a:p>
            <a:pPr marL="181137" indent="-181137">
              <a:buFont typeface="Arial"/>
              <a:buChar char="•"/>
            </a:pPr>
            <a:r>
              <a:rPr lang="en-US" sz="1500" dirty="0">
                <a:latin typeface="Arial"/>
                <a:cs typeface="Arial"/>
              </a:rPr>
              <a:t>Urinveje</a:t>
            </a:r>
          </a:p>
          <a:p>
            <a:pPr marL="181137" indent="-181137">
              <a:buFont typeface="Arial"/>
              <a:buChar char="•"/>
            </a:pPr>
            <a:r>
              <a:rPr lang="en-US" sz="1500" dirty="0">
                <a:latin typeface="Arial"/>
                <a:cs typeface="Arial"/>
              </a:rPr>
              <a:t>Åndedræt</a:t>
            </a:r>
          </a:p>
          <a:p>
            <a:pPr marL="181137" indent="-181137">
              <a:buFont typeface="Arial"/>
              <a:buChar char="•"/>
            </a:pPr>
            <a:r>
              <a:rPr lang="en-US" sz="1500" dirty="0">
                <a:latin typeface="Arial"/>
                <a:cs typeface="Arial"/>
              </a:rPr>
              <a:t>Knogler</a:t>
            </a:r>
          </a:p>
          <a:p>
            <a:pPr marL="181137" indent="-181137">
              <a:buFont typeface="Arial"/>
              <a:buChar char="•"/>
            </a:pPr>
            <a:r>
              <a:rPr lang="en-US" sz="1500" dirty="0">
                <a:latin typeface="Arial"/>
                <a:cs typeface="Arial"/>
              </a:rPr>
              <a:t>Muskler</a:t>
            </a:r>
          </a:p>
          <a:p>
            <a:pPr marL="181137" indent="-181137">
              <a:buFont typeface="Arial"/>
              <a:buChar char="•"/>
            </a:pPr>
            <a:r>
              <a:rPr lang="en-US" sz="1500" dirty="0">
                <a:latin typeface="Arial"/>
                <a:cs typeface="Arial"/>
              </a:rPr>
              <a:t>Nervesystem</a:t>
            </a:r>
          </a:p>
          <a:p>
            <a:pPr marL="181137" indent="-181137">
              <a:buFont typeface="Arial"/>
              <a:buChar char="•"/>
            </a:pPr>
            <a:r>
              <a:rPr lang="en-US" sz="1500" dirty="0">
                <a:latin typeface="Arial"/>
                <a:cs typeface="Arial"/>
              </a:rPr>
              <a:t>Blodcirkulation</a:t>
            </a:r>
          </a:p>
          <a:p>
            <a:pPr marL="181137" indent="-181137">
              <a:buFont typeface="Arial"/>
              <a:buChar char="•"/>
            </a:pPr>
            <a:r>
              <a:rPr lang="en-US" sz="1500" dirty="0">
                <a:latin typeface="Arial"/>
                <a:cs typeface="Arial"/>
              </a:rPr>
              <a:t>Lymfesystem</a:t>
            </a:r>
          </a:p>
          <a:p>
            <a:pPr marL="181137" indent="-181137">
              <a:buFont typeface="Arial"/>
              <a:buChar char="•"/>
            </a:pPr>
            <a:r>
              <a:rPr lang="en-US" sz="1500" dirty="0">
                <a:latin typeface="Arial"/>
                <a:cs typeface="Arial"/>
              </a:rPr>
              <a:t>Fordøjelsessystem</a:t>
            </a:r>
          </a:p>
          <a:p>
            <a:pPr marL="181137" indent="-181137">
              <a:buFont typeface="Arial"/>
              <a:buChar char="•"/>
            </a:pPr>
            <a:endParaRPr lang="en-US" sz="1500" dirty="0">
              <a:latin typeface="Arial"/>
              <a:cs typeface="Arial"/>
            </a:endParaRPr>
          </a:p>
          <a:p>
            <a:r>
              <a:rPr lang="en-US" sz="1500" dirty="0">
                <a:latin typeface="Arial"/>
                <a:cs typeface="Arial"/>
              </a:rPr>
              <a:t>ASEAs produkter kan hjælpe med at forbedre sundheden for alle  kroppens systemer. </a:t>
            </a:r>
          </a:p>
        </p:txBody>
      </p:sp>
      <p:sp>
        <p:nvSpPr>
          <p:cNvPr id="4" name="Slide Number Placeholder 3"/>
          <p:cNvSpPr>
            <a:spLocks noGrp="1"/>
          </p:cNvSpPr>
          <p:nvPr>
            <p:ph type="sldNum" sz="quarter" idx="10"/>
          </p:nvPr>
        </p:nvSpPr>
        <p:spPr/>
        <p:txBody>
          <a:bodyPr/>
          <a:lstStyle/>
          <a:p>
            <a:fld id="{16F193A5-183D-43DF-8A4D-8FED7CED327B}" type="slidenum">
              <a:rPr lang="en-US" smtClean="0"/>
              <a:t>7</a:t>
            </a:fld>
            <a:endParaRPr lang="en-US" dirty="0"/>
          </a:p>
        </p:txBody>
      </p:sp>
    </p:spTree>
    <p:extLst>
      <p:ext uri="{BB962C8B-B14F-4D97-AF65-F5344CB8AC3E}">
        <p14:creationId xmlns:p14="http://schemas.microsoft.com/office/powerpoint/2010/main" val="1036989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303213"/>
            <a:ext cx="1222375" cy="847725"/>
          </a:xfrm>
        </p:spPr>
      </p:sp>
      <p:sp>
        <p:nvSpPr>
          <p:cNvPr id="3" name="Notes Placeholder 2"/>
          <p:cNvSpPr>
            <a:spLocks noGrp="1"/>
          </p:cNvSpPr>
          <p:nvPr>
            <p:ph type="body" idx="1"/>
          </p:nvPr>
        </p:nvSpPr>
        <p:spPr>
          <a:xfrm>
            <a:off x="1071611" y="1251790"/>
            <a:ext cx="8014970" cy="5209458"/>
          </a:xfrm>
        </p:spPr>
        <p:txBody>
          <a:bodyPr/>
          <a:lstStyle/>
          <a:p>
            <a:r>
              <a:rPr lang="sv-SE" sz="1300" b="1" dirty="0">
                <a:latin typeface="Arial"/>
                <a:cs typeface="Arial"/>
              </a:rPr>
              <a:t>Hvor kan du finde Redox Signalmolekyler?</a:t>
            </a:r>
          </a:p>
          <a:p>
            <a:endParaRPr lang="sv-SE" sz="1300" dirty="0">
              <a:latin typeface="Arial"/>
              <a:cs typeface="Arial"/>
            </a:endParaRPr>
          </a:p>
          <a:p>
            <a:r>
              <a:rPr lang="sv-SE" sz="1300" dirty="0">
                <a:latin typeface="Arial"/>
                <a:cs typeface="Arial"/>
              </a:rPr>
              <a:t>Der findes kun 3 steder i hele verden hvor du kan finde Redox Signalmolekyler…</a:t>
            </a:r>
          </a:p>
          <a:p>
            <a:endParaRPr lang="sv-SE" sz="1300" dirty="0">
              <a:latin typeface="Arial"/>
              <a:cs typeface="Arial"/>
            </a:endParaRPr>
          </a:p>
          <a:p>
            <a:pPr marL="241516" indent="-241516">
              <a:buFont typeface="+mj-lt"/>
              <a:buAutoNum type="arabicPeriod"/>
            </a:pPr>
            <a:r>
              <a:rPr lang="sv-SE" sz="1300" dirty="0">
                <a:latin typeface="Arial"/>
                <a:cs typeface="Arial"/>
              </a:rPr>
              <a:t>I alle levende celler hos mennesker, dyr og planter </a:t>
            </a:r>
          </a:p>
          <a:p>
            <a:pPr marL="241516" indent="-241516">
              <a:buFont typeface="+mj-lt"/>
              <a:buAutoNum type="arabicPeriod"/>
            </a:pPr>
            <a:r>
              <a:rPr lang="sv-SE" sz="1300" dirty="0">
                <a:latin typeface="Arial"/>
                <a:cs typeface="Arial"/>
              </a:rPr>
              <a:t>I en hver tube Renu28</a:t>
            </a:r>
          </a:p>
          <a:p>
            <a:pPr marL="241516" indent="-241516">
              <a:buFont typeface="+mj-lt"/>
              <a:buAutoNum type="arabicPeriod"/>
            </a:pPr>
            <a:r>
              <a:rPr lang="sv-SE" sz="1300" dirty="0">
                <a:latin typeface="Arial"/>
                <a:cs typeface="Arial"/>
              </a:rPr>
              <a:t>I en hver flaske ASEA Redoxtilskud</a:t>
            </a:r>
          </a:p>
          <a:p>
            <a:pPr marL="241516" indent="-241516">
              <a:buFont typeface="+mj-lt"/>
              <a:buAutoNum type="arabicPeriod"/>
            </a:pPr>
            <a:endParaRPr lang="en-US" sz="1300" dirty="0">
              <a:latin typeface="Arial"/>
              <a:cs typeface="Arial"/>
            </a:endParaRPr>
          </a:p>
          <a:p>
            <a:pPr lvl="0"/>
            <a:r>
              <a:rPr lang="en-US" sz="1300" dirty="0">
                <a:latin typeface="Arial"/>
                <a:cs typeface="Arial"/>
              </a:rPr>
              <a:t>Og en hver flaske ASEA og tube med Renu28 indeholder TRILJONER af disse molekyler. Dette er bevist og dokumenteret </a:t>
            </a:r>
            <a:r>
              <a:rPr lang="sv-SE" sz="1300" dirty="0">
                <a:latin typeface="Arial"/>
                <a:cs typeface="Arial"/>
              </a:rPr>
              <a:t>af BioAgilytix, et uafhængigt, tredieparts laboratorie i USA</a:t>
            </a:r>
            <a:r>
              <a:rPr lang="en-US" sz="1300" dirty="0">
                <a:latin typeface="Arial"/>
                <a:cs typeface="Arial"/>
              </a:rPr>
              <a:t>. </a:t>
            </a:r>
            <a:r>
              <a:rPr lang="sv-SE" sz="1300" dirty="0">
                <a:latin typeface="Arial"/>
                <a:cs typeface="Arial"/>
              </a:rPr>
              <a:t>Bioagilytix tager prøver af begge produkter hver uge med henblik på løbende  dokumentation</a:t>
            </a:r>
            <a:r>
              <a:rPr lang="en-US" sz="1300" dirty="0">
                <a:latin typeface="Arial"/>
                <a:cs typeface="Arial"/>
              </a:rPr>
              <a:t>. </a:t>
            </a:r>
          </a:p>
          <a:p>
            <a:pPr lvl="0"/>
            <a:endParaRPr lang="en-US" sz="1300" dirty="0">
              <a:latin typeface="Arial"/>
              <a:cs typeface="Arial"/>
            </a:endParaRPr>
          </a:p>
          <a:p>
            <a:pPr lvl="0"/>
            <a:r>
              <a:rPr lang="sv-SE" sz="1300" dirty="0">
                <a:latin typeface="Arial"/>
                <a:cs typeface="Arial"/>
              </a:rPr>
              <a:t>Så, vores produkter, er verdens første og eneste redoxmolekyle-tilskud</a:t>
            </a:r>
            <a:r>
              <a:rPr lang="en-US" sz="1300" dirty="0">
                <a:latin typeface="Arial"/>
                <a:cs typeface="Arial"/>
              </a:rPr>
              <a:t>:</a:t>
            </a:r>
          </a:p>
          <a:p>
            <a:endParaRPr lang="sv-SE" sz="1300" dirty="0">
              <a:latin typeface="Arial"/>
              <a:cs typeface="Arial"/>
            </a:endParaRPr>
          </a:p>
          <a:p>
            <a:pPr marL="301895" indent="-301895">
              <a:buFont typeface="Arial" panose="020B0604020202020204" pitchFamily="34" charset="0"/>
              <a:buChar char="•"/>
            </a:pPr>
            <a:r>
              <a:rPr lang="sv-SE" sz="1300" dirty="0">
                <a:latin typeface="Arial"/>
                <a:cs typeface="Arial"/>
              </a:rPr>
              <a:t>Giver dig mulighed for øge kroppens mængde af Redox Signalmolekyler. Dette hjælper vores celler med at kunne  kommunikere med hinanden på en effektiv måde, og det øger cellkommunikationen. Det får cellerna til at fungere  på et helt optimalt niveau. </a:t>
            </a:r>
          </a:p>
          <a:p>
            <a:pPr marL="301895" indent="-301895">
              <a:buFont typeface="Arial" panose="020B0604020202020204" pitchFamily="34" charset="0"/>
              <a:buChar char="•"/>
            </a:pPr>
            <a:r>
              <a:rPr lang="sv-SE" sz="1300" dirty="0">
                <a:latin typeface="Arial"/>
                <a:cs typeface="Arial"/>
              </a:rPr>
              <a:t>Når du fylder din krop op med Redox Signalmolekyler hjælper det dine celler med at beskytte sig mod angreb og opdage problemer inde i cellerne.  Det gør at cellerne bliver forynger på en helt naturlig måde.  </a:t>
            </a:r>
          </a:p>
          <a:p>
            <a:pPr marL="181137" indent="-181137">
              <a:buFont typeface="Arial"/>
              <a:buChar char="•"/>
            </a:pPr>
            <a:endParaRPr lang="en-US" sz="1300" dirty="0">
              <a:latin typeface="Arial"/>
              <a:cs typeface="Arial"/>
            </a:endParaRPr>
          </a:p>
          <a:p>
            <a:pPr lvl="0"/>
            <a:r>
              <a:rPr lang="sv-SE" sz="1300" dirty="0">
                <a:latin typeface="Arial"/>
                <a:cs typeface="Arial"/>
              </a:rPr>
              <a:t>At anvende de to produkter indefra og ud, og  udefra og ind, er en meget kraftfuld måde at forbedre din sundhed og dit velbefindende på.</a:t>
            </a:r>
            <a:r>
              <a:rPr lang="en-US" sz="1300" dirty="0">
                <a:latin typeface="Arial"/>
                <a:cs typeface="Arial"/>
              </a:rPr>
              <a:t> </a:t>
            </a:r>
          </a:p>
        </p:txBody>
      </p:sp>
      <p:sp>
        <p:nvSpPr>
          <p:cNvPr id="4" name="Slide Number Placeholder 3"/>
          <p:cNvSpPr>
            <a:spLocks noGrp="1"/>
          </p:cNvSpPr>
          <p:nvPr>
            <p:ph type="sldNum" sz="quarter" idx="10"/>
          </p:nvPr>
        </p:nvSpPr>
        <p:spPr/>
        <p:txBody>
          <a:bodyPr/>
          <a:lstStyle/>
          <a:p>
            <a:fld id="{3AF5178D-C600-C64F-A5BB-B3965FDE5D6B}" type="slidenum">
              <a:rPr lang="en-US" smtClean="0"/>
              <a:t>8</a:t>
            </a:fld>
            <a:endParaRPr lang="en-US" dirty="0"/>
          </a:p>
        </p:txBody>
      </p:sp>
    </p:spTree>
    <p:extLst>
      <p:ext uri="{BB962C8B-B14F-4D97-AF65-F5344CB8AC3E}">
        <p14:creationId xmlns:p14="http://schemas.microsoft.com/office/powerpoint/2010/main" val="2064889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4575" y="234950"/>
            <a:ext cx="885825" cy="614363"/>
          </a:xfrm>
        </p:spPr>
      </p:sp>
      <p:sp>
        <p:nvSpPr>
          <p:cNvPr id="3" name="Notes Placeholder 2"/>
          <p:cNvSpPr>
            <a:spLocks noGrp="1"/>
          </p:cNvSpPr>
          <p:nvPr>
            <p:ph type="body" idx="1"/>
          </p:nvPr>
        </p:nvSpPr>
        <p:spPr>
          <a:xfrm>
            <a:off x="941043" y="868437"/>
            <a:ext cx="8014970" cy="4816907"/>
          </a:xfrm>
        </p:spPr>
        <p:txBody>
          <a:bodyPr/>
          <a:lstStyle/>
          <a:p>
            <a:pPr defTabSz="966064">
              <a:defRPr/>
            </a:pPr>
            <a:r>
              <a:rPr lang="sv-SE" sz="1300" b="1" dirty="0">
                <a:latin typeface="Arial" panose="020B0604020202020204" pitchFamily="34" charset="0"/>
                <a:cs typeface="Arial" panose="020B0604020202020204" pitchFamily="34" charset="0"/>
              </a:rPr>
              <a:t>Så, lad os tale lidt om resultatet….ASEA  anvender verdenskendte, uafhængige  laboratorier, til at teste sine produkter. </a:t>
            </a:r>
            <a:r>
              <a:rPr lang="en-US" sz="1300" b="1" dirty="0">
                <a:latin typeface="Arial" panose="020B0604020202020204" pitchFamily="34" charset="0"/>
                <a:cs typeface="Arial" panose="020B0604020202020204" pitchFamily="34" charset="0"/>
              </a:rPr>
              <a:t> </a:t>
            </a:r>
          </a:p>
          <a:p>
            <a:pPr defTabSz="966064">
              <a:defRPr/>
            </a:pPr>
            <a:endParaRPr lang="en-US" sz="1300" b="1" dirty="0">
              <a:latin typeface="Arial" panose="020B0604020202020204" pitchFamily="34" charset="0"/>
              <a:cs typeface="Arial" panose="020B0604020202020204" pitchFamily="34" charset="0"/>
            </a:endParaRPr>
          </a:p>
          <a:p>
            <a:pPr defTabSz="966064">
              <a:defRPr/>
            </a:pPr>
            <a:r>
              <a:rPr lang="en-US" sz="1300" b="1" dirty="0">
                <a:latin typeface="Arial" panose="020B0604020202020204" pitchFamily="34" charset="0"/>
                <a:cs typeface="Arial" panose="020B0604020202020204" pitchFamily="34" charset="0"/>
              </a:rPr>
              <a:t>Renu28 er bevist</a:t>
            </a:r>
          </a:p>
          <a:p>
            <a:r>
              <a:rPr lang="en-US" sz="1300" dirty="0">
                <a:solidFill>
                  <a:srgbClr val="000000"/>
                </a:solidFill>
                <a:latin typeface="Arial" panose="020B0604020202020204" pitchFamily="34" charset="0"/>
                <a:cs typeface="Arial" panose="020B0604020202020204" pitchFamily="34" charset="0"/>
              </a:rPr>
              <a:t>Renu28 er blevet testet og er blevet belønnet med der eftertraktede 5-stjernede stempel fra Dermatest. Dermatest er et verdenskendt dermatologiskt institut i Tyskland. </a:t>
            </a:r>
            <a:r>
              <a:rPr lang="sv-SE" sz="1300" dirty="0">
                <a:solidFill>
                  <a:srgbClr val="000000"/>
                </a:solidFill>
                <a:latin typeface="Arial" panose="020B0604020202020204" pitchFamily="34" charset="0"/>
                <a:cs typeface="Arial" panose="020B0604020202020204" pitchFamily="34" charset="0"/>
              </a:rPr>
              <a:t>Testene blev udført med billeder i høj opløsning  og de viste utrolige resultater. Efter 28 dages brug af Renu28 havde deltagerne i gennemsnit:</a:t>
            </a:r>
          </a:p>
          <a:p>
            <a:endParaRPr lang="en-US" sz="1300" dirty="0">
              <a:latin typeface="Arial" panose="020B0604020202020204" pitchFamily="34" charset="0"/>
              <a:cs typeface="Arial" panose="020B0604020202020204" pitchFamily="34" charset="0"/>
            </a:endParaRPr>
          </a:p>
          <a:p>
            <a:pPr marL="181137" indent="-181137">
              <a:buFont typeface="Arial"/>
              <a:buChar char="•"/>
            </a:pPr>
            <a:r>
              <a:rPr lang="en-US" sz="1300" dirty="0">
                <a:latin typeface="Arial" panose="020B0604020202020204" pitchFamily="34" charset="0"/>
                <a:cs typeface="Arial" panose="020B0604020202020204" pitchFamily="34" charset="0"/>
              </a:rPr>
              <a:t>21% minskning af rynkedybde</a:t>
            </a:r>
          </a:p>
          <a:p>
            <a:pPr marL="181137" indent="-181137">
              <a:buFont typeface="Arial"/>
              <a:buChar char="•"/>
            </a:pPr>
            <a:r>
              <a:rPr lang="en-US" sz="1300" dirty="0">
                <a:latin typeface="Arial" panose="020B0604020202020204" pitchFamily="34" charset="0"/>
                <a:cs typeface="Arial" panose="020B0604020202020204" pitchFamily="34" charset="0"/>
              </a:rPr>
              <a:t>23% færre rynker</a:t>
            </a:r>
          </a:p>
          <a:p>
            <a:pPr marL="181137" indent="-181137">
              <a:buFont typeface="Arial"/>
              <a:buChar char="•"/>
            </a:pPr>
            <a:r>
              <a:rPr lang="en-US" sz="1300" dirty="0">
                <a:latin typeface="Arial" panose="020B0604020202020204" pitchFamily="34" charset="0"/>
                <a:cs typeface="Arial" panose="020B0604020202020204" pitchFamily="34" charset="0"/>
              </a:rPr>
              <a:t>22% forbedring af hudens udtryk</a:t>
            </a:r>
          </a:p>
          <a:p>
            <a:pPr marL="181137" indent="-181137">
              <a:buFont typeface="Arial"/>
              <a:buChar char="•"/>
            </a:pPr>
            <a:r>
              <a:rPr lang="en-US" sz="1300" dirty="0">
                <a:latin typeface="Arial" panose="020B0604020202020204" pitchFamily="34" charset="0"/>
                <a:cs typeface="Arial" panose="020B0604020202020204" pitchFamily="34" charset="0"/>
              </a:rPr>
              <a:t>23% forbedring I hudens glathed</a:t>
            </a:r>
          </a:p>
          <a:p>
            <a:pPr marL="181137" indent="-181137" defTabSz="966064">
              <a:buFont typeface="Arial"/>
              <a:buChar char="•"/>
              <a:defRPr/>
            </a:pPr>
            <a:r>
              <a:rPr lang="en-US" sz="1300" dirty="0">
                <a:latin typeface="Arial" panose="020B0604020202020204" pitchFamily="34" charset="0"/>
                <a:cs typeface="Arial" panose="020B0604020202020204" pitchFamily="34" charset="0"/>
              </a:rPr>
              <a:t>20% øget elasticitet. (Har vi andet i kroppen hvor det det kunne være rart med mere elasticitet)</a:t>
            </a:r>
          </a:p>
          <a:p>
            <a:pPr marL="181137" indent="-181137" defTabSz="966064">
              <a:buFont typeface="Arial"/>
              <a:buChar char="•"/>
              <a:defRPr/>
            </a:pPr>
            <a:r>
              <a:rPr lang="en-US" sz="1300" dirty="0">
                <a:latin typeface="Arial" panose="020B0604020202020204" pitchFamily="34" charset="0"/>
                <a:cs typeface="Arial" panose="020B0604020202020204" pitchFamily="34" charset="0"/>
              </a:rPr>
              <a:t>11% mere fugtighed i huden. Og så skal vi tænke på at Renu28 </a:t>
            </a:r>
            <a:r>
              <a:rPr lang="en-US" sz="1300" b="1" dirty="0">
                <a:latin typeface="Arial" panose="020B0604020202020204" pitchFamily="34" charset="0"/>
                <a:cs typeface="Arial" panose="020B0604020202020204" pitchFamily="34" charset="0"/>
              </a:rPr>
              <a:t>ikke </a:t>
            </a:r>
            <a:r>
              <a:rPr lang="en-US" sz="1300" dirty="0">
                <a:latin typeface="Arial" panose="020B0604020202020204" pitchFamily="34" charset="0"/>
                <a:cs typeface="Arial" panose="020B0604020202020204" pitchFamily="34" charset="0"/>
              </a:rPr>
              <a:t> indeholder nogen for fugtighedscreme Dine celler klarer det selv!</a:t>
            </a:r>
          </a:p>
          <a:p>
            <a:pPr defTabSz="966064">
              <a:defRPr/>
            </a:pPr>
            <a:endParaRPr lang="en-US" sz="1300" dirty="0">
              <a:latin typeface="Arial" panose="020B0604020202020204" pitchFamily="34" charset="0"/>
              <a:cs typeface="Arial" panose="020B0604020202020204" pitchFamily="34" charset="0"/>
            </a:endParaRPr>
          </a:p>
          <a:p>
            <a:pPr defTabSz="966064">
              <a:defRPr/>
            </a:pPr>
            <a:r>
              <a:rPr lang="en-US" sz="1300" dirty="0">
                <a:solidFill>
                  <a:schemeClr val="bg1"/>
                </a:solidFill>
                <a:latin typeface="Arial" panose="020B0604020202020204" pitchFamily="34" charset="0"/>
                <a:cs typeface="Arial" panose="020B0604020202020204" pitchFamily="34" charset="0"/>
              </a:rPr>
              <a:t>Deltagerne oplevede desuden en tydelig minskning a rødmen og irritation, forbedret hudkvalitet og en markant forbedring I tone og balance. </a:t>
            </a:r>
          </a:p>
        </p:txBody>
      </p:sp>
      <p:sp>
        <p:nvSpPr>
          <p:cNvPr id="4" name="Slide Number Placeholder 3"/>
          <p:cNvSpPr>
            <a:spLocks noGrp="1"/>
          </p:cNvSpPr>
          <p:nvPr>
            <p:ph type="sldNum" sz="quarter" idx="10"/>
          </p:nvPr>
        </p:nvSpPr>
        <p:spPr/>
        <p:txBody>
          <a:bodyPr/>
          <a:lstStyle/>
          <a:p>
            <a:fld id="{16F193A5-183D-43DF-8A4D-8FED7CED327B}" type="slidenum">
              <a:rPr lang="en-US" smtClean="0"/>
              <a:t>9</a:t>
            </a:fld>
            <a:endParaRPr lang="en-US" dirty="0"/>
          </a:p>
        </p:txBody>
      </p:sp>
    </p:spTree>
    <p:extLst>
      <p:ext uri="{BB962C8B-B14F-4D97-AF65-F5344CB8AC3E}">
        <p14:creationId xmlns:p14="http://schemas.microsoft.com/office/powerpoint/2010/main" val="2743299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79889" y="1298085"/>
            <a:ext cx="5430811" cy="668027"/>
          </a:xfrm>
          <a:ln>
            <a:solidFill>
              <a:srgbClr val="1971C9"/>
            </a:solidFill>
          </a:ln>
        </p:spPr>
        <p:txBody>
          <a:bodyPr>
            <a:normAutofit/>
          </a:bodyPr>
          <a:lstStyle>
            <a:lvl1pPr algn="l">
              <a:defRPr sz="2025" b="0" i="0">
                <a:solidFill>
                  <a:srgbClr val="FFFFFF"/>
                </a:solidFill>
                <a:latin typeface="ApexNew-Book"/>
                <a:cs typeface="ApexNew-Book"/>
              </a:defRPr>
            </a:lvl1pPr>
          </a:lstStyle>
          <a:p>
            <a:r>
              <a:rPr lang="en-US" dirty="0"/>
              <a:t>Presenter Name</a:t>
            </a:r>
          </a:p>
        </p:txBody>
      </p:sp>
      <p:sp>
        <p:nvSpPr>
          <p:cNvPr id="4" name="Date Placeholder 3"/>
          <p:cNvSpPr>
            <a:spLocks noGrp="1"/>
          </p:cNvSpPr>
          <p:nvPr>
            <p:ph type="dt" sz="half" idx="10"/>
          </p:nvPr>
        </p:nvSpPr>
        <p:spPr/>
        <p:txBody>
          <a:bodyPr/>
          <a:lstStyle/>
          <a:p>
            <a:fld id="{AA7862CD-3680-9C44-87F0-64591443828E}" type="datetimeFigureOut">
              <a:rPr lang="en-US" smtClean="0">
                <a:solidFill>
                  <a:prstClr val="black">
                    <a:tint val="75000"/>
                  </a:prstClr>
                </a:solidFill>
              </a:rPr>
              <a:pPr/>
              <a:t>3/30/19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A2358BE-3C7D-034B-8ADE-A71F386DF523}" type="slidenum">
              <a:rPr lang="en-US" smtClean="0">
                <a:solidFill>
                  <a:prstClr val="black">
                    <a:tint val="75000"/>
                  </a:prstClr>
                </a:solidFill>
              </a:rPr>
              <a:pPr/>
              <a:t>‹#›</a:t>
            </a:fld>
            <a:endParaRPr lang="en-US" dirty="0">
              <a:solidFill>
                <a:prstClr val="black">
                  <a:tint val="75000"/>
                </a:prstClr>
              </a:solidFill>
            </a:endParaRPr>
          </a:p>
        </p:txBody>
      </p:sp>
      <p:cxnSp>
        <p:nvCxnSpPr>
          <p:cNvPr id="8" name="Straight Connector 7"/>
          <p:cNvCxnSpPr/>
          <p:nvPr userDrawn="1"/>
        </p:nvCxnSpPr>
        <p:spPr>
          <a:xfrm>
            <a:off x="3599002" y="1341141"/>
            <a:ext cx="0" cy="668027"/>
          </a:xfrm>
          <a:prstGeom prst="line">
            <a:avLst/>
          </a:prstGeom>
          <a:ln>
            <a:solidFill>
              <a:srgbClr val="176AC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7341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7862CD-3680-9C44-87F0-64591443828E}" type="datetimeFigureOut">
              <a:rPr lang="en-US" smtClean="0">
                <a:solidFill>
                  <a:prstClr val="black">
                    <a:tint val="75000"/>
                  </a:prstClr>
                </a:solidFill>
              </a:rPr>
              <a:pPr/>
              <a:t>3/30/19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A2358BE-3C7D-034B-8ADE-A71F386DF523}" type="slidenum">
              <a:rPr lang="en-US" smtClean="0">
                <a:solidFill>
                  <a:prstClr val="black">
                    <a:tint val="75000"/>
                  </a:prstClr>
                </a:solidFill>
              </a:rPr>
              <a:pPr/>
              <a:t>‹#›</a:t>
            </a:fld>
            <a:endParaRPr lang="en-US" dirty="0">
              <a:solidFill>
                <a:prstClr val="black">
                  <a:tint val="75000"/>
                </a:prstClr>
              </a:solidFill>
            </a:endParaRPr>
          </a:p>
        </p:txBody>
      </p:sp>
      <p:sp>
        <p:nvSpPr>
          <p:cNvPr id="7" name="TextBox 6"/>
          <p:cNvSpPr txBox="1"/>
          <p:nvPr userDrawn="1"/>
        </p:nvSpPr>
        <p:spPr>
          <a:xfrm>
            <a:off x="9722558" y="423333"/>
            <a:ext cx="184731" cy="369332"/>
          </a:xfrm>
          <a:prstGeom prst="rect">
            <a:avLst/>
          </a:prstGeom>
          <a:noFill/>
        </p:spPr>
        <p:txBody>
          <a:bodyPr wrap="none" rtlCol="0">
            <a:spAutoFit/>
          </a:bodyPr>
          <a:lstStyle/>
          <a:p>
            <a:endParaRPr lang="en-US" dirty="0"/>
          </a:p>
        </p:txBody>
      </p:sp>
      <p:sp>
        <p:nvSpPr>
          <p:cNvPr id="8" name="TextBox 7"/>
          <p:cNvSpPr txBox="1"/>
          <p:nvPr userDrawn="1"/>
        </p:nvSpPr>
        <p:spPr>
          <a:xfrm>
            <a:off x="9704213" y="152400"/>
            <a:ext cx="184731" cy="369332"/>
          </a:xfrm>
          <a:prstGeom prst="rect">
            <a:avLst/>
          </a:prstGeom>
          <a:noFill/>
        </p:spPr>
        <p:txBody>
          <a:bodyPr wrap="none" rtlCol="0">
            <a:spAutoFit/>
          </a:bodyPr>
          <a:lstStyle/>
          <a:p>
            <a:endParaRPr lang="en-US" dirty="0"/>
          </a:p>
        </p:txBody>
      </p:sp>
      <p:sp>
        <p:nvSpPr>
          <p:cNvPr id="9" name="TextBox 8"/>
          <p:cNvSpPr txBox="1"/>
          <p:nvPr userDrawn="1"/>
        </p:nvSpPr>
        <p:spPr>
          <a:xfrm>
            <a:off x="201790" y="631613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18038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58"/>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58"/>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7862CD-3680-9C44-87F0-64591443828E}" type="datetimeFigureOut">
              <a:rPr lang="en-US" smtClean="0">
                <a:solidFill>
                  <a:prstClr val="black">
                    <a:tint val="75000"/>
                  </a:prstClr>
                </a:solidFill>
              </a:rPr>
              <a:pPr/>
              <a:t>3/30/19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A2358BE-3C7D-034B-8ADE-A71F386DF5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5352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8161" y="1126289"/>
            <a:ext cx="8175618" cy="1362075"/>
          </a:xfrm>
        </p:spPr>
        <p:txBody>
          <a:bodyPr anchor="t">
            <a:noAutofit/>
          </a:bodyPr>
          <a:lstStyle>
            <a:lvl1pPr algn="l">
              <a:defRPr sz="2138" b="1" cap="all">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261633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8161" y="1126289"/>
            <a:ext cx="8175618" cy="1362075"/>
          </a:xfrm>
        </p:spPr>
        <p:txBody>
          <a:bodyPr anchor="t">
            <a:noAutofit/>
          </a:bodyPr>
          <a:lstStyle>
            <a:lvl1pPr algn="l">
              <a:defRPr sz="2138" b="1" cap="all">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742654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s">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0" y="2633157"/>
            <a:ext cx="9898906" cy="1402235"/>
          </a:xfrm>
          <a:prstGeom prst="rect">
            <a:avLst/>
          </a:prstGeom>
        </p:spPr>
        <p:txBody>
          <a:bodyPr lIns="81620" tIns="40810" rIns="81620" bIns="40810"/>
          <a:lstStyle>
            <a:lvl1pPr>
              <a:defRPr sz="8000" baseline="0">
                <a:solidFill>
                  <a:srgbClr val="FFC000"/>
                </a:solidFill>
                <a:latin typeface="Calibri" panose="020F0502020204030204" pitchFamily="34" charset="0"/>
              </a:defRPr>
            </a:lvl1pPr>
          </a:lstStyle>
          <a:p>
            <a:r>
              <a:rPr lang="en-US" dirty="0"/>
              <a:t>TITLE</a:t>
            </a:r>
          </a:p>
        </p:txBody>
      </p:sp>
      <p:sp>
        <p:nvSpPr>
          <p:cNvPr id="5" name="Subtitle 2"/>
          <p:cNvSpPr>
            <a:spLocks noGrp="1"/>
          </p:cNvSpPr>
          <p:nvPr>
            <p:ph type="subTitle" idx="1" hasCustomPrompt="1"/>
          </p:nvPr>
        </p:nvSpPr>
        <p:spPr>
          <a:xfrm>
            <a:off x="0" y="4073269"/>
            <a:ext cx="9906000" cy="682168"/>
          </a:xfrm>
          <a:prstGeom prst="rect">
            <a:avLst/>
          </a:prstGeom>
        </p:spPr>
        <p:txBody>
          <a:bodyPr lIns="81620" tIns="40810" rIns="81620" bIns="40810"/>
          <a:lstStyle>
            <a:lvl1pPr marL="0" indent="0" algn="ctr">
              <a:buNone/>
              <a:defRPr sz="2700" baseline="0">
                <a:solidFill>
                  <a:srgbClr val="0070C0"/>
                </a:solidFill>
                <a:latin typeface="Calibri" panose="020F0502020204030204" pitchFamily="34" charset="0"/>
              </a:defRPr>
            </a:lvl1pPr>
            <a:lvl2pPr marL="408080" indent="0" algn="ctr">
              <a:buNone/>
              <a:defRPr>
                <a:solidFill>
                  <a:schemeClr val="tx1">
                    <a:tint val="75000"/>
                  </a:schemeClr>
                </a:solidFill>
              </a:defRPr>
            </a:lvl2pPr>
            <a:lvl3pPr marL="816158" indent="0" algn="ctr">
              <a:buNone/>
              <a:defRPr>
                <a:solidFill>
                  <a:schemeClr val="tx1">
                    <a:tint val="75000"/>
                  </a:schemeClr>
                </a:solidFill>
              </a:defRPr>
            </a:lvl3pPr>
            <a:lvl4pPr marL="1224239" indent="0" algn="ctr">
              <a:buNone/>
              <a:defRPr>
                <a:solidFill>
                  <a:schemeClr val="tx1">
                    <a:tint val="75000"/>
                  </a:schemeClr>
                </a:solidFill>
              </a:defRPr>
            </a:lvl4pPr>
            <a:lvl5pPr marL="1632317" indent="0" algn="ctr">
              <a:buNone/>
              <a:defRPr>
                <a:solidFill>
                  <a:schemeClr val="tx1">
                    <a:tint val="75000"/>
                  </a:schemeClr>
                </a:solidFill>
              </a:defRPr>
            </a:lvl5pPr>
            <a:lvl6pPr marL="2040395" indent="0" algn="ctr">
              <a:buNone/>
              <a:defRPr>
                <a:solidFill>
                  <a:schemeClr val="tx1">
                    <a:tint val="75000"/>
                  </a:schemeClr>
                </a:solidFill>
              </a:defRPr>
            </a:lvl6pPr>
            <a:lvl7pPr marL="2448475" indent="0" algn="ctr">
              <a:buNone/>
              <a:defRPr>
                <a:solidFill>
                  <a:schemeClr val="tx1">
                    <a:tint val="75000"/>
                  </a:schemeClr>
                </a:solidFill>
              </a:defRPr>
            </a:lvl7pPr>
            <a:lvl8pPr marL="2856554" indent="0" algn="ctr">
              <a:buNone/>
              <a:defRPr>
                <a:solidFill>
                  <a:schemeClr val="tx1">
                    <a:tint val="75000"/>
                  </a:schemeClr>
                </a:solidFill>
              </a:defRPr>
            </a:lvl8pPr>
            <a:lvl9pPr marL="3264634" indent="0" algn="ctr">
              <a:buNone/>
              <a:defRPr>
                <a:solidFill>
                  <a:schemeClr val="tx1">
                    <a:tint val="75000"/>
                  </a:schemeClr>
                </a:solidFill>
              </a:defRPr>
            </a:lvl9pPr>
          </a:lstStyle>
          <a:p>
            <a:r>
              <a:rPr lang="en-US" dirty="0"/>
              <a:t>SUBTITLE</a:t>
            </a:r>
          </a:p>
        </p:txBody>
      </p:sp>
    </p:spTree>
    <p:extLst>
      <p:ext uri="{BB962C8B-B14F-4D97-AF65-F5344CB8AC3E}">
        <p14:creationId xmlns:p14="http://schemas.microsoft.com/office/powerpoint/2010/main" val="235658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79889" y="1298087"/>
            <a:ext cx="5430811" cy="668027"/>
          </a:xfrm>
          <a:ln>
            <a:solidFill>
              <a:srgbClr val="1971C9"/>
            </a:solidFill>
          </a:ln>
        </p:spPr>
        <p:txBody>
          <a:bodyPr>
            <a:normAutofit/>
          </a:bodyPr>
          <a:lstStyle>
            <a:lvl1pPr algn="l">
              <a:defRPr sz="1519" b="0" i="0">
                <a:solidFill>
                  <a:srgbClr val="FFFFFF"/>
                </a:solidFill>
                <a:latin typeface="ApexNew-Book"/>
                <a:cs typeface="ApexNew-Book"/>
              </a:defRPr>
            </a:lvl1pPr>
          </a:lstStyle>
          <a:p>
            <a:r>
              <a:rPr lang="en-US" dirty="0"/>
              <a:t>Presenter Name</a:t>
            </a:r>
          </a:p>
        </p:txBody>
      </p:sp>
      <p:sp>
        <p:nvSpPr>
          <p:cNvPr id="4" name="Date Placeholder 3"/>
          <p:cNvSpPr>
            <a:spLocks noGrp="1"/>
          </p:cNvSpPr>
          <p:nvPr>
            <p:ph type="dt" sz="half" idx="10"/>
          </p:nvPr>
        </p:nvSpPr>
        <p:spPr/>
        <p:txBody>
          <a:bodyPr/>
          <a:lstStyle/>
          <a:p>
            <a:fld id="{AA7862CD-3680-9C44-87F0-64591443828E}" type="datetimeFigureOut">
              <a:rPr lang="en-US" smtClean="0">
                <a:solidFill>
                  <a:prstClr val="black">
                    <a:tint val="75000"/>
                  </a:prstClr>
                </a:solidFill>
              </a:rPr>
              <a:pPr/>
              <a:t>3/30/19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A2358BE-3C7D-034B-8ADE-A71F386DF523}" type="slidenum">
              <a:rPr lang="en-US" smtClean="0">
                <a:solidFill>
                  <a:prstClr val="black">
                    <a:tint val="75000"/>
                  </a:prstClr>
                </a:solidFill>
              </a:rPr>
              <a:pPr/>
              <a:t>‹#›</a:t>
            </a:fld>
            <a:endParaRPr lang="en-US" dirty="0">
              <a:solidFill>
                <a:prstClr val="black">
                  <a:tint val="75000"/>
                </a:prstClr>
              </a:solidFill>
            </a:endParaRPr>
          </a:p>
        </p:txBody>
      </p:sp>
      <p:cxnSp>
        <p:nvCxnSpPr>
          <p:cNvPr id="8" name="Straight Connector 7"/>
          <p:cNvCxnSpPr/>
          <p:nvPr userDrawn="1"/>
        </p:nvCxnSpPr>
        <p:spPr>
          <a:xfrm>
            <a:off x="3599002" y="1341143"/>
            <a:ext cx="0" cy="668027"/>
          </a:xfrm>
          <a:prstGeom prst="line">
            <a:avLst/>
          </a:prstGeom>
          <a:ln>
            <a:solidFill>
              <a:srgbClr val="176AC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8392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copy 2">
    <p:spTree>
      <p:nvGrpSpPr>
        <p:cNvPr id="1" name=""/>
        <p:cNvGrpSpPr/>
        <p:nvPr/>
      </p:nvGrpSpPr>
      <p:grpSpPr>
        <a:xfrm>
          <a:off x="0" y="0"/>
          <a:ext cx="0" cy="0"/>
          <a:chOff x="0" y="0"/>
          <a:chExt cx="0" cy="0"/>
        </a:xfrm>
      </p:grpSpPr>
      <p:sp>
        <p:nvSpPr>
          <p:cNvPr id="35" name="Shape 35"/>
          <p:cNvSpPr>
            <a:spLocks noGrp="1"/>
          </p:cNvSpPr>
          <p:nvPr>
            <p:ph type="body" idx="1"/>
          </p:nvPr>
        </p:nvSpPr>
        <p:spPr>
          <a:xfrm>
            <a:off x="967383" y="892969"/>
            <a:ext cx="7980908" cy="5080992"/>
          </a:xfrm>
          <a:prstGeom prst="rect">
            <a:avLst/>
          </a:prstGeom>
        </p:spPr>
        <p:txBody>
          <a:bodyPr lIns="26788" tIns="26788" rIns="26788" bIns="26788" anchor="ctr"/>
          <a:lstStyle>
            <a:lvl1pPr marL="437539" marR="0" indent="-312528">
              <a:spcBef>
                <a:spcPts val="3305"/>
              </a:spcBef>
              <a:buSzPct val="171000"/>
              <a:buFont typeface="Lucida Grande"/>
              <a:defRPr sz="2700"/>
            </a:lvl1pPr>
            <a:lvl2pPr marL="678632" marR="0" indent="-312528">
              <a:spcBef>
                <a:spcPts val="3305"/>
              </a:spcBef>
              <a:buSzPct val="171000"/>
              <a:buFont typeface="Lucida Grande"/>
              <a:defRPr sz="2700"/>
            </a:lvl2pPr>
            <a:lvl3pPr marL="919725" marR="0" indent="-312528">
              <a:spcBef>
                <a:spcPts val="3305"/>
              </a:spcBef>
              <a:buSzPct val="171000"/>
              <a:buFont typeface="Lucida Grande"/>
              <a:defRPr sz="2700"/>
            </a:lvl3pPr>
            <a:lvl4pPr marL="1169747" marR="0" indent="-312528">
              <a:spcBef>
                <a:spcPts val="3305"/>
              </a:spcBef>
              <a:buSzPct val="171000"/>
              <a:buFont typeface="Lucida Grande"/>
              <a:defRPr sz="2700"/>
            </a:lvl4pPr>
            <a:lvl5pPr marL="1410840" marR="0" indent="-312528">
              <a:spcBef>
                <a:spcPts val="3305"/>
              </a:spcBef>
              <a:buSzPct val="171000"/>
              <a:buFont typeface="Lucida Grande"/>
              <a:defRPr sz="2700"/>
            </a:lvl5pPr>
          </a:lstStyle>
          <a:p>
            <a:pPr lvl="0">
              <a:defRPr sz="1800">
                <a:uFillTx/>
              </a:defRPr>
            </a:pPr>
            <a:r>
              <a:rPr sz="2700">
                <a:uFill>
                  <a:solidFill/>
                </a:uFill>
              </a:rPr>
              <a:t>Body Level One</a:t>
            </a:r>
          </a:p>
          <a:p>
            <a:pPr lvl="1">
              <a:defRPr sz="1800">
                <a:uFillTx/>
              </a:defRPr>
            </a:pPr>
            <a:r>
              <a:rPr sz="2700">
                <a:uFill>
                  <a:solidFill/>
                </a:uFill>
              </a:rPr>
              <a:t>Body Level Two</a:t>
            </a:r>
          </a:p>
          <a:p>
            <a:pPr lvl="2">
              <a:defRPr sz="1800">
                <a:uFillTx/>
              </a:defRPr>
            </a:pPr>
            <a:r>
              <a:rPr sz="2700">
                <a:uFill>
                  <a:solidFill/>
                </a:uFill>
              </a:rPr>
              <a:t>Body Level Three</a:t>
            </a:r>
          </a:p>
          <a:p>
            <a:pPr lvl="3">
              <a:defRPr sz="1800">
                <a:uFillTx/>
              </a:defRPr>
            </a:pPr>
            <a:r>
              <a:rPr sz="2700">
                <a:uFill>
                  <a:solidFill/>
                </a:uFill>
              </a:rPr>
              <a:t>Body Level Four</a:t>
            </a:r>
          </a:p>
          <a:p>
            <a:pPr lvl="4">
              <a:defRPr sz="1800">
                <a:uFillTx/>
              </a:defRPr>
            </a:pPr>
            <a:r>
              <a:rPr sz="2700">
                <a:uFill>
                  <a:solidFill/>
                </a:uFill>
              </a:rPr>
              <a:t>Body Level Five</a:t>
            </a:r>
          </a:p>
        </p:txBody>
      </p:sp>
    </p:spTree>
    <p:extLst>
      <p:ext uri="{BB962C8B-B14F-4D97-AF65-F5344CB8AC3E}">
        <p14:creationId xmlns:p14="http://schemas.microsoft.com/office/powerpoint/2010/main" val="204151252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95300" y="274639"/>
            <a:ext cx="8915400" cy="1143000"/>
          </a:xfrm>
        </p:spPr>
        <p:txBody>
          <a:bodyPr/>
          <a:lstStyle>
            <a:lvl1pPr>
              <a:defRPr b="0" i="0" baseline="0">
                <a:solidFill>
                  <a:srgbClr val="0071AD"/>
                </a:solidFill>
                <a:latin typeface="Helvetica Light" charset="0"/>
                <a:ea typeface="Helvetica Light" charset="0"/>
                <a:cs typeface="Helvetica Light" charset="0"/>
              </a:defRPr>
            </a:lvl1pPr>
          </a:lstStyle>
          <a:p>
            <a:r>
              <a:rPr lang="en-US" dirty="0"/>
              <a:t>CLICK TO EDIT MASTER TITLE STYLE</a:t>
            </a:r>
          </a:p>
        </p:txBody>
      </p:sp>
      <p:sp>
        <p:nvSpPr>
          <p:cNvPr id="10" name="Content Placeholder 9"/>
          <p:cNvSpPr>
            <a:spLocks noGrp="1"/>
          </p:cNvSpPr>
          <p:nvPr>
            <p:ph sz="quarter" idx="10"/>
          </p:nvPr>
        </p:nvSpPr>
        <p:spPr>
          <a:xfrm>
            <a:off x="495300" y="1600206"/>
            <a:ext cx="436127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p:cNvSpPr>
            <a:spLocks noGrp="1"/>
          </p:cNvSpPr>
          <p:nvPr>
            <p:ph sz="quarter" idx="11"/>
          </p:nvPr>
        </p:nvSpPr>
        <p:spPr>
          <a:xfrm>
            <a:off x="5049430" y="1600206"/>
            <a:ext cx="436127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6302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95300" y="274639"/>
            <a:ext cx="8915400" cy="1143000"/>
          </a:xfrm>
        </p:spPr>
        <p:txBody>
          <a:bodyPr/>
          <a:lstStyle>
            <a:lvl1pPr>
              <a:defRPr b="0" i="0" baseline="0">
                <a:solidFill>
                  <a:srgbClr val="0071AD"/>
                </a:solidFill>
                <a:latin typeface="Helvetica Light" charset="0"/>
                <a:ea typeface="Helvetica Light" charset="0"/>
                <a:cs typeface="Helvetica Light" charset="0"/>
              </a:defRPr>
            </a:lvl1pPr>
          </a:lstStyle>
          <a:p>
            <a:r>
              <a:rPr lang="en-US" dirty="0"/>
              <a:t>CLICK TO EDIT MASTER TITLE STYLE</a:t>
            </a:r>
          </a:p>
        </p:txBody>
      </p:sp>
      <p:sp>
        <p:nvSpPr>
          <p:cNvPr id="10" name="Content Placeholder 9"/>
          <p:cNvSpPr>
            <a:spLocks noGrp="1"/>
          </p:cNvSpPr>
          <p:nvPr>
            <p:ph sz="quarter" idx="10"/>
          </p:nvPr>
        </p:nvSpPr>
        <p:spPr>
          <a:xfrm>
            <a:off x="495300" y="1600206"/>
            <a:ext cx="436127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p:cNvSpPr>
            <a:spLocks noGrp="1"/>
          </p:cNvSpPr>
          <p:nvPr>
            <p:ph sz="quarter" idx="11"/>
          </p:nvPr>
        </p:nvSpPr>
        <p:spPr>
          <a:xfrm>
            <a:off x="5049430" y="1600206"/>
            <a:ext cx="436127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9748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703445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7862CD-3680-9C44-87F0-64591443828E}" type="datetimeFigureOut">
              <a:rPr lang="en-US" smtClean="0">
                <a:solidFill>
                  <a:prstClr val="black">
                    <a:tint val="75000"/>
                  </a:prstClr>
                </a:solidFill>
              </a:rPr>
              <a:pPr/>
              <a:t>3/30/19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A2358BE-3C7D-034B-8ADE-A71F386DF5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4706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95300" y="274639"/>
            <a:ext cx="8915400" cy="1143000"/>
          </a:xfrm>
        </p:spPr>
        <p:txBody>
          <a:bodyPr/>
          <a:lstStyle>
            <a:lvl1pPr>
              <a:defRPr b="0" i="0" baseline="0">
                <a:solidFill>
                  <a:srgbClr val="0071AD"/>
                </a:solidFill>
                <a:latin typeface="Helvetica Light" charset="0"/>
                <a:ea typeface="Helvetica Light" charset="0"/>
                <a:cs typeface="Helvetica Light" charset="0"/>
              </a:defRPr>
            </a:lvl1pPr>
          </a:lstStyle>
          <a:p>
            <a:r>
              <a:rPr lang="en-US" dirty="0"/>
              <a:t>CLICK TO EDIT MASTER TITLE STYLE</a:t>
            </a:r>
          </a:p>
        </p:txBody>
      </p:sp>
      <p:sp>
        <p:nvSpPr>
          <p:cNvPr id="10" name="Content Placeholder 9"/>
          <p:cNvSpPr>
            <a:spLocks noGrp="1"/>
          </p:cNvSpPr>
          <p:nvPr>
            <p:ph sz="quarter" idx="10"/>
          </p:nvPr>
        </p:nvSpPr>
        <p:spPr>
          <a:xfrm>
            <a:off x="495300" y="1600206"/>
            <a:ext cx="436127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p:cNvSpPr>
            <a:spLocks noGrp="1"/>
          </p:cNvSpPr>
          <p:nvPr>
            <p:ph sz="quarter" idx="11"/>
          </p:nvPr>
        </p:nvSpPr>
        <p:spPr>
          <a:xfrm>
            <a:off x="5049430" y="1600206"/>
            <a:ext cx="436127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4959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95300" y="274639"/>
            <a:ext cx="8915400" cy="1143000"/>
          </a:xfrm>
        </p:spPr>
        <p:txBody>
          <a:bodyPr/>
          <a:lstStyle>
            <a:lvl1pPr>
              <a:defRPr b="0" i="0" baseline="0">
                <a:solidFill>
                  <a:srgbClr val="0071AD"/>
                </a:solidFill>
                <a:latin typeface="Helvetica Light" charset="0"/>
                <a:ea typeface="Helvetica Light" charset="0"/>
                <a:cs typeface="Helvetica Light" charset="0"/>
              </a:defRPr>
            </a:lvl1pPr>
          </a:lstStyle>
          <a:p>
            <a:r>
              <a:rPr lang="en-US" dirty="0"/>
              <a:t>CLICK TO EDIT MASTER TITLE STYLE</a:t>
            </a:r>
          </a:p>
        </p:txBody>
      </p:sp>
      <p:sp>
        <p:nvSpPr>
          <p:cNvPr id="10" name="Content Placeholder 9"/>
          <p:cNvSpPr>
            <a:spLocks noGrp="1"/>
          </p:cNvSpPr>
          <p:nvPr>
            <p:ph sz="quarter" idx="10"/>
          </p:nvPr>
        </p:nvSpPr>
        <p:spPr>
          <a:xfrm>
            <a:off x="495300" y="1600206"/>
            <a:ext cx="436127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p:cNvSpPr>
            <a:spLocks noGrp="1"/>
          </p:cNvSpPr>
          <p:nvPr>
            <p:ph sz="quarter" idx="11"/>
          </p:nvPr>
        </p:nvSpPr>
        <p:spPr>
          <a:xfrm>
            <a:off x="5049430" y="1600206"/>
            <a:ext cx="436127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4931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bg1"/>
        </a:solidFill>
        <a:effectLst/>
      </p:bgPr>
    </p:bg>
    <p:spTree>
      <p:nvGrpSpPr>
        <p:cNvPr id="1" name=""/>
        <p:cNvGrpSpPr/>
        <p:nvPr/>
      </p:nvGrpSpPr>
      <p:grpSpPr>
        <a:xfrm>
          <a:off x="0" y="0"/>
          <a:ext cx="0" cy="0"/>
          <a:chOff x="0" y="0"/>
          <a:chExt cx="0" cy="0"/>
        </a:xfrm>
      </p:grpSpPr>
      <p:sp>
        <p:nvSpPr>
          <p:cNvPr id="3" name="Content Placeholder 9"/>
          <p:cNvSpPr>
            <a:spLocks noGrp="1"/>
          </p:cNvSpPr>
          <p:nvPr>
            <p:ph sz="quarter" idx="17"/>
          </p:nvPr>
        </p:nvSpPr>
        <p:spPr>
          <a:xfrm>
            <a:off x="1" y="1"/>
            <a:ext cx="2476500" cy="3425737"/>
          </a:xfrm>
          <a:ln w="12700">
            <a:noFill/>
          </a:ln>
        </p:spPr>
        <p:txBody>
          <a:bodyPr/>
          <a:lstStyle/>
          <a:p>
            <a:pPr lvl="0"/>
            <a:r>
              <a:rPr lang="en-US" dirty="0"/>
              <a:t>Click to edit Master text styles</a:t>
            </a:r>
          </a:p>
        </p:txBody>
      </p:sp>
      <p:sp>
        <p:nvSpPr>
          <p:cNvPr id="4" name="Content Placeholder 9"/>
          <p:cNvSpPr>
            <a:spLocks noGrp="1"/>
          </p:cNvSpPr>
          <p:nvPr>
            <p:ph sz="quarter" idx="18"/>
          </p:nvPr>
        </p:nvSpPr>
        <p:spPr>
          <a:xfrm>
            <a:off x="7" y="3432276"/>
            <a:ext cx="2476501" cy="3425737"/>
          </a:xfrm>
          <a:ln w="12700">
            <a:noFill/>
          </a:ln>
        </p:spPr>
        <p:txBody>
          <a:bodyPr/>
          <a:lstStyle/>
          <a:p>
            <a:pPr lvl="0"/>
            <a:r>
              <a:rPr lang="en-US" dirty="0"/>
              <a:t>Click to edit Master text styles</a:t>
            </a:r>
          </a:p>
        </p:txBody>
      </p:sp>
      <p:sp>
        <p:nvSpPr>
          <p:cNvPr id="6" name="Content Placeholder 9"/>
          <p:cNvSpPr>
            <a:spLocks noGrp="1"/>
          </p:cNvSpPr>
          <p:nvPr>
            <p:ph sz="quarter" idx="19"/>
          </p:nvPr>
        </p:nvSpPr>
        <p:spPr>
          <a:xfrm>
            <a:off x="2476500" y="1"/>
            <a:ext cx="2476500" cy="3425737"/>
          </a:xfrm>
          <a:ln w="12700">
            <a:noFill/>
          </a:ln>
        </p:spPr>
        <p:txBody>
          <a:bodyPr/>
          <a:lstStyle/>
          <a:p>
            <a:pPr lvl="0"/>
            <a:r>
              <a:rPr lang="en-US" dirty="0"/>
              <a:t>Click to edit Master text styles</a:t>
            </a:r>
          </a:p>
        </p:txBody>
      </p:sp>
      <p:sp>
        <p:nvSpPr>
          <p:cNvPr id="7" name="Content Placeholder 9"/>
          <p:cNvSpPr>
            <a:spLocks noGrp="1"/>
          </p:cNvSpPr>
          <p:nvPr>
            <p:ph sz="quarter" idx="20"/>
          </p:nvPr>
        </p:nvSpPr>
        <p:spPr>
          <a:xfrm>
            <a:off x="2476506" y="3432276"/>
            <a:ext cx="2476501" cy="3425737"/>
          </a:xfrm>
          <a:ln w="12700">
            <a:noFill/>
          </a:ln>
        </p:spPr>
        <p:txBody>
          <a:bodyPr/>
          <a:lstStyle/>
          <a:p>
            <a:pPr lvl="0"/>
            <a:r>
              <a:rPr lang="en-US" dirty="0"/>
              <a:t>Click to edit Master text styles</a:t>
            </a:r>
          </a:p>
        </p:txBody>
      </p:sp>
      <p:sp>
        <p:nvSpPr>
          <p:cNvPr id="10" name="Content Placeholder 9"/>
          <p:cNvSpPr>
            <a:spLocks noGrp="1"/>
          </p:cNvSpPr>
          <p:nvPr>
            <p:ph sz="quarter" idx="21"/>
          </p:nvPr>
        </p:nvSpPr>
        <p:spPr>
          <a:xfrm>
            <a:off x="4953000" y="1"/>
            <a:ext cx="2476500" cy="3425737"/>
          </a:xfrm>
          <a:ln w="12700">
            <a:noFill/>
          </a:ln>
        </p:spPr>
        <p:txBody>
          <a:bodyPr/>
          <a:lstStyle/>
          <a:p>
            <a:pPr lvl="0"/>
            <a:r>
              <a:rPr lang="en-US" dirty="0"/>
              <a:t>Click to edit Master text styles</a:t>
            </a:r>
          </a:p>
        </p:txBody>
      </p:sp>
      <p:sp>
        <p:nvSpPr>
          <p:cNvPr id="11" name="Content Placeholder 9"/>
          <p:cNvSpPr>
            <a:spLocks noGrp="1"/>
          </p:cNvSpPr>
          <p:nvPr>
            <p:ph sz="quarter" idx="22"/>
          </p:nvPr>
        </p:nvSpPr>
        <p:spPr>
          <a:xfrm>
            <a:off x="4953006" y="3432276"/>
            <a:ext cx="2476501" cy="3425737"/>
          </a:xfrm>
          <a:ln w="12700">
            <a:noFill/>
          </a:ln>
        </p:spPr>
        <p:txBody>
          <a:bodyPr/>
          <a:lstStyle/>
          <a:p>
            <a:pPr lvl="0"/>
            <a:r>
              <a:rPr lang="en-US" dirty="0"/>
              <a:t>Click to edit Master text styles</a:t>
            </a:r>
          </a:p>
        </p:txBody>
      </p:sp>
      <p:sp>
        <p:nvSpPr>
          <p:cNvPr id="12" name="Content Placeholder 9"/>
          <p:cNvSpPr>
            <a:spLocks noGrp="1"/>
          </p:cNvSpPr>
          <p:nvPr>
            <p:ph sz="quarter" idx="23"/>
          </p:nvPr>
        </p:nvSpPr>
        <p:spPr>
          <a:xfrm>
            <a:off x="7429500" y="1"/>
            <a:ext cx="2476500" cy="3425737"/>
          </a:xfrm>
          <a:ln w="12700">
            <a:noFill/>
          </a:ln>
        </p:spPr>
        <p:txBody>
          <a:bodyPr/>
          <a:lstStyle/>
          <a:p>
            <a:pPr lvl="0"/>
            <a:r>
              <a:rPr lang="en-US" dirty="0"/>
              <a:t>Click to edit Master text styles</a:t>
            </a:r>
          </a:p>
        </p:txBody>
      </p:sp>
      <p:sp>
        <p:nvSpPr>
          <p:cNvPr id="13" name="Content Placeholder 9"/>
          <p:cNvSpPr>
            <a:spLocks noGrp="1"/>
          </p:cNvSpPr>
          <p:nvPr>
            <p:ph sz="quarter" idx="24"/>
          </p:nvPr>
        </p:nvSpPr>
        <p:spPr>
          <a:xfrm>
            <a:off x="7429506" y="3432276"/>
            <a:ext cx="2476501" cy="3425737"/>
          </a:xfrm>
          <a:ln w="12700">
            <a:noFill/>
          </a:ln>
        </p:spPr>
        <p:txBody>
          <a:bodyPr/>
          <a:lstStyle/>
          <a:p>
            <a:pPr lvl="0"/>
            <a:r>
              <a:rPr lang="en-US" dirty="0"/>
              <a:t>Click to edit Master text styles</a:t>
            </a:r>
          </a:p>
        </p:txBody>
      </p:sp>
    </p:spTree>
    <p:extLst>
      <p:ext uri="{BB962C8B-B14F-4D97-AF65-F5344CB8AC3E}">
        <p14:creationId xmlns:p14="http://schemas.microsoft.com/office/powerpoint/2010/main" val="1711483266"/>
      </p:ext>
    </p:extLst>
  </p:cSld>
  <p:clrMapOvr>
    <a:masterClrMapping/>
  </p:clrMapOvr>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690" y="2914292"/>
            <a:ext cx="4410010" cy="2223378"/>
          </a:xfrm>
        </p:spPr>
        <p:txBody>
          <a:bodyPr anchor="t"/>
          <a:lstStyle>
            <a:lvl1pPr algn="l">
              <a:defRPr sz="2250" b="1" cap="all">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844690" y="1414128"/>
            <a:ext cx="4254545" cy="1500187"/>
          </a:xfrm>
        </p:spPr>
        <p:txBody>
          <a:bodyPr anchor="b"/>
          <a:lstStyle>
            <a:lvl1pPr marL="0" indent="0">
              <a:buNone/>
              <a:defRPr sz="1125">
                <a:solidFill>
                  <a:srgbClr val="FFFFFF"/>
                </a:solidFill>
              </a:defRPr>
            </a:lvl1pPr>
            <a:lvl2pPr marL="257156" indent="0">
              <a:buNone/>
              <a:defRPr sz="1013">
                <a:solidFill>
                  <a:schemeClr val="tx1">
                    <a:tint val="75000"/>
                  </a:schemeClr>
                </a:solidFill>
              </a:defRPr>
            </a:lvl2pPr>
            <a:lvl3pPr marL="514311" indent="0">
              <a:buNone/>
              <a:defRPr sz="900">
                <a:solidFill>
                  <a:schemeClr val="tx1">
                    <a:tint val="75000"/>
                  </a:schemeClr>
                </a:solidFill>
              </a:defRPr>
            </a:lvl3pPr>
            <a:lvl4pPr marL="771467" indent="0">
              <a:buNone/>
              <a:defRPr sz="788">
                <a:solidFill>
                  <a:schemeClr val="tx1">
                    <a:tint val="75000"/>
                  </a:schemeClr>
                </a:solidFill>
              </a:defRPr>
            </a:lvl4pPr>
            <a:lvl5pPr marL="1028622" indent="0">
              <a:buNone/>
              <a:defRPr sz="788">
                <a:solidFill>
                  <a:schemeClr val="tx1">
                    <a:tint val="75000"/>
                  </a:schemeClr>
                </a:solidFill>
              </a:defRPr>
            </a:lvl5pPr>
            <a:lvl6pPr marL="1285777" indent="0">
              <a:buNone/>
              <a:defRPr sz="788">
                <a:solidFill>
                  <a:schemeClr val="tx1">
                    <a:tint val="75000"/>
                  </a:schemeClr>
                </a:solidFill>
              </a:defRPr>
            </a:lvl6pPr>
            <a:lvl7pPr marL="1542932" indent="0">
              <a:buNone/>
              <a:defRPr sz="788">
                <a:solidFill>
                  <a:schemeClr val="tx1">
                    <a:tint val="75000"/>
                  </a:schemeClr>
                </a:solidFill>
              </a:defRPr>
            </a:lvl7pPr>
            <a:lvl8pPr marL="1800088" indent="0">
              <a:buNone/>
              <a:defRPr sz="788">
                <a:solidFill>
                  <a:schemeClr val="tx1">
                    <a:tint val="75000"/>
                  </a:schemeClr>
                </a:solidFill>
              </a:defRPr>
            </a:lvl8pPr>
            <a:lvl9pPr marL="2057243" indent="0">
              <a:buNone/>
              <a:defRPr sz="788">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A7862CD-3680-9C44-87F0-64591443828E}" type="datetimeFigureOut">
              <a:rPr lang="en-US" smtClean="0">
                <a:solidFill>
                  <a:prstClr val="black">
                    <a:tint val="75000"/>
                  </a:prstClr>
                </a:solidFill>
              </a:rPr>
              <a:pPr/>
              <a:t>3/30/19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A2358BE-3C7D-034B-8ADE-A71F386DF5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9523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1" y="1600206"/>
            <a:ext cx="437515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6"/>
            <a:ext cx="437515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7862CD-3680-9C44-87F0-64591443828E}" type="datetimeFigureOut">
              <a:rPr lang="en-US" smtClean="0">
                <a:solidFill>
                  <a:prstClr val="black">
                    <a:tint val="75000"/>
                  </a:prstClr>
                </a:solidFill>
              </a:rPr>
              <a:pPr/>
              <a:t>3/30/19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A2358BE-3C7D-034B-8ADE-A71F386DF5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0935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3" y="1535113"/>
            <a:ext cx="4376870" cy="639762"/>
          </a:xfrm>
        </p:spPr>
        <p:txBody>
          <a:bodyPr anchor="b"/>
          <a:lstStyle>
            <a:lvl1pPr marL="0" indent="0">
              <a:buNone/>
              <a:defRPr sz="1350" b="1"/>
            </a:lvl1pPr>
            <a:lvl2pPr marL="257156" indent="0">
              <a:buNone/>
              <a:defRPr sz="1125" b="1"/>
            </a:lvl2pPr>
            <a:lvl3pPr marL="514311" indent="0">
              <a:buNone/>
              <a:defRPr sz="1013" b="1"/>
            </a:lvl3pPr>
            <a:lvl4pPr marL="771467" indent="0">
              <a:buNone/>
              <a:defRPr sz="900" b="1"/>
            </a:lvl4pPr>
            <a:lvl5pPr marL="1028622" indent="0">
              <a:buNone/>
              <a:defRPr sz="900" b="1"/>
            </a:lvl5pPr>
            <a:lvl6pPr marL="1285777" indent="0">
              <a:buNone/>
              <a:defRPr sz="900" b="1"/>
            </a:lvl6pPr>
            <a:lvl7pPr marL="1542932" indent="0">
              <a:buNone/>
              <a:defRPr sz="900" b="1"/>
            </a:lvl7pPr>
            <a:lvl8pPr marL="1800088" indent="0">
              <a:buNone/>
              <a:defRPr sz="900" b="1"/>
            </a:lvl8pPr>
            <a:lvl9pPr marL="2057243" indent="0">
              <a:buNone/>
              <a:defRPr sz="900" b="1"/>
            </a:lvl9pPr>
          </a:lstStyle>
          <a:p>
            <a:pPr lvl="0"/>
            <a:r>
              <a:rPr lang="en-US"/>
              <a:t>Click to edit Master text styles</a:t>
            </a:r>
          </a:p>
        </p:txBody>
      </p:sp>
      <p:sp>
        <p:nvSpPr>
          <p:cNvPr id="4" name="Content Placeholder 3"/>
          <p:cNvSpPr>
            <a:spLocks noGrp="1"/>
          </p:cNvSpPr>
          <p:nvPr>
            <p:ph sz="half" idx="2"/>
          </p:nvPr>
        </p:nvSpPr>
        <p:spPr>
          <a:xfrm>
            <a:off x="495303" y="2174875"/>
            <a:ext cx="4376870"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1350" b="1"/>
            </a:lvl1pPr>
            <a:lvl2pPr marL="257156" indent="0">
              <a:buNone/>
              <a:defRPr sz="1125" b="1"/>
            </a:lvl2pPr>
            <a:lvl3pPr marL="514311" indent="0">
              <a:buNone/>
              <a:defRPr sz="1013" b="1"/>
            </a:lvl3pPr>
            <a:lvl4pPr marL="771467" indent="0">
              <a:buNone/>
              <a:defRPr sz="900" b="1"/>
            </a:lvl4pPr>
            <a:lvl5pPr marL="1028622" indent="0">
              <a:buNone/>
              <a:defRPr sz="900" b="1"/>
            </a:lvl5pPr>
            <a:lvl6pPr marL="1285777" indent="0">
              <a:buNone/>
              <a:defRPr sz="900" b="1"/>
            </a:lvl6pPr>
            <a:lvl7pPr marL="1542932" indent="0">
              <a:buNone/>
              <a:defRPr sz="900" b="1"/>
            </a:lvl7pPr>
            <a:lvl8pPr marL="1800088" indent="0">
              <a:buNone/>
              <a:defRPr sz="900" b="1"/>
            </a:lvl8pPr>
            <a:lvl9pPr marL="2057243" indent="0">
              <a:buNone/>
              <a:defRPr sz="900" b="1"/>
            </a:lvl9pPr>
          </a:lstStyle>
          <a:p>
            <a:pPr lvl="0"/>
            <a:r>
              <a:rPr lang="en-US"/>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7862CD-3680-9C44-87F0-64591443828E}" type="datetimeFigureOut">
              <a:rPr lang="en-US" smtClean="0">
                <a:solidFill>
                  <a:prstClr val="black">
                    <a:tint val="75000"/>
                  </a:prstClr>
                </a:solidFill>
              </a:rPr>
              <a:pPr/>
              <a:t>3/30/19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A2358BE-3C7D-034B-8ADE-A71F386DF5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037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7862CD-3680-9C44-87F0-64591443828E}" type="datetimeFigureOut">
              <a:rPr lang="en-US" smtClean="0">
                <a:solidFill>
                  <a:prstClr val="black">
                    <a:tint val="75000"/>
                  </a:prstClr>
                </a:solidFill>
              </a:rPr>
              <a:pPr/>
              <a:t>3/30/19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2A2358BE-3C7D-034B-8ADE-A71F386DF5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8084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7862CD-3680-9C44-87F0-64591443828E}" type="datetimeFigureOut">
              <a:rPr lang="en-US" smtClean="0">
                <a:solidFill>
                  <a:prstClr val="black">
                    <a:tint val="75000"/>
                  </a:prstClr>
                </a:solidFill>
              </a:rPr>
              <a:pPr/>
              <a:t>3/30/19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A2358BE-3C7D-034B-8ADE-A71F386DF5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9446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006"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872972" y="273072"/>
            <a:ext cx="5537729"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9" y="1435103"/>
            <a:ext cx="3259006" cy="4691063"/>
          </a:xfrm>
        </p:spPr>
        <p:txBody>
          <a:bodyPr/>
          <a:lstStyle>
            <a:lvl1pPr marL="0" indent="0">
              <a:buNone/>
              <a:defRPr sz="788"/>
            </a:lvl1pPr>
            <a:lvl2pPr marL="257156" indent="0">
              <a:buNone/>
              <a:defRPr sz="675"/>
            </a:lvl2pPr>
            <a:lvl3pPr marL="514311" indent="0">
              <a:buNone/>
              <a:defRPr sz="563"/>
            </a:lvl3pPr>
            <a:lvl4pPr marL="771467" indent="0">
              <a:buNone/>
              <a:defRPr sz="506"/>
            </a:lvl4pPr>
            <a:lvl5pPr marL="1028622" indent="0">
              <a:buNone/>
              <a:defRPr sz="506"/>
            </a:lvl5pPr>
            <a:lvl6pPr marL="1285777" indent="0">
              <a:buNone/>
              <a:defRPr sz="506"/>
            </a:lvl6pPr>
            <a:lvl7pPr marL="1542932" indent="0">
              <a:buNone/>
              <a:defRPr sz="506"/>
            </a:lvl7pPr>
            <a:lvl8pPr marL="1800088" indent="0">
              <a:buNone/>
              <a:defRPr sz="506"/>
            </a:lvl8pPr>
            <a:lvl9pPr marL="2057243"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AA7862CD-3680-9C44-87F0-64591443828E}" type="datetimeFigureOut">
              <a:rPr lang="en-US" smtClean="0">
                <a:solidFill>
                  <a:prstClr val="black">
                    <a:tint val="75000"/>
                  </a:prstClr>
                </a:solidFill>
              </a:rPr>
              <a:pPr/>
              <a:t>3/30/19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A2358BE-3C7D-034B-8ADE-A71F386DF5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9223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6" y="4800600"/>
            <a:ext cx="59436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941646" y="612775"/>
            <a:ext cx="5943600" cy="4114800"/>
          </a:xfrm>
        </p:spPr>
        <p:txBody>
          <a:bodyPr/>
          <a:lstStyle>
            <a:lvl1pPr marL="0" indent="0">
              <a:buNone/>
              <a:defRPr sz="1800"/>
            </a:lvl1pPr>
            <a:lvl2pPr marL="257156" indent="0">
              <a:buNone/>
              <a:defRPr sz="1575"/>
            </a:lvl2pPr>
            <a:lvl3pPr marL="514311" indent="0">
              <a:buNone/>
              <a:defRPr sz="1350"/>
            </a:lvl3pPr>
            <a:lvl4pPr marL="771467" indent="0">
              <a:buNone/>
              <a:defRPr sz="1125"/>
            </a:lvl4pPr>
            <a:lvl5pPr marL="1028622" indent="0">
              <a:buNone/>
              <a:defRPr sz="1125"/>
            </a:lvl5pPr>
            <a:lvl6pPr marL="1285777" indent="0">
              <a:buNone/>
              <a:defRPr sz="1125"/>
            </a:lvl6pPr>
            <a:lvl7pPr marL="1542932" indent="0">
              <a:buNone/>
              <a:defRPr sz="1125"/>
            </a:lvl7pPr>
            <a:lvl8pPr marL="1800088" indent="0">
              <a:buNone/>
              <a:defRPr sz="1125"/>
            </a:lvl8pPr>
            <a:lvl9pPr marL="2057243" indent="0">
              <a:buNone/>
              <a:defRPr sz="1125"/>
            </a:lvl9pPr>
          </a:lstStyle>
          <a:p>
            <a:endParaRPr lang="en-US" dirty="0"/>
          </a:p>
        </p:txBody>
      </p:sp>
      <p:sp>
        <p:nvSpPr>
          <p:cNvPr id="4" name="Text Placeholder 3"/>
          <p:cNvSpPr>
            <a:spLocks noGrp="1"/>
          </p:cNvSpPr>
          <p:nvPr>
            <p:ph type="body" sz="half" idx="2"/>
          </p:nvPr>
        </p:nvSpPr>
        <p:spPr>
          <a:xfrm>
            <a:off x="1941646" y="5367338"/>
            <a:ext cx="5943600" cy="804862"/>
          </a:xfrm>
        </p:spPr>
        <p:txBody>
          <a:bodyPr/>
          <a:lstStyle>
            <a:lvl1pPr marL="0" indent="0">
              <a:buNone/>
              <a:defRPr sz="788"/>
            </a:lvl1pPr>
            <a:lvl2pPr marL="257156" indent="0">
              <a:buNone/>
              <a:defRPr sz="675"/>
            </a:lvl2pPr>
            <a:lvl3pPr marL="514311" indent="0">
              <a:buNone/>
              <a:defRPr sz="563"/>
            </a:lvl3pPr>
            <a:lvl4pPr marL="771467" indent="0">
              <a:buNone/>
              <a:defRPr sz="506"/>
            </a:lvl4pPr>
            <a:lvl5pPr marL="1028622" indent="0">
              <a:buNone/>
              <a:defRPr sz="506"/>
            </a:lvl5pPr>
            <a:lvl6pPr marL="1285777" indent="0">
              <a:buNone/>
              <a:defRPr sz="506"/>
            </a:lvl6pPr>
            <a:lvl7pPr marL="1542932" indent="0">
              <a:buNone/>
              <a:defRPr sz="506"/>
            </a:lvl7pPr>
            <a:lvl8pPr marL="1800088" indent="0">
              <a:buNone/>
              <a:defRPr sz="506"/>
            </a:lvl8pPr>
            <a:lvl9pPr marL="2057243"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AA7862CD-3680-9C44-87F0-64591443828E}" type="datetimeFigureOut">
              <a:rPr lang="en-US" smtClean="0">
                <a:solidFill>
                  <a:prstClr val="black">
                    <a:tint val="75000"/>
                  </a:prstClr>
                </a:solidFill>
              </a:rPr>
              <a:pPr/>
              <a:t>3/30/19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2A2358BE-3C7D-034B-8ADE-A71F386DF52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5388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95300" y="6356373"/>
            <a:ext cx="2311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257156"/>
            <a:fld id="{AA7862CD-3680-9C44-87F0-64591443828E}" type="datetimeFigureOut">
              <a:rPr lang="en-US" smtClean="0">
                <a:solidFill>
                  <a:prstClr val="black">
                    <a:tint val="75000"/>
                  </a:prstClr>
                </a:solidFill>
                <a:ea typeface="ヒラギノ角ゴ ProN W3" pitchFamily="-84" charset="-128"/>
                <a:sym typeface="Gill Sans" pitchFamily="-84" charset="0"/>
              </a:rPr>
              <a:pPr defTabSz="257156"/>
              <a:t>3/30/19</a:t>
            </a:fld>
            <a:endParaRPr lang="en-US" dirty="0">
              <a:solidFill>
                <a:prstClr val="black">
                  <a:tint val="75000"/>
                </a:prstClr>
              </a:solidFill>
              <a:ea typeface="ヒラギノ角ゴ ProN W3" pitchFamily="-84" charset="-128"/>
              <a:sym typeface="Gill Sans" pitchFamily="-84" charset="0"/>
            </a:endParaRPr>
          </a:p>
        </p:txBody>
      </p:sp>
      <p:sp>
        <p:nvSpPr>
          <p:cNvPr id="5" name="Footer Placeholder 4"/>
          <p:cNvSpPr>
            <a:spLocks noGrp="1"/>
          </p:cNvSpPr>
          <p:nvPr>
            <p:ph type="ftr" sz="quarter" idx="3"/>
          </p:nvPr>
        </p:nvSpPr>
        <p:spPr>
          <a:xfrm>
            <a:off x="3384551" y="6356373"/>
            <a:ext cx="31369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257156"/>
            <a:endParaRPr lang="en-US" dirty="0">
              <a:solidFill>
                <a:prstClr val="black">
                  <a:tint val="75000"/>
                </a:prstClr>
              </a:solidFill>
              <a:ea typeface="ヒラギノ角ゴ ProN W3" pitchFamily="-84" charset="-128"/>
              <a:sym typeface="Gill Sans" pitchFamily="-84" charset="0"/>
            </a:endParaRPr>
          </a:p>
        </p:txBody>
      </p:sp>
      <p:sp>
        <p:nvSpPr>
          <p:cNvPr id="6" name="Slide Number Placeholder 5"/>
          <p:cNvSpPr>
            <a:spLocks noGrp="1"/>
          </p:cNvSpPr>
          <p:nvPr>
            <p:ph type="sldNum" sz="quarter" idx="4"/>
          </p:nvPr>
        </p:nvSpPr>
        <p:spPr>
          <a:xfrm>
            <a:off x="7099301" y="6356373"/>
            <a:ext cx="2311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257156"/>
            <a:fld id="{2A2358BE-3C7D-034B-8ADE-A71F386DF523}" type="slidenum">
              <a:rPr lang="en-US" smtClean="0">
                <a:solidFill>
                  <a:prstClr val="black">
                    <a:tint val="75000"/>
                  </a:prstClr>
                </a:solidFill>
                <a:ea typeface="ヒラギノ角ゴ ProN W3" pitchFamily="-84" charset="-128"/>
                <a:sym typeface="Gill Sans" pitchFamily="-84" charset="0"/>
              </a:rPr>
              <a:pPr defTabSz="257156"/>
              <a:t>‹#›</a:t>
            </a:fld>
            <a:endParaRPr lang="en-US" dirty="0">
              <a:solidFill>
                <a:prstClr val="black">
                  <a:tint val="75000"/>
                </a:prstClr>
              </a:solidFill>
              <a:ea typeface="ヒラギノ角ゴ ProN W3" pitchFamily="-84" charset="-128"/>
              <a:sym typeface="Gill Sans" pitchFamily="-84" charset="0"/>
            </a:endParaRPr>
          </a:p>
        </p:txBody>
      </p:sp>
      <p:sp>
        <p:nvSpPr>
          <p:cNvPr id="8" name="TextBox 7"/>
          <p:cNvSpPr txBox="1"/>
          <p:nvPr userDrawn="1"/>
        </p:nvSpPr>
        <p:spPr>
          <a:xfrm>
            <a:off x="110068" y="641773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004121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7" r:id="rId14"/>
    <p:sldLayoutId id="2147483688" r:id="rId15"/>
    <p:sldLayoutId id="2147483690" r:id="rId16"/>
    <p:sldLayoutId id="2147483691" r:id="rId17"/>
    <p:sldLayoutId id="2147483692" r:id="rId18"/>
    <p:sldLayoutId id="2147483693" r:id="rId19"/>
    <p:sldLayoutId id="2147483695" r:id="rId20"/>
    <p:sldLayoutId id="2147483696" r:id="rId21"/>
    <p:sldLayoutId id="2147483698" r:id="rId22"/>
  </p:sldLayoutIdLst>
  <p:txStyles>
    <p:titleStyle>
      <a:lvl1pPr algn="ctr" defTabSz="257156" rtl="0" eaLnBrk="1" latinLnBrk="0" hangingPunct="1">
        <a:spcBef>
          <a:spcPct val="0"/>
        </a:spcBef>
        <a:buNone/>
        <a:defRPr sz="2475" b="0" i="0" kern="1200">
          <a:solidFill>
            <a:schemeClr val="tx1">
              <a:lumMod val="75000"/>
              <a:lumOff val="25000"/>
            </a:schemeClr>
          </a:solidFill>
          <a:latin typeface="ApexNew-Book"/>
          <a:ea typeface="+mj-ea"/>
          <a:cs typeface="ApexNew-Book"/>
        </a:defRPr>
      </a:lvl1pPr>
    </p:titleStyle>
    <p:bodyStyle>
      <a:lvl1pPr marL="192867" indent="-192867" algn="l" defTabSz="257156" rtl="0" eaLnBrk="1" latinLnBrk="0" hangingPunct="1">
        <a:spcBef>
          <a:spcPct val="20000"/>
        </a:spcBef>
        <a:buFont typeface="Arial"/>
        <a:buChar char="•"/>
        <a:defRPr sz="1800" b="0" i="0" kern="1200">
          <a:solidFill>
            <a:schemeClr val="tx1">
              <a:lumMod val="75000"/>
              <a:lumOff val="25000"/>
            </a:schemeClr>
          </a:solidFill>
          <a:latin typeface="ApexNew-Book"/>
          <a:ea typeface="+mn-ea"/>
          <a:cs typeface="ApexNew-Book"/>
        </a:defRPr>
      </a:lvl1pPr>
      <a:lvl2pPr marL="417878" indent="-160723" algn="l" defTabSz="257156" rtl="0" eaLnBrk="1" latinLnBrk="0" hangingPunct="1">
        <a:spcBef>
          <a:spcPct val="20000"/>
        </a:spcBef>
        <a:buFont typeface="Arial"/>
        <a:buChar char="–"/>
        <a:defRPr sz="1575" b="0" i="0" kern="1200">
          <a:solidFill>
            <a:schemeClr val="tx1">
              <a:lumMod val="75000"/>
              <a:lumOff val="25000"/>
            </a:schemeClr>
          </a:solidFill>
          <a:latin typeface="ApexNew-Book"/>
          <a:ea typeface="+mn-ea"/>
          <a:cs typeface="ApexNew-Book"/>
        </a:defRPr>
      </a:lvl2pPr>
      <a:lvl3pPr marL="642889" indent="-128578" algn="l" defTabSz="257156" rtl="0" eaLnBrk="1" latinLnBrk="0" hangingPunct="1">
        <a:spcBef>
          <a:spcPct val="20000"/>
        </a:spcBef>
        <a:buFont typeface="Arial"/>
        <a:buChar char="•"/>
        <a:defRPr sz="1350" b="0" i="0" kern="1200">
          <a:solidFill>
            <a:schemeClr val="tx1">
              <a:lumMod val="75000"/>
              <a:lumOff val="25000"/>
            </a:schemeClr>
          </a:solidFill>
          <a:latin typeface="ApexNew-Book"/>
          <a:ea typeface="+mn-ea"/>
          <a:cs typeface="ApexNew-Book"/>
        </a:defRPr>
      </a:lvl3pPr>
      <a:lvl4pPr marL="900044" indent="-128578" algn="l" defTabSz="257156" rtl="0" eaLnBrk="1" latinLnBrk="0" hangingPunct="1">
        <a:spcBef>
          <a:spcPct val="20000"/>
        </a:spcBef>
        <a:buFont typeface="Arial"/>
        <a:buChar char="–"/>
        <a:defRPr sz="1125" b="0" i="0" kern="1200">
          <a:solidFill>
            <a:schemeClr val="tx1">
              <a:lumMod val="75000"/>
              <a:lumOff val="25000"/>
            </a:schemeClr>
          </a:solidFill>
          <a:latin typeface="ApexNew-Book"/>
          <a:ea typeface="+mn-ea"/>
          <a:cs typeface="ApexNew-Book"/>
        </a:defRPr>
      </a:lvl4pPr>
      <a:lvl5pPr marL="1157199" indent="-128578" algn="l" defTabSz="257156" rtl="0" eaLnBrk="1" latinLnBrk="0" hangingPunct="1">
        <a:spcBef>
          <a:spcPct val="20000"/>
        </a:spcBef>
        <a:buFont typeface="Arial"/>
        <a:buChar char="»"/>
        <a:defRPr sz="1125" b="0" i="0" kern="1200">
          <a:solidFill>
            <a:schemeClr val="tx1">
              <a:lumMod val="75000"/>
              <a:lumOff val="25000"/>
            </a:schemeClr>
          </a:solidFill>
          <a:latin typeface="ApexNew-Book"/>
          <a:ea typeface="+mn-ea"/>
          <a:cs typeface="ApexNew-Book"/>
        </a:defRPr>
      </a:lvl5pPr>
      <a:lvl6pPr marL="1414355" indent="-128578" algn="l" defTabSz="257156" rtl="0" eaLnBrk="1" latinLnBrk="0" hangingPunct="1">
        <a:spcBef>
          <a:spcPct val="20000"/>
        </a:spcBef>
        <a:buFont typeface="Arial"/>
        <a:buChar char="•"/>
        <a:defRPr sz="1125" kern="1200">
          <a:solidFill>
            <a:schemeClr val="tx1"/>
          </a:solidFill>
          <a:latin typeface="+mn-lt"/>
          <a:ea typeface="+mn-ea"/>
          <a:cs typeface="+mn-cs"/>
        </a:defRPr>
      </a:lvl6pPr>
      <a:lvl7pPr marL="1671510" indent="-128578" algn="l" defTabSz="257156" rtl="0" eaLnBrk="1" latinLnBrk="0" hangingPunct="1">
        <a:spcBef>
          <a:spcPct val="20000"/>
        </a:spcBef>
        <a:buFont typeface="Arial"/>
        <a:buChar char="•"/>
        <a:defRPr sz="1125" kern="1200">
          <a:solidFill>
            <a:schemeClr val="tx1"/>
          </a:solidFill>
          <a:latin typeface="+mn-lt"/>
          <a:ea typeface="+mn-ea"/>
          <a:cs typeface="+mn-cs"/>
        </a:defRPr>
      </a:lvl7pPr>
      <a:lvl8pPr marL="1928666" indent="-128578" algn="l" defTabSz="257156" rtl="0" eaLnBrk="1" latinLnBrk="0" hangingPunct="1">
        <a:spcBef>
          <a:spcPct val="20000"/>
        </a:spcBef>
        <a:buFont typeface="Arial"/>
        <a:buChar char="•"/>
        <a:defRPr sz="1125" kern="1200">
          <a:solidFill>
            <a:schemeClr val="tx1"/>
          </a:solidFill>
          <a:latin typeface="+mn-lt"/>
          <a:ea typeface="+mn-ea"/>
          <a:cs typeface="+mn-cs"/>
        </a:defRPr>
      </a:lvl8pPr>
      <a:lvl9pPr marL="2185821" indent="-128578" algn="l" defTabSz="257156"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56" rtl="0" eaLnBrk="1" latinLnBrk="0" hangingPunct="1">
        <a:defRPr sz="1013" kern="1200">
          <a:solidFill>
            <a:schemeClr val="tx1"/>
          </a:solidFill>
          <a:latin typeface="+mn-lt"/>
          <a:ea typeface="+mn-ea"/>
          <a:cs typeface="+mn-cs"/>
        </a:defRPr>
      </a:lvl1pPr>
      <a:lvl2pPr marL="257156" algn="l" defTabSz="257156" rtl="0" eaLnBrk="1" latinLnBrk="0" hangingPunct="1">
        <a:defRPr sz="1013" kern="1200">
          <a:solidFill>
            <a:schemeClr val="tx1"/>
          </a:solidFill>
          <a:latin typeface="+mn-lt"/>
          <a:ea typeface="+mn-ea"/>
          <a:cs typeface="+mn-cs"/>
        </a:defRPr>
      </a:lvl2pPr>
      <a:lvl3pPr marL="514311" algn="l" defTabSz="257156" rtl="0" eaLnBrk="1" latinLnBrk="0" hangingPunct="1">
        <a:defRPr sz="1013" kern="1200">
          <a:solidFill>
            <a:schemeClr val="tx1"/>
          </a:solidFill>
          <a:latin typeface="+mn-lt"/>
          <a:ea typeface="+mn-ea"/>
          <a:cs typeface="+mn-cs"/>
        </a:defRPr>
      </a:lvl3pPr>
      <a:lvl4pPr marL="771467" algn="l" defTabSz="257156" rtl="0" eaLnBrk="1" latinLnBrk="0" hangingPunct="1">
        <a:defRPr sz="1013" kern="1200">
          <a:solidFill>
            <a:schemeClr val="tx1"/>
          </a:solidFill>
          <a:latin typeface="+mn-lt"/>
          <a:ea typeface="+mn-ea"/>
          <a:cs typeface="+mn-cs"/>
        </a:defRPr>
      </a:lvl4pPr>
      <a:lvl5pPr marL="1028622" algn="l" defTabSz="257156" rtl="0" eaLnBrk="1" latinLnBrk="0" hangingPunct="1">
        <a:defRPr sz="1013" kern="1200">
          <a:solidFill>
            <a:schemeClr val="tx1"/>
          </a:solidFill>
          <a:latin typeface="+mn-lt"/>
          <a:ea typeface="+mn-ea"/>
          <a:cs typeface="+mn-cs"/>
        </a:defRPr>
      </a:lvl5pPr>
      <a:lvl6pPr marL="1285777" algn="l" defTabSz="257156" rtl="0" eaLnBrk="1" latinLnBrk="0" hangingPunct="1">
        <a:defRPr sz="1013" kern="1200">
          <a:solidFill>
            <a:schemeClr val="tx1"/>
          </a:solidFill>
          <a:latin typeface="+mn-lt"/>
          <a:ea typeface="+mn-ea"/>
          <a:cs typeface="+mn-cs"/>
        </a:defRPr>
      </a:lvl6pPr>
      <a:lvl7pPr marL="1542932" algn="l" defTabSz="257156" rtl="0" eaLnBrk="1" latinLnBrk="0" hangingPunct="1">
        <a:defRPr sz="1013" kern="1200">
          <a:solidFill>
            <a:schemeClr val="tx1"/>
          </a:solidFill>
          <a:latin typeface="+mn-lt"/>
          <a:ea typeface="+mn-ea"/>
          <a:cs typeface="+mn-cs"/>
        </a:defRPr>
      </a:lvl7pPr>
      <a:lvl8pPr marL="1800088" algn="l" defTabSz="257156" rtl="0" eaLnBrk="1" latinLnBrk="0" hangingPunct="1">
        <a:defRPr sz="1013" kern="1200">
          <a:solidFill>
            <a:schemeClr val="tx1"/>
          </a:solidFill>
          <a:latin typeface="+mn-lt"/>
          <a:ea typeface="+mn-ea"/>
          <a:cs typeface="+mn-cs"/>
        </a:defRPr>
      </a:lvl8pPr>
      <a:lvl9pPr marL="2057243" algn="l" defTabSz="257156"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emf"/><Relationship Id="rId4" Type="http://schemas.openxmlformats.org/officeDocument/2006/relationships/image" Target="../media/image31.e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41.jpg"/><Relationship Id="rId5" Type="http://schemas.openxmlformats.org/officeDocument/2006/relationships/image" Target="../media/image40.jpg"/><Relationship Id="rId10" Type="http://schemas.openxmlformats.org/officeDocument/2006/relationships/image" Target="../media/image45.jpeg"/><Relationship Id="rId4" Type="http://schemas.openxmlformats.org/officeDocument/2006/relationships/image" Target="../media/image39.jp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tif"/><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49.jpe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tif"/><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55.jpe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p:cNvSpPr txBox="1">
            <a:spLocks/>
          </p:cNvSpPr>
          <p:nvPr/>
        </p:nvSpPr>
        <p:spPr>
          <a:xfrm>
            <a:off x="5858939" y="791113"/>
            <a:ext cx="4047066" cy="4525963"/>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rgbClr val="3DA547"/>
                </a:solidFill>
                <a:latin typeface="Arial"/>
                <a:cs typeface="Arial"/>
              </a:rPr>
              <a:t>Den mest avancerede hudplejeteknologi nogensinde. Hjælper hele kroppen og er den eneste af sin slags.</a:t>
            </a:r>
          </a:p>
          <a:p>
            <a:pPr algn="l"/>
            <a:endParaRPr lang="en-US" sz="2400" dirty="0">
              <a:latin typeface="Arial"/>
              <a:cs typeface="Arial"/>
            </a:endParaRPr>
          </a:p>
          <a:p>
            <a:pPr marL="800100" lvl="1" indent="-342900">
              <a:buFont typeface="Arial"/>
              <a:buChar char="•"/>
            </a:pPr>
            <a:r>
              <a:rPr lang="en-US" sz="2000" dirty="0">
                <a:solidFill>
                  <a:schemeClr val="tx1">
                    <a:lumMod val="50000"/>
                    <a:lumOff val="50000"/>
                  </a:schemeClr>
                </a:solidFill>
                <a:latin typeface="Arial"/>
                <a:cs typeface="Arial"/>
              </a:rPr>
              <a:t>Enkel</a:t>
            </a:r>
          </a:p>
          <a:p>
            <a:pPr marL="800100" lvl="1" indent="-342900">
              <a:buFont typeface="Arial"/>
              <a:buChar char="•"/>
            </a:pPr>
            <a:r>
              <a:rPr lang="en-US" sz="2000" dirty="0">
                <a:solidFill>
                  <a:schemeClr val="tx1">
                    <a:lumMod val="50000"/>
                    <a:lumOff val="50000"/>
                  </a:schemeClr>
                </a:solidFill>
                <a:latin typeface="Arial"/>
                <a:cs typeface="Arial"/>
              </a:rPr>
              <a:t>Sikker</a:t>
            </a:r>
          </a:p>
          <a:p>
            <a:pPr marL="800100" lvl="1" indent="-342900">
              <a:buFont typeface="Arial"/>
              <a:buChar char="•"/>
            </a:pPr>
            <a:r>
              <a:rPr lang="en-US" sz="2000" dirty="0">
                <a:solidFill>
                  <a:schemeClr val="tx1">
                    <a:lumMod val="50000"/>
                    <a:lumOff val="50000"/>
                  </a:schemeClr>
                </a:solidFill>
                <a:latin typeface="Arial"/>
                <a:cs typeface="Arial"/>
              </a:rPr>
              <a:t>Gennemprøvet</a:t>
            </a:r>
          </a:p>
          <a:p>
            <a:pPr marL="800100" lvl="1" indent="-342900">
              <a:buFont typeface="Arial"/>
              <a:buChar char="•"/>
            </a:pPr>
            <a:r>
              <a:rPr lang="en-US" sz="2000" dirty="0">
                <a:solidFill>
                  <a:schemeClr val="tx1">
                    <a:lumMod val="50000"/>
                    <a:lumOff val="50000"/>
                  </a:schemeClr>
                </a:solidFill>
                <a:latin typeface="Arial"/>
                <a:cs typeface="Arial"/>
              </a:rPr>
              <a:t>Overkommelig pris</a:t>
            </a:r>
          </a:p>
          <a:p>
            <a:pPr marL="800100" lvl="1" indent="-342900">
              <a:buFont typeface="Arial"/>
              <a:buChar char="•"/>
            </a:pPr>
            <a:r>
              <a:rPr lang="en-US" sz="2000" dirty="0">
                <a:solidFill>
                  <a:schemeClr val="tx1">
                    <a:lumMod val="50000"/>
                    <a:lumOff val="50000"/>
                  </a:schemeClr>
                </a:solidFill>
                <a:latin typeface="Arial"/>
                <a:cs typeface="Arial"/>
              </a:rPr>
              <a:t>Effektiv</a:t>
            </a:r>
          </a:p>
          <a:p>
            <a:endParaRPr lang="en-US" dirty="0"/>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50667" y="5074666"/>
            <a:ext cx="2197975" cy="1423424"/>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0805" y="254074"/>
            <a:ext cx="3044196" cy="1022200"/>
          </a:xfrm>
          <a:prstGeom prst="rect">
            <a:avLst/>
          </a:prstGeom>
        </p:spPr>
      </p:pic>
    </p:spTree>
    <p:extLst>
      <p:ext uri="{BB962C8B-B14F-4D97-AF65-F5344CB8AC3E}">
        <p14:creationId xmlns:p14="http://schemas.microsoft.com/office/powerpoint/2010/main" val="1284855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8951" y="546574"/>
            <a:ext cx="3208168" cy="430887"/>
          </a:xfrm>
          <a:prstGeom prst="rect">
            <a:avLst/>
          </a:prstGeom>
          <a:noFill/>
        </p:spPr>
        <p:txBody>
          <a:bodyPr wrap="square" rtlCol="0">
            <a:spAutoFit/>
          </a:bodyPr>
          <a:lstStyle/>
          <a:p>
            <a:pPr lvl="0" algn="ctr"/>
            <a:r>
              <a:rPr lang="en-US" sz="2200" dirty="0">
                <a:solidFill>
                  <a:srgbClr val="666666"/>
                </a:solidFill>
                <a:latin typeface="Arial"/>
                <a:cs typeface="Arial"/>
              </a:rPr>
              <a:t>CELLULITISSTUDIE</a:t>
            </a:r>
          </a:p>
        </p:txBody>
      </p:sp>
      <p:pic>
        <p:nvPicPr>
          <p:cNvPr id="3" name="Picture 2" descr="RENU-28-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706" y="424363"/>
            <a:ext cx="2330601" cy="724124"/>
          </a:xfrm>
          <a:prstGeom prst="rect">
            <a:avLst/>
          </a:prstGeom>
        </p:spPr>
      </p:pic>
      <p:sp>
        <p:nvSpPr>
          <p:cNvPr id="7" name="TextBox 6"/>
          <p:cNvSpPr txBox="1"/>
          <p:nvPr/>
        </p:nvSpPr>
        <p:spPr>
          <a:xfrm>
            <a:off x="412760" y="4779101"/>
            <a:ext cx="2160054" cy="1754326"/>
          </a:xfrm>
          <a:prstGeom prst="rect">
            <a:avLst/>
          </a:prstGeom>
          <a:noFill/>
        </p:spPr>
        <p:txBody>
          <a:bodyPr wrap="square" rtlCol="0">
            <a:spAutoFit/>
          </a:bodyPr>
          <a:lstStyle/>
          <a:p>
            <a:pPr>
              <a:spcBef>
                <a:spcPts val="600"/>
              </a:spcBef>
              <a:spcAft>
                <a:spcPts val="600"/>
              </a:spcAft>
            </a:pPr>
            <a:r>
              <a:rPr lang="en-US" dirty="0">
                <a:solidFill>
                  <a:schemeClr val="tx1">
                    <a:lumMod val="50000"/>
                    <a:lumOff val="50000"/>
                  </a:schemeClr>
                </a:solidFill>
                <a:latin typeface="Arial"/>
                <a:cs typeface="Arial"/>
              </a:rPr>
              <a:t>Fremkommer typisk på steder med mindst cirkulation og har ikke noget med vægt at gøre!</a:t>
            </a:r>
          </a:p>
        </p:txBody>
      </p:sp>
      <p:pic>
        <p:nvPicPr>
          <p:cNvPr id="4" name="Picture 3"/>
          <p:cNvPicPr>
            <a:picLocks noChangeAspect="1"/>
          </p:cNvPicPr>
          <p:nvPr/>
        </p:nvPicPr>
        <p:blipFill>
          <a:blip r:embed="rId4"/>
          <a:stretch>
            <a:fillRect/>
          </a:stretch>
        </p:blipFill>
        <p:spPr>
          <a:xfrm>
            <a:off x="628297" y="1266614"/>
            <a:ext cx="1417108" cy="2175097"/>
          </a:xfrm>
          <a:prstGeom prst="rect">
            <a:avLst/>
          </a:prstGeom>
        </p:spPr>
      </p:pic>
      <p:pic>
        <p:nvPicPr>
          <p:cNvPr id="6" name="Picture 5"/>
          <p:cNvPicPr>
            <a:picLocks noChangeAspect="1"/>
          </p:cNvPicPr>
          <p:nvPr/>
        </p:nvPicPr>
        <p:blipFill>
          <a:blip r:embed="rId5"/>
          <a:stretch>
            <a:fillRect/>
          </a:stretch>
        </p:blipFill>
        <p:spPr>
          <a:xfrm>
            <a:off x="632883" y="3297774"/>
            <a:ext cx="1544227" cy="1701801"/>
          </a:xfrm>
          <a:prstGeom prst="rect">
            <a:avLst/>
          </a:prstGeom>
        </p:spPr>
      </p:pic>
      <p:pic>
        <p:nvPicPr>
          <p:cNvPr id="5" name="Picture 4" descr="Cellulite Study.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8990" y="1193813"/>
            <a:ext cx="6741583" cy="3919645"/>
          </a:xfrm>
          <a:prstGeom prst="rect">
            <a:avLst/>
          </a:prstGeom>
        </p:spPr>
      </p:pic>
      <p:sp>
        <p:nvSpPr>
          <p:cNvPr id="8" name="TextBox 7"/>
          <p:cNvSpPr txBox="1"/>
          <p:nvPr/>
        </p:nvSpPr>
        <p:spPr>
          <a:xfrm>
            <a:off x="2572815" y="5074148"/>
            <a:ext cx="3274483" cy="1323439"/>
          </a:xfrm>
          <a:prstGeom prst="rect">
            <a:avLst/>
          </a:prstGeom>
          <a:noFill/>
        </p:spPr>
        <p:txBody>
          <a:bodyPr wrap="square" rtlCol="0">
            <a:spAutoFit/>
          </a:bodyPr>
          <a:lstStyle/>
          <a:p>
            <a:r>
              <a:rPr lang="en-US" sz="3200" b="1" dirty="0">
                <a:solidFill>
                  <a:srgbClr val="275090"/>
                </a:solidFill>
                <a:latin typeface="Arial"/>
                <a:cs typeface="Arial"/>
              </a:rPr>
              <a:t>15.81% </a:t>
            </a:r>
            <a:r>
              <a:rPr lang="en-US" sz="2400" dirty="0">
                <a:solidFill>
                  <a:srgbClr val="1E7D86"/>
                </a:solidFill>
                <a:latin typeface="Arial"/>
                <a:cs typeface="Arial"/>
              </a:rPr>
              <a:t>mindsking i størrelse af fedt-sække under huden.</a:t>
            </a:r>
          </a:p>
        </p:txBody>
      </p:sp>
      <p:sp>
        <p:nvSpPr>
          <p:cNvPr id="12" name="TextBox 11"/>
          <p:cNvSpPr txBox="1"/>
          <p:nvPr/>
        </p:nvSpPr>
        <p:spPr>
          <a:xfrm>
            <a:off x="5861050" y="5094663"/>
            <a:ext cx="3274483" cy="1323439"/>
          </a:xfrm>
          <a:prstGeom prst="rect">
            <a:avLst/>
          </a:prstGeom>
          <a:noFill/>
        </p:spPr>
        <p:txBody>
          <a:bodyPr wrap="square" rtlCol="0">
            <a:spAutoFit/>
          </a:bodyPr>
          <a:lstStyle/>
          <a:p>
            <a:r>
              <a:rPr lang="en-US" sz="3200" b="1" dirty="0">
                <a:solidFill>
                  <a:srgbClr val="275090"/>
                </a:solidFill>
                <a:latin typeface="Arial"/>
                <a:cs typeface="Arial"/>
              </a:rPr>
              <a:t>20.91% </a:t>
            </a:r>
          </a:p>
          <a:p>
            <a:r>
              <a:rPr lang="en-US" sz="2400" dirty="0">
                <a:solidFill>
                  <a:srgbClr val="1E7D86"/>
                </a:solidFill>
                <a:latin typeface="Arial"/>
                <a:cs typeface="Arial"/>
              </a:rPr>
              <a:t>øget elasticitet i huden.</a:t>
            </a:r>
          </a:p>
        </p:txBody>
      </p:sp>
      <p:pic>
        <p:nvPicPr>
          <p:cNvPr id="9" name="Bildobjekt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4094" y="298690"/>
            <a:ext cx="2434381" cy="926648"/>
          </a:xfrm>
          <a:prstGeom prst="rect">
            <a:avLst/>
          </a:prstGeom>
        </p:spPr>
      </p:pic>
    </p:spTree>
    <p:extLst>
      <p:ext uri="{BB962C8B-B14F-4D97-AF65-F5344CB8AC3E}">
        <p14:creationId xmlns:p14="http://schemas.microsoft.com/office/powerpoint/2010/main" val="2166156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0279" y="411104"/>
            <a:ext cx="2657467" cy="430887"/>
          </a:xfrm>
          <a:prstGeom prst="rect">
            <a:avLst/>
          </a:prstGeom>
          <a:noFill/>
        </p:spPr>
        <p:txBody>
          <a:bodyPr wrap="square" rtlCol="0">
            <a:spAutoFit/>
          </a:bodyPr>
          <a:lstStyle/>
          <a:p>
            <a:pPr lvl="0"/>
            <a:r>
              <a:rPr lang="en-US" sz="2200" dirty="0">
                <a:solidFill>
                  <a:srgbClr val="666666"/>
                </a:solidFill>
                <a:latin typeface="Arial"/>
                <a:cs typeface="Arial"/>
              </a:rPr>
              <a:t>ER BEVIST</a:t>
            </a:r>
          </a:p>
        </p:txBody>
      </p:sp>
      <p:pic>
        <p:nvPicPr>
          <p:cNvPr id="3" name="Picture 2" descr="RENU-28-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706" y="288899"/>
            <a:ext cx="2330601" cy="724124"/>
          </a:xfrm>
          <a:prstGeom prst="rect">
            <a:avLst/>
          </a:prstGeom>
        </p:spPr>
      </p:pic>
      <p:sp>
        <p:nvSpPr>
          <p:cNvPr id="4" name="TextBox 3"/>
          <p:cNvSpPr txBox="1"/>
          <p:nvPr/>
        </p:nvSpPr>
        <p:spPr>
          <a:xfrm>
            <a:off x="421925" y="1159194"/>
            <a:ext cx="6182080" cy="2385876"/>
          </a:xfrm>
          <a:prstGeom prst="rect">
            <a:avLst/>
          </a:prstGeom>
          <a:noFill/>
        </p:spPr>
        <p:txBody>
          <a:bodyPr wrap="square" lIns="76802" tIns="38401" rIns="76802" bIns="38401" rtlCol="0">
            <a:spAutoFit/>
          </a:bodyPr>
          <a:lstStyle/>
          <a:p>
            <a:pPr algn="l">
              <a:spcBef>
                <a:spcPts val="600"/>
              </a:spcBef>
              <a:spcAft>
                <a:spcPts val="600"/>
              </a:spcAft>
            </a:pPr>
            <a:r>
              <a:rPr lang="en-US" sz="2000" dirty="0">
                <a:solidFill>
                  <a:schemeClr val="tx1">
                    <a:lumMod val="50000"/>
                    <a:lumOff val="50000"/>
                  </a:schemeClr>
                </a:solidFill>
                <a:latin typeface="Arial"/>
                <a:cs typeface="Arial"/>
              </a:rPr>
              <a:t>ØGER BLODCIRKULATIONEN I HUDEN</a:t>
            </a:r>
          </a:p>
          <a:p>
            <a:pPr marL="342900" indent="-342900" algn="l">
              <a:spcBef>
                <a:spcPts val="600"/>
              </a:spcBef>
              <a:spcAft>
                <a:spcPts val="600"/>
              </a:spcAft>
              <a:buFont typeface="Wingdings" charset="2"/>
              <a:buChar char="²"/>
            </a:pPr>
            <a:r>
              <a:rPr lang="en-US" sz="1600" dirty="0">
                <a:solidFill>
                  <a:schemeClr val="tx1">
                    <a:lumMod val="50000"/>
                    <a:lumOff val="50000"/>
                  </a:schemeClr>
                </a:solidFill>
                <a:latin typeface="Arial"/>
                <a:cs typeface="Arial"/>
              </a:rPr>
              <a:t>15 min efter første påføring, 49% øgning</a:t>
            </a:r>
          </a:p>
          <a:p>
            <a:pPr marL="342900" indent="-342900">
              <a:spcBef>
                <a:spcPts val="600"/>
              </a:spcBef>
              <a:spcAft>
                <a:spcPts val="600"/>
              </a:spcAft>
              <a:buFont typeface="Wingdings" charset="2"/>
              <a:buChar char="²"/>
            </a:pPr>
            <a:r>
              <a:rPr lang="en-US" sz="1600" dirty="0">
                <a:solidFill>
                  <a:schemeClr val="tx1">
                    <a:lumMod val="50000"/>
                    <a:lumOff val="50000"/>
                  </a:schemeClr>
                </a:solidFill>
                <a:latin typeface="Arial"/>
                <a:cs typeface="Arial"/>
              </a:rPr>
              <a:t>1 time efter første påføring 34%  øgning</a:t>
            </a:r>
          </a:p>
          <a:p>
            <a:pPr marL="342900" indent="-342900">
              <a:spcBef>
                <a:spcPts val="600"/>
              </a:spcBef>
              <a:spcAft>
                <a:spcPts val="600"/>
              </a:spcAft>
              <a:buFont typeface="Wingdings" charset="2"/>
              <a:buChar char="²"/>
            </a:pPr>
            <a:r>
              <a:rPr lang="en-US" sz="1600" dirty="0">
                <a:solidFill>
                  <a:schemeClr val="tx1">
                    <a:lumMod val="50000"/>
                    <a:lumOff val="50000"/>
                  </a:schemeClr>
                </a:solidFill>
                <a:latin typeface="Arial"/>
                <a:cs typeface="Arial"/>
              </a:rPr>
              <a:t>3 timer efter første påføring 35% øgning</a:t>
            </a:r>
          </a:p>
          <a:p>
            <a:pPr marL="342900" indent="-342900">
              <a:spcBef>
                <a:spcPts val="600"/>
              </a:spcBef>
              <a:spcAft>
                <a:spcPts val="600"/>
              </a:spcAft>
              <a:buFont typeface="Wingdings" charset="2"/>
              <a:buChar char="²"/>
            </a:pPr>
            <a:r>
              <a:rPr lang="en-US" sz="1600" dirty="0">
                <a:solidFill>
                  <a:schemeClr val="tx1">
                    <a:lumMod val="50000"/>
                    <a:lumOff val="50000"/>
                  </a:schemeClr>
                </a:solidFill>
                <a:latin typeface="Arial"/>
                <a:cs typeface="Arial"/>
              </a:rPr>
              <a:t>48 timer efter førsta påføring 44% øgning</a:t>
            </a:r>
          </a:p>
          <a:p>
            <a:pPr marL="342900" indent="-342900">
              <a:spcBef>
                <a:spcPts val="600"/>
              </a:spcBef>
              <a:spcAft>
                <a:spcPts val="600"/>
              </a:spcAft>
              <a:buFont typeface="Wingdings" charset="2"/>
              <a:buChar char="²"/>
            </a:pPr>
            <a:r>
              <a:rPr lang="en-US" sz="1600" dirty="0">
                <a:solidFill>
                  <a:schemeClr val="tx1">
                    <a:lumMod val="50000"/>
                    <a:lumOff val="50000"/>
                  </a:schemeClr>
                </a:solidFill>
                <a:latin typeface="Arial"/>
                <a:cs typeface="Arial"/>
              </a:rPr>
              <a:t>96 timer efter første påføring 55% øgning</a:t>
            </a:r>
          </a:p>
        </p:txBody>
      </p:sp>
      <p:sp>
        <p:nvSpPr>
          <p:cNvPr id="9" name="TextBox 8"/>
          <p:cNvSpPr txBox="1"/>
          <p:nvPr/>
        </p:nvSpPr>
        <p:spPr>
          <a:xfrm>
            <a:off x="458618" y="3938217"/>
            <a:ext cx="4659489" cy="2231988"/>
          </a:xfrm>
          <a:prstGeom prst="rect">
            <a:avLst/>
          </a:prstGeom>
          <a:noFill/>
        </p:spPr>
        <p:txBody>
          <a:bodyPr wrap="square" lIns="76802" tIns="38401" rIns="76802" bIns="38401" rtlCol="0">
            <a:spAutoFit/>
          </a:bodyPr>
          <a:lstStyle/>
          <a:p>
            <a:pPr algn="l">
              <a:spcBef>
                <a:spcPts val="600"/>
              </a:spcBef>
              <a:spcAft>
                <a:spcPts val="600"/>
              </a:spcAft>
            </a:pPr>
            <a:r>
              <a:rPr lang="en-US" sz="2000" dirty="0">
                <a:solidFill>
                  <a:schemeClr val="tx1">
                    <a:lumMod val="50000"/>
                    <a:lumOff val="50000"/>
                  </a:schemeClr>
                </a:solidFill>
                <a:latin typeface="Arial"/>
                <a:cs typeface="Arial"/>
              </a:rPr>
              <a:t>HURTIGERE CELLFORNYELSE</a:t>
            </a:r>
          </a:p>
          <a:p>
            <a:pPr marL="342900" indent="-342900" algn="l">
              <a:spcBef>
                <a:spcPts val="600"/>
              </a:spcBef>
              <a:spcAft>
                <a:spcPts val="600"/>
              </a:spcAft>
              <a:buFont typeface="Wingdings" charset="2"/>
              <a:buChar char="²"/>
            </a:pPr>
            <a:r>
              <a:rPr lang="en-US" sz="1600" dirty="0">
                <a:solidFill>
                  <a:schemeClr val="tx1">
                    <a:lumMod val="50000"/>
                    <a:lumOff val="50000"/>
                  </a:schemeClr>
                </a:solidFill>
                <a:latin typeface="Arial"/>
                <a:cs typeface="Arial"/>
              </a:rPr>
              <a:t>Grundlaget for foryngelse</a:t>
            </a:r>
          </a:p>
          <a:p>
            <a:pPr marL="342900" indent="-342900">
              <a:spcBef>
                <a:spcPts val="600"/>
              </a:spcBef>
              <a:spcAft>
                <a:spcPts val="600"/>
              </a:spcAft>
              <a:buFont typeface="Wingdings" charset="2"/>
              <a:buChar char="²"/>
            </a:pPr>
            <a:r>
              <a:rPr lang="en-US" sz="1600" dirty="0">
                <a:solidFill>
                  <a:schemeClr val="tx1">
                    <a:lumMod val="50000"/>
                    <a:lumOff val="50000"/>
                  </a:schemeClr>
                </a:solidFill>
                <a:latin typeface="Arial"/>
                <a:cs typeface="Arial"/>
              </a:rPr>
              <a:t>16% hurtigere cellefornyelse på 28 dage</a:t>
            </a:r>
          </a:p>
          <a:p>
            <a:pPr marL="342900" indent="-342900">
              <a:spcBef>
                <a:spcPts val="600"/>
              </a:spcBef>
              <a:spcAft>
                <a:spcPts val="600"/>
              </a:spcAft>
              <a:buFont typeface="Wingdings" charset="2"/>
              <a:buChar char="²"/>
            </a:pPr>
            <a:r>
              <a:rPr lang="en-US" sz="1600" dirty="0">
                <a:solidFill>
                  <a:schemeClr val="tx1">
                    <a:lumMod val="50000"/>
                    <a:lumOff val="50000"/>
                  </a:schemeClr>
                </a:solidFill>
                <a:latin typeface="Arial"/>
                <a:cs typeface="Arial"/>
              </a:rPr>
              <a:t>Synlige resultater efter bare 30 dage. </a:t>
            </a:r>
            <a:endParaRPr lang="en-US" sz="1600" b="1" dirty="0">
              <a:solidFill>
                <a:schemeClr val="tx1">
                  <a:lumMod val="50000"/>
                  <a:lumOff val="50000"/>
                </a:schemeClr>
              </a:solidFill>
              <a:latin typeface="Arial"/>
              <a:cs typeface="Arial"/>
            </a:endParaRPr>
          </a:p>
          <a:p>
            <a:pPr marL="342900" indent="-342900">
              <a:spcBef>
                <a:spcPts val="600"/>
              </a:spcBef>
              <a:spcAft>
                <a:spcPts val="600"/>
              </a:spcAft>
              <a:buFont typeface="Wingdings" charset="2"/>
              <a:buChar char="²"/>
            </a:pPr>
            <a:r>
              <a:rPr lang="en-US" sz="1600" b="1" dirty="0">
                <a:solidFill>
                  <a:schemeClr val="tx1">
                    <a:lumMod val="50000"/>
                    <a:lumOff val="50000"/>
                  </a:schemeClr>
                </a:solidFill>
                <a:latin typeface="Arial"/>
                <a:cs typeface="Arial"/>
              </a:rPr>
              <a:t>Tænk </a:t>
            </a:r>
            <a:r>
              <a:rPr lang="en-US" sz="1600" dirty="0">
                <a:solidFill>
                  <a:schemeClr val="tx1">
                    <a:lumMod val="50000"/>
                    <a:lumOff val="50000"/>
                  </a:schemeClr>
                </a:solidFill>
                <a:latin typeface="Arial"/>
                <a:cs typeface="Arial"/>
              </a:rPr>
              <a:t>hvad kontinuerlig anvendelse af Renu28 ville kunne gøre for dig!</a:t>
            </a:r>
          </a:p>
        </p:txBody>
      </p:sp>
      <p:pic>
        <p:nvPicPr>
          <p:cNvPr id="5" name="Picture 4"/>
          <p:cNvPicPr>
            <a:picLocks noChangeAspect="1"/>
          </p:cNvPicPr>
          <p:nvPr/>
        </p:nvPicPr>
        <p:blipFill>
          <a:blip r:embed="rId4"/>
          <a:stretch>
            <a:fillRect/>
          </a:stretch>
        </p:blipFill>
        <p:spPr>
          <a:xfrm>
            <a:off x="5191483" y="3849495"/>
            <a:ext cx="4512733" cy="2473824"/>
          </a:xfrm>
          <a:prstGeom prst="rect">
            <a:avLst/>
          </a:prstGeom>
        </p:spPr>
      </p:pic>
      <p:pic>
        <p:nvPicPr>
          <p:cNvPr id="7" name="Picture 6"/>
          <p:cNvPicPr>
            <a:picLocks noChangeAspect="1"/>
          </p:cNvPicPr>
          <p:nvPr/>
        </p:nvPicPr>
        <p:blipFill>
          <a:blip r:embed="rId5"/>
          <a:stretch>
            <a:fillRect/>
          </a:stretch>
        </p:blipFill>
        <p:spPr>
          <a:xfrm>
            <a:off x="5264856" y="1034188"/>
            <a:ext cx="4127500" cy="2760453"/>
          </a:xfrm>
          <a:prstGeom prst="rect">
            <a:avLst/>
          </a:prstGeom>
        </p:spPr>
      </p:pic>
      <p:pic>
        <p:nvPicPr>
          <p:cNvPr id="6" name="Bildobjekt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4551" y="252537"/>
            <a:ext cx="2146600" cy="790685"/>
          </a:xfrm>
          <a:prstGeom prst="rect">
            <a:avLst/>
          </a:prstGeom>
        </p:spPr>
      </p:pic>
    </p:spTree>
    <p:extLst>
      <p:ext uri="{BB962C8B-B14F-4D97-AF65-F5344CB8AC3E}">
        <p14:creationId xmlns:p14="http://schemas.microsoft.com/office/powerpoint/2010/main" val="1596886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17"/>
          </p:nvPr>
        </p:nvPicPr>
        <p:blipFill>
          <a:blip r:embed="rId3">
            <a:extLst>
              <a:ext uri="{28A0092B-C50C-407E-A947-70E740481C1C}">
                <a14:useLocalDpi xmlns:a14="http://schemas.microsoft.com/office/drawing/2010/main"/>
              </a:ext>
            </a:extLst>
          </a:blip>
          <a:stretch>
            <a:fillRect/>
          </a:stretch>
        </p:blipFill>
        <p:spPr>
          <a:xfrm>
            <a:off x="-7751" y="8"/>
            <a:ext cx="2475643" cy="3424767"/>
          </a:xfrm>
          <a:ln w="12700">
            <a:solidFill>
              <a:schemeClr val="tx1"/>
            </a:solidFill>
          </a:ln>
        </p:spPr>
      </p:pic>
      <p:pic>
        <p:nvPicPr>
          <p:cNvPr id="14" name="Content Placeholder 13"/>
          <p:cNvPicPr>
            <a:picLocks noGrp="1" noChangeAspect="1"/>
          </p:cNvPicPr>
          <p:nvPr>
            <p:ph sz="quarter" idx="18"/>
          </p:nvPr>
        </p:nvPicPr>
        <p:blipFill>
          <a:blip r:embed="rId4">
            <a:extLst>
              <a:ext uri="{28A0092B-C50C-407E-A947-70E740481C1C}">
                <a14:useLocalDpi xmlns:a14="http://schemas.microsoft.com/office/drawing/2010/main"/>
              </a:ext>
            </a:extLst>
          </a:blip>
          <a:stretch>
            <a:fillRect/>
          </a:stretch>
        </p:blipFill>
        <p:spPr>
          <a:xfrm>
            <a:off x="-7430" y="3434820"/>
            <a:ext cx="2473348" cy="3421592"/>
          </a:xfrm>
          <a:ln w="12700">
            <a:solidFill>
              <a:schemeClr val="tx1"/>
            </a:solidFill>
          </a:ln>
        </p:spPr>
      </p:pic>
      <p:pic>
        <p:nvPicPr>
          <p:cNvPr id="20" name="Content Placeholder 19"/>
          <p:cNvPicPr>
            <a:picLocks noGrp="1" noChangeAspect="1"/>
          </p:cNvPicPr>
          <p:nvPr>
            <p:ph sz="quarter" idx="24"/>
          </p:nvPr>
        </p:nvPicPr>
        <p:blipFill>
          <a:blip r:embed="rId5">
            <a:extLst>
              <a:ext uri="{28A0092B-C50C-407E-A947-70E740481C1C}">
                <a14:useLocalDpi xmlns:a14="http://schemas.microsoft.com/office/drawing/2010/main"/>
              </a:ext>
            </a:extLst>
          </a:blip>
          <a:stretch>
            <a:fillRect/>
          </a:stretch>
        </p:blipFill>
        <p:spPr>
          <a:xfrm>
            <a:off x="4955777" y="3432273"/>
            <a:ext cx="2472746" cy="3426707"/>
          </a:xfrm>
          <a:ln w="12700">
            <a:solidFill>
              <a:schemeClr val="tx1"/>
            </a:solidFill>
          </a:ln>
        </p:spPr>
      </p:pic>
      <p:pic>
        <p:nvPicPr>
          <p:cNvPr id="19" name="Content Placeholder 18"/>
          <p:cNvPicPr>
            <a:picLocks noGrp="1" noChangeAspect="1"/>
          </p:cNvPicPr>
          <p:nvPr>
            <p:ph sz="quarter" idx="23"/>
          </p:nvPr>
        </p:nvPicPr>
        <p:blipFill>
          <a:blip r:embed="rId6">
            <a:extLst>
              <a:ext uri="{28A0092B-C50C-407E-A947-70E740481C1C}">
                <a14:useLocalDpi xmlns:a14="http://schemas.microsoft.com/office/drawing/2010/main"/>
              </a:ext>
            </a:extLst>
          </a:blip>
          <a:stretch>
            <a:fillRect/>
          </a:stretch>
        </p:blipFill>
        <p:spPr>
          <a:xfrm>
            <a:off x="4965643" y="0"/>
            <a:ext cx="2466248" cy="3412388"/>
          </a:xfrm>
          <a:ln w="12700">
            <a:solidFill>
              <a:schemeClr val="tx1"/>
            </a:solidFill>
          </a:ln>
        </p:spPr>
      </p:pic>
      <p:pic>
        <p:nvPicPr>
          <p:cNvPr id="22" name="Content Placeholder 21" descr="Scar before.png"/>
          <p:cNvPicPr>
            <a:picLocks noGrp="1" noChangeAspect="1"/>
          </p:cNvPicPr>
          <p:nvPr>
            <p:ph sz="quarter" idx="19"/>
          </p:nvPr>
        </p:nvPicPr>
        <p:blipFill rotWithShape="1">
          <a:blip r:embed="rId7">
            <a:extLst>
              <a:ext uri="{28A0092B-C50C-407E-A947-70E740481C1C}">
                <a14:useLocalDpi xmlns:a14="http://schemas.microsoft.com/office/drawing/2010/main" val="0"/>
              </a:ext>
            </a:extLst>
          </a:blip>
          <a:srcRect l="29269" t="12094" r="26714" b="8973"/>
          <a:stretch/>
        </p:blipFill>
        <p:spPr/>
      </p:pic>
      <p:pic>
        <p:nvPicPr>
          <p:cNvPr id="21" name="Content Placeholder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29524" y="7"/>
            <a:ext cx="2476476" cy="3424765"/>
          </a:xfrm>
          <a:prstGeom prst="rect">
            <a:avLst/>
          </a:prstGeom>
          <a:ln w="12700">
            <a:solidFill>
              <a:schemeClr val="tx1"/>
            </a:solidFill>
          </a:ln>
        </p:spPr>
      </p:pic>
      <p:pic>
        <p:nvPicPr>
          <p:cNvPr id="25" name="Content Placeholder 24" descr="Scar after.png"/>
          <p:cNvPicPr>
            <a:picLocks noGrp="1" noChangeAspect="1"/>
          </p:cNvPicPr>
          <p:nvPr>
            <p:ph sz="quarter" idx="20"/>
          </p:nvPr>
        </p:nvPicPr>
        <p:blipFill rotWithShape="1">
          <a:blip r:embed="rId9">
            <a:extLst>
              <a:ext uri="{28A0092B-C50C-407E-A947-70E740481C1C}">
                <a14:useLocalDpi xmlns:a14="http://schemas.microsoft.com/office/drawing/2010/main" val="0"/>
              </a:ext>
            </a:extLst>
          </a:blip>
          <a:srcRect l="25378" t="2765" r="28373" b="13637"/>
          <a:stretch/>
        </p:blipFill>
        <p:spPr/>
      </p:pic>
      <p:pic>
        <p:nvPicPr>
          <p:cNvPr id="24" name="Content Placeholder 1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431893" y="3434525"/>
            <a:ext cx="2474113" cy="3423485"/>
          </a:xfrm>
          <a:prstGeom prst="rect">
            <a:avLst/>
          </a:prstGeom>
          <a:ln w="12700">
            <a:solidFill>
              <a:schemeClr val="tx1"/>
            </a:solidFill>
          </a:ln>
        </p:spPr>
      </p:pic>
    </p:spTree>
    <p:extLst>
      <p:ext uri="{BB962C8B-B14F-4D97-AF65-F5344CB8AC3E}">
        <p14:creationId xmlns:p14="http://schemas.microsoft.com/office/powerpoint/2010/main" val="409347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17"/>
          </p:nvPr>
        </p:nvPicPr>
        <p:blipFill>
          <a:blip r:embed="rId3">
            <a:extLst>
              <a:ext uri="{28A0092B-C50C-407E-A947-70E740481C1C}">
                <a14:useLocalDpi xmlns:a14="http://schemas.microsoft.com/office/drawing/2010/main"/>
              </a:ext>
            </a:extLst>
          </a:blip>
          <a:stretch>
            <a:fillRect/>
          </a:stretch>
        </p:blipFill>
        <p:spPr>
          <a:xfrm>
            <a:off x="-8999" y="11"/>
            <a:ext cx="2478141" cy="3424767"/>
          </a:xfrm>
          <a:ln w="12700">
            <a:solidFill>
              <a:schemeClr val="tx1"/>
            </a:solidFill>
          </a:ln>
        </p:spPr>
      </p:pic>
      <p:pic>
        <p:nvPicPr>
          <p:cNvPr id="14" name="Content Placeholder 13"/>
          <p:cNvPicPr>
            <a:picLocks noGrp="1" noChangeAspect="1"/>
          </p:cNvPicPr>
          <p:nvPr>
            <p:ph sz="quarter" idx="18"/>
          </p:nvPr>
        </p:nvPicPr>
        <p:blipFill>
          <a:blip r:embed="rId4">
            <a:extLst>
              <a:ext uri="{28A0092B-C50C-407E-A947-70E740481C1C}">
                <a14:useLocalDpi xmlns:a14="http://schemas.microsoft.com/office/drawing/2010/main"/>
              </a:ext>
            </a:extLst>
          </a:blip>
          <a:stretch>
            <a:fillRect/>
          </a:stretch>
        </p:blipFill>
        <p:spPr>
          <a:xfrm>
            <a:off x="-7745" y="3434820"/>
            <a:ext cx="2473985" cy="3421592"/>
          </a:xfrm>
          <a:ln w="12700">
            <a:solidFill>
              <a:schemeClr val="tx1"/>
            </a:solidFill>
          </a:ln>
        </p:spPr>
      </p:pic>
      <p:pic>
        <p:nvPicPr>
          <p:cNvPr id="12" name="Content Placeholder 11"/>
          <p:cNvPicPr>
            <a:picLocks noGrp="1" noChangeAspect="1"/>
          </p:cNvPicPr>
          <p:nvPr>
            <p:ph sz="quarter" idx="21"/>
          </p:nvPr>
        </p:nvPicPr>
        <p:blipFill>
          <a:blip r:embed="rId5" cstate="print">
            <a:extLst>
              <a:ext uri="{28A0092B-C50C-407E-A947-70E740481C1C}">
                <a14:useLocalDpi xmlns:a14="http://schemas.microsoft.com/office/drawing/2010/main"/>
              </a:ext>
            </a:extLst>
          </a:blip>
          <a:stretch>
            <a:fillRect/>
          </a:stretch>
        </p:blipFill>
        <p:spPr>
          <a:xfrm>
            <a:off x="7449320" y="-97"/>
            <a:ext cx="2474315" cy="3423220"/>
          </a:xfrm>
          <a:ln w="12700">
            <a:solidFill>
              <a:schemeClr val="tx1"/>
            </a:solidFill>
          </a:ln>
        </p:spPr>
      </p:pic>
      <p:pic>
        <p:nvPicPr>
          <p:cNvPr id="20" name="Content Placeholder 19"/>
          <p:cNvPicPr>
            <a:picLocks noGrp="1" noChangeAspect="1"/>
          </p:cNvPicPr>
          <p:nvPr>
            <p:ph sz="quarter" idx="24"/>
          </p:nvPr>
        </p:nvPicPr>
        <p:blipFill>
          <a:blip r:embed="rId6" cstate="print">
            <a:extLst>
              <a:ext uri="{28A0092B-C50C-407E-A947-70E740481C1C}">
                <a14:useLocalDpi xmlns:a14="http://schemas.microsoft.com/office/drawing/2010/main"/>
              </a:ext>
            </a:extLst>
          </a:blip>
          <a:stretch>
            <a:fillRect/>
          </a:stretch>
        </p:blipFill>
        <p:spPr>
          <a:xfrm>
            <a:off x="4955003" y="3433547"/>
            <a:ext cx="2474294" cy="3424163"/>
          </a:xfrm>
          <a:ln w="12700">
            <a:solidFill>
              <a:schemeClr val="tx1"/>
            </a:solidFill>
          </a:ln>
        </p:spPr>
      </p:pic>
      <p:pic>
        <p:nvPicPr>
          <p:cNvPr id="19" name="Content Placeholder 18"/>
          <p:cNvPicPr>
            <a:picLocks noGrp="1" noChangeAspect="1"/>
          </p:cNvPicPr>
          <p:nvPr>
            <p:ph sz="quarter" idx="23"/>
          </p:nvPr>
        </p:nvPicPr>
        <p:blipFill>
          <a:blip r:embed="rId7" cstate="print">
            <a:extLst>
              <a:ext uri="{28A0092B-C50C-407E-A947-70E740481C1C}">
                <a14:useLocalDpi xmlns:a14="http://schemas.microsoft.com/office/drawing/2010/main"/>
              </a:ext>
            </a:extLst>
          </a:blip>
          <a:stretch>
            <a:fillRect/>
          </a:stretch>
        </p:blipFill>
        <p:spPr>
          <a:xfrm>
            <a:off x="4954405" y="963"/>
            <a:ext cx="2465175" cy="3410653"/>
          </a:xfrm>
          <a:ln w="12700">
            <a:solidFill>
              <a:schemeClr val="tx1"/>
            </a:solidFill>
          </a:ln>
        </p:spPr>
      </p:pic>
      <p:pic>
        <p:nvPicPr>
          <p:cNvPr id="15" name="Content Placeholder 14"/>
          <p:cNvPicPr>
            <a:picLocks noGrp="1" noChangeAspect="1"/>
          </p:cNvPicPr>
          <p:nvPr>
            <p:ph sz="quarter" idx="22"/>
          </p:nvPr>
        </p:nvPicPr>
        <p:blipFill>
          <a:blip r:embed="rId8" cstate="print">
            <a:extLst>
              <a:ext uri="{28A0092B-C50C-407E-A947-70E740481C1C}">
                <a14:useLocalDpi xmlns:a14="http://schemas.microsoft.com/office/drawing/2010/main"/>
              </a:ext>
            </a:extLst>
          </a:blip>
          <a:stretch>
            <a:fillRect/>
          </a:stretch>
        </p:blipFill>
        <p:spPr>
          <a:xfrm>
            <a:off x="7447989" y="3432705"/>
            <a:ext cx="2474576" cy="3424879"/>
          </a:xfrm>
          <a:ln w="12700">
            <a:solidFill>
              <a:schemeClr val="tx1"/>
            </a:solidFill>
          </a:ln>
        </p:spPr>
      </p:pic>
      <p:pic>
        <p:nvPicPr>
          <p:cNvPr id="5" name="Content Placeholder 4" descr="Ear after.png"/>
          <p:cNvPicPr>
            <a:picLocks noGrp="1" noChangeAspect="1"/>
          </p:cNvPicPr>
          <p:nvPr>
            <p:ph sz="quarter" idx="20"/>
          </p:nvPr>
        </p:nvPicPr>
        <p:blipFill rotWithShape="1">
          <a:blip r:embed="rId9">
            <a:extLst>
              <a:ext uri="{28A0092B-C50C-407E-A947-70E740481C1C}">
                <a14:useLocalDpi xmlns:a14="http://schemas.microsoft.com/office/drawing/2010/main" val="0"/>
              </a:ext>
            </a:extLst>
          </a:blip>
          <a:srcRect l="35761" t="25851" r="2858" b="10127"/>
          <a:stretch/>
        </p:blipFill>
        <p:spPr>
          <a:xfrm>
            <a:off x="2504017" y="3413150"/>
            <a:ext cx="2490258" cy="3444857"/>
          </a:xfrm>
        </p:spPr>
      </p:pic>
      <p:pic>
        <p:nvPicPr>
          <p:cNvPr id="7" name="Content Placeholder 6" descr="ear before.png"/>
          <p:cNvPicPr>
            <a:picLocks noGrp="1" noChangeAspect="1"/>
          </p:cNvPicPr>
          <p:nvPr>
            <p:ph sz="quarter" idx="19"/>
          </p:nvPr>
        </p:nvPicPr>
        <p:blipFill rotWithShape="1">
          <a:blip r:embed="rId10">
            <a:extLst>
              <a:ext uri="{28A0092B-C50C-407E-A947-70E740481C1C}">
                <a14:useLocalDpi xmlns:a14="http://schemas.microsoft.com/office/drawing/2010/main" val="0"/>
              </a:ext>
            </a:extLst>
          </a:blip>
          <a:srcRect l="38697" t="23387" r="5269" b="9021"/>
          <a:stretch/>
        </p:blipFill>
        <p:spPr/>
      </p:pic>
    </p:spTree>
    <p:extLst>
      <p:ext uri="{BB962C8B-B14F-4D97-AF65-F5344CB8AC3E}">
        <p14:creationId xmlns:p14="http://schemas.microsoft.com/office/powerpoint/2010/main" val="2128578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6651" y="3586372"/>
            <a:ext cx="9392356" cy="2231988"/>
          </a:xfrm>
          <a:prstGeom prst="rect">
            <a:avLst/>
          </a:prstGeom>
          <a:noFill/>
        </p:spPr>
        <p:txBody>
          <a:bodyPr wrap="square" lIns="76802" tIns="38401" rIns="76802" bIns="38401" rtlCol="0">
            <a:spAutoFit/>
          </a:bodyPr>
          <a:lstStyle/>
          <a:p>
            <a:pPr marL="355600" indent="-355600">
              <a:buFont typeface="Arial"/>
              <a:buChar char="•"/>
            </a:pPr>
            <a:r>
              <a:rPr lang="en-US" sz="2000" dirty="0">
                <a:solidFill>
                  <a:srgbClr val="3552A5"/>
                </a:solidFill>
                <a:latin typeface="Arial"/>
                <a:cs typeface="Arial"/>
              </a:rPr>
              <a:t>40 personer begyndte at drikke Redoxtilskudet og I løbet af 2 måneder var det blevet spredt ud til 135 personer i 20 lande!!</a:t>
            </a:r>
          </a:p>
          <a:p>
            <a:pPr marL="355600" indent="-355600">
              <a:buFont typeface="Arial"/>
              <a:buChar char="•"/>
            </a:pPr>
            <a:r>
              <a:rPr lang="en-US" sz="2000" dirty="0">
                <a:solidFill>
                  <a:srgbClr val="3552A5"/>
                </a:solidFill>
                <a:latin typeface="Arial"/>
                <a:cs typeface="Arial"/>
              </a:rPr>
              <a:t>Mange af disse mennesker oplevede store forandringer I deres liv med denne sundheds-teknologi.</a:t>
            </a:r>
          </a:p>
          <a:p>
            <a:pPr marL="355600" indent="-355600">
              <a:buFont typeface="Arial"/>
              <a:buChar char="•"/>
            </a:pPr>
            <a:r>
              <a:rPr lang="en-US" sz="2000" dirty="0">
                <a:solidFill>
                  <a:srgbClr val="3552A5"/>
                </a:solidFill>
                <a:latin typeface="Arial"/>
                <a:cs typeface="Arial"/>
              </a:rPr>
              <a:t>Sagde nej til et enormt stort tilbud fra et medicinalfirma</a:t>
            </a:r>
          </a:p>
          <a:p>
            <a:pPr marL="355600" indent="-355600">
              <a:buFont typeface="Arial"/>
              <a:buChar char="•"/>
            </a:pPr>
            <a:r>
              <a:rPr lang="en-US" sz="2000" dirty="0">
                <a:solidFill>
                  <a:srgbClr val="3552A5"/>
                </a:solidFill>
                <a:latin typeface="Arial"/>
                <a:cs typeface="Arial"/>
              </a:rPr>
              <a:t>De sagde NEJ till pengene og JA til folket og det er derfor ASEA udbredes via referencer, hvilket skaber en stor mulighed for os!</a:t>
            </a:r>
            <a:endParaRPr lang="en-US" sz="1200" dirty="0">
              <a:solidFill>
                <a:srgbClr val="3552A5"/>
              </a:solidFill>
              <a:latin typeface="Gill Sans"/>
              <a:cs typeface="Gill Sans"/>
            </a:endParaRPr>
          </a:p>
        </p:txBody>
      </p:sp>
      <p:sp>
        <p:nvSpPr>
          <p:cNvPr id="5" name="Rectangle 4"/>
          <p:cNvSpPr/>
          <p:nvPr/>
        </p:nvSpPr>
        <p:spPr>
          <a:xfrm>
            <a:off x="1424495" y="158234"/>
            <a:ext cx="7557865" cy="803584"/>
          </a:xfrm>
          <a:prstGeom prst="rect">
            <a:avLst/>
          </a:prstGeom>
        </p:spPr>
        <p:txBody>
          <a:bodyPr wrap="square" lIns="64291" tIns="32146" rIns="64291" bIns="32146">
            <a:spAutoFit/>
          </a:bodyPr>
          <a:lstStyle/>
          <a:p>
            <a:pPr algn="ctr"/>
            <a:r>
              <a:rPr lang="en-US" sz="4800" dirty="0">
                <a:solidFill>
                  <a:srgbClr val="0076BF"/>
                </a:solidFill>
                <a:latin typeface="Arial"/>
                <a:cs typeface="Arial"/>
              </a:rPr>
              <a:t>Baseret på integritet</a:t>
            </a:r>
          </a:p>
        </p:txBody>
      </p:sp>
      <p:sp>
        <p:nvSpPr>
          <p:cNvPr id="10" name="TextBox 9"/>
          <p:cNvSpPr txBox="1"/>
          <p:nvPr/>
        </p:nvSpPr>
        <p:spPr>
          <a:xfrm>
            <a:off x="3017844" y="3096097"/>
            <a:ext cx="2150535" cy="307777"/>
          </a:xfrm>
          <a:prstGeom prst="rect">
            <a:avLst/>
          </a:prstGeom>
          <a:noFill/>
        </p:spPr>
        <p:txBody>
          <a:bodyPr wrap="square" rtlCol="0">
            <a:spAutoFit/>
          </a:bodyPr>
          <a:lstStyle/>
          <a:p>
            <a:pPr defTabSz="457200" eaLnBrk="1" fontAlgn="auto" hangingPunct="1">
              <a:spcBef>
                <a:spcPts val="0"/>
              </a:spcBef>
              <a:spcAft>
                <a:spcPts val="0"/>
              </a:spcAft>
            </a:pPr>
            <a:r>
              <a:rPr lang="en-US" sz="1400" b="1" dirty="0">
                <a:solidFill>
                  <a:srgbClr val="6C6C6C"/>
                </a:solidFill>
                <a:latin typeface="Helvetica" charset="0"/>
                <a:ea typeface="Helvetica" charset="0"/>
                <a:cs typeface="Helvetica" charset="0"/>
              </a:rPr>
              <a:t>Verdis Norton</a:t>
            </a:r>
          </a:p>
        </p:txBody>
      </p:sp>
      <p:sp>
        <p:nvSpPr>
          <p:cNvPr id="11" name="TextBox 10"/>
          <p:cNvSpPr txBox="1"/>
          <p:nvPr/>
        </p:nvSpPr>
        <p:spPr>
          <a:xfrm>
            <a:off x="5449702" y="3045298"/>
            <a:ext cx="2190941" cy="307777"/>
          </a:xfrm>
          <a:prstGeom prst="rect">
            <a:avLst/>
          </a:prstGeom>
          <a:noFill/>
        </p:spPr>
        <p:txBody>
          <a:bodyPr wrap="square" rtlCol="0">
            <a:spAutoFit/>
          </a:bodyPr>
          <a:lstStyle/>
          <a:p>
            <a:pPr defTabSz="457200" eaLnBrk="1" fontAlgn="auto" hangingPunct="1">
              <a:spcBef>
                <a:spcPts val="0"/>
              </a:spcBef>
              <a:spcAft>
                <a:spcPts val="0"/>
              </a:spcAft>
            </a:pPr>
            <a:r>
              <a:rPr lang="en-US" sz="1400" b="1" dirty="0">
                <a:solidFill>
                  <a:srgbClr val="6C6C6C"/>
                </a:solidFill>
                <a:latin typeface="Helvetica" charset="0"/>
                <a:ea typeface="Helvetica" charset="0"/>
                <a:cs typeface="Helvetica" charset="0"/>
              </a:rPr>
              <a:t>Tyler Norton</a:t>
            </a:r>
          </a:p>
        </p:txBody>
      </p:sp>
      <p:pic>
        <p:nvPicPr>
          <p:cNvPr id="13" name="Content Placeholder 4" descr="17.8x10@72dpi.jpg"/>
          <p:cNvPicPr>
            <a:picLocks noChangeAspect="1"/>
          </p:cNvPicPr>
          <p:nvPr/>
        </p:nvPicPr>
        <p:blipFill rotWithShape="1">
          <a:blip r:embed="rId4" cstate="print">
            <a:extLst>
              <a:ext uri="{28A0092B-C50C-407E-A947-70E740481C1C}">
                <a14:useLocalDpi xmlns:a14="http://schemas.microsoft.com/office/drawing/2010/main"/>
              </a:ext>
            </a:extLst>
          </a:blip>
          <a:srcRect l="9456" t="3530" r="8444" b="3861"/>
          <a:stretch/>
        </p:blipFill>
        <p:spPr bwMode="auto">
          <a:xfrm>
            <a:off x="3005281" y="1164006"/>
            <a:ext cx="1386277" cy="1805147"/>
          </a:xfrm>
          <a:prstGeom prst="rect">
            <a:avLst/>
          </a:prstGeom>
          <a:noFill/>
          <a:ln w="9525">
            <a:noFill/>
            <a:miter lim="800000"/>
            <a:headEnd/>
            <a:tailEnd/>
          </a:ln>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t="720" r="4817"/>
          <a:stretch/>
        </p:blipFill>
        <p:spPr>
          <a:xfrm>
            <a:off x="5450987" y="1180938"/>
            <a:ext cx="1388972" cy="1797023"/>
          </a:xfrm>
          <a:prstGeom prst="rect">
            <a:avLst/>
          </a:prstGeom>
        </p:spPr>
      </p:pic>
      <p:sp>
        <p:nvSpPr>
          <p:cNvPr id="16" name="TextBox 15"/>
          <p:cNvSpPr txBox="1"/>
          <p:nvPr/>
        </p:nvSpPr>
        <p:spPr>
          <a:xfrm>
            <a:off x="259647" y="6020548"/>
            <a:ext cx="9392356" cy="354551"/>
          </a:xfrm>
          <a:prstGeom prst="rect">
            <a:avLst/>
          </a:prstGeom>
          <a:noFill/>
        </p:spPr>
        <p:txBody>
          <a:bodyPr wrap="square" lIns="76802" tIns="38401" rIns="76802" bIns="38401" rtlCol="0">
            <a:spAutoFit/>
          </a:bodyPr>
          <a:lstStyle/>
          <a:p>
            <a:pPr algn="ctr"/>
            <a:r>
              <a:rPr lang="en-US" dirty="0">
                <a:solidFill>
                  <a:schemeClr val="tx1">
                    <a:lumMod val="50000"/>
                    <a:lumOff val="50000"/>
                  </a:schemeClr>
                </a:solidFill>
                <a:latin typeface="Arial"/>
                <a:cs typeface="Arial"/>
              </a:rPr>
              <a:t>Få mere info om historien om ASEA, besøg www.aseagenesisvideo.com</a:t>
            </a:r>
          </a:p>
        </p:txBody>
      </p:sp>
    </p:spTree>
    <p:custDataLst>
      <p:tags r:id="rId1"/>
    </p:custDataLst>
    <p:extLst>
      <p:ext uri="{BB962C8B-B14F-4D97-AF65-F5344CB8AC3E}">
        <p14:creationId xmlns:p14="http://schemas.microsoft.com/office/powerpoint/2010/main" val="30278943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quarter" idx="10"/>
          </p:nvPr>
        </p:nvSpPr>
        <p:spPr>
          <a:xfrm>
            <a:off x="4656131" y="1684265"/>
            <a:ext cx="4456294" cy="3166905"/>
          </a:xfrm>
        </p:spPr>
        <p:txBody>
          <a:bodyPr>
            <a:normAutofit/>
          </a:bodyPr>
          <a:lstStyle/>
          <a:p>
            <a:r>
              <a:rPr lang="en-US" sz="2000" dirty="0">
                <a:latin typeface="Arial"/>
                <a:cs typeface="Arial"/>
              </a:rPr>
              <a:t>Bliv din egen chef</a:t>
            </a:r>
          </a:p>
          <a:p>
            <a:r>
              <a:rPr lang="en-US" sz="2000" dirty="0">
                <a:latin typeface="Arial"/>
                <a:cs typeface="Arial"/>
              </a:rPr>
              <a:t>Lave opstartsomkostninger</a:t>
            </a:r>
          </a:p>
          <a:p>
            <a:r>
              <a:rPr lang="en-US" sz="2000" dirty="0">
                <a:latin typeface="Arial"/>
                <a:cs typeface="Arial"/>
              </a:rPr>
              <a:t>Flexibilitet og tidsmæssig frihed</a:t>
            </a:r>
          </a:p>
          <a:p>
            <a:r>
              <a:rPr lang="en-US" sz="2000" dirty="0">
                <a:latin typeface="Arial"/>
                <a:cs typeface="Arial"/>
              </a:rPr>
              <a:t>Samarbejde med ligesindede</a:t>
            </a:r>
          </a:p>
          <a:p>
            <a:r>
              <a:rPr lang="en-US" sz="2000" dirty="0">
                <a:latin typeface="Arial"/>
                <a:cs typeface="Arial"/>
              </a:rPr>
              <a:t>Personlig og professionel træning og udvikling</a:t>
            </a:r>
          </a:p>
          <a:p>
            <a:r>
              <a:rPr lang="en-US" sz="2000" dirty="0">
                <a:latin typeface="Arial"/>
                <a:cs typeface="Arial"/>
              </a:rPr>
              <a:t>Mulighed for indtægt deltid, heltid, eller opbygge netværk</a:t>
            </a:r>
          </a:p>
          <a:p>
            <a:endParaRPr lang="en-US" sz="1900" dirty="0"/>
          </a:p>
        </p:txBody>
      </p:sp>
      <p:sp>
        <p:nvSpPr>
          <p:cNvPr id="12" name="Title 9"/>
          <p:cNvSpPr>
            <a:spLocks noGrp="1"/>
          </p:cNvSpPr>
          <p:nvPr>
            <p:ph type="title"/>
          </p:nvPr>
        </p:nvSpPr>
        <p:spPr>
          <a:xfrm>
            <a:off x="238340" y="274639"/>
            <a:ext cx="9410700" cy="1143000"/>
          </a:xfrm>
        </p:spPr>
        <p:txBody>
          <a:bodyPr>
            <a:normAutofit/>
          </a:bodyPr>
          <a:lstStyle/>
          <a:p>
            <a:r>
              <a:rPr lang="en-US" sz="3200" dirty="0">
                <a:latin typeface="Helvetica"/>
                <a:cs typeface="Helvetica"/>
              </a:rPr>
              <a:t>FORDELE MED MUND-TIL-MUND</a:t>
            </a:r>
          </a:p>
        </p:txBody>
      </p:sp>
      <p:sp>
        <p:nvSpPr>
          <p:cNvPr id="13" name="TextBox 12"/>
          <p:cNvSpPr txBox="1"/>
          <p:nvPr/>
        </p:nvSpPr>
        <p:spPr>
          <a:xfrm>
            <a:off x="589614" y="5167352"/>
            <a:ext cx="8920147" cy="1339440"/>
          </a:xfrm>
          <a:prstGeom prst="rect">
            <a:avLst/>
          </a:prstGeom>
          <a:noFill/>
        </p:spPr>
        <p:txBody>
          <a:bodyPr wrap="square" lIns="107287" tIns="53643" rIns="107287" bIns="53643" rtlCol="0">
            <a:spAutoFit/>
          </a:bodyPr>
          <a:lstStyle/>
          <a:p>
            <a:pPr algn="ctr"/>
            <a:r>
              <a:rPr lang="en-US" sz="2000" dirty="0">
                <a:solidFill>
                  <a:srgbClr val="3DA547"/>
                </a:solidFill>
                <a:latin typeface="Helvetica"/>
                <a:ea typeface="Helvetica Light" charset="0"/>
                <a:cs typeface="Helvetica"/>
              </a:rPr>
              <a:t>Netværksmarkedsføring giver dig fordelene ved at have eget firma, men uden den risiko som du har ved en traditionel virksomhed.</a:t>
            </a:r>
          </a:p>
          <a:p>
            <a:pPr algn="ctr"/>
            <a:endParaRPr lang="en-US" sz="2000" i="1" dirty="0">
              <a:solidFill>
                <a:srgbClr val="3DA547"/>
              </a:solidFill>
              <a:latin typeface="Helvetica"/>
              <a:ea typeface="Helvetica Light" charset="0"/>
              <a:cs typeface="Helvetica"/>
            </a:endParaRPr>
          </a:p>
          <a:p>
            <a:pPr algn="ctr"/>
            <a:r>
              <a:rPr lang="en-US" sz="2000" i="1" dirty="0">
                <a:solidFill>
                  <a:srgbClr val="3DA547"/>
                </a:solidFill>
                <a:latin typeface="Helvetica"/>
                <a:ea typeface="Helvetica Light" charset="0"/>
                <a:cs typeface="Helvetica"/>
              </a:rPr>
              <a:t>“Få din indkomst ved at gøre  en forskel for andre”</a:t>
            </a:r>
          </a:p>
        </p:txBody>
      </p:sp>
      <p:pic>
        <p:nvPicPr>
          <p:cNvPr id="14" name="Picture 13" descr="Screen Shot 2015-09-10 at 10.38.41 PM.png"/>
          <p:cNvPicPr>
            <a:picLocks noChangeAspect="1"/>
          </p:cNvPicPr>
          <p:nvPr/>
        </p:nvPicPr>
        <p:blipFill rotWithShape="1">
          <a:blip r:embed="rId3" cstate="print">
            <a:extLst>
              <a:ext uri="{28A0092B-C50C-407E-A947-70E740481C1C}">
                <a14:useLocalDpi xmlns:a14="http://schemas.microsoft.com/office/drawing/2010/main" val="0"/>
              </a:ext>
            </a:extLst>
          </a:blip>
          <a:srcRect t="8908" b="4545"/>
          <a:stretch/>
        </p:blipFill>
        <p:spPr>
          <a:xfrm>
            <a:off x="711247" y="1673240"/>
            <a:ext cx="3152093" cy="3295241"/>
          </a:xfrm>
          <a:prstGeom prst="rect">
            <a:avLst/>
          </a:prstGeom>
          <a:ln>
            <a:solidFill>
              <a:srgbClr val="6C6C6C"/>
            </a:solidFill>
          </a:ln>
        </p:spPr>
      </p:pic>
    </p:spTree>
    <p:extLst>
      <p:ext uri="{BB962C8B-B14F-4D97-AF65-F5344CB8AC3E}">
        <p14:creationId xmlns:p14="http://schemas.microsoft.com/office/powerpoint/2010/main" val="1036597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73"/>
          <p:cNvSpPr txBox="1">
            <a:spLocks/>
          </p:cNvSpPr>
          <p:nvPr/>
        </p:nvSpPr>
        <p:spPr>
          <a:xfrm>
            <a:off x="420578" y="301075"/>
            <a:ext cx="9109947" cy="1189058"/>
          </a:xfrm>
          <a:prstGeom prst="rect">
            <a:avLst/>
          </a:prstGeom>
          <a:ln>
            <a:round/>
          </a:ln>
        </p:spPr>
        <p:txBody>
          <a:bodyPr>
            <a:noAutofit/>
          </a:bodyPr>
          <a:lstStyle>
            <a:lvl1pPr algn="ctr" defTabSz="1295400" rtl="0" eaLnBrk="1" latinLnBrk="0" hangingPunct="1">
              <a:spcBef>
                <a:spcPct val="0"/>
              </a:spcBef>
              <a:buNone/>
              <a:defRPr sz="6200" b="1" i="0" kern="1200">
                <a:solidFill>
                  <a:srgbClr val="002F73"/>
                </a:solidFill>
                <a:uFill>
                  <a:solidFill>
                    <a:srgbClr val="002F73"/>
                  </a:solidFill>
                </a:uFill>
                <a:latin typeface="Calibri"/>
                <a:ea typeface="Calibri"/>
                <a:cs typeface="Calibri"/>
                <a:sym typeface="Calibri"/>
              </a:defRPr>
            </a:lvl1pPr>
          </a:lstStyle>
          <a:p>
            <a:pPr>
              <a:defRPr sz="1800" b="0">
                <a:solidFill>
                  <a:srgbClr val="000000"/>
                </a:solidFill>
                <a:uFillTx/>
              </a:defRPr>
            </a:pPr>
            <a:r>
              <a:rPr lang="en-AU" sz="4000" dirty="0">
                <a:solidFill>
                  <a:schemeClr val="accent1"/>
                </a:solidFill>
                <a:uFillTx/>
                <a:latin typeface="Arial"/>
                <a:cs typeface="Arial"/>
              </a:rPr>
              <a:t>ASEAs vision er at </a:t>
            </a:r>
            <a:r>
              <a:rPr lang="en-AU" sz="3600" b="0" dirty="0">
                <a:solidFill>
                  <a:schemeClr val="accent1"/>
                </a:solidFill>
                <a:uFillTx/>
                <a:latin typeface="Arial"/>
                <a:cs typeface="Arial"/>
              </a:rPr>
              <a:t>forandre livet for mennesker over hele verden</a:t>
            </a:r>
          </a:p>
        </p:txBody>
      </p:sp>
      <p:pic>
        <p:nvPicPr>
          <p:cNvPr id="6" name="image82.jpg"/>
          <p:cNvPicPr/>
          <p:nvPr/>
        </p:nvPicPr>
        <p:blipFill>
          <a:blip r:embed="rId3">
            <a:extLst/>
          </a:blip>
          <a:stretch>
            <a:fillRect/>
          </a:stretch>
        </p:blipFill>
        <p:spPr>
          <a:xfrm>
            <a:off x="6253164" y="1771650"/>
            <a:ext cx="3314052" cy="3458642"/>
          </a:xfrm>
          <a:prstGeom prst="rect">
            <a:avLst/>
          </a:prstGeom>
          <a:ln w="12700">
            <a:round/>
          </a:ln>
        </p:spPr>
      </p:pic>
      <p:grpSp>
        <p:nvGrpSpPr>
          <p:cNvPr id="7" name="Group 678"/>
          <p:cNvGrpSpPr/>
          <p:nvPr/>
        </p:nvGrpSpPr>
        <p:grpSpPr>
          <a:xfrm>
            <a:off x="447018" y="1512521"/>
            <a:ext cx="6526198" cy="4189696"/>
            <a:chOff x="535878" y="120415"/>
            <a:chExt cx="8567725" cy="5958677"/>
          </a:xfrm>
        </p:grpSpPr>
        <p:sp>
          <p:nvSpPr>
            <p:cNvPr id="8" name="Shape 675"/>
            <p:cNvSpPr/>
            <p:nvPr/>
          </p:nvSpPr>
          <p:spPr>
            <a:xfrm>
              <a:off x="555539" y="120415"/>
              <a:ext cx="7602765" cy="5362150"/>
            </a:xfrm>
            <a:prstGeom prst="rect">
              <a:avLst/>
            </a:prstGeom>
            <a:noFill/>
            <a:ln w="12700" cap="flat">
              <a:noFill/>
              <a:round/>
            </a:ln>
            <a:effectLst/>
            <a:extLst>
              <a:ext uri="{C572A759-6A51-4108-AA02-DFA0A04FC94B}">
                <ma14:wrappingTextBoxFlag xmlns="" xmlns:ma14="http://schemas.microsoft.com/office/mac/drawingml/2011/main" val="1"/>
              </a:ext>
            </a:extLst>
          </p:spPr>
          <p:txBody>
            <a:bodyPr wrap="square" lIns="38100" tIns="38100" rIns="38100" bIns="38100" numCol="1" anchor="t">
              <a:spAutoFit/>
            </a:bodyPr>
            <a:lstStyle/>
            <a:p>
              <a:pPr defTabSz="910796">
                <a:buClr>
                  <a:srgbClr val="A74B44"/>
                </a:buClr>
                <a:defRPr sz="1800">
                  <a:solidFill>
                    <a:srgbClr val="000000"/>
                  </a:solidFill>
                </a:defRPr>
              </a:pPr>
              <a:r>
                <a:rPr lang="sv-SE" sz="2400" b="1" dirty="0">
                  <a:solidFill>
                    <a:srgbClr val="7F7F7F"/>
                  </a:solidFill>
                  <a:uFill>
                    <a:solidFill/>
                  </a:uFill>
                  <a:latin typeface="Arial"/>
                  <a:ea typeface="Calibri"/>
                  <a:cs typeface="Arial"/>
                  <a:sym typeface="Calibri"/>
                </a:rPr>
                <a:t>Nordamerika</a:t>
              </a:r>
              <a:endParaRPr lang="sv-SE" sz="1050" b="1" dirty="0">
                <a:solidFill>
                  <a:srgbClr val="7F7F7F"/>
                </a:solidFill>
                <a:uFill>
                  <a:solidFill/>
                </a:uFill>
                <a:latin typeface="Arial"/>
                <a:ea typeface="Calibri"/>
                <a:cs typeface="Arial"/>
                <a:sym typeface="Calibri"/>
              </a:endParaRPr>
            </a:p>
            <a:p>
              <a:pPr defTabSz="910796">
                <a:buClr>
                  <a:srgbClr val="000000"/>
                </a:buClr>
                <a:defRPr sz="1800">
                  <a:solidFill>
                    <a:srgbClr val="000000"/>
                  </a:solidFill>
                </a:defRPr>
              </a:pPr>
              <a:r>
                <a:rPr lang="sv-SE" sz="2400" dirty="0">
                  <a:solidFill>
                    <a:srgbClr val="7F7F7F"/>
                  </a:solidFill>
                  <a:uFill>
                    <a:solidFill/>
                  </a:uFill>
                  <a:latin typeface="Arial"/>
                  <a:ea typeface="Calibri"/>
                  <a:cs typeface="Arial"/>
                  <a:sym typeface="Calibri"/>
                </a:rPr>
                <a:t>USA, Canada, Mexiko</a:t>
              </a:r>
              <a:endParaRPr lang="sv-SE" sz="1050" dirty="0">
                <a:solidFill>
                  <a:srgbClr val="7F7F7F"/>
                </a:solidFill>
                <a:uFill>
                  <a:solidFill/>
                </a:uFill>
                <a:latin typeface="Arial"/>
                <a:ea typeface="Calibri"/>
                <a:cs typeface="Arial"/>
                <a:sym typeface="Calibri"/>
              </a:endParaRPr>
            </a:p>
            <a:p>
              <a:pPr defTabSz="910796">
                <a:buClr>
                  <a:srgbClr val="A74B44"/>
                </a:buClr>
                <a:defRPr sz="1800">
                  <a:solidFill>
                    <a:srgbClr val="000000"/>
                  </a:solidFill>
                </a:defRPr>
              </a:pPr>
              <a:endParaRPr lang="sv-SE" sz="2400" b="1" dirty="0">
                <a:solidFill>
                  <a:srgbClr val="7F7F7F"/>
                </a:solidFill>
                <a:uFill>
                  <a:solidFill/>
                </a:uFill>
                <a:latin typeface="Arial"/>
                <a:ea typeface="Calibri"/>
                <a:cs typeface="Arial"/>
                <a:sym typeface="Calibri"/>
              </a:endParaRPr>
            </a:p>
            <a:p>
              <a:pPr defTabSz="910796">
                <a:buClr>
                  <a:srgbClr val="A74B44"/>
                </a:buClr>
                <a:defRPr sz="1800">
                  <a:solidFill>
                    <a:srgbClr val="000000"/>
                  </a:solidFill>
                </a:defRPr>
              </a:pPr>
              <a:r>
                <a:rPr lang="sv-SE" sz="2400" b="1" dirty="0">
                  <a:solidFill>
                    <a:srgbClr val="7F7F7F"/>
                  </a:solidFill>
                  <a:uFill>
                    <a:solidFill/>
                  </a:uFill>
                  <a:latin typeface="Arial"/>
                  <a:ea typeface="Calibri"/>
                  <a:cs typeface="Arial"/>
                  <a:sym typeface="Calibri"/>
                </a:rPr>
                <a:t>Europa</a:t>
              </a:r>
              <a:endParaRPr lang="sv-SE" sz="1050" b="1" dirty="0">
                <a:solidFill>
                  <a:srgbClr val="7F7F7F"/>
                </a:solidFill>
                <a:uFill>
                  <a:solidFill/>
                </a:uFill>
                <a:latin typeface="Arial"/>
                <a:ea typeface="Calibri"/>
                <a:cs typeface="Arial"/>
                <a:sym typeface="Calibri"/>
              </a:endParaRPr>
            </a:p>
            <a:p>
              <a:pPr defTabSz="910796">
                <a:buClr>
                  <a:srgbClr val="000000"/>
                </a:buClr>
                <a:defRPr sz="1800">
                  <a:solidFill>
                    <a:srgbClr val="000000"/>
                  </a:solidFill>
                </a:defRPr>
              </a:pPr>
              <a:r>
                <a:rPr lang="sv-SE" sz="2400" dirty="0">
                  <a:solidFill>
                    <a:srgbClr val="7F7F7F"/>
                  </a:solidFill>
                  <a:uFill>
                    <a:solidFill/>
                  </a:uFill>
                  <a:latin typeface="Arial"/>
                  <a:ea typeface="Calibri"/>
                  <a:cs typeface="Arial"/>
                  <a:sym typeface="Calibri"/>
                </a:rPr>
                <a:t>Belgien, Danmark, Finland, Frankrig,</a:t>
              </a:r>
              <a:r>
                <a:rPr lang="sv-SE" sz="1050" dirty="0">
                  <a:solidFill>
                    <a:srgbClr val="7F7F7F"/>
                  </a:solidFill>
                  <a:uFill>
                    <a:solidFill/>
                  </a:uFill>
                  <a:latin typeface="Arial"/>
                  <a:ea typeface="Calibri"/>
                  <a:cs typeface="Arial"/>
                  <a:sym typeface="Calibri"/>
                </a:rPr>
                <a:t> </a:t>
              </a:r>
              <a:r>
                <a:rPr lang="sv-SE" sz="2400" dirty="0">
                  <a:solidFill>
                    <a:srgbClr val="7F7F7F"/>
                  </a:solidFill>
                  <a:uFill>
                    <a:solidFill/>
                  </a:uFill>
                  <a:latin typeface="Arial"/>
                  <a:ea typeface="Calibri"/>
                  <a:cs typeface="Arial"/>
                  <a:sym typeface="Calibri"/>
                </a:rPr>
                <a:t>Tyskland, Italien, Irland, Kroatien, Holland, Norge, Portugal, Rumænien, Slovakiet, Spanien, Sverige, Finland, England, Østrig,. Ungarn, Tjekiet, Portugal, Slovenien</a:t>
              </a:r>
            </a:p>
          </p:txBody>
        </p:sp>
        <p:sp>
          <p:nvSpPr>
            <p:cNvPr id="9" name="Shape 676"/>
            <p:cNvSpPr/>
            <p:nvPr/>
          </p:nvSpPr>
          <p:spPr>
            <a:xfrm>
              <a:off x="535878" y="5407911"/>
              <a:ext cx="4913902" cy="6711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defTabSz="1295400">
                <a:buClr>
                  <a:srgbClr val="000000"/>
                </a:buClr>
                <a:defRPr sz="3800">
                  <a:solidFill>
                    <a:srgbClr val="000000"/>
                  </a:solidFill>
                  <a:uFill>
                    <a:solidFill/>
                  </a:uFill>
                  <a:latin typeface="Calibri"/>
                  <a:ea typeface="Calibri"/>
                  <a:cs typeface="Calibri"/>
                  <a:sym typeface="Calibri"/>
                </a:defRPr>
              </a:lvl1pPr>
            </a:lstStyle>
            <a:p>
              <a:pPr lvl="0">
                <a:defRPr sz="1800">
                  <a:uFillTx/>
                </a:defRPr>
              </a:pPr>
              <a:r>
                <a:rPr sz="2400" b="1" dirty="0">
                  <a:solidFill>
                    <a:srgbClr val="7F7F7F"/>
                  </a:solidFill>
                  <a:latin typeface="Arial"/>
                  <a:cs typeface="Arial"/>
                </a:rPr>
                <a:t>Australi</a:t>
              </a:r>
              <a:r>
                <a:rPr lang="sv-SE" sz="2400" b="1" dirty="0">
                  <a:solidFill>
                    <a:srgbClr val="7F7F7F"/>
                  </a:solidFill>
                  <a:latin typeface="Arial"/>
                  <a:cs typeface="Arial"/>
                </a:rPr>
                <a:t>en</a:t>
              </a:r>
              <a:r>
                <a:rPr sz="2400" b="1" dirty="0">
                  <a:solidFill>
                    <a:srgbClr val="7F7F7F"/>
                  </a:solidFill>
                  <a:latin typeface="Arial"/>
                  <a:cs typeface="Arial"/>
                </a:rPr>
                <a:t>, N</a:t>
              </a:r>
              <a:r>
                <a:rPr lang="sv-SE" sz="2400" b="1" dirty="0">
                  <a:solidFill>
                    <a:srgbClr val="7F7F7F"/>
                  </a:solidFill>
                  <a:latin typeface="Arial"/>
                  <a:cs typeface="Arial"/>
                </a:rPr>
                <a:t>ew</a:t>
              </a:r>
              <a:r>
                <a:rPr sz="2400" b="1" dirty="0">
                  <a:solidFill>
                    <a:srgbClr val="7F7F7F"/>
                  </a:solidFill>
                  <a:latin typeface="Arial"/>
                  <a:cs typeface="Arial"/>
                </a:rPr>
                <a:t> Ze</a:t>
              </a:r>
              <a:r>
                <a:rPr lang="sv-SE" sz="2400" b="1" dirty="0">
                  <a:solidFill>
                    <a:srgbClr val="7F7F7F"/>
                  </a:solidFill>
                  <a:latin typeface="Arial"/>
                  <a:cs typeface="Arial"/>
                </a:rPr>
                <a:t>e</a:t>
              </a:r>
              <a:r>
                <a:rPr sz="2400" b="1" dirty="0">
                  <a:solidFill>
                    <a:srgbClr val="7F7F7F"/>
                  </a:solidFill>
                  <a:latin typeface="Arial"/>
                  <a:cs typeface="Arial"/>
                </a:rPr>
                <a:t>land </a:t>
              </a:r>
            </a:p>
          </p:txBody>
        </p:sp>
        <p:sp>
          <p:nvSpPr>
            <p:cNvPr id="10" name="Shape 677"/>
            <p:cNvSpPr/>
            <p:nvPr/>
          </p:nvSpPr>
          <p:spPr>
            <a:xfrm>
              <a:off x="555540" y="4244955"/>
              <a:ext cx="8548063" cy="6711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p>
              <a:pPr defTabSz="910796">
                <a:buClr>
                  <a:srgbClr val="000000"/>
                </a:buClr>
                <a:defRPr sz="1800">
                  <a:solidFill>
                    <a:srgbClr val="000000"/>
                  </a:solidFill>
                </a:defRPr>
              </a:pPr>
              <a:endParaRPr sz="2400" dirty="0">
                <a:solidFill>
                  <a:srgbClr val="7F7F7F"/>
                </a:solidFill>
                <a:uFill>
                  <a:solidFill/>
                </a:uFill>
                <a:latin typeface="Arial"/>
                <a:ea typeface="Calibri"/>
                <a:cs typeface="Arial"/>
                <a:sym typeface="Calibri"/>
              </a:endParaRPr>
            </a:p>
          </p:txBody>
        </p:sp>
      </p:grpSp>
      <p:sp>
        <p:nvSpPr>
          <p:cNvPr id="11" name="Shape 533"/>
          <p:cNvSpPr/>
          <p:nvPr/>
        </p:nvSpPr>
        <p:spPr>
          <a:xfrm>
            <a:off x="990602" y="5750938"/>
            <a:ext cx="8066969" cy="669652"/>
          </a:xfrm>
          <a:prstGeom prst="rect">
            <a:avLst/>
          </a:prstGeom>
          <a:ln w="12700">
            <a:miter lim="400000"/>
          </a:ln>
          <a:extLst>
            <a:ext uri="{C572A759-6A51-4108-AA02-DFA0A04FC94B}">
              <ma14:wrappingTextBoxFlag xmlns="" xmlns:ma14="http://schemas.microsoft.com/office/mac/drawingml/2011/main" val="1"/>
            </a:ext>
          </a:extLst>
        </p:spPr>
        <p:txBody>
          <a:bodyPr wrap="square" lIns="26788" tIns="26788" rIns="26788" bIns="26788">
            <a:spAutoFit/>
          </a:bodyPr>
          <a:lstStyle/>
          <a:p>
            <a:pPr algn="ctr" defTabSz="910796">
              <a:buClr>
                <a:srgbClr val="002F73"/>
              </a:buClr>
              <a:buFont typeface="Lucida Grande"/>
              <a:defRPr sz="1800">
                <a:solidFill>
                  <a:srgbClr val="000000"/>
                </a:solidFill>
              </a:defRPr>
            </a:pPr>
            <a:r>
              <a:rPr lang="sv-SE" sz="2000" b="1" i="1" dirty="0">
                <a:solidFill>
                  <a:srgbClr val="1F497D"/>
                </a:solidFill>
                <a:uFill>
                  <a:solidFill>
                    <a:srgbClr val="002F73"/>
                  </a:solidFill>
                </a:uFill>
                <a:latin typeface="Arial"/>
                <a:ea typeface="Gill Sans"/>
                <a:cs typeface="Arial"/>
                <a:sym typeface="Gill Sans"/>
              </a:rPr>
              <a:t>“Du kan få alt hvad du vil have, bare du hjælper tilstrækkelig mange med at få hvad de vil have.” Zig Ziglar</a:t>
            </a:r>
          </a:p>
        </p:txBody>
      </p:sp>
    </p:spTree>
    <p:extLst>
      <p:ext uri="{BB962C8B-B14F-4D97-AF65-F5344CB8AC3E}">
        <p14:creationId xmlns:p14="http://schemas.microsoft.com/office/powerpoint/2010/main" val="345146787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5178739" y="13"/>
            <a:ext cx="53745" cy="6349541"/>
          </a:xfrm>
          <a:prstGeom prst="line">
            <a:avLst/>
          </a:prstGeom>
          <a:noFill/>
          <a:ln w="76200" cap="flat" cmpd="sng">
            <a:solidFill>
              <a:schemeClr val="bg1"/>
            </a:solidFill>
            <a:prstDash val="sysDash"/>
            <a:miter lim="400000"/>
          </a:ln>
          <a:effectLst/>
        </p:spPr>
        <p:style>
          <a:lnRef idx="0">
            <a:scrgbClr r="0" g="0" b="0"/>
          </a:lnRef>
          <a:fillRef idx="0">
            <a:scrgbClr r="0" g="0" b="0"/>
          </a:fillRef>
          <a:effectRef idx="0">
            <a:scrgbClr r="0" g="0" b="0"/>
          </a:effectRef>
          <a:fontRef idx="none"/>
        </p:style>
      </p:cxnSp>
      <p:sp>
        <p:nvSpPr>
          <p:cNvPr id="7" name="Shape 484"/>
          <p:cNvSpPr>
            <a:spLocks noGrp="1"/>
          </p:cNvSpPr>
          <p:nvPr>
            <p:ph type="title"/>
          </p:nvPr>
        </p:nvSpPr>
        <p:spPr>
          <a:xfrm>
            <a:off x="2273" y="442885"/>
            <a:ext cx="4881938" cy="916021"/>
          </a:xfrm>
          <a:prstGeom prst="rect">
            <a:avLst/>
          </a:prstGeom>
        </p:spPr>
        <p:txBody>
          <a:bodyPr>
            <a:normAutofit/>
          </a:bodyPr>
          <a:lstStyle/>
          <a:p>
            <a:pPr lvl="0">
              <a:defRPr sz="1800">
                <a:uFillTx/>
              </a:defRPr>
            </a:pPr>
            <a:r>
              <a:rPr lang="en-US" sz="3200" cap="none" dirty="0">
                <a:solidFill>
                  <a:srgbClr val="4F81BD"/>
                </a:solidFill>
                <a:uFill>
                  <a:solidFill/>
                </a:uFill>
                <a:latin typeface="Arial"/>
                <a:cs typeface="Arial"/>
              </a:rPr>
              <a:t>   Hvad kan du forvente?</a:t>
            </a:r>
          </a:p>
        </p:txBody>
      </p:sp>
      <p:sp>
        <p:nvSpPr>
          <p:cNvPr id="8" name="Shape 484"/>
          <p:cNvSpPr txBox="1">
            <a:spLocks/>
          </p:cNvSpPr>
          <p:nvPr/>
        </p:nvSpPr>
        <p:spPr>
          <a:xfrm>
            <a:off x="261411" y="3384804"/>
            <a:ext cx="4917327" cy="2263746"/>
          </a:xfrm>
          <a:prstGeom prst="rect">
            <a:avLst/>
          </a:prstGeom>
        </p:spPr>
        <p:txBody>
          <a:bodyPr vert="horz" lIns="91440" tIns="45720" rIns="91440" bIns="45720" rtlCol="0" anchor="ctr">
            <a:noAutofit/>
          </a:bodyPr>
          <a:lstStyle>
            <a:lvl1pPr algn="ctr" defTabSz="257156" rtl="0" eaLnBrk="1" latinLnBrk="0" hangingPunct="1">
              <a:spcBef>
                <a:spcPct val="0"/>
              </a:spcBef>
              <a:buNone/>
              <a:defRPr sz="2475" b="0" i="0" kern="1200">
                <a:solidFill>
                  <a:schemeClr val="tx1">
                    <a:lumMod val="75000"/>
                    <a:lumOff val="25000"/>
                  </a:schemeClr>
                </a:solidFill>
                <a:latin typeface="ApexNew-Book"/>
                <a:ea typeface="+mj-ea"/>
                <a:cs typeface="ApexNew-Book"/>
              </a:defRPr>
            </a:lvl1pPr>
          </a:lstStyle>
          <a:p>
            <a:pPr>
              <a:defRPr sz="1800">
                <a:uFillTx/>
              </a:defRPr>
            </a:pPr>
            <a:r>
              <a:rPr lang="en-US" sz="2900" dirty="0">
                <a:solidFill>
                  <a:srgbClr val="4F81BD"/>
                </a:solidFill>
                <a:uFill>
                  <a:solidFill/>
                </a:uFill>
                <a:latin typeface="Arial"/>
                <a:cs typeface="Arial"/>
              </a:rPr>
              <a:t>Prisbillig og værdifuld</a:t>
            </a:r>
          </a:p>
          <a:p>
            <a:pPr algn="l">
              <a:defRPr sz="1800">
                <a:uFillTx/>
              </a:defRPr>
            </a:pPr>
            <a:endParaRPr lang="en-US" sz="1800" dirty="0">
              <a:solidFill>
                <a:schemeClr val="tx1">
                  <a:lumMod val="50000"/>
                  <a:lumOff val="50000"/>
                </a:schemeClr>
              </a:solidFill>
              <a:uFill>
                <a:solidFill/>
              </a:uFill>
              <a:latin typeface="Arial"/>
              <a:cs typeface="Arial"/>
            </a:endParaRPr>
          </a:p>
          <a:p>
            <a:pPr marL="171450" indent="-171450" algn="l">
              <a:buFont typeface="Arial"/>
              <a:buChar char="•"/>
              <a:defRPr sz="1800">
                <a:uFillTx/>
              </a:defRPr>
            </a:pPr>
            <a:r>
              <a:rPr lang="en-US" sz="2000" dirty="0">
                <a:solidFill>
                  <a:schemeClr val="tx1">
                    <a:lumMod val="50000"/>
                    <a:lumOff val="50000"/>
                  </a:schemeClr>
                </a:solidFill>
                <a:uFill>
                  <a:solidFill/>
                </a:uFill>
                <a:latin typeface="Arial"/>
                <a:cs typeface="Arial"/>
              </a:rPr>
              <a:t>Renu 28 har en fantastisk værdi</a:t>
            </a:r>
          </a:p>
          <a:p>
            <a:pPr marL="171450" indent="-171450" algn="l">
              <a:buFont typeface="Arial"/>
              <a:buChar char="•"/>
              <a:defRPr sz="1800">
                <a:uFillTx/>
              </a:defRPr>
            </a:pPr>
            <a:r>
              <a:rPr lang="en-US" sz="2000" dirty="0">
                <a:solidFill>
                  <a:schemeClr val="tx1">
                    <a:lumMod val="50000"/>
                    <a:lumOff val="50000"/>
                  </a:schemeClr>
                </a:solidFill>
                <a:uFill>
                  <a:solidFill/>
                </a:uFill>
                <a:latin typeface="Arial"/>
                <a:cs typeface="Arial"/>
              </a:rPr>
              <a:t>Er meget mere end en hudcreme</a:t>
            </a:r>
          </a:p>
          <a:p>
            <a:pPr marL="171450" indent="-171450" algn="l">
              <a:buFont typeface="Arial"/>
              <a:buChar char="•"/>
              <a:defRPr sz="1800">
                <a:uFillTx/>
              </a:defRPr>
            </a:pPr>
            <a:r>
              <a:rPr lang="en-US" sz="2000" dirty="0">
                <a:solidFill>
                  <a:schemeClr val="tx1">
                    <a:lumMod val="50000"/>
                    <a:lumOff val="50000"/>
                  </a:schemeClr>
                </a:solidFill>
                <a:uFill>
                  <a:solidFill/>
                </a:uFill>
                <a:latin typeface="Arial"/>
                <a:cs typeface="Arial"/>
              </a:rPr>
              <a:t>Fordele og anvendelsesmuligheder med Renu 28 er uendelige</a:t>
            </a:r>
          </a:p>
        </p:txBody>
      </p:sp>
      <p:graphicFrame>
        <p:nvGraphicFramePr>
          <p:cNvPr id="9" name="Chart 8"/>
          <p:cNvGraphicFramePr>
            <a:graphicFrameLocks/>
          </p:cNvGraphicFramePr>
          <p:nvPr>
            <p:extLst>
              <p:ext uri="{D42A27DB-BD31-4B8C-83A1-F6EECF244321}">
                <p14:modId xmlns:p14="http://schemas.microsoft.com/office/powerpoint/2010/main" val="4096554208"/>
              </p:ext>
            </p:extLst>
          </p:nvPr>
        </p:nvGraphicFramePr>
        <p:xfrm>
          <a:off x="4815417" y="3695700"/>
          <a:ext cx="4705350" cy="2997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Shape 484"/>
          <p:cNvSpPr txBox="1">
            <a:spLocks/>
          </p:cNvSpPr>
          <p:nvPr/>
        </p:nvSpPr>
        <p:spPr>
          <a:xfrm>
            <a:off x="146185" y="1358906"/>
            <a:ext cx="4738027" cy="2006089"/>
          </a:xfrm>
          <a:prstGeom prst="rect">
            <a:avLst/>
          </a:prstGeom>
        </p:spPr>
        <p:txBody>
          <a:bodyPr vert="horz" lIns="91440" tIns="45720" rIns="91440" bIns="45720" rtlCol="0" anchor="ctr">
            <a:normAutofit/>
          </a:bodyPr>
          <a:lstStyle>
            <a:lvl1pPr algn="ctr" defTabSz="257156" rtl="0" eaLnBrk="1" latinLnBrk="0" hangingPunct="1">
              <a:spcBef>
                <a:spcPct val="0"/>
              </a:spcBef>
              <a:buNone/>
              <a:defRPr sz="2475" b="0" i="0" kern="1200">
                <a:solidFill>
                  <a:schemeClr val="tx1">
                    <a:lumMod val="75000"/>
                    <a:lumOff val="25000"/>
                  </a:schemeClr>
                </a:solidFill>
                <a:latin typeface="ApexNew-Book"/>
                <a:ea typeface="+mj-ea"/>
                <a:cs typeface="ApexNew-Book"/>
              </a:defRPr>
            </a:lvl1pPr>
          </a:lstStyle>
          <a:p>
            <a:pPr algn="l">
              <a:defRPr sz="1800">
                <a:uFillTx/>
              </a:defRPr>
            </a:pPr>
            <a:endParaRPr lang="en-US" sz="2000" dirty="0">
              <a:solidFill>
                <a:srgbClr val="7F7F7F"/>
              </a:solidFill>
              <a:uFill>
                <a:solidFill/>
              </a:uFill>
              <a:latin typeface="Arial"/>
              <a:cs typeface="Arial"/>
            </a:endParaRPr>
          </a:p>
          <a:p>
            <a:pPr marL="342900" indent="-342900" algn="l">
              <a:buFont typeface="Arial" panose="020B0604020202020204" pitchFamily="34" charset="0"/>
              <a:buChar char="•"/>
              <a:defRPr sz="1800">
                <a:uFillTx/>
              </a:defRPr>
            </a:pPr>
            <a:r>
              <a:rPr lang="en-US" sz="2000" dirty="0">
                <a:solidFill>
                  <a:srgbClr val="7F7F7F"/>
                </a:solidFill>
                <a:uFill>
                  <a:solidFill/>
                </a:uFill>
                <a:latin typeface="Arial"/>
                <a:cs typeface="Arial"/>
              </a:rPr>
              <a:t>Vi er alle unikke</a:t>
            </a:r>
          </a:p>
          <a:p>
            <a:pPr marL="342900" indent="-342900" algn="l">
              <a:buFont typeface="Arial" panose="020B0604020202020204" pitchFamily="34" charset="0"/>
              <a:buChar char="•"/>
              <a:defRPr sz="1800">
                <a:uFillTx/>
              </a:defRPr>
            </a:pPr>
            <a:r>
              <a:rPr lang="en-US" sz="2000" dirty="0">
                <a:solidFill>
                  <a:srgbClr val="7F7F7F"/>
                </a:solidFill>
                <a:uFill>
                  <a:solidFill/>
                </a:uFill>
                <a:latin typeface="Arial"/>
                <a:cs typeface="Arial"/>
              </a:rPr>
              <a:t>Virkning med det samme I løbet af 3 måneder eller mere</a:t>
            </a:r>
          </a:p>
          <a:p>
            <a:pPr marL="342900" indent="-342900" algn="l">
              <a:buFont typeface="Arial" panose="020B0604020202020204" pitchFamily="34" charset="0"/>
              <a:buChar char="•"/>
              <a:defRPr sz="1800">
                <a:uFillTx/>
              </a:defRPr>
            </a:pPr>
            <a:r>
              <a:rPr lang="en-US" sz="2000" dirty="0">
                <a:solidFill>
                  <a:srgbClr val="7F7F7F"/>
                </a:solidFill>
                <a:uFill>
                  <a:solidFill/>
                </a:uFill>
                <a:latin typeface="Arial"/>
                <a:cs typeface="Arial"/>
              </a:rPr>
              <a:t>Giv dig selv en chance for at opleve  virkningen på dig</a:t>
            </a:r>
          </a:p>
          <a:p>
            <a:pPr marL="457200" indent="-457200" algn="l">
              <a:buFont typeface="Arial"/>
              <a:buChar char="•"/>
              <a:defRPr sz="1800">
                <a:uFillTx/>
              </a:defRPr>
            </a:pPr>
            <a:endParaRPr lang="en-US" sz="2800" dirty="0">
              <a:solidFill>
                <a:srgbClr val="7F7F7F"/>
              </a:solidFill>
              <a:uFill>
                <a:solidFill/>
              </a:uFill>
              <a:latin typeface="Arial"/>
              <a:cs typeface="Arial"/>
            </a:endParaRPr>
          </a:p>
        </p:txBody>
      </p:sp>
      <p:pic>
        <p:nvPicPr>
          <p:cNvPr id="2" name="Bille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9679" y="651349"/>
            <a:ext cx="4504371" cy="2201427"/>
          </a:xfrm>
          <a:prstGeom prst="rect">
            <a:avLst/>
          </a:prstGeom>
        </p:spPr>
      </p:pic>
    </p:spTree>
    <p:extLst>
      <p:ext uri="{BB962C8B-B14F-4D97-AF65-F5344CB8AC3E}">
        <p14:creationId xmlns:p14="http://schemas.microsoft.com/office/powerpoint/2010/main" val="213769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16" y="254001"/>
            <a:ext cx="9410700" cy="897468"/>
          </a:xfrm>
        </p:spPr>
        <p:txBody>
          <a:bodyPr>
            <a:noAutofit/>
          </a:bodyPr>
          <a:lstStyle/>
          <a:p>
            <a:r>
              <a:rPr lang="en-US" sz="3600" dirty="0">
                <a:solidFill>
                  <a:srgbClr val="4F81BD"/>
                </a:solidFill>
                <a:latin typeface="Arial"/>
                <a:cs typeface="Arial"/>
              </a:rPr>
              <a:t>Hvordan kan du blive en del af ASEA?</a:t>
            </a:r>
            <a:endParaRPr lang="en-US" sz="3600" dirty="0">
              <a:solidFill>
                <a:srgbClr val="4F81BD"/>
              </a:solidFill>
              <a:latin typeface="Arial"/>
              <a:ea typeface="+mn-ea"/>
              <a:cs typeface="Arial"/>
            </a:endParaRPr>
          </a:p>
        </p:txBody>
      </p:sp>
      <p:sp>
        <p:nvSpPr>
          <p:cNvPr id="5" name="TextBox 4"/>
          <p:cNvSpPr txBox="1"/>
          <p:nvPr/>
        </p:nvSpPr>
        <p:spPr>
          <a:xfrm>
            <a:off x="2348090" y="1041341"/>
            <a:ext cx="7557917" cy="5155865"/>
          </a:xfrm>
          <a:prstGeom prst="rect">
            <a:avLst/>
          </a:prstGeom>
          <a:noFill/>
        </p:spPr>
        <p:txBody>
          <a:bodyPr wrap="square" lIns="76802" tIns="38401" rIns="76802" bIns="38401" rtlCol="0">
            <a:spAutoFit/>
          </a:bodyPr>
          <a:lstStyle/>
          <a:p>
            <a:pPr marL="1122233" marR="66545" lvl="0" indent="-1055687">
              <a:spcBef>
                <a:spcPts val="300"/>
              </a:spcBef>
              <a:spcAft>
                <a:spcPts val="300"/>
              </a:spcAft>
              <a:buClr>
                <a:srgbClr val="000000"/>
              </a:buClr>
              <a:buFont typeface="Arial"/>
              <a:defRPr sz="1800">
                <a:solidFill>
                  <a:srgbClr val="000000"/>
                </a:solidFill>
              </a:defRPr>
            </a:pPr>
            <a:r>
              <a:rPr lang="en-US" sz="2200" b="1" dirty="0">
                <a:solidFill>
                  <a:srgbClr val="7F7F7F"/>
                </a:solidFill>
                <a:uFill>
                  <a:solidFill/>
                </a:uFill>
                <a:latin typeface="Arial"/>
                <a:ea typeface="Arial"/>
                <a:cs typeface="Arial"/>
                <a:sym typeface="Arial"/>
              </a:rPr>
              <a:t>Kunde = bruger</a:t>
            </a:r>
          </a:p>
          <a:p>
            <a:pPr marL="355600" marR="66545" lvl="0" indent="-355600">
              <a:spcBef>
                <a:spcPts val="300"/>
              </a:spcBef>
              <a:spcAft>
                <a:spcPts val="300"/>
              </a:spcAft>
              <a:buClr>
                <a:srgbClr val="000000"/>
              </a:buClr>
              <a:buFont typeface="Arial"/>
              <a:buChar char="•"/>
              <a:defRPr sz="1800">
                <a:solidFill>
                  <a:srgbClr val="000000"/>
                </a:solidFill>
              </a:defRPr>
            </a:pPr>
            <a:r>
              <a:rPr lang="en-US" sz="2200" dirty="0">
                <a:solidFill>
                  <a:srgbClr val="7F7F7F"/>
                </a:solidFill>
                <a:uFill>
                  <a:solidFill/>
                </a:uFill>
                <a:latin typeface="Arial"/>
                <a:ea typeface="Arial"/>
                <a:cs typeface="Arial"/>
                <a:sym typeface="Arial"/>
              </a:rPr>
              <a:t>Oplev bedre sundhed og velvære</a:t>
            </a:r>
          </a:p>
          <a:p>
            <a:pPr marL="355600" marR="66545" lvl="0" indent="-355600">
              <a:spcBef>
                <a:spcPts val="300"/>
              </a:spcBef>
              <a:spcAft>
                <a:spcPts val="300"/>
              </a:spcAft>
              <a:buClr>
                <a:srgbClr val="000000"/>
              </a:buClr>
              <a:buFont typeface="Arial"/>
              <a:buChar char="•"/>
              <a:defRPr sz="1800">
                <a:solidFill>
                  <a:srgbClr val="000000"/>
                </a:solidFill>
              </a:defRPr>
            </a:pPr>
            <a:r>
              <a:rPr lang="en-US" sz="2200" dirty="0">
                <a:solidFill>
                  <a:srgbClr val="7F7F7F"/>
                </a:solidFill>
                <a:uFill>
                  <a:solidFill/>
                </a:uFill>
                <a:latin typeface="Arial"/>
                <a:ea typeface="Arial"/>
                <a:cs typeface="Arial"/>
                <a:sym typeface="Arial"/>
              </a:rPr>
              <a:t>Detail - eller engrospris</a:t>
            </a:r>
          </a:p>
          <a:p>
            <a:pPr marL="1122233" marR="66545" lvl="0" indent="-1055687">
              <a:spcBef>
                <a:spcPts val="300"/>
              </a:spcBef>
              <a:spcAft>
                <a:spcPts val="300"/>
              </a:spcAft>
              <a:buClr>
                <a:srgbClr val="000000"/>
              </a:buClr>
              <a:buFont typeface="Arial"/>
              <a:defRPr sz="1800">
                <a:solidFill>
                  <a:srgbClr val="000000"/>
                </a:solidFill>
              </a:defRPr>
            </a:pPr>
            <a:endParaRPr lang="en-US" sz="1400" b="1" dirty="0">
              <a:solidFill>
                <a:srgbClr val="7F7F7F"/>
              </a:solidFill>
              <a:uFill>
                <a:solidFill/>
              </a:uFill>
              <a:latin typeface="Arial"/>
              <a:ea typeface="Arial"/>
              <a:cs typeface="Arial"/>
              <a:sym typeface="Arial"/>
            </a:endParaRPr>
          </a:p>
          <a:p>
            <a:pPr marL="1122233" marR="66545" lvl="0" indent="-1055687">
              <a:spcBef>
                <a:spcPts val="300"/>
              </a:spcBef>
              <a:spcAft>
                <a:spcPts val="300"/>
              </a:spcAft>
              <a:buClr>
                <a:srgbClr val="000000"/>
              </a:buClr>
              <a:buFont typeface="Arial"/>
              <a:defRPr sz="1800">
                <a:solidFill>
                  <a:srgbClr val="000000"/>
                </a:solidFill>
              </a:defRPr>
            </a:pPr>
            <a:r>
              <a:rPr lang="en-US" sz="2200" b="1" dirty="0">
                <a:solidFill>
                  <a:srgbClr val="7F7F7F"/>
                </a:solidFill>
                <a:uFill>
                  <a:solidFill/>
                </a:uFill>
                <a:latin typeface="Arial"/>
                <a:ea typeface="Arial"/>
                <a:cs typeface="Arial"/>
                <a:sym typeface="Arial"/>
              </a:rPr>
              <a:t>Bliv partner</a:t>
            </a:r>
          </a:p>
          <a:p>
            <a:pPr marL="355600" marR="66545" indent="-355600">
              <a:spcBef>
                <a:spcPts val="300"/>
              </a:spcBef>
              <a:spcAft>
                <a:spcPts val="300"/>
              </a:spcAft>
              <a:buClr>
                <a:srgbClr val="000000"/>
              </a:buClr>
              <a:buFont typeface="Arial"/>
              <a:buChar char="•"/>
              <a:defRPr sz="1800">
                <a:solidFill>
                  <a:srgbClr val="000000"/>
                </a:solidFill>
              </a:defRPr>
            </a:pPr>
            <a:r>
              <a:rPr lang="en-US" sz="2200" dirty="0">
                <a:solidFill>
                  <a:srgbClr val="7F7F7F"/>
                </a:solidFill>
                <a:uFill>
                  <a:solidFill/>
                </a:uFill>
                <a:latin typeface="Arial"/>
                <a:ea typeface="Arial"/>
                <a:cs typeface="Arial"/>
                <a:sym typeface="Arial"/>
              </a:rPr>
              <a:t>Engrospris</a:t>
            </a:r>
          </a:p>
          <a:p>
            <a:pPr marL="355600" marR="66545" indent="-355600">
              <a:spcBef>
                <a:spcPts val="300"/>
              </a:spcBef>
              <a:spcAft>
                <a:spcPts val="300"/>
              </a:spcAft>
              <a:buClr>
                <a:srgbClr val="000000"/>
              </a:buClr>
              <a:buFont typeface="Arial"/>
              <a:buChar char="•"/>
              <a:defRPr sz="1800">
                <a:solidFill>
                  <a:srgbClr val="000000"/>
                </a:solidFill>
              </a:defRPr>
            </a:pPr>
            <a:r>
              <a:rPr lang="en-US" sz="2200" dirty="0">
                <a:solidFill>
                  <a:srgbClr val="7F7F7F"/>
                </a:solidFill>
                <a:uFill>
                  <a:solidFill/>
                </a:uFill>
                <a:latin typeface="Arial"/>
                <a:ea typeface="Arial"/>
                <a:cs typeface="Arial"/>
                <a:sym typeface="Arial"/>
              </a:rPr>
              <a:t>Hjælp dig selv og andre til bedre sundhed og velvære</a:t>
            </a:r>
          </a:p>
          <a:p>
            <a:pPr marL="355600" marR="66545" indent="-355600">
              <a:spcBef>
                <a:spcPts val="300"/>
              </a:spcBef>
              <a:spcAft>
                <a:spcPts val="300"/>
              </a:spcAft>
              <a:buClr>
                <a:srgbClr val="000000"/>
              </a:buClr>
              <a:buFont typeface="Arial"/>
              <a:buChar char="•"/>
              <a:defRPr sz="1800">
                <a:solidFill>
                  <a:srgbClr val="000000"/>
                </a:solidFill>
              </a:defRPr>
            </a:pPr>
            <a:r>
              <a:rPr lang="en-US" sz="2200" dirty="0">
                <a:solidFill>
                  <a:srgbClr val="7F7F7F"/>
                </a:solidFill>
                <a:uFill>
                  <a:solidFill/>
                </a:uFill>
                <a:latin typeface="Arial"/>
                <a:ea typeface="Arial"/>
                <a:cs typeface="Arial"/>
                <a:sym typeface="Arial"/>
              </a:rPr>
              <a:t>Få del i kampagner</a:t>
            </a:r>
          </a:p>
          <a:p>
            <a:pPr marL="1122233" marR="66545" lvl="0" indent="-1055687">
              <a:spcBef>
                <a:spcPts val="300"/>
              </a:spcBef>
              <a:spcAft>
                <a:spcPts val="300"/>
              </a:spcAft>
              <a:buClr>
                <a:srgbClr val="000000"/>
              </a:buClr>
              <a:buFont typeface="Arial"/>
              <a:defRPr sz="1800">
                <a:solidFill>
                  <a:srgbClr val="000000"/>
                </a:solidFill>
              </a:defRPr>
            </a:pPr>
            <a:endParaRPr lang="en-US" sz="1400" b="1" dirty="0">
              <a:solidFill>
                <a:srgbClr val="7F7F7F"/>
              </a:solidFill>
              <a:uFill>
                <a:solidFill/>
              </a:uFill>
              <a:latin typeface="Arial"/>
              <a:ea typeface="Arial"/>
              <a:cs typeface="Arial"/>
              <a:sym typeface="Arial"/>
            </a:endParaRPr>
          </a:p>
          <a:p>
            <a:pPr marL="1122233" marR="66545" lvl="0" indent="-1055687">
              <a:spcBef>
                <a:spcPts val="300"/>
              </a:spcBef>
              <a:spcAft>
                <a:spcPts val="300"/>
              </a:spcAft>
              <a:buClr>
                <a:srgbClr val="000000"/>
              </a:buClr>
              <a:buFont typeface="Arial"/>
              <a:defRPr sz="1800">
                <a:solidFill>
                  <a:srgbClr val="000000"/>
                </a:solidFill>
              </a:defRPr>
            </a:pPr>
            <a:r>
              <a:rPr lang="en-US" sz="2200" b="1" dirty="0">
                <a:solidFill>
                  <a:srgbClr val="7F7F7F"/>
                </a:solidFill>
                <a:uFill>
                  <a:solidFill/>
                </a:uFill>
                <a:latin typeface="Arial"/>
                <a:ea typeface="Arial"/>
                <a:cs typeface="Arial"/>
                <a:sym typeface="Arial"/>
              </a:rPr>
              <a:t>Deltid, heltid eller opbyg netværk</a:t>
            </a:r>
          </a:p>
          <a:p>
            <a:pPr marL="355600" marR="66545" lvl="0" indent="-355600">
              <a:spcBef>
                <a:spcPts val="300"/>
              </a:spcBef>
              <a:spcAft>
                <a:spcPts val="300"/>
              </a:spcAft>
              <a:buClr>
                <a:srgbClr val="000000"/>
              </a:buClr>
              <a:buFont typeface="Arial"/>
              <a:buChar char="•"/>
              <a:defRPr sz="1800">
                <a:solidFill>
                  <a:srgbClr val="000000"/>
                </a:solidFill>
              </a:defRPr>
            </a:pPr>
            <a:r>
              <a:rPr lang="en-US" sz="2200" dirty="0">
                <a:solidFill>
                  <a:srgbClr val="7F7F7F"/>
                </a:solidFill>
                <a:uFill>
                  <a:solidFill/>
                </a:uFill>
                <a:latin typeface="Arial"/>
                <a:ea typeface="Arial"/>
                <a:cs typeface="Arial"/>
                <a:sym typeface="Arial"/>
              </a:rPr>
              <a:t>Arbejd når du vil, hjemmefra</a:t>
            </a:r>
          </a:p>
          <a:p>
            <a:pPr marL="355600" marR="66545" lvl="0" indent="-355600">
              <a:spcBef>
                <a:spcPts val="300"/>
              </a:spcBef>
              <a:spcAft>
                <a:spcPts val="300"/>
              </a:spcAft>
              <a:buClr>
                <a:srgbClr val="000000"/>
              </a:buClr>
              <a:buFont typeface="Arial"/>
              <a:buChar char="•"/>
              <a:defRPr sz="1800">
                <a:solidFill>
                  <a:srgbClr val="000000"/>
                </a:solidFill>
              </a:defRPr>
            </a:pPr>
            <a:r>
              <a:rPr lang="en-US" sz="2200" dirty="0">
                <a:solidFill>
                  <a:srgbClr val="7F7F7F"/>
                </a:solidFill>
                <a:uFill>
                  <a:solidFill/>
                </a:uFill>
                <a:latin typeface="Arial"/>
                <a:ea typeface="Arial"/>
                <a:cs typeface="Arial"/>
                <a:sym typeface="Arial"/>
              </a:rPr>
              <a:t>Opbyg et lokalt / globalt team</a:t>
            </a:r>
          </a:p>
          <a:p>
            <a:pPr marL="355600" marR="66545" lvl="0" indent="-355600">
              <a:spcBef>
                <a:spcPts val="300"/>
              </a:spcBef>
              <a:spcAft>
                <a:spcPts val="300"/>
              </a:spcAft>
              <a:buClr>
                <a:srgbClr val="000000"/>
              </a:buClr>
              <a:buFont typeface="Arial"/>
              <a:buChar char="•"/>
              <a:defRPr sz="1800">
                <a:solidFill>
                  <a:srgbClr val="000000"/>
                </a:solidFill>
              </a:defRPr>
            </a:pPr>
            <a:r>
              <a:rPr lang="en-US" sz="2200" dirty="0">
                <a:solidFill>
                  <a:srgbClr val="7F7F7F"/>
                </a:solidFill>
                <a:uFill>
                  <a:solidFill/>
                </a:uFill>
                <a:latin typeface="Arial"/>
                <a:ea typeface="Arial"/>
                <a:cs typeface="Arial"/>
                <a:sym typeface="Arial"/>
              </a:rPr>
              <a:t>Økonomisk frihed som mange kun tør drømme om</a:t>
            </a:r>
            <a:endParaRPr lang="en-US" sz="2200" dirty="0">
              <a:solidFill>
                <a:srgbClr val="7F7F7F"/>
              </a:solidFill>
              <a:uFill>
                <a:solidFill/>
              </a:uFill>
              <a:latin typeface="Gill Sans"/>
              <a:ea typeface="Gill Sans"/>
              <a:cs typeface="Gill Sans"/>
              <a:sym typeface="Gill Sans"/>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33711"/>
            <a:ext cx="2348090" cy="4157241"/>
          </a:xfrm>
          <a:prstGeom prst="rect">
            <a:avLst/>
          </a:prstGeom>
        </p:spPr>
      </p:pic>
    </p:spTree>
    <p:extLst>
      <p:ext uri="{BB962C8B-B14F-4D97-AF65-F5344CB8AC3E}">
        <p14:creationId xmlns:p14="http://schemas.microsoft.com/office/powerpoint/2010/main" val="3808137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rotWithShape="1">
          <a:blip r:embed="rId3" cstate="print">
            <a:extLst>
              <a:ext uri="{28A0092B-C50C-407E-A947-70E740481C1C}">
                <a14:useLocalDpi xmlns:a14="http://schemas.microsoft.com/office/drawing/2010/main"/>
              </a:ext>
            </a:extLst>
          </a:blip>
          <a:srcRect/>
          <a:stretch/>
        </p:blipFill>
        <p:spPr>
          <a:xfrm>
            <a:off x="-201473" y="1"/>
            <a:ext cx="5779313" cy="6870915"/>
          </a:xfrm>
        </p:spPr>
      </p:pic>
      <p:grpSp>
        <p:nvGrpSpPr>
          <p:cNvPr id="10" name="Group 9"/>
          <p:cNvGrpSpPr/>
          <p:nvPr/>
        </p:nvGrpSpPr>
        <p:grpSpPr>
          <a:xfrm>
            <a:off x="5221637" y="1389623"/>
            <a:ext cx="4256222" cy="3595393"/>
            <a:chOff x="4362773" y="1410507"/>
            <a:chExt cx="3928820" cy="2696545"/>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3512" y="3120643"/>
              <a:ext cx="2332495" cy="610571"/>
            </a:xfrm>
            <a:prstGeom prst="rect">
              <a:avLst/>
            </a:prstGeom>
          </p:spPr>
        </p:pic>
        <p:sp>
          <p:nvSpPr>
            <p:cNvPr id="6" name="Content Placeholder 3"/>
            <p:cNvSpPr txBox="1">
              <a:spLocks/>
            </p:cNvSpPr>
            <p:nvPr/>
          </p:nvSpPr>
          <p:spPr>
            <a:xfrm>
              <a:off x="4386022" y="3772870"/>
              <a:ext cx="2518474" cy="3341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dirty="0"/>
                <a:t>Verdis Norton, ASEA founder</a:t>
              </a:r>
              <a:endParaRPr lang="en-US" sz="1400" b="1" dirty="0">
                <a:solidFill>
                  <a:srgbClr val="FF0000"/>
                </a:solidFill>
              </a:endParaRPr>
            </a:p>
          </p:txBody>
        </p:sp>
        <p:sp>
          <p:nvSpPr>
            <p:cNvPr id="9" name="Content Placeholder 3"/>
            <p:cNvSpPr txBox="1">
              <a:spLocks/>
            </p:cNvSpPr>
            <p:nvPr/>
          </p:nvSpPr>
          <p:spPr>
            <a:xfrm>
              <a:off x="4362773" y="1410507"/>
              <a:ext cx="3928820" cy="159616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We are all at the start of something big with great purpose, and right now is the moment that we begin influencing the future…</a:t>
              </a:r>
            </a:p>
            <a:p>
              <a:pPr marL="0" indent="0">
                <a:buNone/>
              </a:pPr>
              <a:r>
                <a:rPr lang="en-US" sz="2400" b="1" dirty="0">
                  <a:solidFill>
                    <a:srgbClr val="3DA547"/>
                  </a:solidFill>
                </a:rPr>
                <a:t>We can change the world.</a:t>
              </a:r>
            </a:p>
          </p:txBody>
        </p:sp>
      </p:grpSp>
    </p:spTree>
    <p:extLst>
      <p:ext uri="{BB962C8B-B14F-4D97-AF65-F5344CB8AC3E}">
        <p14:creationId xmlns:p14="http://schemas.microsoft.com/office/powerpoint/2010/main" val="3400283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92666" y="1303873"/>
            <a:ext cx="3962400" cy="540172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chemeClr val="tx1">
                    <a:lumMod val="50000"/>
                    <a:lumOff val="50000"/>
                  </a:schemeClr>
                </a:solidFill>
                <a:latin typeface="Arial"/>
                <a:cs typeface="Arial"/>
              </a:rPr>
              <a:t>Sundhed?</a:t>
            </a:r>
          </a:p>
          <a:p>
            <a:pPr marL="571500" indent="-571500" algn="l">
              <a:buFont typeface="Arial"/>
              <a:buChar char="•"/>
            </a:pPr>
            <a:r>
              <a:rPr lang="en-US" sz="1800" dirty="0">
                <a:solidFill>
                  <a:schemeClr val="tx1">
                    <a:lumMod val="50000"/>
                    <a:lumOff val="50000"/>
                  </a:schemeClr>
                </a:solidFill>
                <a:latin typeface="Arial"/>
                <a:cs typeface="Arial"/>
              </a:rPr>
              <a:t>Din sundhed generelt</a:t>
            </a:r>
          </a:p>
          <a:p>
            <a:pPr marL="571500" indent="-571500" algn="l">
              <a:buFont typeface="Arial"/>
              <a:buChar char="•"/>
            </a:pPr>
            <a:r>
              <a:rPr lang="en-US" sz="1800" dirty="0">
                <a:solidFill>
                  <a:schemeClr val="tx1">
                    <a:lumMod val="50000"/>
                    <a:lumOff val="50000"/>
                  </a:schemeClr>
                </a:solidFill>
                <a:latin typeface="Arial"/>
                <a:cs typeface="Arial"/>
              </a:rPr>
              <a:t>Smerter</a:t>
            </a:r>
          </a:p>
          <a:p>
            <a:pPr marL="571500" indent="-571500" algn="l">
              <a:buFont typeface="Arial"/>
              <a:buChar char="•"/>
            </a:pPr>
            <a:r>
              <a:rPr lang="en-US" sz="1800" dirty="0">
                <a:solidFill>
                  <a:schemeClr val="tx1">
                    <a:lumMod val="50000"/>
                    <a:lumOff val="50000"/>
                  </a:schemeClr>
                </a:solidFill>
                <a:latin typeface="Arial"/>
                <a:cs typeface="Arial"/>
              </a:rPr>
              <a:t>Hudproblemer</a:t>
            </a:r>
          </a:p>
          <a:p>
            <a:pPr marL="571500" indent="-571500" algn="l">
              <a:buFont typeface="Arial"/>
              <a:buChar char="•"/>
            </a:pPr>
            <a:r>
              <a:rPr lang="en-US" sz="1800" dirty="0">
                <a:solidFill>
                  <a:schemeClr val="tx1">
                    <a:lumMod val="50000"/>
                    <a:lumOff val="50000"/>
                  </a:schemeClr>
                </a:solidFill>
                <a:latin typeface="Arial"/>
                <a:cs typeface="Arial"/>
              </a:rPr>
              <a:t>Søvnkvalitet</a:t>
            </a:r>
          </a:p>
          <a:p>
            <a:pPr marL="571500" indent="-571500" algn="l">
              <a:buFont typeface="Arial"/>
              <a:buChar char="•"/>
            </a:pPr>
            <a:r>
              <a:rPr lang="en-US" sz="1800" dirty="0">
                <a:solidFill>
                  <a:schemeClr val="tx1">
                    <a:lumMod val="50000"/>
                    <a:lumOff val="50000"/>
                  </a:schemeClr>
                </a:solidFill>
                <a:latin typeface="Arial"/>
                <a:cs typeface="Arial"/>
              </a:rPr>
              <a:t>Energiniveau</a:t>
            </a:r>
          </a:p>
          <a:p>
            <a:pPr algn="l"/>
            <a:endParaRPr lang="en-US" sz="1800" dirty="0">
              <a:solidFill>
                <a:schemeClr val="tx1">
                  <a:lumMod val="50000"/>
                  <a:lumOff val="50000"/>
                </a:schemeClr>
              </a:solidFill>
              <a:latin typeface="Arial"/>
              <a:cs typeface="Arial"/>
            </a:endParaRPr>
          </a:p>
          <a:p>
            <a:pPr algn="l">
              <a:spcBef>
                <a:spcPts val="600"/>
              </a:spcBef>
            </a:pPr>
            <a:r>
              <a:rPr lang="en-US" sz="3200" dirty="0">
                <a:solidFill>
                  <a:schemeClr val="tx1">
                    <a:lumMod val="50000"/>
                    <a:lumOff val="50000"/>
                  </a:schemeClr>
                </a:solidFill>
                <a:latin typeface="Arial"/>
                <a:cs typeface="Arial"/>
              </a:rPr>
              <a:t>Økonomi?</a:t>
            </a:r>
          </a:p>
          <a:p>
            <a:pPr marL="571500" indent="-571500" algn="l">
              <a:buFont typeface="Arial"/>
              <a:buChar char="•"/>
            </a:pPr>
            <a:r>
              <a:rPr lang="en-US" sz="1800" dirty="0">
                <a:solidFill>
                  <a:schemeClr val="tx1">
                    <a:lumMod val="50000"/>
                    <a:lumOff val="50000"/>
                  </a:schemeClr>
                </a:solidFill>
                <a:latin typeface="Arial"/>
                <a:cs typeface="Arial"/>
              </a:rPr>
              <a:t>Stabil indtægt</a:t>
            </a:r>
          </a:p>
          <a:p>
            <a:pPr marL="571500" indent="-571500" algn="l">
              <a:buFont typeface="Arial"/>
              <a:buChar char="•"/>
            </a:pPr>
            <a:r>
              <a:rPr lang="en-US" sz="1800" dirty="0">
                <a:solidFill>
                  <a:schemeClr val="tx1">
                    <a:lumMod val="50000"/>
                    <a:lumOff val="50000"/>
                  </a:schemeClr>
                </a:solidFill>
                <a:latin typeface="Arial"/>
                <a:cs typeface="Arial"/>
              </a:rPr>
              <a:t>Formue</a:t>
            </a:r>
          </a:p>
          <a:p>
            <a:pPr marL="571500" indent="-571500" algn="l">
              <a:buFont typeface="Arial"/>
              <a:buChar char="•"/>
            </a:pPr>
            <a:r>
              <a:rPr lang="en-US" sz="1800" dirty="0">
                <a:solidFill>
                  <a:schemeClr val="tx1">
                    <a:lumMod val="50000"/>
                    <a:lumOff val="50000"/>
                  </a:schemeClr>
                </a:solidFill>
                <a:latin typeface="Arial"/>
                <a:cs typeface="Arial"/>
              </a:rPr>
              <a:t>Passiv indkomst</a:t>
            </a:r>
          </a:p>
          <a:p>
            <a:pPr algn="l"/>
            <a:endParaRPr lang="en-US" sz="1800" dirty="0">
              <a:solidFill>
                <a:schemeClr val="tx1">
                  <a:lumMod val="50000"/>
                  <a:lumOff val="50000"/>
                </a:schemeClr>
              </a:solidFill>
              <a:latin typeface="Arial"/>
              <a:cs typeface="Arial"/>
            </a:endParaRPr>
          </a:p>
          <a:p>
            <a:pPr algn="l"/>
            <a:r>
              <a:rPr lang="en-US" sz="3200" dirty="0">
                <a:solidFill>
                  <a:schemeClr val="tx1">
                    <a:lumMod val="50000"/>
                    <a:lumOff val="50000"/>
                  </a:schemeClr>
                </a:solidFill>
                <a:latin typeface="Arial"/>
                <a:cs typeface="Arial"/>
              </a:rPr>
              <a:t>Lykke?</a:t>
            </a:r>
          </a:p>
          <a:p>
            <a:pPr marL="342900" indent="-342900" algn="l">
              <a:buFont typeface="Arial"/>
              <a:buChar char="•"/>
            </a:pPr>
            <a:r>
              <a:rPr lang="en-US" sz="1800" dirty="0">
                <a:solidFill>
                  <a:schemeClr val="tx1">
                    <a:lumMod val="50000"/>
                    <a:lumOff val="50000"/>
                  </a:schemeClr>
                </a:solidFill>
                <a:latin typeface="Arial"/>
                <a:cs typeface="Arial"/>
              </a:rPr>
              <a:t>Formål med livet</a:t>
            </a:r>
          </a:p>
          <a:p>
            <a:pPr marL="342900" indent="-342900" algn="l">
              <a:buFont typeface="Arial"/>
              <a:buChar char="•"/>
            </a:pPr>
            <a:r>
              <a:rPr lang="en-US" sz="1800" dirty="0">
                <a:solidFill>
                  <a:schemeClr val="tx1">
                    <a:lumMod val="50000"/>
                    <a:lumOff val="50000"/>
                  </a:schemeClr>
                </a:solidFill>
                <a:latin typeface="Arial"/>
                <a:cs typeface="Arial"/>
              </a:rPr>
              <a:t>Stressniveau</a:t>
            </a:r>
          </a:p>
          <a:p>
            <a:pPr marL="342900" indent="-342900" algn="l">
              <a:buFont typeface="Arial"/>
              <a:buChar char="•"/>
            </a:pPr>
            <a:r>
              <a:rPr lang="en-US" sz="1800" dirty="0">
                <a:solidFill>
                  <a:schemeClr val="tx1">
                    <a:lumMod val="50000"/>
                    <a:lumOff val="50000"/>
                  </a:schemeClr>
                </a:solidFill>
                <a:latin typeface="Arial"/>
                <a:cs typeface="Arial"/>
              </a:rPr>
              <a:t>Tidsmæssig frihed</a:t>
            </a:r>
          </a:p>
          <a:p>
            <a:pPr marL="571500" indent="-571500" algn="l">
              <a:buFont typeface="Arial"/>
              <a:buChar char="•"/>
            </a:pPr>
            <a:endParaRPr lang="en-US" sz="2000" dirty="0">
              <a:solidFill>
                <a:schemeClr val="tx1">
                  <a:lumMod val="50000"/>
                  <a:lumOff val="50000"/>
                </a:schemeClr>
              </a:solidFill>
              <a:latin typeface="Arial"/>
              <a:cs typeface="Arial"/>
            </a:endParaRPr>
          </a:p>
          <a:p>
            <a:pPr algn="l"/>
            <a:endParaRPr lang="en-US" dirty="0">
              <a:solidFill>
                <a:schemeClr val="tx1">
                  <a:lumMod val="50000"/>
                  <a:lumOff val="50000"/>
                </a:schemeClr>
              </a:solidFill>
              <a:latin typeface="Arial"/>
              <a:cs typeface="Arial"/>
            </a:endParaRPr>
          </a:p>
        </p:txBody>
      </p:sp>
      <p:sp>
        <p:nvSpPr>
          <p:cNvPr id="3" name="TextBox 2"/>
          <p:cNvSpPr txBox="1"/>
          <p:nvPr/>
        </p:nvSpPr>
        <p:spPr>
          <a:xfrm>
            <a:off x="303467" y="208769"/>
            <a:ext cx="9302571" cy="1015663"/>
          </a:xfrm>
          <a:prstGeom prst="rect">
            <a:avLst/>
          </a:prstGeom>
          <a:noFill/>
        </p:spPr>
        <p:txBody>
          <a:bodyPr wrap="square" rtlCol="0">
            <a:spAutoFit/>
          </a:bodyPr>
          <a:lstStyle/>
          <a:p>
            <a:pPr algn="ctr"/>
            <a:r>
              <a:rPr lang="en-US" sz="6000" dirty="0">
                <a:solidFill>
                  <a:srgbClr val="0076BF"/>
                </a:solidFill>
                <a:latin typeface="Arial"/>
                <a:cs typeface="Arial"/>
              </a:rPr>
              <a:t>Hvordan har du det?</a:t>
            </a:r>
          </a:p>
        </p:txBody>
      </p:sp>
      <p:sp>
        <p:nvSpPr>
          <p:cNvPr id="4" name="TextBox 3"/>
          <p:cNvSpPr txBox="1"/>
          <p:nvPr/>
        </p:nvSpPr>
        <p:spPr>
          <a:xfrm>
            <a:off x="3911602" y="2213415"/>
            <a:ext cx="5499098" cy="3293209"/>
          </a:xfrm>
          <a:prstGeom prst="rect">
            <a:avLst/>
          </a:prstGeom>
          <a:noFill/>
        </p:spPr>
        <p:txBody>
          <a:bodyPr wrap="square" rtlCol="0">
            <a:spAutoFit/>
          </a:bodyPr>
          <a:lstStyle/>
          <a:p>
            <a:r>
              <a:rPr lang="en-US" sz="2000" dirty="0">
                <a:solidFill>
                  <a:srgbClr val="7F7F7F"/>
                </a:solidFill>
                <a:latin typeface="Arial"/>
                <a:cs typeface="Arial"/>
              </a:rPr>
              <a:t>På en skala 1-10 hvordan har du det</a:t>
            </a:r>
          </a:p>
          <a:p>
            <a:r>
              <a:rPr lang="en-US" sz="2000" dirty="0">
                <a:solidFill>
                  <a:srgbClr val="7F7F7F"/>
                </a:solidFill>
                <a:latin typeface="Arial"/>
                <a:cs typeface="Arial"/>
              </a:rPr>
              <a:t>1= Meget dårligt, 10= utrolig glad</a:t>
            </a:r>
          </a:p>
          <a:p>
            <a:endParaRPr lang="en-US" sz="2800" dirty="0">
              <a:solidFill>
                <a:srgbClr val="7F7F7F"/>
              </a:solidFill>
              <a:latin typeface="Arial"/>
              <a:cs typeface="Arial"/>
            </a:endParaRPr>
          </a:p>
          <a:p>
            <a:r>
              <a:rPr lang="en-US" sz="2800" dirty="0">
                <a:solidFill>
                  <a:srgbClr val="7F7F7F"/>
                </a:solidFill>
                <a:latin typeface="Arial"/>
                <a:cs typeface="Arial"/>
              </a:rPr>
              <a:t>Hvad blev dit totale resultat?</a:t>
            </a:r>
          </a:p>
          <a:p>
            <a:r>
              <a:rPr lang="en-US" sz="2800" dirty="0">
                <a:solidFill>
                  <a:srgbClr val="7F7F7F"/>
                </a:solidFill>
                <a:latin typeface="Arial"/>
                <a:cs typeface="Arial"/>
              </a:rPr>
              <a:t>(det højst mulige er 30)</a:t>
            </a:r>
          </a:p>
          <a:p>
            <a:endParaRPr lang="en-US" sz="2800" dirty="0">
              <a:solidFill>
                <a:srgbClr val="7F7F7F"/>
              </a:solidFill>
              <a:latin typeface="Arial"/>
              <a:cs typeface="Arial"/>
            </a:endParaRPr>
          </a:p>
          <a:p>
            <a:r>
              <a:rPr lang="en-US" sz="2800" dirty="0">
                <a:solidFill>
                  <a:srgbClr val="7F7F7F"/>
                </a:solidFill>
                <a:latin typeface="Arial"/>
                <a:cs typeface="Arial"/>
              </a:rPr>
              <a:t>Er der områder du gerne ville forbedre?</a:t>
            </a:r>
          </a:p>
        </p:txBody>
      </p:sp>
    </p:spTree>
    <p:extLst>
      <p:ext uri="{BB962C8B-B14F-4D97-AF65-F5344CB8AC3E}">
        <p14:creationId xmlns:p14="http://schemas.microsoft.com/office/powerpoint/2010/main" val="1459610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85281" y="5662755"/>
            <a:ext cx="1935178" cy="387798"/>
          </a:xfrm>
          <a:prstGeom prst="rect">
            <a:avLst/>
          </a:prstGeom>
          <a:noFill/>
          <a:effectLst>
            <a:glow rad="101600">
              <a:schemeClr val="bg2">
                <a:lumMod val="10000"/>
                <a:alpha val="3000"/>
              </a:schemeClr>
            </a:glow>
          </a:effectLst>
        </p:spPr>
        <p:txBody>
          <a:bodyPr wrap="square" rtlCol="0">
            <a:spAutoFit/>
          </a:bodyPr>
          <a:lstStyle/>
          <a:p>
            <a:pPr>
              <a:lnSpc>
                <a:spcPct val="120000"/>
              </a:lnSpc>
            </a:pPr>
            <a:r>
              <a:rPr lang="en-US" sz="1600" dirty="0">
                <a:solidFill>
                  <a:schemeClr val="bg1"/>
                </a:solidFill>
                <a:latin typeface="Arial"/>
                <a:cs typeface="Arial"/>
              </a:rPr>
              <a:t>Konserveringsfri</a:t>
            </a:r>
          </a:p>
        </p:txBody>
      </p:sp>
      <p:sp>
        <p:nvSpPr>
          <p:cNvPr id="8" name="Subtitle 6"/>
          <p:cNvSpPr txBox="1">
            <a:spLocks/>
          </p:cNvSpPr>
          <p:nvPr/>
        </p:nvSpPr>
        <p:spPr>
          <a:xfrm>
            <a:off x="931549" y="2309107"/>
            <a:ext cx="4172350" cy="2666017"/>
          </a:xfrm>
          <a:prstGeom prst="rect">
            <a:avLst/>
          </a:prstGeom>
        </p:spPr>
        <p:txBody>
          <a:bodyPr>
            <a:noAutofit/>
          </a:bodyPr>
          <a:lstStyle>
            <a:lvl1pPr marL="192867" indent="-192867" algn="l" defTabSz="257156" rtl="0" eaLnBrk="1" latinLnBrk="0" hangingPunct="1">
              <a:spcBef>
                <a:spcPct val="20000"/>
              </a:spcBef>
              <a:buFont typeface="Arial"/>
              <a:buChar char="•"/>
              <a:defRPr sz="1800" b="0" i="0" kern="1200">
                <a:solidFill>
                  <a:schemeClr val="tx1">
                    <a:lumMod val="75000"/>
                    <a:lumOff val="25000"/>
                  </a:schemeClr>
                </a:solidFill>
                <a:latin typeface="ApexNew-Book"/>
                <a:ea typeface="+mn-ea"/>
                <a:cs typeface="ApexNew-Book"/>
              </a:defRPr>
            </a:lvl1pPr>
            <a:lvl2pPr marL="417878" indent="-160723" algn="l" defTabSz="257156" rtl="0" eaLnBrk="1" latinLnBrk="0" hangingPunct="1">
              <a:spcBef>
                <a:spcPct val="20000"/>
              </a:spcBef>
              <a:buFont typeface="Arial"/>
              <a:buChar char="–"/>
              <a:defRPr sz="1575" b="0" i="0" kern="1200">
                <a:solidFill>
                  <a:schemeClr val="tx1">
                    <a:lumMod val="75000"/>
                    <a:lumOff val="25000"/>
                  </a:schemeClr>
                </a:solidFill>
                <a:latin typeface="ApexNew-Book"/>
                <a:ea typeface="+mn-ea"/>
                <a:cs typeface="ApexNew-Book"/>
              </a:defRPr>
            </a:lvl2pPr>
            <a:lvl3pPr marL="642889" indent="-128578" algn="l" defTabSz="257156" rtl="0" eaLnBrk="1" latinLnBrk="0" hangingPunct="1">
              <a:spcBef>
                <a:spcPct val="20000"/>
              </a:spcBef>
              <a:buFont typeface="Arial"/>
              <a:buChar char="•"/>
              <a:defRPr sz="1350" b="0" i="0" kern="1200">
                <a:solidFill>
                  <a:schemeClr val="tx1">
                    <a:lumMod val="75000"/>
                    <a:lumOff val="25000"/>
                  </a:schemeClr>
                </a:solidFill>
                <a:latin typeface="ApexNew-Book"/>
                <a:ea typeface="+mn-ea"/>
                <a:cs typeface="ApexNew-Book"/>
              </a:defRPr>
            </a:lvl3pPr>
            <a:lvl4pPr marL="900044" indent="-128578" algn="l" defTabSz="257156" rtl="0" eaLnBrk="1" latinLnBrk="0" hangingPunct="1">
              <a:spcBef>
                <a:spcPct val="20000"/>
              </a:spcBef>
              <a:buFont typeface="Arial"/>
              <a:buChar char="–"/>
              <a:defRPr sz="1125" b="0" i="0" kern="1200">
                <a:solidFill>
                  <a:schemeClr val="tx1">
                    <a:lumMod val="75000"/>
                    <a:lumOff val="25000"/>
                  </a:schemeClr>
                </a:solidFill>
                <a:latin typeface="ApexNew-Book"/>
                <a:ea typeface="+mn-ea"/>
                <a:cs typeface="ApexNew-Book"/>
              </a:defRPr>
            </a:lvl4pPr>
            <a:lvl5pPr marL="1157199" indent="-128578" algn="l" defTabSz="257156" rtl="0" eaLnBrk="1" latinLnBrk="0" hangingPunct="1">
              <a:spcBef>
                <a:spcPct val="20000"/>
              </a:spcBef>
              <a:buFont typeface="Arial"/>
              <a:buChar char="»"/>
              <a:defRPr sz="1125" b="0" i="0" kern="1200">
                <a:solidFill>
                  <a:schemeClr val="tx1">
                    <a:lumMod val="75000"/>
                    <a:lumOff val="25000"/>
                  </a:schemeClr>
                </a:solidFill>
                <a:latin typeface="ApexNew-Book"/>
                <a:ea typeface="+mn-ea"/>
                <a:cs typeface="ApexNew-Book"/>
              </a:defRPr>
            </a:lvl5pPr>
            <a:lvl6pPr marL="1414355" indent="-128578" algn="l" defTabSz="257156" rtl="0" eaLnBrk="1" latinLnBrk="0" hangingPunct="1">
              <a:spcBef>
                <a:spcPct val="20000"/>
              </a:spcBef>
              <a:buFont typeface="Arial"/>
              <a:buChar char="•"/>
              <a:defRPr sz="1125" kern="1200">
                <a:solidFill>
                  <a:schemeClr val="tx1"/>
                </a:solidFill>
                <a:latin typeface="+mn-lt"/>
                <a:ea typeface="+mn-ea"/>
                <a:cs typeface="+mn-cs"/>
              </a:defRPr>
            </a:lvl6pPr>
            <a:lvl7pPr marL="1671510" indent="-128578" algn="l" defTabSz="257156" rtl="0" eaLnBrk="1" latinLnBrk="0" hangingPunct="1">
              <a:spcBef>
                <a:spcPct val="20000"/>
              </a:spcBef>
              <a:buFont typeface="Arial"/>
              <a:buChar char="•"/>
              <a:defRPr sz="1125" kern="1200">
                <a:solidFill>
                  <a:schemeClr val="tx1"/>
                </a:solidFill>
                <a:latin typeface="+mn-lt"/>
                <a:ea typeface="+mn-ea"/>
                <a:cs typeface="+mn-cs"/>
              </a:defRPr>
            </a:lvl7pPr>
            <a:lvl8pPr marL="1928666" indent="-128578" algn="l" defTabSz="257156" rtl="0" eaLnBrk="1" latinLnBrk="0" hangingPunct="1">
              <a:spcBef>
                <a:spcPct val="20000"/>
              </a:spcBef>
              <a:buFont typeface="Arial"/>
              <a:buChar char="•"/>
              <a:defRPr sz="1125" kern="1200">
                <a:solidFill>
                  <a:schemeClr val="tx1"/>
                </a:solidFill>
                <a:latin typeface="+mn-lt"/>
                <a:ea typeface="+mn-ea"/>
                <a:cs typeface="+mn-cs"/>
              </a:defRPr>
            </a:lvl8pPr>
            <a:lvl9pPr marL="2185821" indent="-128578" algn="l" defTabSz="257156" rtl="0" eaLnBrk="1" latinLnBrk="0" hangingPunct="1">
              <a:spcBef>
                <a:spcPct val="20000"/>
              </a:spcBef>
              <a:buFont typeface="Arial"/>
              <a:buChar char="•"/>
              <a:defRPr sz="1125" kern="1200">
                <a:solidFill>
                  <a:schemeClr val="tx1"/>
                </a:solidFill>
                <a:latin typeface="+mn-lt"/>
                <a:ea typeface="+mn-ea"/>
                <a:cs typeface="+mn-cs"/>
              </a:defRPr>
            </a:lvl9pPr>
          </a:lstStyle>
          <a:p>
            <a:pPr marL="230188" indent="-230188">
              <a:spcAft>
                <a:spcPts val="800"/>
              </a:spcAft>
              <a:buClr>
                <a:srgbClr val="0076BF"/>
              </a:buClr>
              <a:buSzPct val="100000"/>
              <a:defRPr/>
            </a:pPr>
            <a:r>
              <a:rPr lang="en-US" sz="2200" dirty="0">
                <a:solidFill>
                  <a:srgbClr val="666666"/>
                </a:solidFill>
                <a:latin typeface="Arial"/>
                <a:cs typeface="Arial"/>
              </a:rPr>
              <a:t>Vand</a:t>
            </a:r>
          </a:p>
          <a:p>
            <a:pPr marL="230188" indent="-230188">
              <a:spcAft>
                <a:spcPts val="800"/>
              </a:spcAft>
              <a:buClr>
                <a:srgbClr val="0076BF"/>
              </a:buClr>
              <a:buSzPct val="100000"/>
              <a:defRPr/>
            </a:pPr>
            <a:r>
              <a:rPr lang="en-US" sz="2200" dirty="0">
                <a:solidFill>
                  <a:srgbClr val="666666"/>
                </a:solidFill>
                <a:latin typeface="Arial"/>
                <a:cs typeface="Arial"/>
              </a:rPr>
              <a:t>Natriumklorid</a:t>
            </a:r>
          </a:p>
          <a:p>
            <a:pPr marL="230188" indent="-230188">
              <a:spcAft>
                <a:spcPts val="800"/>
              </a:spcAft>
              <a:buClr>
                <a:srgbClr val="0076BF"/>
              </a:buClr>
              <a:buSzPct val="100000"/>
              <a:defRPr/>
            </a:pPr>
            <a:r>
              <a:rPr lang="en-US" sz="2200" dirty="0">
                <a:solidFill>
                  <a:srgbClr val="666666"/>
                </a:solidFill>
                <a:latin typeface="Arial"/>
                <a:cs typeface="Arial"/>
              </a:rPr>
              <a:t>Sodium Magnesium </a:t>
            </a:r>
            <a:br>
              <a:rPr lang="en-US" sz="2200" dirty="0">
                <a:solidFill>
                  <a:srgbClr val="666666"/>
                </a:solidFill>
                <a:latin typeface="Arial"/>
                <a:cs typeface="Arial"/>
              </a:rPr>
            </a:br>
            <a:r>
              <a:rPr lang="en-US" sz="2200" dirty="0">
                <a:solidFill>
                  <a:srgbClr val="666666"/>
                </a:solidFill>
                <a:latin typeface="Arial"/>
                <a:cs typeface="Arial"/>
              </a:rPr>
              <a:t>Fluorosilicate</a:t>
            </a:r>
          </a:p>
          <a:p>
            <a:pPr marL="230188" indent="-230188">
              <a:spcAft>
                <a:spcPts val="800"/>
              </a:spcAft>
              <a:buClr>
                <a:srgbClr val="0076BF"/>
              </a:buClr>
              <a:buSzPct val="100000"/>
              <a:defRPr/>
            </a:pPr>
            <a:r>
              <a:rPr lang="en-US" sz="2200" dirty="0">
                <a:solidFill>
                  <a:srgbClr val="666666"/>
                </a:solidFill>
                <a:latin typeface="Arial"/>
                <a:cs typeface="Arial"/>
              </a:rPr>
              <a:t>Monosodium </a:t>
            </a:r>
            <a:br>
              <a:rPr lang="en-US" sz="2200" dirty="0">
                <a:solidFill>
                  <a:srgbClr val="666666"/>
                </a:solidFill>
                <a:latin typeface="Arial"/>
                <a:cs typeface="Arial"/>
              </a:rPr>
            </a:br>
            <a:r>
              <a:rPr lang="en-US" sz="2200" dirty="0">
                <a:solidFill>
                  <a:srgbClr val="666666"/>
                </a:solidFill>
                <a:latin typeface="Arial"/>
                <a:cs typeface="Arial"/>
              </a:rPr>
              <a:t>Phosphate </a:t>
            </a:r>
          </a:p>
        </p:txBody>
      </p:sp>
      <p:sp>
        <p:nvSpPr>
          <p:cNvPr id="11" name="TextBox 10"/>
          <p:cNvSpPr txBox="1"/>
          <p:nvPr/>
        </p:nvSpPr>
        <p:spPr>
          <a:xfrm>
            <a:off x="2874221" y="5662755"/>
            <a:ext cx="2878605" cy="387798"/>
          </a:xfrm>
          <a:prstGeom prst="rect">
            <a:avLst/>
          </a:prstGeom>
          <a:noFill/>
          <a:effectLst>
            <a:glow rad="101600">
              <a:schemeClr val="bg2">
                <a:lumMod val="10000"/>
                <a:alpha val="3000"/>
              </a:schemeClr>
            </a:glow>
          </a:effectLst>
        </p:spPr>
        <p:txBody>
          <a:bodyPr wrap="square" rtlCol="0">
            <a:spAutoFit/>
          </a:bodyPr>
          <a:lstStyle/>
          <a:p>
            <a:pPr>
              <a:lnSpc>
                <a:spcPct val="120000"/>
              </a:lnSpc>
            </a:pPr>
            <a:r>
              <a:rPr lang="en-US" sz="1600" dirty="0">
                <a:solidFill>
                  <a:srgbClr val="FFFFFF"/>
                </a:solidFill>
                <a:latin typeface="Arial"/>
                <a:cs typeface="Arial"/>
              </a:rPr>
              <a:t>Ikke-comedogent</a:t>
            </a:r>
          </a:p>
        </p:txBody>
      </p:sp>
      <p:sp>
        <p:nvSpPr>
          <p:cNvPr id="12" name="TextBox 11"/>
          <p:cNvSpPr txBox="1"/>
          <p:nvPr/>
        </p:nvSpPr>
        <p:spPr>
          <a:xfrm>
            <a:off x="885281" y="6022690"/>
            <a:ext cx="1935178" cy="387798"/>
          </a:xfrm>
          <a:prstGeom prst="rect">
            <a:avLst/>
          </a:prstGeom>
          <a:noFill/>
          <a:effectLst>
            <a:glow rad="101600">
              <a:schemeClr val="bg2">
                <a:lumMod val="10000"/>
                <a:alpha val="3000"/>
              </a:schemeClr>
            </a:glow>
          </a:effectLst>
        </p:spPr>
        <p:txBody>
          <a:bodyPr wrap="square" rtlCol="0">
            <a:spAutoFit/>
          </a:bodyPr>
          <a:lstStyle/>
          <a:p>
            <a:pPr>
              <a:lnSpc>
                <a:spcPct val="120000"/>
              </a:lnSpc>
            </a:pPr>
            <a:r>
              <a:rPr lang="en-US" sz="1600" dirty="0">
                <a:solidFill>
                  <a:srgbClr val="FFFFFF"/>
                </a:solidFill>
                <a:latin typeface="Arial"/>
                <a:cs typeface="Arial"/>
              </a:rPr>
              <a:t>Allergivenlig</a:t>
            </a:r>
          </a:p>
        </p:txBody>
      </p:sp>
      <p:sp>
        <p:nvSpPr>
          <p:cNvPr id="13" name="TextBox 12"/>
          <p:cNvSpPr txBox="1"/>
          <p:nvPr/>
        </p:nvSpPr>
        <p:spPr>
          <a:xfrm>
            <a:off x="2874221" y="6022690"/>
            <a:ext cx="2878605" cy="387798"/>
          </a:xfrm>
          <a:prstGeom prst="rect">
            <a:avLst/>
          </a:prstGeom>
          <a:noFill/>
          <a:effectLst>
            <a:glow rad="101600">
              <a:schemeClr val="bg2">
                <a:lumMod val="10000"/>
                <a:alpha val="3000"/>
              </a:schemeClr>
            </a:glow>
          </a:effectLst>
        </p:spPr>
        <p:txBody>
          <a:bodyPr wrap="square" rtlCol="0">
            <a:spAutoFit/>
          </a:bodyPr>
          <a:lstStyle/>
          <a:p>
            <a:pPr>
              <a:lnSpc>
                <a:spcPct val="120000"/>
              </a:lnSpc>
            </a:pPr>
            <a:r>
              <a:rPr lang="en-US" sz="1600" dirty="0">
                <a:solidFill>
                  <a:srgbClr val="FFFFFF"/>
                </a:solidFill>
                <a:latin typeface="Arial"/>
                <a:cs typeface="Arial"/>
              </a:rPr>
              <a:t>Fri for parabener</a:t>
            </a:r>
          </a:p>
        </p:txBody>
      </p:sp>
      <p:sp>
        <p:nvSpPr>
          <p:cNvPr id="27" name="Rectangle 26"/>
          <p:cNvSpPr/>
          <p:nvPr/>
        </p:nvSpPr>
        <p:spPr>
          <a:xfrm>
            <a:off x="746883" y="5612289"/>
            <a:ext cx="4357016" cy="879928"/>
          </a:xfrm>
          <a:prstGeom prst="rect">
            <a:avLst/>
          </a:prstGeom>
          <a:no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3297176" y="874497"/>
            <a:ext cx="2657467" cy="430887"/>
          </a:xfrm>
          <a:prstGeom prst="rect">
            <a:avLst/>
          </a:prstGeom>
          <a:noFill/>
        </p:spPr>
        <p:txBody>
          <a:bodyPr wrap="square" rtlCol="0">
            <a:spAutoFit/>
          </a:bodyPr>
          <a:lstStyle/>
          <a:p>
            <a:pPr lvl="0"/>
            <a:r>
              <a:rPr lang="en-US" sz="2200" dirty="0">
                <a:solidFill>
                  <a:srgbClr val="666666"/>
                </a:solidFill>
                <a:latin typeface="Arial"/>
                <a:cs typeface="Arial"/>
              </a:rPr>
              <a:t>ER ENKEL</a:t>
            </a:r>
          </a:p>
        </p:txBody>
      </p:sp>
      <p:pic>
        <p:nvPicPr>
          <p:cNvPr id="30" name="Picture 29" descr="RENU-28-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1050" y="695291"/>
            <a:ext cx="2330601" cy="724124"/>
          </a:xfrm>
          <a:prstGeom prst="rect">
            <a:avLst/>
          </a:prstGeom>
        </p:spPr>
      </p:pic>
      <p:sp>
        <p:nvSpPr>
          <p:cNvPr id="31" name="TextBox 30"/>
          <p:cNvSpPr txBox="1"/>
          <p:nvPr/>
        </p:nvSpPr>
        <p:spPr>
          <a:xfrm>
            <a:off x="746884" y="1682419"/>
            <a:ext cx="3500459" cy="369332"/>
          </a:xfrm>
          <a:prstGeom prst="rect">
            <a:avLst/>
          </a:prstGeom>
          <a:noFill/>
        </p:spPr>
        <p:txBody>
          <a:bodyPr wrap="square" rtlCol="0">
            <a:spAutoFit/>
          </a:bodyPr>
          <a:lstStyle/>
          <a:p>
            <a:pPr lvl="0"/>
            <a:r>
              <a:rPr lang="en-US" b="1" dirty="0">
                <a:solidFill>
                  <a:srgbClr val="0076BF"/>
                </a:solidFill>
                <a:latin typeface="Arial"/>
                <a:cs typeface="Arial"/>
              </a:rPr>
              <a:t>Kun 4 INGREDIENSER!</a:t>
            </a:r>
          </a:p>
        </p:txBody>
      </p:sp>
      <p:grpSp>
        <p:nvGrpSpPr>
          <p:cNvPr id="14" name="Group 425"/>
          <p:cNvGrpSpPr/>
          <p:nvPr/>
        </p:nvGrpSpPr>
        <p:grpSpPr>
          <a:xfrm>
            <a:off x="835034" y="2260604"/>
            <a:ext cx="4640782" cy="1354937"/>
            <a:chOff x="0" y="0"/>
            <a:chExt cx="3225849" cy="902638"/>
          </a:xfrm>
        </p:grpSpPr>
        <p:sp>
          <p:nvSpPr>
            <p:cNvPr id="15" name="Shape 422"/>
            <p:cNvSpPr/>
            <p:nvPr/>
          </p:nvSpPr>
          <p:spPr>
            <a:xfrm>
              <a:off x="2044293" y="99675"/>
              <a:ext cx="1181556" cy="3946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noAutofit/>
            </a:bodyPr>
            <a:lstStyle>
              <a:lvl1pPr defTabSz="914400">
                <a:defRPr sz="1200">
                  <a:solidFill>
                    <a:srgbClr val="3DA447"/>
                  </a:solidFill>
                  <a:latin typeface="+mn-lt"/>
                  <a:ea typeface="+mn-ea"/>
                  <a:cs typeface="+mn-cs"/>
                  <a:sym typeface="Helvetica"/>
                </a:defRPr>
              </a:lvl1pPr>
            </a:lstStyle>
            <a:p>
              <a:r>
                <a:rPr sz="1800" dirty="0"/>
                <a:t>Redox </a:t>
              </a:r>
              <a:r>
                <a:rPr lang="sv-SE" sz="1800" dirty="0"/>
                <a:t>Signalmolekyler</a:t>
              </a:r>
              <a:endParaRPr sz="1800" dirty="0"/>
            </a:p>
          </p:txBody>
        </p:sp>
        <p:sp>
          <p:nvSpPr>
            <p:cNvPr id="16" name="Shape 423"/>
            <p:cNvSpPr/>
            <p:nvPr/>
          </p:nvSpPr>
          <p:spPr>
            <a:xfrm>
              <a:off x="0" y="0"/>
              <a:ext cx="3218353" cy="651463"/>
            </a:xfrm>
            <a:prstGeom prst="roundRect">
              <a:avLst>
                <a:gd name="adj" fmla="val 27205"/>
              </a:avLst>
            </a:prstGeom>
            <a:noFill/>
            <a:ln w="25400" cap="flat">
              <a:solidFill>
                <a:schemeClr val="accent1"/>
              </a:solidFill>
              <a:prstDash val="solid"/>
              <a:bevel/>
            </a:ln>
            <a:effectLst>
              <a:outerShdw blurRad="38100" dist="23000" dir="5400000" rotWithShape="0">
                <a:srgbClr val="000000">
                  <a:alpha val="35000"/>
                </a:srgbClr>
              </a:outerShdw>
            </a:effectLst>
          </p:spPr>
          <p:txBody>
            <a:bodyPr wrap="square" lIns="45719" tIns="45719" rIns="45719" bIns="45719" numCol="1" anchor="ctr">
              <a:noAutofit/>
            </a:bodyPr>
            <a:lstStyle/>
            <a:p>
              <a:endParaRPr dirty="0"/>
            </a:p>
          </p:txBody>
        </p:sp>
        <p:sp>
          <p:nvSpPr>
            <p:cNvPr id="17" name="Shape 424"/>
            <p:cNvSpPr/>
            <p:nvPr/>
          </p:nvSpPr>
          <p:spPr>
            <a:xfrm>
              <a:off x="1744300" y="367108"/>
              <a:ext cx="299993" cy="5355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lvl1pPr algn="ctr">
                <a:defRPr sz="3400">
                  <a:solidFill>
                    <a:srgbClr val="3DA447"/>
                  </a:solidFill>
                </a:defRPr>
              </a:lvl1pPr>
            </a:lstStyle>
            <a:p>
              <a:r>
                <a:rPr sz="4400" dirty="0"/>
                <a:t>⎬</a:t>
              </a:r>
              <a:endParaRPr dirty="0"/>
            </a:p>
          </p:txBody>
        </p:sp>
      </p:grpSp>
    </p:spTree>
    <p:extLst>
      <p:ext uri="{BB962C8B-B14F-4D97-AF65-F5344CB8AC3E}">
        <p14:creationId xmlns:p14="http://schemas.microsoft.com/office/powerpoint/2010/main" val="92303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28771" y="1605387"/>
            <a:ext cx="4345911" cy="1200329"/>
          </a:xfrm>
          <a:prstGeom prst="rect">
            <a:avLst/>
          </a:prstGeom>
        </p:spPr>
        <p:txBody>
          <a:bodyPr wrap="square">
            <a:spAutoFit/>
          </a:bodyPr>
          <a:lstStyle/>
          <a:p>
            <a:pPr eaLnBrk="0" fontAlgn="base" hangingPunct="0">
              <a:spcBef>
                <a:spcPts val="1294"/>
              </a:spcBef>
              <a:spcAft>
                <a:spcPct val="0"/>
              </a:spcAft>
              <a:buSzPct val="125000"/>
              <a:defRPr/>
            </a:pPr>
            <a:r>
              <a:rPr lang="en-US" sz="2400" dirty="0">
                <a:solidFill>
                  <a:schemeClr val="bg1"/>
                </a:solidFill>
                <a:latin typeface="Arial"/>
                <a:cs typeface="Arial"/>
              </a:rPr>
              <a:t>Indholdet i meget andet kosmetik er overraskende Ofte ser man at det:</a:t>
            </a:r>
            <a:endParaRPr lang="en-US" sz="2400" dirty="0">
              <a:solidFill>
                <a:schemeClr val="bg1"/>
              </a:solidFill>
              <a:latin typeface="Arial"/>
              <a:cs typeface="Arial"/>
              <a:sym typeface="Edmondsans" charset="0"/>
            </a:endParaRPr>
          </a:p>
        </p:txBody>
      </p:sp>
      <p:sp>
        <p:nvSpPr>
          <p:cNvPr id="81924" name="AutoShape 2" descr="data:image/jpeg;base64,/9j/4AAQSkZJRgABAQAAAQABAAD/2wCEAAkGBxQQEBUUEhIWFRQVGB0aFRcVGB8YGBwdFiAWGBkXGhgYIiggGBolHBcYITEhJikuLi4uGh8zODMtNygtLisBCgoKDg0OGxAQGiwlHCQsLCwsLCwtLCwvLCwsLCwvLCwsLC8sLCwsLCwsLCwsLC0sLCwsLCwsLCwsLCwsLCwsLP/AABEIAL8BCAMBEQACEQEDEQH/xAAcAAAABwEBAAAAAAAAAAAAAAAAAQQFBgcIAwL/xABREAABAgMDBQkKCwYFBAMAAAABAgMABBEFEiEGBzFBURMVIjJhcYGRsRczNVNyc5KTodEIFCM0UnSCsrPS00JUYqLBwhZjZIOUJEPD4iVE4f/EABsBAQEAAwEBAQAAAAAAAAAAAAABAgQFAwYH/8QAOREAAgEDAAYGCQQCAgMAAAAAAAECAwQRBRIhMUFRE3GBkaGxFBUyM1JhwdHhIkJy8DTxU8IGYoL/2gAMAwEAAhEDEQA/ALiecvk48EEjDCtMCTyVqKQA2b4Snjpf00e+AD3wlPHS/po98ADfCU8dL+mj3wAe+Ep46X9NHvgA98JTx0v6aPfAA3wlPHS/po98ADfCU8dLemj3wAe+En46W9NHvgA98JPx0t6bfvgAb4Sfjpb02/fAB74Sfjpb02/fAA3wk/HS3pt++AD3wk/HS3pt++ABvhJ+OlvTb98AHvhJ+OlvTb98ADfCT8dLem374APfCT8dLem374AG+En46W9Nv3wAe+En46W9NHvgAb4yfjpb00e+AD3xkvHS3po98ADfGS8dLemj3wAe+Ml46W9NHvgAb4yXjpb00e+ABvjJeOlvTR74ALfGS8dLemj3wAW+Mn46W9NHvgAb4yfjpb02/fABb4yfjpb02/fAA3wk/HS3pt++AFEuW3E3mFoONKtkFNdhumhgBTKTN8bDrHKMCIASM8Xr7TAGQ2Ui6MBoEYmR7uDYIAFwbBAAuDYIAFwbBAAuDYIAJKATQAE7AKmBRyk8nJp7vUm+sbQyq76VKe2BMjxLZtbSc0SKx5ZQntVDAyOLOZ+01aWWkeU6n+y9FwMi1rMnPnjLlU/bWf8AxiGBkVozHTOualx9lR90MAPuJLGmflx/tn80TYZKMuTB3Fttoy/of+8TK5l6OfwsPuMp12kx6A/PDWjzReiqfC+5g7jSNVpsegPzw1o80OiqfC+5g7i+y0Zf0P8A3hmPNE6Op8L7gu4mrVaEv6B/NDK5jUnyYDmOf/ZnJdX2FD+pimO1cBO7mQnRxXZZXOVJ/tMXBMiN7M1aSdCJdfku/mSIYGRBMZrLTR/9O95K21f3RMDI1TeRc81x5B8eS0V/crDAyMz0sW+O2UeWkp7RAp4CBsEAC4NggAXBsEAHcGwQALg2CABcGwQBoHMQP/ij9Yc7G4qMWTOz1/KrH8au0xSHVji9faYAyIzxRzCIZHuIAQA9ZPZKzc+f+mYUtOtZ4LY+2rA8wqYAnkpmibZSFWjPoa/gapXmC3Bj0JiSnGPtPB6UqNSq8U4t9Q4NSlgyuCJZc0oa3KqHU4Qn+Wka0rykt206VPQtzP2sLrf2FacvkMikrIMNJGjQPYgCnXHi798Im7DQMf3zfYhLMZxZ1WhTaPJRX7xMeTvKr5G1DQ1rHem+37Da9lfOr0zTn2bqfugR5u5qv9xsR0dax3U14vzYjdtuZVxph4/7ivfGDqze+TPaNrQjugu5CZc24rjOLPOsntMYuUnvZ6KnBboruRwUK6cefGMT0Ta3BXBsEBlh3RsEBlgujZDAywXRshgZYLo2QGWFcGwQGWC4Ng6oDWZ2Q+pPFUocxI7IqbW4wcYvehQ3ar6dD7o/3Fe+MuknzfeYO3pPfBdyFbWVE4nRNO9Kq/erGar1V+5ni7C2e+mu4Xy+Xs8jS8F+WhP9oEZq7qrieE9E2kv246m/rkcUZyXiKPS7Lo2Yp7bw9kesb6fFI1p6Cov2ZNdz+xwdtKx5r5xZiW1HStpIB56oukx7RvoPemadTQVVexJPwEbubmy5v5lPqaWdDbvCHUsJX7TGxCvTnuZzq1jcUts4PHy2rwIrlDmwtCTBVuQfbH7bFVGm0tkXh0Ax6mrkhhFMNY0j+kQBQAIA0DmJ8FHz7nY3FRGTCz+/L8tXaYpDuxxevtMAZEZ4o5hEMj3EBbGSub+Xk2Ezlr68W5XbrAWn9pX8Oga+TCpUjTWZHvb29S4nqU1+OsX2xl4+4NzlwJZkYJDYAVQaMRgnmTo2xzal5OWyOxH0ttoejS2z/U/Du+43ZJSCZyeQh+8sLCrxvG8aAkcLTpjzoQVSolI2b6rK3t3Knsxjh8+RZPc7kfoL9Yr3x0fQ6XLxPnfXN1zXchNN5tJVQ4CnWzqN4KHSFD+ojGVjTe7KPSnpy4T/AFJPsx5FdZS5OuyDl1zFKuIscVVNPMRrEc+tRlSeGfQWl5TuYa0d63rkNEeJtluWdm7ldxb3VKy5dF8hagL1MaAaMY60LOnqrK2nylXTNxrvUa1c7Ni3EMzgZOokXm9xBDTiMKkq4STwhU8hT7Y07qiqclq7mdjRd5K5pvX9pPw/uRgslgOTDKFcVbiEq1YKUAcdWBjXgsySfNG9Xk4UpSW9JvuRbK83UkQaJWDqO6KNOWhMdZ2dLkfKrTN1na13Iqa1bPXLPLacHCQac41KHIRQ9McqcHCTiz6qjWjWpqpHcyf2BkdKvWcl9aVFwtqUSFkCovUwGGoRvUranKkpNbcHCutJXFO6dKLWMpbkVzLMqcUlCElSlEBIGkk6o58U3sW8+hnKME5SeEi0bDzaspQFTSlOOEYpSbqByVGKuevRHTp2UUv17WfM3Om6kpYorC5vf9hxm83sk4miUKbOpSFnDoVUGPSVnSe5GvDTF1F7Wn1orPKjJ1yQeuLN5CsW1jQobDsUNY5o5tai6UsM+js7yF1DWjsa3rl+CSZvclpedl3HH0qKkulAospwCG1aByqMbVrbwqQzLmc/St/WtqsY03scc7k+LX0JR3O5H6C/WK98bHodLl4nM9c3XNdyB3O5H6C/WK98PQ6XLxHrm65ruRDpDJxhdsOyqkq3FIJAvGuAQeNp1mNOFGDruHA69W9qxsY10/1P5dZMDm8kfoL9Yr3xueh0uXicj1zd813I8qzdSJGCXByhwntrEdnSf+yrTN0t7XcQzLPIgySN1aWXGa0VepeSTgCaChB0VoNUadxa9GtZbUdjR+lFcS1JrEuGNzGmxsqZqUI3N0lP0F8JHUcR0ER5U69SnuZtXFhQr+3HbzWx/wB6x+m5KQt8ELQJWfpwXE0osjb4wch4Wwx0qNzGpsexnzd7oypbfqjtjz5dZUGUNhvSEwph9N1acQRxVJNaLSdaTTtGqNg5o2wBoDMV4KPn3OxuKiMmNn9+X5au0xSHdji9faYAyIzxRzCIZFgZmLBTN2jujgBblU7oQdF+tG+qilc6RADplTbap2ZU4TwASGhqCQcOk6THErVXUm33H29laxt6Sgt/HrGiPE2yTZt/CTXMv7pjZtPeo5ulv8SXZ5k4zquFMkkpJB3VOINNStkbt62qezmcXQkU7h5XB/QguSOVDsrMIvuqUyohLiVqKgAcLwqeCRgeYRpUK8oS2vYdu+sKdak9WKUlua8vmWnljZQmpN1BHCCStB1hSMR10pzEx069NTptHzFhcOjXjJbtz6mVFkXZ/wAZnmUEVSFX1cyOFjyE0HTHJt4a9RI+s0hW6G3nLjuXaXHalsJYfl2jSr6ykclEk19IpHTHYnUUZRjzPkKNtKrTnNftWfH7ZGTOhZ26yJWBwmVBf2TwVdteiPC9hrU88jd0NW1LjVe6Sx28CrLA+dy/nm/vpjl0/bj1rzPp7n3E/wCMvJl9zE0ltSEqNC4q6nlVRSqc9EnqjvNpYPhY05STa4LL6s4+pCM6Vgbo0JpA4TYo5TWjUfsk9ROyNK9pZWuuG/qO1oW71J9DLc93X+fMdskvA7fml9q49bf3C6jVvv8AOfWvoQ7NJZ4cmXHVCu4oF3kLl4V56JUOmNOxhmTlyOvp2s4UlBfub8P9j5nVtpbLbbDaiku1UspNDdTQBNRjiT7OWPe9quKUVxNLQlrGpKVSazjd1v7EMyOyiVJzKVLcVuKqhwYqFNSru0GntjTt6zpz2vZxOxf2ca9JqKWtw4D5l3lZKzsuG20uFaVhSVFICdihib2IJ1bI9rm4p1I4WcmlozR9e3qa82sNYazt+3iPWaD5m99YP4bMbFj7vtNLT3v4fx/7SGfOLLzap4llEypG5pxaS4U14VeIKV0R43Uajqfpzj5G5omdurfFRxzl73HPDmRV5meQkqWibSkYlSkupSOUkigjVcaqWXnxOpGVrJ4i4N/JxY9ZsllVpAqJJLa6kmp/Z1mPWz21ew0tMJK0wua+pLc66iJNFCR8qNGGpUbd88U+05WhEnXfV9iA5HuzBnWdxKzwxexJTdrw72ql2umNC3c+kWrk7t/GiqE+kS3PG7fwx2lt5XlPxCYv6NyV10w9tI61fHRyzyPlLDPpMNXflFDRwj7kNCikggkEGoIwIIxBB1GKRpNYZLMumhalhpmyB8Yk1UWrWU8ELB5CFJXziOzb1ekp5e8+L0hbK3ruK3PauplMR7GkaAzFeCj59zsbiojJjZ/fl+WrtMUgoY4vX2mAMhs8UcwiGRbOYRYUuearRa2UlO2gvpPUVJ6xEaymjKL1ZJ/MYygpwIoRgRsIwIj5/cfoGU9qBAEmzb+EmuZf3TGzae9RzdLf4kuzzJtnZ+ZJ86nsXG7fe77TjaD/AMh/xf0Kmal1OqDaeMshKedWA7Y5STbwj6pzUFrPctvcaFtB0IZcUdCUKJryAx35PEWfAUouVSKXNFf5n7O4Lr5GxtJ5uEr+3qjQsIb59h39PVtsaS639PqKstbBnJmcbdYQChkJ3MlYHCBvk056DojK4pVZ1FKPA8tHXdtRoOFR7ZZzs4bibTUuHmVNrGDiClQ8oUPbG7KOtHD4nFhN06ilHg8rsKKspgtz7SFcZEwhJ50uAH2iOHBYqJPn9T7etNTtpSW5xb70WRnXeU3KsLQaKTMpKSNRCHiDHTvW1BNcz57QcVKtOMtzg/OI/wCTtqon5RLlAbwuuJ1BWhSabNfMRHtSqKrDPeaF3bytazjy2p/LgHLWcJWSUyk1ShDgTzG8QDygECEYalPVXzJOs61wqj3tr6EMzNrFJka/kz0HdB/T2xp6P3S7Ds/+QJ5pv+X0EueBB3dg6i2oDnSoV+8Ixv1+pP5HpoFro5r5ryJJYkjZq2WQUSinFITUcArKiBXDSTWNinCg4rdnsOdcVb6M5NOajl88YE2X1hSzMg4tqXaQsFFFJQARVaQcQNhjC6pQjSbSWdnmeui7uvUuYxnNtbdjfyZ5zQfM3vrB/DZjKx932jT3v4fx/wC0hzygy3YkntxcbeUq6FVQEkUVWnGWDXDZHpVuYU5arya1rourc0+kjJJZxtz9EyOZRZwJeZlXWUNPhTiaAqSi6OeiyfZGtWu4Tg4pPadG00PWo1o1JSjhPhn7DLmu8Ijza/7Y8bL3vYbmmf8AF7V9S0rdtdmUbC3yQkquiiSrE1Ogc0dOpUjBZkfMW1tUry1ae/rwHYdqszbe6MGqalJ4N01Gog464U5xmsxFzb1aE9Spv7yuc51uPqeVKkBDSaKFNLlRUKJ2A1w2jmjn3lWTlqcPM+h0Pa0lTVZbZPK6iCxonbBAEvlRueTdoLXgHLyUV1khCAR9o06I6limqbfzPltOSTrxiuC+rKWjcOMaAzFeCz59zsbiojJhZ/fl+WrtMUgpl+L19pgDIbPFHMIhkPuR2UKrOnW5hIqE8FxP0kKpeTz4AjlAgC18qbBTNoE/IHdWXReWlPGB0qVd+8nSDXo511bPOvDtPo9F6SjqqjVeGtz+n2IRHPO+SbNv4Sa5l/dMbNp71HN0t/iS7PMs/K+wDPsBoOBuiwqpTe0AilKjbHTr0eljq5wfNWF2rWprtZ2Y34+415MZBNSbgdW4XXE8Xg3UprhUJqanpjyo2kab1m8s2bzS07iGpFasXv4tiDOblMlDSpVpVXF99IPETgbp/iVs2V2iPO8rpR1Fv4mxoexlKarzWxbvm+fZ5khyYlBJWc2F4XUFxznNVq6q06I2KMejpLJz7yo7m6erxeF5IhozpufuqPWH8safp7+HxOx6hh/yPu/JMcjco98GVLKAhSF3VJBrqBBry19hjct63Sxzg5GkLL0Woop5TWckHyts/cbaZUBRLzjSxsrfCVDnqAftRo14atdPm15nasa3SaPmnvipLw2f35D7nf8AmbP1gfhvRs33u+00dA+/l/H6xInm7t/4rM3Fn5J6iVV0JV+yr+h5xsjTtKupPD3M6ulbTp6OtH2o7ezivqW7aXeXPIV2GOtL2WfJ0veR60U1kBbgk5oFZo04Lizs1pVzA+wmOPa1ejnt3M+w0pau4otR9pbV9UWnlTk83aDISVXVJN5tYxpXk1pI/pHUrUVVjjuPmLK8na1NZLK4oj+S+b74q+l510OFGKEpTQV0XiScdOiPCjZ6ktZs373THTU3ThHGd+RwziPJXZbqkqCkkooQajBxIOPOIzu2nRePl5mvomLjeRTW3b5MQZoPmb31g/hsxjY+77T3097+H8f+0hVlRkMJ6Y3YvlHBCboTXi1xrXli1rXpJa2Tzs9Ku2pdHq5253jT3LE/vR9WPfHl6AviNr18/wDj8fwIMjbO+K20tm9e3NCxepStQg6OmPO3hqXDjy/B76QrdNYKpjGWvqP+dn5kjzo7FR733u+00NB/5D6vsR7NRau5zC2FHB4VT5SK9qa+iI8LGpiTjzOhpuhrUlVW+O/qf58x4zs2TfZRMJGLZur8lZwPQr7xj1vqeYqa4GnoO41Zui+O1da/HkVbHMPpx6yZybdnnAEC62Dw3COCBrA2q5OuPajRlVezdzNO8vadtHMt/Bf3gJ87WU7RQ3ZsmasS5G6qBqFLTUBFf2rpqSfpU2R2YxUUorcfGVasqs3UlvZWcUwL/wAxXgs+fc7G4qIyY2f35flq7TFIKZfi9faYAyGzxRzCIZHuIB/ySyvmbMcvS6+Ao8NpeLauj9lVMLwx59EUFkyuUtkWt38GRmTpUSAhROu/xFY/SAMa9S2p1Nu5m/baSr0FhPMeT/uRa1kZOSiw/JOtvUrcUmgNDhoVVJw5Y1fRatOWtB5Ot60tbmHR1k0n3d62+BwnsqbVY77eRyqZTT0qUjCVxcR9ryPWlYaPq+xh/wD0/uNE3lnOvChmVAH6ACPakAx5SuastmsbUNGW1N5UO/b5jGFY10mtcceuumPE3cbMD/PZZzj7am3HQULFFAISKg6qgVEe8rmpJYb2GjT0ZbU5qcY7V82R+Nc3xzsW335O9uC7t+l6qQqtK04ww0x60606fss1ri0o3GOkWcHW0sppmYW2t1YUplV5s3EihBB1DEVSMDFnXnNpvgY0bGjSjKMFsksPawWzlNMziAh9wKSlV4AJSnEBSa1A2KMKledRYkxb2NG3k5U1htY3v+8BnMeJtki/xvO3Lm7Apu3cUJJpSmJpUmmuNn0qrjGTn+q7XW1tXbv3sjojWOgPdkZWTcqm407wBoSsXgOauI5gY96dxUgsJ7DSr6Pt671px281sO1p5azkwgoU7dSdIbF2vJXT7Ys7qpNYb7jGjoy2pPWUcv57RBv6/wDFfit/5H6N0V03uNSumPPpZampwPf0Wl03TY/Vz7MHWxsppmTQpDDgSlSrxBSlWJCU1qobEiMqdedNYizC4saNxJSqLLSxvf8AeI4f4/nvHD1aPdHp6ZV5+B4eqLT4fFg/x/PeOHq0e6HplXn4D1RafD4sbGcoX0TKplKwHlAgquimIA4tKahHkq01PXW82ZWdGVJUWv0rhk6WxlRMzaAh9wKSDeACUpxFRpA5YtSvOaxJmNvY0KEtamsPrYhspbodSuXCi4g1TcTeIPMKxhBy1k47z2rqm4ONT2Xz2E8aatmcQptwJQ2sUVuqEJwPIAVeyN5K5qLD3fM4cpaNt5KcMuS5N/6G5+y7LswVn5sPOjEMt6cNVxJKjzkgRnTsoR2yeTwuNN1Z7KS1Vz3siGV2dB2ZbMvJt/FJal2iaBxQ0UJTggcieuNxJJYRxpSlJ60nllfwICAL/wAxfgs+fc7G4qIyY2d35flq7TFIKpfi9faYAyEzxRzCIZHuIAQAIAXWVbMxKGsu+40f4FEA86eKekQBM7Lzw2izg4Wn0/5iLqvSboOsGLkYHdGdiUe+d2UknWpspUepaU9sYSpwlvSPeFzWp+xNrtFCcpsn3sVNPsE7AvsQpSfZHi7Wi+BtQ0tdx/dnrSOyRYLvEtFTfl1T+IgRg7KnwbPeOnLhb0n/AHrO6MmbOd7za7J5yhXYoRg7BcJHtHT0v3U12PH0Z0GQCDxLRYV0AdizGLsHwkeq09DjTff+D0M2jp4syyev+kY+gT+JGfr2l8D8AlZsZnxrR6Ve6J6DPmjL15Q+F+B5ObOa8Y11n3Q9Bqc0X15b8n4fc8nNpN/SZ9I/lieg1PkX13b8n3fkIZtZv6TPpH8sPQqnyHru35Pu/J6GbOa+mz6R90X0GpzRPXlvyfh9z0M2U14xrrV7oegz5onryh8L8D33MXxpfZHpe6L6BPmjF6do/C/A8HN5d488wno96hFVhL4jF6ep8IPv/B5VkbKN99tZgDkCR7S4Yy9A/wDbwMJaf+Gn4/g4KkbFb49qpXyIUlXsQCYzVjDi2eMtO1nugvE4rtjJ5v8A7j73Ml0f0TGas6SPCWmbp7ml2L65ODmceymfm9lqWRoLl1I61FavZHrGhSjuijWnfXM/am/LyEU7nomim7LyzDA1Vq5ToF0eyPRbNxqtuTy2RG2Mtp+bBD024UnSlBDaeajYFRyGKQj4EQAgAQAIAv8AzF+Cz59zsbiojJjZ3fl+WrtMUgql+L19pgChEZnLRAArLYDxqv04mC5D7j1o7Zb1qv04YGQ+47aO2W9ar9OGBkHcdtHbLetV+nDAyDuOWjtlvWq/ThgZB3HLR2y3rVfpwwMh9xy0dst61X6cMDIO43aO2W9ar9OGBkHcbtLbLetV+nDAyA5mbR2yvrVfpwwMnnuLWh/pfWK/ThgZB3FbQ/0vrFfpwwMnRGZu0hoVLDmeWP8AxwwMnQZorVGh1j16/wAkMDJ7Gae19T7X/Jc/JDAyGc1Fr+Pa/wCS7+SGBk8HNHax0us/8hz8kMDJ5OZ21DpXLn/eX+SGBk4nMpaP+l9Yr9OGBkHcUtD/AEvrFfpwwMhjMtaI/dfWq/ThgZD7jNpbZb1qv04YGQdxq0tst61X6cMDIO41aW2W9ar9OGBkHcatLbLetV+nDAyF3G7S2y3rVfpwwMg7jdo7Zb1qv04YGQdxu0dst61X6cMDIO45aO2W9ar9OGBkLuOWjtlvWq/ThgZLUzZ5OvWdIll+5fLql/JqKk0UEgYkDHA6opB7s7vy/LV2mAFUvxR09pgDrABwAcACADgA4AEAHAAgA4AMQAcAeEPJJoFJJGkAgnqgDpABwAYgAQAdYAKACgDw66EiqlBI2k07YANKwRUEEbRiIAEAFAAgAoAKACgAQAUAFADdZ3fl+WrtMAK5bijp7TAHWABABwAcACADgA4AacrWFuSEyhtJUtTKwkJ0kkGgHLAGbLRycn5Zouvy7zbaaAqUcBeIA16yQIxMhFZklMTTm5sJcdcoTdQcaClTp5RAFu5lLCm5R+ZVNMuNJU2gJLmgkKUTTE6qRURkLzi5ePWhMLbacUiVQopQhBI3ShIvqpiq9qTopTCsCoaLRyHnpNhM05LKbbwN9JF5FdBUEm8jngCyczeXjrznxKacK1EEsOKNVG6KqbUf2uCCQTjgYIjQ0Z87AUxNIm2yoNzHBcoTQOJGBw0XkjrSdsGEPGZTK9KZSYYmF0EskvJUo/8AbNSsY/RVj9sQQZXbS5i27UwUpK5lypoTRtsc30W09JHLApa2eqWTL2My21VKG3m0podSUuAYwZERb4P7hM9MVJPyGsk/tpggywc6eWRsuVG5UMw8SlquISAOE4RrpUADaRFCKHs+yJ22X1FCVzLgFVrcUKJrtUs0TXUkdUQp1lZuesOaui8w6mhU2TVtYO1I4KkmmkdeEQGk8mrZRPSjUy3glxNaabpFQpPOFAjojIxHKACgAQAUAFABQAIAKAG6zu/L8tXaYAVy3FHT2mAOsAHAAgA4AOADgAQAcAQfPT4Ff8tn8VuAKxzG+Fx5h3tbiIrLsy5nCxZk44k0Ulhy6RqJSQD0E1ikRm/IaVDlpyaCOCX26jkQQqnNwYxMjTeU0oHpKZbUKhbLiT0pMZGJl3I+dLU9KOjSHm/5lBJ9ijEMmadyvsBNoSTsurC+OAr6K04oV0EDorFMTKjqFsrWhQKFiqHE6DgeEk7RUewRiZF25iMmdyYXOuDhv8FqoxDaTir7Sh1JTtiojF+fvwWj6wj7rkGEQ74Pvz6Y8x/emCDEGfSbLlq3K8FplCQOVRUtR5zUdQgyosPMXJhFlBwDhPOuKUfIO5gdSPaYIjOOdrId+01y65YN3kBaVlarmBKSnUa43oBMes2WTz9nSJYmS2VBxSk7moqAC6GlVJTjWvXFIS2ACgAoAKACgAQAUAFADfZ3fl+WrtMAK5bijp7TAHWADgA4AEAHABwAcACAIPnp8Cv+Wz+K3AFY5jfC48w72txEVlyZyGyqyJ0DxCz6IqfYIoW8z9m6XdtaSP8AnJHpAp/rEKadtRYSw6ToDayehJimJkvJ1oqmZZI0l1ofzoiGRrS1rRblWHH3TdbaSVKPNqHKdA5TFMTJttWmubmHZhwAKdWVKA0CuAHQABXXSMTIufMNlJusuuSWeExw2qnEtrOI+yo9SkxURi7P14LT9YR91yDCId8H759MeY/vTBBjPnqbu2w7/E22odRH9pgVFrZllg2MzyLdB9Yv/wDIIjJJbeUMtJXPjT6Gb9bl80rdpXtEUh1si2WJxBXLPIdQDQqQagHTTnxgBbABQAIAKACgAoAEAFADfZ3fl+We0wAsluKOntMAdYAEAHABwAcACADgA4Ag+enwK/5bP4rcAVhmN8LjzDva3ERWaCnZVLzS2liqHEKQobQsFJHUYpDKc5Ku2ZPXVCjss8FJroVuagpC+VKgAemMTIszKrPAzMyDjLDLyXnkFCiu6EoChRZCkqJUaE0wG000RckwRXM/YKpu0210+Sljujh1VFQ2mu0qoabEmCKyV5+cqKlEg2rAUcmKdbaD98jyIMiOmbzN6l+xn1PCjs6n5InShLZJaUNlV8LlF2AZWWTNruWZPNvFJCmVlLqNd3iuIPLSvSBApcmfGYS7ZDS0EKQt5tSSNBCkuEHqgyIifwfvn0x5j+9MEGO2fzJ1Sg1PNpJuDcnqDQmpUhZ5ASoE/wAQgwiO5r84qLMbWxMNuKaUu+hTYBUlRACgQojgm6DhrrArQz5yMsd9ZlC0IUhlpN1tKqXyVGqlKCSRU0AABOjlgEXXmtsFUjZraHBR1wlxwHSCvipPKEhIPLWKjFktgAoAKACgAQAUAFABQAgs7vy/LPaYAWS3FHT2mAOsAHABwAIAOADgAQAYgBrynsFu0ZZUs8paULKSS2QFcBQWKFQI0pGqAGLJXNtK2bM/GGXH1LuKRRxSSmiqVwSgGvBGuBckzgQjuVmRMpaYHxhshxIol1s3XAMcK0IUnE4EEQBEWcyEoFVVMzCk/R4A6KhMTBclg2DYTEiyGpZoNoGJpiSfpKUcVHlMUhDrSzQScw8486/NKW4oqXVxGNdWDdQKYDYAImC5J+02EJCUgBKQAANAAwAEUhBbezUSU5MuTC1voW6byktqQE1oASApBIrSpx0kxMFyL5vICXds5uQW6+WWlBSFXk7oKXqJvXKXReOFNkUgMj838tZbq3WFvKUtFwh1SSKVCsLqE41EBklD7KVpUlaQpKgQpKhUEHAgg6RAFdWrmZkXVlTS3mK43EEKQPJCwSByVpEwXI4ZMZr5KRcDtFvupxSp4ghJ2pQkAV5TU7IYGSbGKQKACgAQAUAFAAgAoAKAEFm99X5au0wAsluKOntMAdoAarUyllJVV2YmmWlfRW4Ar0a1gDtZVuS03X4vMNPU07msKI5wMRADgTADWnKWTJAE3Lkk0A3VNanClK6YAdoAakZTSZIAnJckmgAdRWp1aYAcZqZQ0grcWlCE8ZSyEpFcBUnAYkCAG7/FEl++S/rUe+AD/wAUSX77L+tR74AVy1rMOtqcbfbW2it9aVgpTQXjeUDQUGOOqAEv+KZL99l/XI98AOMnONvIC2nEuINaKQoKSaYHEYaYA8T9pMy4BeebaCjQFxQSCdNBeOMAJEZTyaiAJyXJJoAHUVJOAAx0wAvnJpDKCt1aUIFKqWQlIqQBUnAYkDpgBJJ27LPLCGpllxZ0JQ4lSsMTgDWAF8ANlq5QSsoaTEyyyToDiwknmBNTAHmyso5SbNJeaZdI/ZQsFXo6YAc4A8OuhCSpRCUpFSSaAAYkknQIAbWco5RaglM2wpSjRIDqSSToAAOJgBzgBFP2qxLkB59toqrdDiwmtKVpeOOkdcAepG0WpgFTLqHQDQltQUAdNCRoNIAUwBzedShJUpQSkYkqNAOUk6IAYjlvZ1678fl6+dTTrrSAHtl5K0hSFBSToKTUHmIgD3ACCze+r8tXaYAWy3FHT2mAIPndyuVZ8sltlV1+YqEqGlCE0vrHLwgBz11RCop3JDI+ZtVxe5EAJxcdcJpVWgHSpSjiejGBTnb1iTVjTaQpVx0ALadbOBFdIPOKFJ6cDAGg8jLf3ws5uYNAsoKXQNAWiqV02AkVHIRFMTNVnD/q2vPo/ETGJka2d4p5jGRiZGswf9Sz55v76YxMjR2d3wNN8yPxWoyZijPeTFgrtCZTLtFKVrCiCut3gAqOgHZGJkTfuJzvjZfrV+WLgmSXWNkk7ZVhWm0+pClONPrG5kkU3C7Q1AxqkwHEolpgqCiBxE3lc15Ke1QiFLz+D7aF6TfYJxadvAfwugey8lXtiojI/n9tAuzsvKpxLaLxH8TxupHPRH8wgwit7KbuzjKTpTMNg84cSDArNDZ5vAk1zs/jMxSIqTMqP/mWvNu/dMRFZcGdDKo2bIlTdN3dO5tV1EglS6a7oBPPSKRFC5M5OzNrzKktm8vjuuuk0FTpUcSSToHPsjEp1yryTmbHeb3RQx4TTzRIFU6QDgUqGB6eelBembDKZVoyCVuGrzatzdO0pAIX9pJB56xURiTPJa3xeynEg8KYIZHMqpX/ACJV1xGEZ1QpTSkLTgoELbPKkmihyXkkdBiFNbWVPJmGGnkcV1CVj7QBjIxKf+EJ36S8h3taiMqHb4P3zOZ+sD8NuCDLSikM9Z3sqVzU65LhREvLqKLoOCloqFrVtoapGynLEZkgkZp54yofG53im+GandKEVpou3qaq6YYGT1mftuYYnksNpccYcN15CQVBsmtHCBxCCKHRUV2QQZoGKYiGze+r8s9pgBbLcUdPaYAoTPjNFdqBGptlAH2itR/pEZkiwMxssE2VeAxcecUr7JCB7ECCIxbnIyGVawYuPJaU0VVKkFdQu7gACNaRFIKshMklWVKOsl/dr61OVCLgFUJSRS8qvEBrywBnCWdCJhCzoQ6lRppolYUfYIxMi9F55ZAgi4/iPoD3xckwUXZfzhnzzf30xDI0dnd8DTfMj8VqMmYIovN7brdn2g3MPBRQhKwbgqeEkpGHOYhky3e7RIfQf9Ae+GSYJVlqu9ZM6RoMo8etpZihGe8gbPMyucaAqpUg+UeUksqT7QIhWSDMLaO52kpuuD7JH2myFJ9hXBBnhhe+eVIPGQJk+hKg0PMS2PSECcCHy3hBH1tP4ogU0Bnm8CTXOz+MzFIipMy3hlrzbv3TERWPnwg5kmblW9SGVK6VqofY2IMiH34PkuBJzLmtT4R0IQhXa4YIMlGcfJA2tLtNIdS0pt2/eUkqFLq0lNARrUD0RSHHNzkUqyEPJVMB4OlKqBu5dKQQdKlVqKbNEAV5n+te9NMy4ODLZcV5Tmgc4Sn+aIyoQZz8nPicrZqqUO4bk55Qo5jy1W57YFRYOZK1N2ssNk1VLrUj7KjuiPYqnRFRGRX4QffpLyHe1qIwh2+D/wDM5n6wPw24qDLSgQzHnIshcracwlY4Lq1Otk6FIdJV7CSk83LEMiW5J533GEIanGt1SkBIdbNHABQC8k4Lw1gg8hhkmC08lrblJxoqk1oKa1WlKbiklWJvoIBBO3XFIPMAIbN76vyz2mAFstxR09pgCgc98uU2sValstkdF5J7BEZkix8yLoVZCBrS64D0qvD2EQRGP+VeV8tZgbMyV/KEhNxN48GlSRsxikPeTuVEvaTDjksVlKCUqvpKDW7epQ6cCIAzAwzuj6UVpfdCa7L6gmvtjEyLhXmOaAJ+Ou4f5affFwTJT9l/OGfPN/fTApo7O74Gm+ZH4rUVmKKJzf2C3aE+3LuqUlC0rJKKBXASVDSCNIiGRbPcSkvHzHpI/LDBMkxy0RdsmdA1Sjw6mliKEUtmITW1VA6DLOfeZiIMjZeXZVqrUkcKWfcCRoqmq0jmqhXtgUm3wfrOK5uYmFY7m2EA7VOmqvYj2iCIyvZXwgj62n8UQKaBzzeBJrnZ/GZikRUmZbwy15t37piIrHn4QLJE7LLpgpkgc6FmvsWmDIiR/B+dBkZhOsTNTzKbaA+6YqDJtlXlQxZjSHZgqurXcTcTeNSFK0bKJPsgQ45K5Yytp7p8WK/kqX76Cil6tNOnQYAzxlBbCZm1HJhwFTZfrdFKlttQASK4YoSOuIZEtzh5xZa1JPcUS7yFpWlaFLuXRSoPFUTikkQCQMw9qbnPOsE4TDdR5TN5XXdUvqgiMXfCD79JeQ72tQYQ7fB/+ZzP1gfhtxUGWjAgy5TWTJzqUsTYQoqPyYKrrgNDigghVaA6OmAKtyozOraSpySe3UAE7i4AF4Y0SsYKw0Agc8TBckDyRtdclPMvIJBCwlY2oUQFpPR7QIhTUsZGIhs3vq/LV2mAF8rxR09pgCus9mS65qXRMspKnJeoWlIqVNqoSQNZSRXmKojKits3+XzllX0hoPMukKKb10hQAF5KqHSAARTUIFaEmWmVT1sTSFFu7Qbmyyg3zwjjjQFS1GmrUIBF65vcnDZ1mJaWKOrCnHuRawODXXdSEp6IpiZys752159H4iYxMjW7vFPMYyMTItmfOWfPN/fTEMjR+d3wLN8yPxW4rMUZ/wAkcoFWdNomUthwoChdUq6DfBTpAO2IZFg93N79xa9cr8kMkwSaQywVa1h2m6tlLRbZfbolRUD8jerUgfS9kUcSB5hvCx+rOffZiIMT57LP3G11qAoHm0OV2nFs9PyftEGVFlZi7N3Ky90IoX3VL6E/Jp+4T0wRGUZK+EEfW0/iiBTQOebwJNc7P4zMUiKkzLeGWvNu/dMRFZamd/JdU/I3mU3npclaEjSpJFFoHLShA1lIikRTWQeWjtkurUlsONuABxtRuYp0KBobqhiKU1xCtHTL7Ll211tgthpputxsG+SpWF4mgqoigAA26awBPbIs9di5OzLrnAmJgVAOlBdAbaT5QBvEbSRqgQhGavJRq0ppxD17cmmrxuG6akhKRUcyuqBWWc7mds+6boeCqG6S6aV1V5KwwTJSmTNpGRnmHlYFl0bpyDFDn8pVhArLE+EH36S8h3tagyIiuRWXztlNONtMtuBxd8lZUCDdSmgu6sIFwTXJnOu/OzjMsuWaSl5VwqSpV4AhRqKnThDJMFeZS2Y/ZVpEkq3RDm6MOqqStINULvHjaAFA8ogUmj+ep0slKZRCXiKX90JQD9IIu16K9JhkmCH5A5PuWhPNgAlCFhx9eoBJvUP8SiKAcp2QKzTBimIhszvq/LPaYAXyvEHT2mAO0ARW1s3VnTSytyWCVqxUptRbqdpCSBXlpAZFeT+RclIqvy8ulK9F9RK18wUomnRAEgIqKbYAizebmzErCxJpCgoKBvuaQag8bbAErIrAEUazb2YlQUJNIKSCDfcwINQeNtgCQ2rZrU2ypl9AW0ul5JJFaEKGKSDpAMAR3uZWX+5J9Nz80MFyDuY2X+5p9Nz80MDI7WbkrKS8u7LssBDL97dUXlEKvpuKxJJFU4YGBDlYeRklIu7rLS4bcKSm8FKPBJBIopRGlI6oA6W/kpJz6kqmmA6pAISSVCgNCRwSNYgBxs6Rbl2kNMpCG2xdQkVoANWOMAR1GbqzQ4HBKJvhV8G+vjA3q8bbjAD7a9mNTbKmX0BxpdLySSAbpChikg4KSD0QA02PkTIybwel5ZLbiQQFBSzgoUIopRGiAJBAEZtzIKQnFlx6WTuiuMtBKFHlVdIvHlMBkFh5BSEksOMyyd0HFWslah5N4mh5RjAZHO3LEYnmw3MthxAUFBJKgLwBAPBIrgTAHGwcmZWQv/FWEtbpS/QqNbtbvGJ0Xj1wA6wBF5rN5Zrq1LXJoKlqKlG8sVKiSTQKpiSYAW2xknJzgbEwwHNyTdbqpYug0qMFCvFGnZADb3NrL/ck+m5+eGBk72fkJZ8u6h1qVShxBqhQUs0OitCqmuAHS2LHYnG9zmWUOo0gLGg7UnSk8ogCMpzWWYFV3BR5C6u71ViYLklNmWazKththpDSB+ygUHOdp5TFIKYARWZ31flntMALN0DZIUaJqSknRjiQTqxgDuHBtHXAB3xtHXAB3xtHXAAvjaOuADvjaOuABug2jrgA742jrgA742jrgAboNo64APdBtHXAB7oNo64ALdBtHXABboNo64AG6DaOuAC3QbR1wAW6DaOuAC3QbR1wAL42jrgAt0G0dcAFug2jrgAt0G0dcADdBtHXABXxtHXABboNo64AG6DaOuAC3QbR1wAW6DaOuACvjaOuABfG0dcAFug2jrgBPMzqGxiQTqSMSfcOWAPFitGt46SanpxgB2fYCxjADW5YiSdAgDzvGnYIAG8adggAbxp2CABvGnYIAG8adggAbxp2CABvGnYIAG8adggAbxp2CABvGnYIAG8adggAbxp2CABvGnYIAG8adggAbxp2CABvGnYIAG8adggAbxp2CABvGnYIAG8adggAbxp2CABvGnYIAG8adggAbxp2CABvGnYIAG8adggAbxp2CABvGnYIAG8adggDozY4B0CAHNloJGEAf//Z"/>
          <p:cNvSpPr>
            <a:spLocks noChangeAspect="1" noChangeArrowheads="1"/>
          </p:cNvSpPr>
          <p:nvPr/>
        </p:nvSpPr>
        <p:spPr bwMode="auto">
          <a:xfrm>
            <a:off x="170260" y="-257175"/>
            <a:ext cx="18573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800">
                <a:solidFill>
                  <a:srgbClr val="FFFFFF"/>
                </a:solidFill>
                <a:latin typeface="Gill Sans" charset="0"/>
                <a:ea typeface="ヒラギノ角ゴ ProN W3" charset="0"/>
                <a:cs typeface="ヒラギノ角ゴ ProN W3" charset="0"/>
                <a:sym typeface="Gill Sans" charset="0"/>
              </a:defRPr>
            </a:lvl1pPr>
            <a:lvl2pPr marL="742950" indent="-285750">
              <a:defRPr sz="3800">
                <a:solidFill>
                  <a:srgbClr val="FFFFFF"/>
                </a:solidFill>
                <a:latin typeface="Gill Sans" charset="0"/>
                <a:ea typeface="ヒラギノ角ゴ ProN W3" charset="0"/>
                <a:cs typeface="ヒラギノ角ゴ ProN W3" charset="0"/>
                <a:sym typeface="Gill Sans" charset="0"/>
              </a:defRPr>
            </a:lvl2pPr>
            <a:lvl3pPr marL="1143000" indent="-228600">
              <a:defRPr sz="3800">
                <a:solidFill>
                  <a:srgbClr val="FFFFFF"/>
                </a:solidFill>
                <a:latin typeface="Gill Sans" charset="0"/>
                <a:ea typeface="ヒラギノ角ゴ ProN W3" charset="0"/>
                <a:cs typeface="ヒラギノ角ゴ ProN W3" charset="0"/>
                <a:sym typeface="Gill Sans" charset="0"/>
              </a:defRPr>
            </a:lvl3pPr>
            <a:lvl4pPr marL="1600200" indent="-228600">
              <a:defRPr sz="3800">
                <a:solidFill>
                  <a:srgbClr val="FFFFFF"/>
                </a:solidFill>
                <a:latin typeface="Gill Sans" charset="0"/>
                <a:ea typeface="ヒラギノ角ゴ ProN W3" charset="0"/>
                <a:cs typeface="ヒラギノ角ゴ ProN W3" charset="0"/>
                <a:sym typeface="Gill Sans" charset="0"/>
              </a:defRPr>
            </a:lvl4pPr>
            <a:lvl5pPr marL="2057400" indent="-228600">
              <a:defRPr sz="3800">
                <a:solidFill>
                  <a:srgbClr val="FFFFFF"/>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9pPr>
          </a:lstStyle>
          <a:p>
            <a:pPr eaLnBrk="0" fontAlgn="base" hangingPunct="0">
              <a:spcBef>
                <a:spcPct val="0"/>
              </a:spcBef>
              <a:spcAft>
                <a:spcPct val="0"/>
              </a:spcAft>
            </a:pPr>
            <a:endParaRPr lang="en-US" altLang="en-US" sz="2138" dirty="0"/>
          </a:p>
        </p:txBody>
      </p:sp>
      <p:sp>
        <p:nvSpPr>
          <p:cNvPr id="81925" name="AutoShape 4" descr="data:image/jpeg;base64,/9j/4AAQSkZJRgABAQAAAQABAAD/2wCEAAkGBxQQEBUUEhIWFRQVGB0aFRcVGB8YGBwdFiAWGBkXGhgYIiggGBolHBcYITEhJikuLi4uGh8zODMtNygtLisBCgoKDg0OGxAQGiwlHCQsLCwsLCwtLCwvLCwsLCwvLCwsLC8sLCwsLCwsLCwsLC0sLCwsLCwsLCwsLCwsLCwsLP/AABEIAL8BCAMBEQACEQEDEQH/xAAcAAAABwEBAAAAAAAAAAAAAAAAAQQFBgcIAwL/xABREAABAgMDBQkKCwYFBAMAAAABAgMABBEFEiEGBzFBURMVIjJhcYGRsRczNVNyc5KTodEIFCM0UnSCsrPS00JUYqLBwhZjZIOUJEPD4iVE4f/EABsBAQEAAwEBAQAAAAAAAAAAAAABAgQFAwYH/8QAOREAAgEDAAYGCQQCAgMAAAAAAAECAwQRBRIhMUFRE3GBkaGxFBUyM1JhwdHhIkJy8DTxU8IGYoL/2gAMAwEAAhEDEQA/ALiecvk48EEjDCtMCTyVqKQA2b4Snjpf00e+AD3wlPHS/po98ADfCU8dL+mj3wAe+Ep46X9NHvgA98JTx0v6aPfAA3wlPHS/po98ADfCU8dLemj3wAe+En46W9NHvgA98JPx0t6bfvgAb4Sfjpb02/fAB74Sfjpb02/fAA3wk/HS3pt++AD3wk/HS3pt++ABvhJ+OlvTb98AHvhJ+OlvTb98ADfCT8dLem374APfCT8dLem374AG+En46W9Nv3wAe+En46W9NHvgAb4yfjpb00e+AD3xkvHS3po98ADfGS8dLemj3wAe+Ml46W9NHvgAb4yXjpb00e+ABvjJeOlvTR74ALfGS8dLemj3wAW+Mn46W9NHvgAb4yfjpb02/fABb4yfjpb02/fAA3wk/HS3pt++AFEuW3E3mFoONKtkFNdhumhgBTKTN8bDrHKMCIASM8Xr7TAGQ2Ui6MBoEYmR7uDYIAFwbBAAuDYIAFwbBAAuDYIAJKATQAE7AKmBRyk8nJp7vUm+sbQyq76VKe2BMjxLZtbSc0SKx5ZQntVDAyOLOZ+01aWWkeU6n+y9FwMi1rMnPnjLlU/bWf8AxiGBkVozHTOualx9lR90MAPuJLGmflx/tn80TYZKMuTB3Fttoy/of+8TK5l6OfwsPuMp12kx6A/PDWjzReiqfC+5g7jSNVpsegPzw1o80OiqfC+5g7i+y0Zf0P8A3hmPNE6Op8L7gu4mrVaEv6B/NDK5jUnyYDmOf/ZnJdX2FD+pimO1cBO7mQnRxXZZXOVJ/tMXBMiN7M1aSdCJdfku/mSIYGRBMZrLTR/9O95K21f3RMDI1TeRc81x5B8eS0V/crDAyMz0sW+O2UeWkp7RAp4CBsEAC4NggAXBsEAHcGwQALg2CABcGwQBoHMQP/ij9Yc7G4qMWTOz1/KrH8au0xSHVji9faYAyIzxRzCIZHuIAQA9ZPZKzc+f+mYUtOtZ4LY+2rA8wqYAnkpmibZSFWjPoa/gapXmC3Bj0JiSnGPtPB6UqNSq8U4t9Q4NSlgyuCJZc0oa3KqHU4Qn+Wka0rykt206VPQtzP2sLrf2FacvkMikrIMNJGjQPYgCnXHi798Im7DQMf3zfYhLMZxZ1WhTaPJRX7xMeTvKr5G1DQ1rHem+37Da9lfOr0zTn2bqfugR5u5qv9xsR0dax3U14vzYjdtuZVxph4/7ivfGDqze+TPaNrQjugu5CZc24rjOLPOsntMYuUnvZ6KnBboruRwUK6cefGMT0Ta3BXBsEBlh3RsEBlgujZDAywXRshgZYLo2QGWFcGwQGWC4Ng6oDWZ2Q+pPFUocxI7IqbW4wcYvehQ3ar6dD7o/3Fe+MuknzfeYO3pPfBdyFbWVE4nRNO9Kq/erGar1V+5ni7C2e+mu4Xy+Xs8jS8F+WhP9oEZq7qrieE9E2kv246m/rkcUZyXiKPS7Lo2Yp7bw9kesb6fFI1p6Cov2ZNdz+xwdtKx5r5xZiW1HStpIB56oukx7RvoPemadTQVVexJPwEbubmy5v5lPqaWdDbvCHUsJX7TGxCvTnuZzq1jcUts4PHy2rwIrlDmwtCTBVuQfbH7bFVGm0tkXh0Ax6mrkhhFMNY0j+kQBQAIA0DmJ8FHz7nY3FRGTCz+/L8tXaYpDuxxevtMAZEZ4o5hEMj3EBbGSub+Xk2Ezlr68W5XbrAWn9pX8Oga+TCpUjTWZHvb29S4nqU1+OsX2xl4+4NzlwJZkYJDYAVQaMRgnmTo2xzal5OWyOxH0ttoejS2z/U/Du+43ZJSCZyeQh+8sLCrxvG8aAkcLTpjzoQVSolI2b6rK3t3Knsxjh8+RZPc7kfoL9Yr3x0fQ6XLxPnfXN1zXchNN5tJVQ4CnWzqN4KHSFD+ojGVjTe7KPSnpy4T/AFJPsx5FdZS5OuyDl1zFKuIscVVNPMRrEc+tRlSeGfQWl5TuYa0d63rkNEeJtluWdm7ldxb3VKy5dF8hagL1MaAaMY60LOnqrK2nylXTNxrvUa1c7Ni3EMzgZOokXm9xBDTiMKkq4STwhU8hT7Y07qiqclq7mdjRd5K5pvX9pPw/uRgslgOTDKFcVbiEq1YKUAcdWBjXgsySfNG9Xk4UpSW9JvuRbK83UkQaJWDqO6KNOWhMdZ2dLkfKrTN1na13Iqa1bPXLPLacHCQac41KHIRQ9McqcHCTiz6qjWjWpqpHcyf2BkdKvWcl9aVFwtqUSFkCovUwGGoRvUranKkpNbcHCutJXFO6dKLWMpbkVzLMqcUlCElSlEBIGkk6o58U3sW8+hnKME5SeEi0bDzaspQFTSlOOEYpSbqByVGKuevRHTp2UUv17WfM3Om6kpYorC5vf9hxm83sk4miUKbOpSFnDoVUGPSVnSe5GvDTF1F7Wn1orPKjJ1yQeuLN5CsW1jQobDsUNY5o5tai6UsM+js7yF1DWjsa3rl+CSZvclpedl3HH0qKkulAospwCG1aByqMbVrbwqQzLmc/St/WtqsY03scc7k+LX0JR3O5H6C/WK98bHodLl4nM9c3XNdyB3O5H6C/WK98PQ6XLxHrm65ruRDpDJxhdsOyqkq3FIJAvGuAQeNp1mNOFGDruHA69W9qxsY10/1P5dZMDm8kfoL9Yr3xueh0uXicj1zd813I8qzdSJGCXByhwntrEdnSf+yrTN0t7XcQzLPIgySN1aWXGa0VepeSTgCaChB0VoNUadxa9GtZbUdjR+lFcS1JrEuGNzGmxsqZqUI3N0lP0F8JHUcR0ER5U69SnuZtXFhQr+3HbzWx/wB6x+m5KQt8ELQJWfpwXE0osjb4wch4Wwx0qNzGpsexnzd7oypbfqjtjz5dZUGUNhvSEwph9N1acQRxVJNaLSdaTTtGqNg5o2wBoDMV4KPn3OxuKiMmNn9+X5au0xSHdji9faYAyIzxRzCIZFgZmLBTN2jujgBblU7oQdF+tG+qilc6RADplTbap2ZU4TwASGhqCQcOk6THErVXUm33H29laxt6Sgt/HrGiPE2yTZt/CTXMv7pjZtPeo5ulv8SXZ5k4zquFMkkpJB3VOINNStkbt62qezmcXQkU7h5XB/QguSOVDsrMIvuqUyohLiVqKgAcLwqeCRgeYRpUK8oS2vYdu+sKdak9WKUlua8vmWnljZQmpN1BHCCStB1hSMR10pzEx069NTptHzFhcOjXjJbtz6mVFkXZ/wAZnmUEVSFX1cyOFjyE0HTHJt4a9RI+s0hW6G3nLjuXaXHalsJYfl2jSr6ykclEk19IpHTHYnUUZRjzPkKNtKrTnNftWfH7ZGTOhZ26yJWBwmVBf2TwVdteiPC9hrU88jd0NW1LjVe6Sx28CrLA+dy/nm/vpjl0/bj1rzPp7n3E/wCMvJl9zE0ltSEqNC4q6nlVRSqc9EnqjvNpYPhY05STa4LL6s4+pCM6Vgbo0JpA4TYo5TWjUfsk9ROyNK9pZWuuG/qO1oW71J9DLc93X+fMdskvA7fml9q49bf3C6jVvv8AOfWvoQ7NJZ4cmXHVCu4oF3kLl4V56JUOmNOxhmTlyOvp2s4UlBfub8P9j5nVtpbLbbDaiku1UspNDdTQBNRjiT7OWPe9quKUVxNLQlrGpKVSazjd1v7EMyOyiVJzKVLcVuKqhwYqFNSru0GntjTt6zpz2vZxOxf2ca9JqKWtw4D5l3lZKzsuG20uFaVhSVFICdihib2IJ1bI9rm4p1I4WcmlozR9e3qa82sNYazt+3iPWaD5m99YP4bMbFj7vtNLT3v4fx/7SGfOLLzap4llEypG5pxaS4U14VeIKV0R43Uajqfpzj5G5omdurfFRxzl73HPDmRV5meQkqWibSkYlSkupSOUkigjVcaqWXnxOpGVrJ4i4N/JxY9ZsllVpAqJJLa6kmp/Z1mPWz21ew0tMJK0wua+pLc66iJNFCR8qNGGpUbd88U+05WhEnXfV9iA5HuzBnWdxKzwxexJTdrw72ql2umNC3c+kWrk7t/GiqE+kS3PG7fwx2lt5XlPxCYv6NyV10w9tI61fHRyzyPlLDPpMNXflFDRwj7kNCikggkEGoIwIIxBB1GKRpNYZLMumhalhpmyB8Yk1UWrWU8ELB5CFJXziOzb1ekp5e8+L0hbK3ruK3PauplMR7GkaAzFeCj59zsbiojJjZ/fl+WrtMUgoY4vX2mAMhs8UcwiGRbOYRYUuearRa2UlO2gvpPUVJ6xEaymjKL1ZJ/MYygpwIoRgRsIwIj5/cfoGU9qBAEmzb+EmuZf3TGzae9RzdLf4kuzzJtnZ+ZJ86nsXG7fe77TjaD/AMh/xf0Kmal1OqDaeMshKedWA7Y5STbwj6pzUFrPctvcaFtB0IZcUdCUKJryAx35PEWfAUouVSKXNFf5n7O4Lr5GxtJ5uEr+3qjQsIb59h39PVtsaS639PqKstbBnJmcbdYQChkJ3MlYHCBvk056DojK4pVZ1FKPA8tHXdtRoOFR7ZZzs4bibTUuHmVNrGDiClQ8oUPbG7KOtHD4nFhN06ilHg8rsKKspgtz7SFcZEwhJ50uAH2iOHBYqJPn9T7etNTtpSW5xb70WRnXeU3KsLQaKTMpKSNRCHiDHTvW1BNcz57QcVKtOMtzg/OI/wCTtqon5RLlAbwuuJ1BWhSabNfMRHtSqKrDPeaF3bytazjy2p/LgHLWcJWSUyk1ShDgTzG8QDygECEYalPVXzJOs61wqj3tr6EMzNrFJka/kz0HdB/T2xp6P3S7Ds/+QJ5pv+X0EueBB3dg6i2oDnSoV+8Ixv1+pP5HpoFro5r5ryJJYkjZq2WQUSinFITUcArKiBXDSTWNinCg4rdnsOdcVb6M5NOajl88YE2X1hSzMg4tqXaQsFFFJQARVaQcQNhjC6pQjSbSWdnmeui7uvUuYxnNtbdjfyZ5zQfM3vrB/DZjKx932jT3v4fx/wC0hzygy3YkntxcbeUq6FVQEkUVWnGWDXDZHpVuYU5arya1rourc0+kjJJZxtz9EyOZRZwJeZlXWUNPhTiaAqSi6OeiyfZGtWu4Tg4pPadG00PWo1o1JSjhPhn7DLmu8Ijza/7Y8bL3vYbmmf8AF7V9S0rdtdmUbC3yQkquiiSrE1Ogc0dOpUjBZkfMW1tUry1ae/rwHYdqszbe6MGqalJ4N01Gog464U5xmsxFzb1aE9Spv7yuc51uPqeVKkBDSaKFNLlRUKJ2A1w2jmjn3lWTlqcPM+h0Pa0lTVZbZPK6iCxonbBAEvlRueTdoLXgHLyUV1khCAR9o06I6limqbfzPltOSTrxiuC+rKWjcOMaAzFeCz59zsbiojJhZ/fl+WrtMUgpl+L19pgDIbPFHMIhkPuR2UKrOnW5hIqE8FxP0kKpeTz4AjlAgC18qbBTNoE/IHdWXReWlPGB0qVd+8nSDXo511bPOvDtPo9F6SjqqjVeGtz+n2IRHPO+SbNv4Sa5l/dMbNp71HN0t/iS7PMs/K+wDPsBoOBuiwqpTe0AilKjbHTr0eljq5wfNWF2rWprtZ2Y34+415MZBNSbgdW4XXE8Xg3UprhUJqanpjyo2kab1m8s2bzS07iGpFasXv4tiDOblMlDSpVpVXF99IPETgbp/iVs2V2iPO8rpR1Fv4mxoexlKarzWxbvm+fZ5khyYlBJWc2F4XUFxznNVq6q06I2KMejpLJz7yo7m6erxeF5IhozpufuqPWH8safp7+HxOx6hh/yPu/JMcjco98GVLKAhSF3VJBrqBBry19hjct63Sxzg5GkLL0Woop5TWckHyts/cbaZUBRLzjSxsrfCVDnqAftRo14atdPm15nasa3SaPmnvipLw2f35D7nf8AmbP1gfhvRs33u+00dA+/l/H6xInm7t/4rM3Fn5J6iVV0JV+yr+h5xsjTtKupPD3M6ulbTp6OtH2o7ezivqW7aXeXPIV2GOtL2WfJ0veR60U1kBbgk5oFZo04Lizs1pVzA+wmOPa1ejnt3M+w0pau4otR9pbV9UWnlTk83aDISVXVJN5tYxpXk1pI/pHUrUVVjjuPmLK8na1NZLK4oj+S+b74q+l510OFGKEpTQV0XiScdOiPCjZ6ktZs373THTU3ThHGd+RwziPJXZbqkqCkkooQajBxIOPOIzu2nRePl5mvomLjeRTW3b5MQZoPmb31g/hsxjY+77T3097+H8f+0hVlRkMJ6Y3YvlHBCboTXi1xrXli1rXpJa2Tzs9Ku2pdHq5253jT3LE/vR9WPfHl6AviNr18/wDj8fwIMjbO+K20tm9e3NCxepStQg6OmPO3hqXDjy/B76QrdNYKpjGWvqP+dn5kjzo7FR733u+00NB/5D6vsR7NRau5zC2FHB4VT5SK9qa+iI8LGpiTjzOhpuhrUlVW+O/qf58x4zs2TfZRMJGLZur8lZwPQr7xj1vqeYqa4GnoO41Zui+O1da/HkVbHMPpx6yZybdnnAEC62Dw3COCBrA2q5OuPajRlVezdzNO8vadtHMt/Bf3gJ87WU7RQ3ZsmasS5G6qBqFLTUBFf2rpqSfpU2R2YxUUorcfGVasqs3UlvZWcUwL/wAxXgs+fc7G4qIyY2f35flq7TFIKZfi9faYAyGzxRzCIZHuIB/ySyvmbMcvS6+Ao8NpeLauj9lVMLwx59EUFkyuUtkWt38GRmTpUSAhROu/xFY/SAMa9S2p1Nu5m/baSr0FhPMeT/uRa1kZOSiw/JOtvUrcUmgNDhoVVJw5Y1fRatOWtB5Ot60tbmHR1k0n3d62+BwnsqbVY77eRyqZTT0qUjCVxcR9ryPWlYaPq+xh/wD0/uNE3lnOvChmVAH6ACPakAx5SuastmsbUNGW1N5UO/b5jGFY10mtcceuumPE3cbMD/PZZzj7am3HQULFFAISKg6qgVEe8rmpJYb2GjT0ZbU5qcY7V82R+Nc3xzsW335O9uC7t+l6qQqtK04ww0x60606fss1ri0o3GOkWcHW0sppmYW2t1YUplV5s3EihBB1DEVSMDFnXnNpvgY0bGjSjKMFsksPawWzlNMziAh9wKSlV4AJSnEBSa1A2KMKledRYkxb2NG3k5U1htY3v+8BnMeJtki/xvO3Lm7Apu3cUJJpSmJpUmmuNn0qrjGTn+q7XW1tXbv3sjojWOgPdkZWTcqm407wBoSsXgOauI5gY96dxUgsJ7DSr6Pt671px281sO1p5azkwgoU7dSdIbF2vJXT7Ys7qpNYb7jGjoy2pPWUcv57RBv6/wDFfit/5H6N0V03uNSumPPpZampwPf0Wl03TY/Vz7MHWxsppmTQpDDgSlSrxBSlWJCU1qobEiMqdedNYizC4saNxJSqLLSxvf8AeI4f4/nvHD1aPdHp6ZV5+B4eqLT4fFg/x/PeOHq0e6HplXn4D1RafD4sbGcoX0TKplKwHlAgquimIA4tKahHkq01PXW82ZWdGVJUWv0rhk6WxlRMzaAh9wKSDeACUpxFRpA5YtSvOaxJmNvY0KEtamsPrYhspbodSuXCi4g1TcTeIPMKxhBy1k47z2rqm4ONT2Xz2E8aatmcQptwJQ2sUVuqEJwPIAVeyN5K5qLD3fM4cpaNt5KcMuS5N/6G5+y7LswVn5sPOjEMt6cNVxJKjzkgRnTsoR2yeTwuNN1Z7KS1Vz3siGV2dB2ZbMvJt/FJal2iaBxQ0UJTggcieuNxJJYRxpSlJ60nllfwICAL/wAxfgs+fc7G4qIyY2d35flq7TFIKpfi9faYAyEzxRzCIZHuIAQAIAXWVbMxKGsu+40f4FEA86eKekQBM7Lzw2izg4Wn0/5iLqvSboOsGLkYHdGdiUe+d2UknWpspUepaU9sYSpwlvSPeFzWp+xNrtFCcpsn3sVNPsE7AvsQpSfZHi7Wi+BtQ0tdx/dnrSOyRYLvEtFTfl1T+IgRg7KnwbPeOnLhb0n/AHrO6MmbOd7za7J5yhXYoRg7BcJHtHT0v3U12PH0Z0GQCDxLRYV0AdizGLsHwkeq09DjTff+D0M2jp4syyev+kY+gT+JGfr2l8D8AlZsZnxrR6Ve6J6DPmjL15Q+F+B5ObOa8Y11n3Q9Bqc0X15b8n4fc8nNpN/SZ9I/lieg1PkX13b8n3fkIZtZv6TPpH8sPQqnyHru35Pu/J6GbOa+mz6R90X0GpzRPXlvyfh9z0M2U14xrrV7oegz5onryh8L8D33MXxpfZHpe6L6BPmjF6do/C/A8HN5d488wno96hFVhL4jF6ep8IPv/B5VkbKN99tZgDkCR7S4Yy9A/wDbwMJaf+Gn4/g4KkbFb49qpXyIUlXsQCYzVjDi2eMtO1nugvE4rtjJ5v8A7j73Ml0f0TGas6SPCWmbp7ml2L65ODmceymfm9lqWRoLl1I61FavZHrGhSjuijWnfXM/am/LyEU7nomim7LyzDA1Vq5ToF0eyPRbNxqtuTy2RG2Mtp+bBD024UnSlBDaeajYFRyGKQj4EQAgAQAIAv8AzF+Cz59zsbiojJjZ3fl+WrtMUgql+L19pgChEZnLRAArLYDxqv04mC5D7j1o7Zb1qv04YGQ+47aO2W9ar9OGBkHcdtHbLetV+nDAyDuOWjtlvWq/ThgZB3HLR2y3rVfpwwMh9xy0dst61X6cMDIO43aO2W9ar9OGBkHcbtLbLetV+nDAyA5mbR2yvrVfpwwMnnuLWh/pfWK/ThgZB3FbQ/0vrFfpwwMnRGZu0hoVLDmeWP8AxwwMnQZorVGh1j16/wAkMDJ7Gae19T7X/Jc/JDAyGc1Fr+Pa/wCS7+SGBk8HNHax0us/8hz8kMDJ5OZ21DpXLn/eX+SGBk4nMpaP+l9Yr9OGBkHcUtD/AEvrFfpwwMhjMtaI/dfWq/ThgZD7jNpbZb1qv04YGQdxq0tst61X6cMDIO41aW2W9ar9OGBkHcatLbLetV+nDAyF3G7S2y3rVfpwwMg7jdo7Zb1qv04YGQdxu0dst61X6cMDIO45aO2W9ar9OGBkLuOWjtlvWq/ThgZLUzZ5OvWdIll+5fLql/JqKk0UEgYkDHA6opB7s7vy/LV2mAFUvxR09pgDrABwAcACADgA4AEAHAAgA4AMQAcAeEPJJoFJJGkAgnqgDpABwAYgAQAdYAKACgDw66EiqlBI2k07YANKwRUEEbRiIAEAFAAgAoAKACgAQAUAFADdZ3fl+WrtMAK5bijp7TAHWABABwAcACADgA4AacrWFuSEyhtJUtTKwkJ0kkGgHLAGbLRycn5Zouvy7zbaaAqUcBeIA16yQIxMhFZklMTTm5sJcdcoTdQcaClTp5RAFu5lLCm5R+ZVNMuNJU2gJLmgkKUTTE6qRURkLzi5ePWhMLbacUiVQopQhBI3ShIvqpiq9qTopTCsCoaLRyHnpNhM05LKbbwN9JF5FdBUEm8jngCyczeXjrznxKacK1EEsOKNVG6KqbUf2uCCQTjgYIjQ0Z87AUxNIm2yoNzHBcoTQOJGBw0XkjrSdsGEPGZTK9KZSYYmF0EskvJUo/8AbNSsY/RVj9sQQZXbS5i27UwUpK5lypoTRtsc30W09JHLApa2eqWTL2My21VKG3m0podSUuAYwZERb4P7hM9MVJPyGsk/tpggywc6eWRsuVG5UMw8SlquISAOE4RrpUADaRFCKHs+yJ22X1FCVzLgFVrcUKJrtUs0TXUkdUQp1lZuesOaui8w6mhU2TVtYO1I4KkmmkdeEQGk8mrZRPSjUy3glxNaabpFQpPOFAjojIxHKACgAQAUAFABQAIAKAG6zu/L8tXaYAVy3FHT2mAOsAHAAgA4AOADgAQAcAQfPT4Ff8tn8VuAKxzG+Fx5h3tbiIrLsy5nCxZk44k0Ulhy6RqJSQD0E1ikRm/IaVDlpyaCOCX26jkQQqnNwYxMjTeU0oHpKZbUKhbLiT0pMZGJl3I+dLU9KOjSHm/5lBJ9ijEMmadyvsBNoSTsurC+OAr6K04oV0EDorFMTKjqFsrWhQKFiqHE6DgeEk7RUewRiZF25iMmdyYXOuDhv8FqoxDaTir7Sh1JTtiojF+fvwWj6wj7rkGEQ74Pvz6Y8x/emCDEGfSbLlq3K8FplCQOVRUtR5zUdQgyosPMXJhFlBwDhPOuKUfIO5gdSPaYIjOOdrId+01y65YN3kBaVlarmBKSnUa43oBMes2WTz9nSJYmS2VBxSk7moqAC6GlVJTjWvXFIS2ACgAoAKACgAQAUAFADfZ3fl+WrtMAK5bijp7TAHWADgA4AEAHABwAcACAIPnp8Cv+Wz+K3AFY5jfC48w72txEVlyZyGyqyJ0DxCz6IqfYIoW8z9m6XdtaSP8AnJHpAp/rEKadtRYSw6ToDayehJimJkvJ1oqmZZI0l1ofzoiGRrS1rRblWHH3TdbaSVKPNqHKdA5TFMTJttWmubmHZhwAKdWVKA0CuAHQABXXSMTIufMNlJusuuSWeExw2qnEtrOI+yo9SkxURi7P14LT9YR91yDCId8H759MeY/vTBBjPnqbu2w7/E22odRH9pgVFrZllg2MzyLdB9Yv/wDIIjJJbeUMtJXPjT6Gb9bl80rdpXtEUh1si2WJxBXLPIdQDQqQagHTTnxgBbABQAIAKACgAoAEAFADfZ3fl+We0wAsluKOntMAdYAEAHABwAcACADgA4Ag+enwK/5bP4rcAVhmN8LjzDva3ERWaCnZVLzS2liqHEKQobQsFJHUYpDKc5Ku2ZPXVCjss8FJroVuagpC+VKgAemMTIszKrPAzMyDjLDLyXnkFCiu6EoChRZCkqJUaE0wG000RckwRXM/YKpu0210+Sljujh1VFQ2mu0qoabEmCKyV5+cqKlEg2rAUcmKdbaD98jyIMiOmbzN6l+xn1PCjs6n5InShLZJaUNlV8LlF2AZWWTNruWZPNvFJCmVlLqNd3iuIPLSvSBApcmfGYS7ZDS0EKQt5tSSNBCkuEHqgyIifwfvn0x5j+9MEGO2fzJ1Sg1PNpJuDcnqDQmpUhZ5ASoE/wAQgwiO5r84qLMbWxMNuKaUu+hTYBUlRACgQojgm6DhrrArQz5yMsd9ZlC0IUhlpN1tKqXyVGqlKCSRU0AABOjlgEXXmtsFUjZraHBR1wlxwHSCvipPKEhIPLWKjFktgAoAKACgAQAUAFABQAgs7vy/LPaYAWS3FHT2mAOsAHABwAIAOADgAQAYgBrynsFu0ZZUs8paULKSS2QFcBQWKFQI0pGqAGLJXNtK2bM/GGXH1LuKRRxSSmiqVwSgGvBGuBckzgQjuVmRMpaYHxhshxIol1s3XAMcK0IUnE4EEQBEWcyEoFVVMzCk/R4A6KhMTBclg2DYTEiyGpZoNoGJpiSfpKUcVHlMUhDrSzQScw8486/NKW4oqXVxGNdWDdQKYDYAImC5J+02EJCUgBKQAANAAwAEUhBbezUSU5MuTC1voW6byktqQE1oASApBIrSpx0kxMFyL5vICXds5uQW6+WWlBSFXk7oKXqJvXKXReOFNkUgMj838tZbq3WFvKUtFwh1SSKVCsLqE41EBklD7KVpUlaQpKgQpKhUEHAgg6RAFdWrmZkXVlTS3mK43EEKQPJCwSByVpEwXI4ZMZr5KRcDtFvupxSp4ghJ2pQkAV5TU7IYGSbGKQKACgAQAUAFAAgAoAKAEFm99X5au0wAsluKOntMAdoAarUyllJVV2YmmWlfRW4Ar0a1gDtZVuS03X4vMNPU07msKI5wMRADgTADWnKWTJAE3Lkk0A3VNanClK6YAdoAakZTSZIAnJckmgAdRWp1aYAcZqZQ0grcWlCE8ZSyEpFcBUnAYkCAG7/FEl++S/rUe+AD/wAUSX77L+tR74AVy1rMOtqcbfbW2it9aVgpTQXjeUDQUGOOqAEv+KZL99l/XI98AOMnONvIC2nEuINaKQoKSaYHEYaYA8T9pMy4BeebaCjQFxQSCdNBeOMAJEZTyaiAJyXJJoAHUVJOAAx0wAvnJpDKCt1aUIFKqWQlIqQBUnAYkDpgBJJ27LPLCGpllxZ0JQ4lSsMTgDWAF8ANlq5QSsoaTEyyyToDiwknmBNTAHmyso5SbNJeaZdI/ZQsFXo6YAc4A8OuhCSpRCUpFSSaAAYkknQIAbWco5RaglM2wpSjRIDqSSToAAOJgBzgBFP2qxLkB59toqrdDiwmtKVpeOOkdcAepG0WpgFTLqHQDQltQUAdNCRoNIAUwBzedShJUpQSkYkqNAOUk6IAYjlvZ1678fl6+dTTrrSAHtl5K0hSFBSToKTUHmIgD3ACCze+r8tXaYAWy3FHT2mAIPndyuVZ8sltlV1+YqEqGlCE0vrHLwgBz11RCop3JDI+ZtVxe5EAJxcdcJpVWgHSpSjiejGBTnb1iTVjTaQpVx0ALadbOBFdIPOKFJ6cDAGg8jLf3ws5uYNAsoKXQNAWiqV02AkVHIRFMTNVnD/q2vPo/ETGJka2d4p5jGRiZGswf9Sz55v76YxMjR2d3wNN8yPxWoyZijPeTFgrtCZTLtFKVrCiCut3gAqOgHZGJkTfuJzvjZfrV+WLgmSXWNkk7ZVhWm0+pClONPrG5kkU3C7Q1AxqkwHEolpgqCiBxE3lc15Ke1QiFLz+D7aF6TfYJxadvAfwugey8lXtiojI/n9tAuzsvKpxLaLxH8TxupHPRH8wgwit7KbuzjKTpTMNg84cSDArNDZ5vAk1zs/jMxSIqTMqP/mWvNu/dMRFZcGdDKo2bIlTdN3dO5tV1EglS6a7oBPPSKRFC5M5OzNrzKktm8vjuuuk0FTpUcSSToHPsjEp1yryTmbHeb3RQx4TTzRIFU6QDgUqGB6eelBembDKZVoyCVuGrzatzdO0pAIX9pJB56xURiTPJa3xeynEg8KYIZHMqpX/ACJV1xGEZ1QpTSkLTgoELbPKkmihyXkkdBiFNbWVPJmGGnkcV1CVj7QBjIxKf+EJ36S8h3taiMqHb4P3zOZ+sD8NuCDLSikM9Z3sqVzU65LhREvLqKLoOCloqFrVtoapGynLEZkgkZp54yofG53im+GandKEVpou3qaq6YYGT1mftuYYnksNpccYcN15CQVBsmtHCBxCCKHRUV2QQZoGKYiGze+r8s9pgBbLcUdPaYAoTPjNFdqBGptlAH2itR/pEZkiwMxssE2VeAxcecUr7JCB7ECCIxbnIyGVawYuPJaU0VVKkFdQu7gACNaRFIKshMklWVKOsl/dr61OVCLgFUJSRS8qvEBrywBnCWdCJhCzoQ6lRppolYUfYIxMi9F55ZAgi4/iPoD3xckwUXZfzhnzzf30xDI0dnd8DTfMj8VqMmYIovN7brdn2g3MPBRQhKwbgqeEkpGHOYhky3e7RIfQf9Ae+GSYJVlqu9ZM6RoMo8etpZihGe8gbPMyucaAqpUg+UeUksqT7QIhWSDMLaO52kpuuD7JH2myFJ9hXBBnhhe+eVIPGQJk+hKg0PMS2PSECcCHy3hBH1tP4ogU0Bnm8CTXOz+MzFIipMy3hlrzbv3TERWPnwg5kmblW9SGVK6VqofY2IMiH34PkuBJzLmtT4R0IQhXa4YIMlGcfJA2tLtNIdS0pt2/eUkqFLq0lNARrUD0RSHHNzkUqyEPJVMB4OlKqBu5dKQQdKlVqKbNEAV5n+te9NMy4ODLZcV5Tmgc4Sn+aIyoQZz8nPicrZqqUO4bk55Qo5jy1W57YFRYOZK1N2ssNk1VLrUj7KjuiPYqnRFRGRX4QffpLyHe1qIwh2+D/wDM5n6wPw24qDLSgQzHnIshcracwlY4Lq1Otk6FIdJV7CSk83LEMiW5J533GEIanGt1SkBIdbNHABQC8k4Lw1gg8hhkmC08lrblJxoqk1oKa1WlKbiklWJvoIBBO3XFIPMAIbN76vyz2mAFstxR09pgCgc98uU2sValstkdF5J7BEZkix8yLoVZCBrS64D0qvD2EQRGP+VeV8tZgbMyV/KEhNxN48GlSRsxikPeTuVEvaTDjksVlKCUqvpKDW7epQ6cCIAzAwzuj6UVpfdCa7L6gmvtjEyLhXmOaAJ+Ou4f5affFwTJT9l/OGfPN/fTApo7O74Gm+ZH4rUVmKKJzf2C3aE+3LuqUlC0rJKKBXASVDSCNIiGRbPcSkvHzHpI/LDBMkxy0RdsmdA1Sjw6mliKEUtmITW1VA6DLOfeZiIMjZeXZVqrUkcKWfcCRoqmq0jmqhXtgUm3wfrOK5uYmFY7m2EA7VOmqvYj2iCIyvZXwgj62n8UQKaBzzeBJrnZ/GZikRUmZbwy15t37piIrHn4QLJE7LLpgpkgc6FmvsWmDIiR/B+dBkZhOsTNTzKbaA+6YqDJtlXlQxZjSHZgqurXcTcTeNSFK0bKJPsgQ45K5Yytp7p8WK/kqX76Cil6tNOnQYAzxlBbCZm1HJhwFTZfrdFKlttQASK4YoSOuIZEtzh5xZa1JPcUS7yFpWlaFLuXRSoPFUTikkQCQMw9qbnPOsE4TDdR5TN5XXdUvqgiMXfCD79JeQ72tQYQ7fB/+ZzP1gfhtxUGWjAgy5TWTJzqUsTYQoqPyYKrrgNDigghVaA6OmAKtyozOraSpySe3UAE7i4AF4Y0SsYKw0Agc8TBckDyRtdclPMvIJBCwlY2oUQFpPR7QIhTUsZGIhs3vq/LV2mAF8rxR09pgCus9mS65qXRMspKnJeoWlIqVNqoSQNZSRXmKojKits3+XzllX0hoPMukKKb10hQAF5KqHSAARTUIFaEmWmVT1sTSFFu7Qbmyyg3zwjjjQFS1GmrUIBF65vcnDZ1mJaWKOrCnHuRawODXXdSEp6IpiZys752159H4iYxMjW7vFPMYyMTItmfOWfPN/fTEMjR+d3wLN8yPxW4rMUZ/wAkcoFWdNomUthwoChdUq6DfBTpAO2IZFg93N79xa9cr8kMkwSaQywVa1h2m6tlLRbZfbolRUD8jerUgfS9kUcSB5hvCx+rOffZiIMT57LP3G11qAoHm0OV2nFs9PyftEGVFlZi7N3Ky90IoX3VL6E/Jp+4T0wRGUZK+EEfW0/iiBTQOebwJNc7P4zMUiKkzLeGWvNu/dMRFZamd/JdU/I3mU3npclaEjSpJFFoHLShA1lIikRTWQeWjtkurUlsONuABxtRuYp0KBobqhiKU1xCtHTL7Ll211tgthpputxsG+SpWF4mgqoigAA26awBPbIs9di5OzLrnAmJgVAOlBdAbaT5QBvEbSRqgQhGavJRq0ppxD17cmmrxuG6akhKRUcyuqBWWc7mds+6boeCqG6S6aV1V5KwwTJSmTNpGRnmHlYFl0bpyDFDn8pVhArLE+EH36S8h3tagyIiuRWXztlNONtMtuBxd8lZUCDdSmgu6sIFwTXJnOu/OzjMsuWaSl5VwqSpV4AhRqKnThDJMFeZS2Y/ZVpEkq3RDm6MOqqStINULvHjaAFA8ogUmj+ep0slKZRCXiKX90JQD9IIu16K9JhkmCH5A5PuWhPNgAlCFhx9eoBJvUP8SiKAcp2QKzTBimIhszvq/LPaYAXyvEHT2mAO0ARW1s3VnTSytyWCVqxUptRbqdpCSBXlpAZFeT+RclIqvy8ulK9F9RK18wUomnRAEgIqKbYAizebmzErCxJpCgoKBvuaQag8bbAErIrAEUazb2YlQUJNIKSCDfcwINQeNtgCQ2rZrU2ypl9AW0ul5JJFaEKGKSDpAMAR3uZWX+5J9Nz80MFyDuY2X+5p9Nz80MDI7WbkrKS8u7LssBDL97dUXlEKvpuKxJJFU4YGBDlYeRklIu7rLS4bcKSm8FKPBJBIopRGlI6oA6W/kpJz6kqmmA6pAISSVCgNCRwSNYgBxs6Rbl2kNMpCG2xdQkVoANWOMAR1GbqzQ4HBKJvhV8G+vjA3q8bbjAD7a9mNTbKmX0BxpdLySSAbpChikg4KSD0QA02PkTIybwel5ZLbiQQFBSzgoUIopRGiAJBAEZtzIKQnFlx6WTuiuMtBKFHlVdIvHlMBkFh5BSEksOMyyd0HFWslah5N4mh5RjAZHO3LEYnmw3MthxAUFBJKgLwBAPBIrgTAHGwcmZWQv/FWEtbpS/QqNbtbvGJ0Xj1wA6wBF5rN5Zrq1LXJoKlqKlG8sVKiSTQKpiSYAW2xknJzgbEwwHNyTdbqpYug0qMFCvFGnZADb3NrL/ck+m5+eGBk72fkJZ8u6h1qVShxBqhQUs0OitCqmuAHS2LHYnG9zmWUOo0gLGg7UnSk8ogCMpzWWYFV3BR5C6u71ViYLklNmWazKththpDSB+ygUHOdp5TFIKYARWZ31flntMALN0DZIUaJqSknRjiQTqxgDuHBtHXAB3xtHXAB3xtHXAAvjaOuADvjaOuABug2jrgA742jrgA742jrgAboNo64APdBtHXAB7oNo64ALdBtHXABboNo64AG6DaOuAC3QbR1wAW6DaOuAC3QbR1wAL42jrgAt0G0dcAFug2jrgAt0G0dcADdBtHXABXxtHXABboNo64AG6DaOuAC3QbR1wAW6DaOuACvjaOuABfG0dcAFug2jrgBPMzqGxiQTqSMSfcOWAPFitGt46SanpxgB2fYCxjADW5YiSdAgDzvGnYIAG8adggAbxp2CABvGnYIAG8adggAbxp2CABvGnYIAG8adggAbxp2CABvGnYIAG8adggAbxp2CABvGnYIAG8adggAbxp2CABvGnYIAG8adggAbxp2CABvGnYIAG8adggAbxp2CABvGnYIAG8adggAbxp2CABvGnYIAG8adggAbxp2CABvGnYIAG8adggDozY4B0CAHNloJGEAf//Z"/>
          <p:cNvSpPr>
            <a:spLocks noChangeAspect="1" noChangeArrowheads="1"/>
          </p:cNvSpPr>
          <p:nvPr/>
        </p:nvSpPr>
        <p:spPr bwMode="auto">
          <a:xfrm>
            <a:off x="81261" y="694730"/>
            <a:ext cx="18573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800">
                <a:solidFill>
                  <a:srgbClr val="FFFFFF"/>
                </a:solidFill>
                <a:latin typeface="Gill Sans" charset="0"/>
                <a:ea typeface="ヒラギノ角ゴ ProN W3" charset="0"/>
                <a:cs typeface="ヒラギノ角ゴ ProN W3" charset="0"/>
                <a:sym typeface="Gill Sans" charset="0"/>
              </a:defRPr>
            </a:lvl1pPr>
            <a:lvl2pPr marL="742950" indent="-285750">
              <a:defRPr sz="3800">
                <a:solidFill>
                  <a:srgbClr val="FFFFFF"/>
                </a:solidFill>
                <a:latin typeface="Gill Sans" charset="0"/>
                <a:ea typeface="ヒラギノ角ゴ ProN W3" charset="0"/>
                <a:cs typeface="ヒラギノ角ゴ ProN W3" charset="0"/>
                <a:sym typeface="Gill Sans" charset="0"/>
              </a:defRPr>
            </a:lvl2pPr>
            <a:lvl3pPr marL="1143000" indent="-228600">
              <a:defRPr sz="3800">
                <a:solidFill>
                  <a:srgbClr val="FFFFFF"/>
                </a:solidFill>
                <a:latin typeface="Gill Sans" charset="0"/>
                <a:ea typeface="ヒラギノ角ゴ ProN W3" charset="0"/>
                <a:cs typeface="ヒラギノ角ゴ ProN W3" charset="0"/>
                <a:sym typeface="Gill Sans" charset="0"/>
              </a:defRPr>
            </a:lvl3pPr>
            <a:lvl4pPr marL="1600200" indent="-228600">
              <a:defRPr sz="3800">
                <a:solidFill>
                  <a:srgbClr val="FFFFFF"/>
                </a:solidFill>
                <a:latin typeface="Gill Sans" charset="0"/>
                <a:ea typeface="ヒラギノ角ゴ ProN W3" charset="0"/>
                <a:cs typeface="ヒラギノ角ゴ ProN W3" charset="0"/>
                <a:sym typeface="Gill Sans" charset="0"/>
              </a:defRPr>
            </a:lvl4pPr>
            <a:lvl5pPr marL="2057400" indent="-228600">
              <a:defRPr sz="3800">
                <a:solidFill>
                  <a:srgbClr val="FFFFFF"/>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800">
                <a:solidFill>
                  <a:srgbClr val="FFFFFF"/>
                </a:solidFill>
                <a:latin typeface="Gill Sans" charset="0"/>
                <a:ea typeface="ヒラギノ角ゴ ProN W3" charset="0"/>
                <a:cs typeface="ヒラギノ角ゴ ProN W3" charset="0"/>
                <a:sym typeface="Gill Sans" charset="0"/>
              </a:defRPr>
            </a:lvl9pPr>
          </a:lstStyle>
          <a:p>
            <a:pPr eaLnBrk="0" fontAlgn="base" hangingPunct="0">
              <a:spcBef>
                <a:spcPct val="0"/>
              </a:spcBef>
              <a:spcAft>
                <a:spcPct val="0"/>
              </a:spcAft>
            </a:pPr>
            <a:endParaRPr lang="en-US" altLang="en-US" sz="2138" dirty="0"/>
          </a:p>
        </p:txBody>
      </p:sp>
      <p:sp>
        <p:nvSpPr>
          <p:cNvPr id="16" name="TextBox 15"/>
          <p:cNvSpPr txBox="1"/>
          <p:nvPr/>
        </p:nvSpPr>
        <p:spPr>
          <a:xfrm>
            <a:off x="671617" y="5240795"/>
            <a:ext cx="5593928" cy="830997"/>
          </a:xfrm>
          <a:prstGeom prst="rect">
            <a:avLst/>
          </a:prstGeom>
          <a:noFill/>
        </p:spPr>
        <p:txBody>
          <a:bodyPr wrap="square" rtlCol="0">
            <a:spAutoFit/>
          </a:bodyPr>
          <a:lstStyle/>
          <a:p>
            <a:r>
              <a:rPr lang="en-US" sz="2400" b="1" dirty="0">
                <a:solidFill>
                  <a:srgbClr val="FFFFFF"/>
                </a:solidFill>
                <a:latin typeface="Arial"/>
                <a:cs typeface="Arial"/>
              </a:rPr>
              <a:t>RENU 28 </a:t>
            </a:r>
            <a:r>
              <a:rPr lang="en-US" sz="2400" dirty="0">
                <a:solidFill>
                  <a:srgbClr val="FFFFFF"/>
                </a:solidFill>
                <a:latin typeface="Arial"/>
                <a:cs typeface="Arial"/>
              </a:rPr>
              <a:t>indeholder</a:t>
            </a:r>
            <a:br>
              <a:rPr lang="en-US" sz="2400" dirty="0">
                <a:solidFill>
                  <a:srgbClr val="FFFFFF"/>
                </a:solidFill>
                <a:latin typeface="Arial"/>
                <a:cs typeface="Arial"/>
              </a:rPr>
            </a:br>
            <a:r>
              <a:rPr lang="en-US" sz="2400" b="1" dirty="0">
                <a:solidFill>
                  <a:srgbClr val="FFFFFF"/>
                </a:solidFill>
                <a:latin typeface="Arial"/>
                <a:cs typeface="Arial"/>
              </a:rPr>
              <a:t>INGEN FARLIGE INGREDIENSER</a:t>
            </a:r>
          </a:p>
        </p:txBody>
      </p:sp>
      <p:sp>
        <p:nvSpPr>
          <p:cNvPr id="22" name="TextBox 21"/>
          <p:cNvSpPr txBox="1"/>
          <p:nvPr/>
        </p:nvSpPr>
        <p:spPr>
          <a:xfrm>
            <a:off x="848011" y="2814779"/>
            <a:ext cx="5553742" cy="1846659"/>
          </a:xfrm>
          <a:prstGeom prst="rect">
            <a:avLst/>
          </a:prstGeom>
          <a:noFill/>
        </p:spPr>
        <p:txBody>
          <a:bodyPr wrap="square" rtlCol="0">
            <a:spAutoFit/>
          </a:bodyPr>
          <a:lstStyle/>
          <a:p>
            <a:pPr marL="344488" lvl="0" indent="-344488">
              <a:lnSpc>
                <a:spcPct val="150000"/>
              </a:lnSpc>
              <a:buSzPct val="100000"/>
              <a:buBlip>
                <a:blip r:embed="rId4"/>
              </a:buBlip>
            </a:pPr>
            <a:r>
              <a:rPr lang="en-US" sz="1900" dirty="0">
                <a:solidFill>
                  <a:srgbClr val="FFFFFF"/>
                </a:solidFill>
                <a:latin typeface="Arial"/>
                <a:cs typeface="Arial"/>
              </a:rPr>
              <a:t>Indeholder giftige ingredienser</a:t>
            </a:r>
          </a:p>
          <a:p>
            <a:pPr marL="344488" indent="-344488">
              <a:lnSpc>
                <a:spcPct val="150000"/>
              </a:lnSpc>
              <a:buSzPct val="100000"/>
              <a:buBlip>
                <a:blip r:embed="rId4"/>
              </a:buBlip>
            </a:pPr>
            <a:r>
              <a:rPr lang="en-US" sz="1900" dirty="0">
                <a:solidFill>
                  <a:srgbClr val="FFFFFF"/>
                </a:solidFill>
                <a:latin typeface="Arial"/>
                <a:cs typeface="Arial"/>
              </a:rPr>
              <a:t>Kan forårsage biologisk mutation</a:t>
            </a:r>
          </a:p>
          <a:p>
            <a:pPr marL="344488" indent="-344488">
              <a:lnSpc>
                <a:spcPct val="150000"/>
              </a:lnSpc>
              <a:buSzPct val="100000"/>
              <a:buBlip>
                <a:blip r:embed="rId4"/>
              </a:buBlip>
            </a:pPr>
            <a:r>
              <a:rPr lang="en-US" sz="1900" dirty="0">
                <a:solidFill>
                  <a:srgbClr val="FFFFFF"/>
                </a:solidFill>
                <a:latin typeface="Arial"/>
                <a:cs typeface="Arial"/>
              </a:rPr>
              <a:t>Kan give reproduktive komplikationer</a:t>
            </a:r>
          </a:p>
          <a:p>
            <a:pPr marL="344488" indent="-344488">
              <a:lnSpc>
                <a:spcPct val="150000"/>
              </a:lnSpc>
              <a:buSzPct val="100000"/>
              <a:buBlip>
                <a:blip r:embed="rId4"/>
              </a:buBlip>
            </a:pPr>
            <a:r>
              <a:rPr lang="en-US" sz="1900" dirty="0">
                <a:solidFill>
                  <a:srgbClr val="FFFFFF"/>
                </a:solidFill>
                <a:latin typeface="Arial"/>
                <a:cs typeface="Arial"/>
              </a:rPr>
              <a:t>Kan forårsage tumor</a:t>
            </a:r>
          </a:p>
        </p:txBody>
      </p:sp>
      <p:pic>
        <p:nvPicPr>
          <p:cNvPr id="30" name="Picture 29" descr="shutterstock_232714459.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229193">
            <a:off x="6004532" y="3797301"/>
            <a:ext cx="3302000" cy="2033016"/>
          </a:xfrm>
          <a:prstGeom prst="rect">
            <a:avLst/>
          </a:prstGeom>
          <a:solidFill>
            <a:srgbClr val="FFFFFF">
              <a:shade val="85000"/>
            </a:srgbClr>
          </a:solidFill>
          <a:ln w="3810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dk1">
              <a:shade val="50000"/>
            </a:schemeClr>
          </a:lnRef>
          <a:fillRef idx="1">
            <a:schemeClr val="dk1"/>
          </a:fillRef>
          <a:effectRef idx="0">
            <a:schemeClr val="dk1"/>
          </a:effectRef>
          <a:fontRef idx="minor">
            <a:schemeClr val="lt1"/>
          </a:fontRef>
        </p:style>
      </p:pic>
      <p:pic>
        <p:nvPicPr>
          <p:cNvPr id="26" name="Picture 25" descr="Screen Shot 2014-12-02 at 11.35.42 A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476025">
            <a:off x="5919663" y="656650"/>
            <a:ext cx="3324960" cy="3268537"/>
          </a:xfrm>
          <a:prstGeom prst="rect">
            <a:avLst/>
          </a:prstGeom>
          <a:solidFill>
            <a:srgbClr val="FFFFFF">
              <a:shade val="85000"/>
            </a:srgbClr>
          </a:solidFill>
          <a:ln w="3810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258622" y="817485"/>
            <a:ext cx="2657467" cy="430887"/>
          </a:xfrm>
          <a:prstGeom prst="rect">
            <a:avLst/>
          </a:prstGeom>
          <a:noFill/>
        </p:spPr>
        <p:txBody>
          <a:bodyPr wrap="square" rtlCol="0">
            <a:spAutoFit/>
          </a:bodyPr>
          <a:lstStyle/>
          <a:p>
            <a:pPr lvl="0"/>
            <a:r>
              <a:rPr lang="en-US" sz="2200" dirty="0">
                <a:solidFill>
                  <a:schemeClr val="bg1"/>
                </a:solidFill>
                <a:latin typeface="Arial"/>
                <a:cs typeface="Arial"/>
              </a:rPr>
              <a:t>ER SIKKER</a:t>
            </a:r>
          </a:p>
        </p:txBody>
      </p:sp>
      <p:pic>
        <p:nvPicPr>
          <p:cNvPr id="40" name="Picture 39" descr="RENU28_white.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9247" y="593918"/>
            <a:ext cx="2562287" cy="937269"/>
          </a:xfrm>
          <a:prstGeom prst="rect">
            <a:avLst/>
          </a:prstGeom>
        </p:spPr>
      </p:pic>
    </p:spTree>
    <p:extLst>
      <p:ext uri="{BB962C8B-B14F-4D97-AF65-F5344CB8AC3E}">
        <p14:creationId xmlns:p14="http://schemas.microsoft.com/office/powerpoint/2010/main" val="2392499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15"/>
          <p:cNvSpPr/>
          <p:nvPr/>
        </p:nvSpPr>
        <p:spPr>
          <a:xfrm>
            <a:off x="207049" y="266030"/>
            <a:ext cx="9698953" cy="1206482"/>
          </a:xfrm>
          <a:prstGeom prst="rect">
            <a:avLst/>
          </a:prstGeom>
          <a:ln w="12700">
            <a:miter lim="400000"/>
          </a:ln>
          <a:extLst>
            <a:ext uri="{C572A759-6A51-4108-AA02-DFA0A04FC94B}">
              <ma14:wrappingTextBoxFlag xmlns="" xmlns:ma14="http://schemas.microsoft.com/office/mac/drawingml/2011/main" val="1"/>
            </a:ext>
          </a:extLst>
        </p:spPr>
        <p:txBody>
          <a:bodyPr wrap="square" lIns="48767" tIns="48767" rIns="48767" bIns="48767">
            <a:spAutoFit/>
          </a:bodyPr>
          <a:lstStyle/>
          <a:p>
            <a:pPr lvl="0" algn="ctr" defTabSz="914400">
              <a:defRPr sz="1800">
                <a:solidFill>
                  <a:srgbClr val="000000"/>
                </a:solidFill>
              </a:defRPr>
            </a:pPr>
            <a:r>
              <a:rPr lang="en-AU" sz="3600" dirty="0">
                <a:solidFill>
                  <a:srgbClr val="0076D5"/>
                </a:solidFill>
                <a:latin typeface="Arial"/>
                <a:ea typeface="Calibri"/>
                <a:cs typeface="Arial"/>
                <a:sym typeface="Calibri"/>
              </a:rPr>
              <a:t>Vi lever og dør på celleniveau</a:t>
            </a:r>
          </a:p>
          <a:p>
            <a:pPr lvl="0" algn="ctr" defTabSz="914400">
              <a:defRPr sz="1800">
                <a:solidFill>
                  <a:srgbClr val="000000"/>
                </a:solidFill>
              </a:defRPr>
            </a:pPr>
            <a:endParaRPr sz="3600" dirty="0">
              <a:solidFill>
                <a:srgbClr val="0076D5"/>
              </a:solidFill>
              <a:latin typeface="Arial"/>
              <a:ea typeface="Calibri"/>
              <a:cs typeface="Arial"/>
              <a:sym typeface="Calibri"/>
            </a:endParaRPr>
          </a:p>
        </p:txBody>
      </p:sp>
      <p:sp>
        <p:nvSpPr>
          <p:cNvPr id="34" name="TextBox 33"/>
          <p:cNvSpPr txBox="1"/>
          <p:nvPr/>
        </p:nvSpPr>
        <p:spPr>
          <a:xfrm>
            <a:off x="5605358" y="5190070"/>
            <a:ext cx="3446251" cy="1077218"/>
          </a:xfrm>
          <a:prstGeom prst="rect">
            <a:avLst/>
          </a:prstGeom>
          <a:solidFill>
            <a:schemeClr val="bg1">
              <a:alpha val="94000"/>
            </a:schemeClr>
          </a:solidFill>
          <a:ln w="57150" cmpd="sng">
            <a:solidFill>
              <a:srgbClr val="1F497D"/>
            </a:solidFill>
          </a:ln>
        </p:spPr>
        <p:txBody>
          <a:bodyPr wrap="square" rtlCol="0">
            <a:spAutoFit/>
          </a:bodyPr>
          <a:lstStyle/>
          <a:p>
            <a:pPr marL="285750" indent="-285750">
              <a:buFont typeface="Arial"/>
              <a:buChar char="•"/>
            </a:pPr>
            <a:r>
              <a:rPr lang="en-US" sz="1600" b="1" dirty="0">
                <a:solidFill>
                  <a:srgbClr val="0365C0"/>
                </a:solidFill>
                <a:latin typeface="Helvetica"/>
                <a:cs typeface="Helvetica"/>
              </a:rPr>
              <a:t>Mere end 12,000 artikler i</a:t>
            </a:r>
            <a:br>
              <a:rPr lang="en-US" sz="1600" b="1" dirty="0">
                <a:solidFill>
                  <a:srgbClr val="0365C0"/>
                </a:solidFill>
                <a:latin typeface="Helvetica"/>
                <a:cs typeface="Helvetica"/>
              </a:rPr>
            </a:br>
            <a:r>
              <a:rPr lang="en-US" sz="1600" dirty="0">
                <a:solidFill>
                  <a:srgbClr val="0365C0"/>
                </a:solidFill>
                <a:latin typeface="Helvetica"/>
                <a:cs typeface="Helvetica"/>
              </a:rPr>
              <a:t>www.pubmed.gov</a:t>
            </a:r>
            <a:endParaRPr lang="en-US" sz="1600" b="1" dirty="0">
              <a:solidFill>
                <a:srgbClr val="0365C0"/>
              </a:solidFill>
              <a:latin typeface="Helvetica"/>
              <a:cs typeface="Helvetica"/>
            </a:endParaRPr>
          </a:p>
          <a:p>
            <a:endParaRPr lang="en-US" sz="1600" b="1" dirty="0">
              <a:solidFill>
                <a:srgbClr val="0365C0"/>
              </a:solidFill>
              <a:latin typeface="Helvetica"/>
              <a:cs typeface="Helvetica"/>
            </a:endParaRPr>
          </a:p>
          <a:p>
            <a:pPr marL="285750" indent="-285750">
              <a:buFont typeface="Arial"/>
              <a:buChar char="•"/>
            </a:pPr>
            <a:r>
              <a:rPr lang="en-US" sz="1600" b="1" dirty="0">
                <a:solidFill>
                  <a:srgbClr val="0365C0"/>
                </a:solidFill>
                <a:latin typeface="Helvetica"/>
                <a:cs typeface="Helvetica"/>
              </a:rPr>
              <a:t>Mere end 1,200 bøger</a:t>
            </a:r>
          </a:p>
        </p:txBody>
      </p:sp>
      <p:sp>
        <p:nvSpPr>
          <p:cNvPr id="35" name="Shape 337"/>
          <p:cNvSpPr/>
          <p:nvPr/>
        </p:nvSpPr>
        <p:spPr>
          <a:xfrm>
            <a:off x="345018" y="772076"/>
            <a:ext cx="9450917" cy="1021816"/>
          </a:xfrm>
          <a:prstGeom prst="rect">
            <a:avLst/>
          </a:prstGeom>
          <a:ln w="12700">
            <a:miter lim="400000"/>
          </a:ln>
          <a:extLst>
            <a:ext uri="{C572A759-6A51-4108-AA02-DFA0A04FC94B}">
              <ma14:wrappingTextBoxFlag xmlns="" xmlns:ma14="http://schemas.microsoft.com/office/mac/drawingml/2011/main" val="1"/>
            </a:ext>
          </a:extLst>
        </p:spPr>
        <p:txBody>
          <a:bodyPr wrap="square" lIns="48767" tIns="48767" rIns="48767" bIns="48767">
            <a:spAutoFit/>
          </a:bodyPr>
          <a:lstStyle/>
          <a:p>
            <a:pPr lvl="0" defTabSz="914400">
              <a:defRPr sz="1800">
                <a:solidFill>
                  <a:srgbClr val="000000"/>
                </a:solidFill>
              </a:defRPr>
            </a:pPr>
            <a:r>
              <a:rPr lang="en-AU" sz="2000" dirty="0">
                <a:solidFill>
                  <a:schemeClr val="tx1">
                    <a:lumMod val="85000"/>
                    <a:lumOff val="15000"/>
                  </a:schemeClr>
                </a:solidFill>
                <a:latin typeface="Arial"/>
                <a:ea typeface="Calibri"/>
                <a:cs typeface="Arial"/>
                <a:sym typeface="Calibri"/>
              </a:rPr>
              <a:t>Redox Signalmolekyler er alt afgørende for cellernes sundhed og funktion. </a:t>
            </a:r>
            <a:r>
              <a:rPr lang="en-AU" sz="2000" i="1" dirty="0">
                <a:solidFill>
                  <a:schemeClr val="tx1">
                    <a:lumMod val="85000"/>
                    <a:lumOff val="15000"/>
                  </a:schemeClr>
                </a:solidFill>
                <a:latin typeface="Arial"/>
                <a:ea typeface="Calibri"/>
                <a:cs typeface="Arial"/>
                <a:sym typeface="Calibri"/>
              </a:rPr>
              <a:t>Redox Signalmolekyler </a:t>
            </a:r>
            <a:r>
              <a:rPr lang="en-AU" sz="2000" dirty="0">
                <a:solidFill>
                  <a:schemeClr val="tx1">
                    <a:lumMod val="85000"/>
                    <a:lumOff val="15000"/>
                  </a:schemeClr>
                </a:solidFill>
                <a:latin typeface="Arial"/>
                <a:ea typeface="Calibri"/>
                <a:cs typeface="Arial"/>
                <a:sym typeface="Calibri"/>
              </a:rPr>
              <a:t>er en forudsætning for at alle kroppens systemer og funktioner virker. </a:t>
            </a:r>
            <a:endParaRPr sz="2000" dirty="0">
              <a:solidFill>
                <a:schemeClr val="tx1">
                  <a:lumMod val="85000"/>
                  <a:lumOff val="15000"/>
                </a:schemeClr>
              </a:solidFill>
              <a:latin typeface="Arial"/>
              <a:ea typeface="Calibri"/>
              <a:cs typeface="Arial"/>
              <a:sym typeface="Calibri"/>
            </a:endParaRP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03" y="1793892"/>
            <a:ext cx="4190818" cy="4595478"/>
          </a:xfrm>
          <a:prstGeom prst="rect">
            <a:avLst/>
          </a:prstGeom>
        </p:spPr>
      </p:pic>
      <p:pic>
        <p:nvPicPr>
          <p:cNvPr id="5" name="Bille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6797" y="1600200"/>
            <a:ext cx="4754879" cy="3509009"/>
          </a:xfrm>
          <a:prstGeom prst="rect">
            <a:avLst/>
          </a:prstGeom>
        </p:spPr>
      </p:pic>
    </p:spTree>
    <p:extLst>
      <p:ext uri="{BB962C8B-B14F-4D97-AF65-F5344CB8AC3E}">
        <p14:creationId xmlns:p14="http://schemas.microsoft.com/office/powerpoint/2010/main" val="3255210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28600"/>
            <a:ext cx="8915400" cy="1181100"/>
          </a:xfrm>
        </p:spPr>
        <p:txBody>
          <a:bodyPr>
            <a:normAutofit/>
          </a:bodyPr>
          <a:lstStyle/>
          <a:p>
            <a:r>
              <a:rPr lang="en-US" b="1" dirty="0"/>
              <a:t>HVAD ER REDOXSIGNALERING</a:t>
            </a:r>
            <a:br>
              <a:rPr lang="en-US" dirty="0"/>
            </a:br>
            <a:r>
              <a:rPr lang="en-US" dirty="0"/>
              <a:t>&amp; HVORDAN PÅVIRKER DET MIG?</a:t>
            </a:r>
          </a:p>
        </p:txBody>
      </p:sp>
      <p:sp>
        <p:nvSpPr>
          <p:cNvPr id="4" name="Content Placeholder 3"/>
          <p:cNvSpPr>
            <a:spLocks noGrp="1"/>
          </p:cNvSpPr>
          <p:nvPr>
            <p:ph sz="quarter" idx="11"/>
          </p:nvPr>
        </p:nvSpPr>
        <p:spPr>
          <a:xfrm>
            <a:off x="5764742" y="1522426"/>
            <a:ext cx="3797300" cy="1284281"/>
          </a:xfrm>
        </p:spPr>
        <p:txBody>
          <a:bodyPr>
            <a:normAutofit fontScale="92500"/>
          </a:bodyPr>
          <a:lstStyle/>
          <a:p>
            <a:pPr marL="0" indent="0">
              <a:spcBef>
                <a:spcPts val="939"/>
              </a:spcBef>
              <a:buNone/>
            </a:pPr>
            <a:r>
              <a:rPr lang="en-US" sz="2400" dirty="0"/>
              <a:t>Når vi bliver ældre producerer vi færre og færre Redox Signalmolekyler.</a:t>
            </a:r>
          </a:p>
        </p:txBody>
      </p:sp>
      <p:sp>
        <p:nvSpPr>
          <p:cNvPr id="3" name="Right Arrow 2"/>
          <p:cNvSpPr/>
          <p:nvPr/>
        </p:nvSpPr>
        <p:spPr>
          <a:xfrm rot="873099">
            <a:off x="264148" y="4621540"/>
            <a:ext cx="7545288" cy="775591"/>
          </a:xfrm>
          <a:prstGeom prst="rightArrow">
            <a:avLst/>
          </a:prstGeom>
          <a:gradFill>
            <a:gsLst>
              <a:gs pos="0">
                <a:srgbClr val="3DA547"/>
              </a:gs>
              <a:gs pos="100000">
                <a:schemeClr val="accent3">
                  <a:lumMod val="60000"/>
                  <a:lumOff val="40000"/>
                </a:schemeClr>
              </a:gs>
            </a:gsLst>
          </a:gradFill>
          <a:ln>
            <a:solidFill>
              <a:srgbClr val="3DA547"/>
            </a:solidFill>
          </a:ln>
        </p:spPr>
        <p:style>
          <a:lnRef idx="1">
            <a:schemeClr val="accent1"/>
          </a:lnRef>
          <a:fillRef idx="3">
            <a:schemeClr val="accent1"/>
          </a:fillRef>
          <a:effectRef idx="2">
            <a:schemeClr val="accent1"/>
          </a:effectRef>
          <a:fontRef idx="minor">
            <a:schemeClr val="lt1"/>
          </a:fontRef>
        </p:style>
        <p:txBody>
          <a:bodyPr lIns="107287" tIns="53643" rIns="107287" bIns="53643" rtlCol="0" anchor="ctr"/>
          <a:lstStyle/>
          <a:p>
            <a:pPr algn="ctr"/>
            <a:endParaRPr lang="en-US" dirty="0"/>
          </a:p>
        </p:txBody>
      </p:sp>
      <p:sp>
        <p:nvSpPr>
          <p:cNvPr id="6" name="Rectangle 5"/>
          <p:cNvSpPr/>
          <p:nvPr/>
        </p:nvSpPr>
        <p:spPr>
          <a:xfrm rot="845206">
            <a:off x="759672" y="4774477"/>
            <a:ext cx="5922638" cy="323777"/>
          </a:xfrm>
          <a:prstGeom prst="rect">
            <a:avLst/>
          </a:prstGeom>
        </p:spPr>
        <p:txBody>
          <a:bodyPr wrap="square" lIns="107287" tIns="53643" rIns="107287" bIns="53643">
            <a:spAutoFit/>
          </a:bodyPr>
          <a:lstStyle/>
          <a:p>
            <a:pPr algn="ctr">
              <a:defRPr/>
            </a:pPr>
            <a:r>
              <a:rPr lang="en-US" sz="1400" dirty="0">
                <a:solidFill>
                  <a:srgbClr val="FFFFFF"/>
                </a:solidFill>
                <a:latin typeface="Helvetica" charset="0"/>
                <a:ea typeface="Helvetica" charset="0"/>
                <a:cs typeface="Helvetica" charset="0"/>
              </a:rPr>
              <a:t>NEDSÆTTELSE OG UBALANCE  I REDOXFUNKTIONEN</a:t>
            </a:r>
          </a:p>
        </p:txBody>
      </p:sp>
      <p:sp>
        <p:nvSpPr>
          <p:cNvPr id="8" name="Content Placeholder 3"/>
          <p:cNvSpPr txBox="1">
            <a:spLocks/>
          </p:cNvSpPr>
          <p:nvPr/>
        </p:nvSpPr>
        <p:spPr>
          <a:xfrm>
            <a:off x="812800" y="6165098"/>
            <a:ext cx="8021108" cy="426202"/>
          </a:xfrm>
          <a:prstGeom prst="rect">
            <a:avLst/>
          </a:prstGeom>
        </p:spPr>
        <p:txBody>
          <a:bodyPr vert="horz" lIns="107287" tIns="53643" rIns="107287" bIns="53643" rtlCol="0">
            <a:norm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rgbClr val="3DA547"/>
                </a:solidFill>
              </a:rPr>
              <a:t>DU VIL KOMME TIL AT SE OG MÆRKE VIRKNINGEN MED ALDEREN</a:t>
            </a:r>
          </a:p>
        </p:txBody>
      </p:sp>
      <p:pic>
        <p:nvPicPr>
          <p:cNvPr id="22" name="image.jpg" descr="iStock_000004306066XSmall.jpg"/>
          <p:cNvPicPr/>
          <p:nvPr/>
        </p:nvPicPr>
        <p:blipFill>
          <a:blip r:embed="rId3" cstate="screen">
            <a:extLst>
              <a:ext uri="{28A0092B-C50C-407E-A947-70E740481C1C}">
                <a14:useLocalDpi xmlns:a14="http://schemas.microsoft.com/office/drawing/2010/main"/>
              </a:ext>
            </a:extLst>
          </a:blip>
          <a:stretch>
            <a:fillRect/>
          </a:stretch>
        </p:blipFill>
        <p:spPr>
          <a:xfrm>
            <a:off x="534905" y="1473205"/>
            <a:ext cx="1473812" cy="2057401"/>
          </a:xfrm>
          <a:prstGeom prst="rect">
            <a:avLst/>
          </a:prstGeom>
          <a:ln w="12700">
            <a:solidFill>
              <a:srgbClr val="1F497D"/>
            </a:solidFill>
          </a:ln>
          <a:effectLst>
            <a:outerShdw blurRad="292100" dist="139700" dir="2700000" rotWithShape="0">
              <a:srgbClr val="333333">
                <a:alpha val="64999"/>
              </a:srgbClr>
            </a:outerShdw>
          </a:effectLst>
        </p:spPr>
      </p:pic>
      <p:pic>
        <p:nvPicPr>
          <p:cNvPr id="23" name="image.jpg" descr="iStock_000002721547XSmall.jpg"/>
          <p:cNvPicPr/>
          <p:nvPr/>
        </p:nvPicPr>
        <p:blipFill>
          <a:blip r:embed="rId4" cstate="screen">
            <a:extLst>
              <a:ext uri="{28A0092B-C50C-407E-A947-70E740481C1C}">
                <a14:useLocalDpi xmlns:a14="http://schemas.microsoft.com/office/drawing/2010/main"/>
              </a:ext>
            </a:extLst>
          </a:blip>
          <a:stretch>
            <a:fillRect/>
          </a:stretch>
        </p:blipFill>
        <p:spPr>
          <a:xfrm>
            <a:off x="2510718" y="1975785"/>
            <a:ext cx="1307587" cy="2082801"/>
          </a:xfrm>
          <a:prstGeom prst="rect">
            <a:avLst/>
          </a:prstGeom>
          <a:ln w="12700">
            <a:solidFill>
              <a:srgbClr val="1F497D"/>
            </a:solidFill>
          </a:ln>
          <a:effectLst>
            <a:outerShdw blurRad="292100" dist="139700" dir="2700000" rotWithShape="0">
              <a:srgbClr val="333333">
                <a:alpha val="64999"/>
              </a:srgbClr>
            </a:outerShdw>
          </a:effectLst>
        </p:spPr>
      </p:pic>
      <p:pic>
        <p:nvPicPr>
          <p:cNvPr id="24" name="image.jpg" descr="iStock_000001573999XSmall.jpg"/>
          <p:cNvPicPr/>
          <p:nvPr/>
        </p:nvPicPr>
        <p:blipFill>
          <a:blip r:embed="rId5" cstate="screen">
            <a:extLst>
              <a:ext uri="{28A0092B-C50C-407E-A947-70E740481C1C}">
                <a14:useLocalDpi xmlns:a14="http://schemas.microsoft.com/office/drawing/2010/main"/>
              </a:ext>
            </a:extLst>
          </a:blip>
          <a:stretch>
            <a:fillRect/>
          </a:stretch>
        </p:blipFill>
        <p:spPr>
          <a:xfrm>
            <a:off x="4429367" y="2501906"/>
            <a:ext cx="1278731" cy="2133600"/>
          </a:xfrm>
          <a:prstGeom prst="rect">
            <a:avLst/>
          </a:prstGeom>
          <a:ln w="12700">
            <a:solidFill>
              <a:srgbClr val="1F497D"/>
            </a:solidFill>
          </a:ln>
          <a:effectLst>
            <a:outerShdw blurRad="292100" dist="139700" dir="2700000" rotWithShape="0">
              <a:srgbClr val="333333">
                <a:alpha val="64999"/>
              </a:srgbClr>
            </a:outerShdw>
          </a:effectLst>
        </p:spPr>
      </p:pic>
      <p:pic>
        <p:nvPicPr>
          <p:cNvPr id="25" name="image.jpg" descr="iStock_000000969911XSmall.jpg"/>
          <p:cNvPicPr/>
          <p:nvPr/>
        </p:nvPicPr>
        <p:blipFill>
          <a:blip r:embed="rId6" cstate="screen">
            <a:extLst>
              <a:ext uri="{28A0092B-C50C-407E-A947-70E740481C1C}">
                <a14:useLocalDpi xmlns:a14="http://schemas.microsoft.com/office/drawing/2010/main"/>
              </a:ext>
            </a:extLst>
          </a:blip>
          <a:stretch>
            <a:fillRect/>
          </a:stretch>
        </p:blipFill>
        <p:spPr>
          <a:xfrm>
            <a:off x="6309115" y="3010836"/>
            <a:ext cx="1339460" cy="2095500"/>
          </a:xfrm>
          <a:prstGeom prst="rect">
            <a:avLst/>
          </a:prstGeom>
          <a:ln w="12700">
            <a:solidFill>
              <a:srgbClr val="1F497D"/>
            </a:solidFill>
          </a:ln>
          <a:effectLst>
            <a:outerShdw blurRad="292100" dist="139700" dir="2700000" rotWithShape="0">
              <a:srgbClr val="333333">
                <a:alpha val="64999"/>
              </a:srgbClr>
            </a:outerShdw>
          </a:effectLst>
        </p:spPr>
      </p:pic>
    </p:spTree>
    <p:extLst>
      <p:ext uri="{BB962C8B-B14F-4D97-AF65-F5344CB8AC3E}">
        <p14:creationId xmlns:p14="http://schemas.microsoft.com/office/powerpoint/2010/main" val="1162107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15"/>
          <p:cNvSpPr/>
          <p:nvPr/>
        </p:nvSpPr>
        <p:spPr>
          <a:xfrm>
            <a:off x="107989" y="266030"/>
            <a:ext cx="9698953" cy="1206482"/>
          </a:xfrm>
          <a:prstGeom prst="rect">
            <a:avLst/>
          </a:prstGeom>
          <a:ln w="12700">
            <a:miter lim="400000"/>
          </a:ln>
          <a:extLst>
            <a:ext uri="{C572A759-6A51-4108-AA02-DFA0A04FC94B}">
              <ma14:wrappingTextBoxFlag xmlns="" xmlns:ma14="http://schemas.microsoft.com/office/mac/drawingml/2011/main" val="1"/>
            </a:ext>
          </a:extLst>
        </p:spPr>
        <p:txBody>
          <a:bodyPr wrap="square" lIns="48767" tIns="48767" rIns="48767" bIns="48767">
            <a:spAutoFit/>
          </a:bodyPr>
          <a:lstStyle/>
          <a:p>
            <a:pPr lvl="0" algn="ctr" defTabSz="914400">
              <a:defRPr sz="1800">
                <a:solidFill>
                  <a:srgbClr val="000000"/>
                </a:solidFill>
              </a:defRPr>
            </a:pPr>
            <a:r>
              <a:rPr lang="en-AU" sz="3600" dirty="0">
                <a:solidFill>
                  <a:srgbClr val="0076D5"/>
                </a:solidFill>
                <a:latin typeface="Arial"/>
                <a:ea typeface="Calibri"/>
                <a:cs typeface="Arial"/>
                <a:sym typeface="Calibri"/>
              </a:rPr>
              <a:t>Videnskaben bag Redox Signalmolekyler</a:t>
            </a:r>
          </a:p>
          <a:p>
            <a:pPr lvl="0" algn="ctr" defTabSz="914400">
              <a:defRPr sz="1800">
                <a:solidFill>
                  <a:srgbClr val="000000"/>
                </a:solidFill>
              </a:defRPr>
            </a:pPr>
            <a:endParaRPr sz="3600" dirty="0">
              <a:solidFill>
                <a:srgbClr val="0076D5"/>
              </a:solidFill>
              <a:latin typeface="Arial"/>
              <a:ea typeface="Calibri"/>
              <a:cs typeface="Arial"/>
              <a:sym typeface="Calibri"/>
            </a:endParaRPr>
          </a:p>
        </p:txBody>
      </p:sp>
      <p:pic>
        <p:nvPicPr>
          <p:cNvPr id="8" name="Picture 7" descr="human-body-system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2334" y="1188720"/>
            <a:ext cx="6138369" cy="4760992"/>
          </a:xfrm>
          <a:prstGeom prst="rect">
            <a:avLst/>
          </a:prstGeom>
        </p:spPr>
      </p:pic>
      <p:sp>
        <p:nvSpPr>
          <p:cNvPr id="9" name="Rectangle 8"/>
          <p:cNvSpPr/>
          <p:nvPr/>
        </p:nvSpPr>
        <p:spPr>
          <a:xfrm>
            <a:off x="207049" y="1026532"/>
            <a:ext cx="3433406" cy="4893647"/>
          </a:xfrm>
          <a:prstGeom prst="rect">
            <a:avLst/>
          </a:prstGeom>
        </p:spPr>
        <p:txBody>
          <a:bodyPr wrap="square">
            <a:spAutoFit/>
          </a:bodyPr>
          <a:lstStyle/>
          <a:p>
            <a:r>
              <a:rPr lang="en-US" sz="2400" dirty="0">
                <a:latin typeface="Arial"/>
                <a:cs typeface="Arial"/>
              </a:rPr>
              <a:t>“Uanset h</a:t>
            </a:r>
            <a:r>
              <a:rPr lang="sv-SE" sz="2400" dirty="0">
                <a:latin typeface="Arial"/>
                <a:cs typeface="Arial"/>
              </a:rPr>
              <a:t>vad dine sundhedsmæssige bekymringer kan være, så tilpasser ASEA´s Redoxteknologi din cellkommunikation til det optimale niveau. Dette forbedrer sundheden i hver eneste del af kroppen og det begynder allerede første gang du bruger Asea ”.</a:t>
            </a:r>
            <a:endParaRPr lang="en-US" sz="2400" dirty="0">
              <a:latin typeface="Arial"/>
              <a:cs typeface="Arial"/>
            </a:endParaRPr>
          </a:p>
        </p:txBody>
      </p:sp>
    </p:spTree>
    <p:extLst>
      <p:ext uri="{BB962C8B-B14F-4D97-AF65-F5344CB8AC3E}">
        <p14:creationId xmlns:p14="http://schemas.microsoft.com/office/powerpoint/2010/main" val="1592361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3343449" y="1807180"/>
            <a:ext cx="3358700" cy="4365043"/>
          </a:xfrm>
        </p:spPr>
        <p:txBody>
          <a:bodyPr>
            <a:normAutofit/>
          </a:bodyPr>
          <a:lstStyle/>
          <a:p>
            <a:pPr marL="0" indent="0">
              <a:spcBef>
                <a:spcPts val="1000"/>
              </a:spcBef>
              <a:buNone/>
            </a:pPr>
            <a:r>
              <a:rPr lang="en-US" b="1" dirty="0">
                <a:solidFill>
                  <a:srgbClr val="3DA547"/>
                </a:solidFill>
              </a:rPr>
              <a:t>ASEA er det eneste sted</a:t>
            </a:r>
            <a:br>
              <a:rPr lang="en-US" dirty="0"/>
            </a:br>
            <a:r>
              <a:rPr lang="en-US" dirty="0"/>
              <a:t>i verden du kan få disse to eksklusive og banebrydende produkter. </a:t>
            </a:r>
          </a:p>
          <a:p>
            <a:pPr>
              <a:spcBef>
                <a:spcPts val="0"/>
              </a:spcBef>
              <a:buFont typeface="Arial" charset="0"/>
              <a:buChar char="•"/>
            </a:pPr>
            <a:endParaRPr lang="en-US" dirty="0"/>
          </a:p>
          <a:p>
            <a:pPr>
              <a:spcBef>
                <a:spcPts val="0"/>
              </a:spcBef>
              <a:buFont typeface="Arial" charset="0"/>
              <a:buChar char="•"/>
            </a:pPr>
            <a:r>
              <a:rPr lang="en-US" dirty="0"/>
              <a:t>100% ugiftige</a:t>
            </a:r>
          </a:p>
          <a:p>
            <a:pPr>
              <a:spcBef>
                <a:spcPts val="0"/>
              </a:spcBef>
              <a:buFont typeface="Arial" charset="0"/>
              <a:buChar char="•"/>
            </a:pPr>
            <a:r>
              <a:rPr lang="en-US" dirty="0"/>
              <a:t>Dokumenteret virkning</a:t>
            </a:r>
          </a:p>
          <a:p>
            <a:pPr>
              <a:spcBef>
                <a:spcPts val="0"/>
              </a:spcBef>
              <a:buFont typeface="Arial" charset="0"/>
              <a:buChar char="•"/>
            </a:pPr>
            <a:r>
              <a:rPr lang="en-US" dirty="0"/>
              <a:t>Overkommelig pris</a:t>
            </a:r>
          </a:p>
          <a:p>
            <a:pPr>
              <a:spcBef>
                <a:spcPts val="0"/>
              </a:spcBef>
              <a:buFont typeface="Arial" charset="0"/>
              <a:buChar char="•"/>
            </a:pPr>
            <a:endParaRPr lang="en-US" dirty="0"/>
          </a:p>
        </p:txBody>
      </p:sp>
      <p:grpSp>
        <p:nvGrpSpPr>
          <p:cNvPr id="14" name="Group 13"/>
          <p:cNvGrpSpPr/>
          <p:nvPr/>
        </p:nvGrpSpPr>
        <p:grpSpPr>
          <a:xfrm>
            <a:off x="7044269" y="371309"/>
            <a:ext cx="2099732" cy="5839276"/>
            <a:chOff x="996897" y="329281"/>
            <a:chExt cx="1565506" cy="4379457"/>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6897" y="329281"/>
              <a:ext cx="1565506" cy="604065"/>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897" y="3717251"/>
              <a:ext cx="1565506" cy="99148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38451" y="1100572"/>
              <a:ext cx="923051" cy="2878200"/>
            </a:xfrm>
            <a:prstGeom prst="rect">
              <a:avLst/>
            </a:prstGeom>
          </p:spPr>
        </p:pic>
      </p:grpSp>
      <p:grpSp>
        <p:nvGrpSpPr>
          <p:cNvPr id="19" name="Group 14"/>
          <p:cNvGrpSpPr/>
          <p:nvPr/>
        </p:nvGrpSpPr>
        <p:grpSpPr>
          <a:xfrm>
            <a:off x="525192" y="371309"/>
            <a:ext cx="2500486" cy="5800912"/>
            <a:chOff x="6707510" y="362467"/>
            <a:chExt cx="1626654" cy="4350684"/>
          </a:xfrm>
        </p:grpSpPr>
        <p:pic>
          <p:nvPicPr>
            <p:cNvPr id="20"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07510" y="362467"/>
              <a:ext cx="1626654" cy="542480"/>
            </a:xfrm>
            <a:prstGeom prst="rect">
              <a:avLst/>
            </a:prstGeom>
          </p:spPr>
        </p:pic>
        <p:pic>
          <p:nvPicPr>
            <p:cNvPr id="21"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07510" y="3758845"/>
              <a:ext cx="1565506" cy="954306"/>
            </a:xfrm>
            <a:prstGeom prst="rect">
              <a:avLst/>
            </a:prstGeom>
          </p:spPr>
        </p:pic>
        <p:pic>
          <p:nvPicPr>
            <p:cNvPr id="22" name="Picture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60216" y="1468142"/>
              <a:ext cx="1060093" cy="2668922"/>
            </a:xfrm>
            <a:prstGeom prst="rect">
              <a:avLst/>
            </a:prstGeom>
          </p:spPr>
        </p:pic>
      </p:grpSp>
      <p:pic>
        <p:nvPicPr>
          <p:cNvPr id="23" name="Picture 3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47368" y="4911975"/>
            <a:ext cx="2750865" cy="984265"/>
          </a:xfrm>
          <a:prstGeom prst="rect">
            <a:avLst/>
          </a:prstGeom>
        </p:spPr>
      </p:pic>
    </p:spTree>
    <p:extLst>
      <p:ext uri="{BB962C8B-B14F-4D97-AF65-F5344CB8AC3E}">
        <p14:creationId xmlns:p14="http://schemas.microsoft.com/office/powerpoint/2010/main" val="412804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240273" y="546574"/>
            <a:ext cx="3345382" cy="430887"/>
          </a:xfrm>
          <a:prstGeom prst="rect">
            <a:avLst/>
          </a:prstGeom>
          <a:noFill/>
        </p:spPr>
        <p:txBody>
          <a:bodyPr wrap="square" rtlCol="0">
            <a:spAutoFit/>
          </a:bodyPr>
          <a:lstStyle/>
          <a:p>
            <a:pPr lvl="0"/>
            <a:r>
              <a:rPr lang="en-US" sz="2200" dirty="0">
                <a:solidFill>
                  <a:srgbClr val="666666"/>
                </a:solidFill>
                <a:latin typeface="Arial"/>
                <a:cs typeface="Arial"/>
              </a:rPr>
              <a:t>KLINISKE TESTS</a:t>
            </a:r>
          </a:p>
        </p:txBody>
      </p:sp>
      <p:pic>
        <p:nvPicPr>
          <p:cNvPr id="12" name="Picture 11" descr="RENU-28-logo.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706" y="424363"/>
            <a:ext cx="2330601" cy="724124"/>
          </a:xfrm>
          <a:prstGeom prst="rect">
            <a:avLst/>
          </a:prstGeom>
        </p:spPr>
      </p:pic>
      <p:pic>
        <p:nvPicPr>
          <p:cNvPr id="5" name="image195.png" descr="Bildschirmfoto 2014-05-11 um 15.22.05.png"/>
          <p:cNvPicPr/>
          <p:nvPr/>
        </p:nvPicPr>
        <p:blipFill>
          <a:blip r:embed="rId4" cstate="screen">
            <a:extLst>
              <a:ext uri="{28A0092B-C50C-407E-A947-70E740481C1C}">
                <a14:useLocalDpi xmlns:a14="http://schemas.microsoft.com/office/drawing/2010/main"/>
              </a:ext>
            </a:extLst>
          </a:blip>
          <a:stretch>
            <a:fillRect/>
          </a:stretch>
        </p:blipFill>
        <p:spPr>
          <a:xfrm>
            <a:off x="4468298" y="3114517"/>
            <a:ext cx="2796103" cy="1322021"/>
          </a:xfrm>
          <a:prstGeom prst="rect">
            <a:avLst/>
          </a:prstGeom>
          <a:ln w="25400">
            <a:miter lim="400000"/>
          </a:ln>
          <a:effectLst>
            <a:outerShdw blurRad="127000" dist="76200" dir="5520000" rotWithShape="0">
              <a:srgbClr val="000000">
                <a:alpha val="60000"/>
              </a:srgbClr>
            </a:outerShdw>
          </a:effectLst>
        </p:spPr>
      </p:pic>
      <p:pic>
        <p:nvPicPr>
          <p:cNvPr id="6" name="image196.png" descr="Bildschirmfoto 2014-05-11 um 15.22.42.png"/>
          <p:cNvPicPr/>
          <p:nvPr/>
        </p:nvPicPr>
        <p:blipFill>
          <a:blip r:embed="rId5" cstate="screen">
            <a:extLst>
              <a:ext uri="{28A0092B-C50C-407E-A947-70E740481C1C}">
                <a14:useLocalDpi xmlns:a14="http://schemas.microsoft.com/office/drawing/2010/main"/>
              </a:ext>
            </a:extLst>
          </a:blip>
          <a:stretch>
            <a:fillRect/>
          </a:stretch>
        </p:blipFill>
        <p:spPr>
          <a:xfrm>
            <a:off x="3838887" y="1289755"/>
            <a:ext cx="3040289" cy="1538115"/>
          </a:xfrm>
          <a:prstGeom prst="rect">
            <a:avLst/>
          </a:prstGeom>
          <a:ln w="25400">
            <a:miter lim="400000"/>
          </a:ln>
          <a:effectLst>
            <a:outerShdw blurRad="127000" dist="76200" dir="5520000" rotWithShape="0">
              <a:srgbClr val="000000">
                <a:alpha val="60000"/>
              </a:srgbClr>
            </a:outerShdw>
          </a:effectLst>
        </p:spPr>
      </p:pic>
      <p:pic>
        <p:nvPicPr>
          <p:cNvPr id="7" name="image197.png" descr="Bildschirmfoto 2014-05-11 um 15.23.59.png"/>
          <p:cNvPicPr/>
          <p:nvPr/>
        </p:nvPicPr>
        <p:blipFill>
          <a:blip r:embed="rId6" cstate="screen">
            <a:extLst>
              <a:ext uri="{28A0092B-C50C-407E-A947-70E740481C1C}">
                <a14:useLocalDpi xmlns:a14="http://schemas.microsoft.com/office/drawing/2010/main"/>
              </a:ext>
            </a:extLst>
          </a:blip>
          <a:stretch>
            <a:fillRect/>
          </a:stretch>
        </p:blipFill>
        <p:spPr>
          <a:xfrm>
            <a:off x="587033" y="1288288"/>
            <a:ext cx="2935111" cy="1505712"/>
          </a:xfrm>
          <a:prstGeom prst="rect">
            <a:avLst/>
          </a:prstGeom>
          <a:ln w="25400">
            <a:miter lim="400000"/>
          </a:ln>
          <a:effectLst>
            <a:outerShdw blurRad="127000" dist="76200" dir="5520000" rotWithShape="0">
              <a:srgbClr val="000000">
                <a:alpha val="60000"/>
              </a:srgbClr>
            </a:outerShdw>
          </a:effectLst>
        </p:spPr>
      </p:pic>
      <p:pic>
        <p:nvPicPr>
          <p:cNvPr id="8" name="image198.png" descr="Bildschirmfoto 2014-05-11 um 15.24.42.png"/>
          <p:cNvPicPr/>
          <p:nvPr/>
        </p:nvPicPr>
        <p:blipFill>
          <a:blip r:embed="rId7" cstate="screen">
            <a:extLst>
              <a:ext uri="{28A0092B-C50C-407E-A947-70E740481C1C}">
                <a14:useLocalDpi xmlns:a14="http://schemas.microsoft.com/office/drawing/2010/main"/>
              </a:ext>
            </a:extLst>
          </a:blip>
          <a:stretch>
            <a:fillRect/>
          </a:stretch>
        </p:blipFill>
        <p:spPr>
          <a:xfrm>
            <a:off x="1124729" y="3114979"/>
            <a:ext cx="2911059" cy="1389288"/>
          </a:xfrm>
          <a:prstGeom prst="rect">
            <a:avLst/>
          </a:prstGeom>
          <a:ln w="25400">
            <a:miter lim="400000"/>
          </a:ln>
          <a:effectLst>
            <a:outerShdw blurRad="127000" dist="76200" dir="5520000" rotWithShape="0">
              <a:srgbClr val="000000">
                <a:alpha val="60000"/>
              </a:srgbClr>
            </a:outerShdw>
          </a:effectLst>
        </p:spPr>
      </p:pic>
      <p:pic>
        <p:nvPicPr>
          <p:cNvPr id="9" name="image199.png" descr="Bildschirmfoto 2014-05-11 um 15.25.10.png"/>
          <p:cNvPicPr/>
          <p:nvPr/>
        </p:nvPicPr>
        <p:blipFill>
          <a:blip r:embed="rId8" cstate="screen">
            <a:extLst>
              <a:ext uri="{28A0092B-C50C-407E-A947-70E740481C1C}">
                <a14:useLocalDpi xmlns:a14="http://schemas.microsoft.com/office/drawing/2010/main"/>
              </a:ext>
            </a:extLst>
          </a:blip>
          <a:stretch>
            <a:fillRect/>
          </a:stretch>
        </p:blipFill>
        <p:spPr>
          <a:xfrm>
            <a:off x="1972028" y="4792151"/>
            <a:ext cx="3008488" cy="1388533"/>
          </a:xfrm>
          <a:prstGeom prst="rect">
            <a:avLst/>
          </a:prstGeom>
          <a:ln w="25400">
            <a:miter lim="400000"/>
          </a:ln>
          <a:effectLst>
            <a:outerShdw blurRad="127000" dist="76200" dir="5520000" rotWithShape="0">
              <a:srgbClr val="000000">
                <a:alpha val="60000"/>
              </a:srgbClr>
            </a:outerShdw>
          </a:effectLst>
        </p:spPr>
      </p:pic>
      <p:pic>
        <p:nvPicPr>
          <p:cNvPr id="10" name="image200.png" descr="Bildschirmfoto 2014-05-11 um 15.21.41.png"/>
          <p:cNvPicPr/>
          <p:nvPr/>
        </p:nvPicPr>
        <p:blipFill>
          <a:blip r:embed="rId9" cstate="screen">
            <a:extLst>
              <a:ext uri="{28A0092B-C50C-407E-A947-70E740481C1C}">
                <a14:useLocalDpi xmlns:a14="http://schemas.microsoft.com/office/drawing/2010/main"/>
              </a:ext>
            </a:extLst>
          </a:blip>
          <a:stretch>
            <a:fillRect/>
          </a:stretch>
        </p:blipFill>
        <p:spPr>
          <a:xfrm>
            <a:off x="7343494" y="3141133"/>
            <a:ext cx="2314863" cy="1286934"/>
          </a:xfrm>
          <a:prstGeom prst="rect">
            <a:avLst/>
          </a:prstGeom>
          <a:ln w="12700">
            <a:miter lim="400000"/>
          </a:ln>
        </p:spPr>
      </p:pic>
      <p:sp>
        <p:nvSpPr>
          <p:cNvPr id="2" name="TextBox 1"/>
          <p:cNvSpPr txBox="1"/>
          <p:nvPr/>
        </p:nvSpPr>
        <p:spPr>
          <a:xfrm>
            <a:off x="5182313" y="4809076"/>
            <a:ext cx="4586111" cy="830997"/>
          </a:xfrm>
          <a:prstGeom prst="rect">
            <a:avLst/>
          </a:prstGeom>
          <a:solidFill>
            <a:srgbClr val="0365C0"/>
          </a:solidFill>
        </p:spPr>
        <p:txBody>
          <a:bodyPr wrap="square" rtlCol="0">
            <a:spAutoFit/>
          </a:bodyPr>
          <a:lstStyle/>
          <a:p>
            <a:r>
              <a:rPr lang="en-US" sz="1600" dirty="0">
                <a:solidFill>
                  <a:schemeClr val="bg1"/>
                </a:solidFill>
                <a:latin typeface="Helvetica"/>
                <a:cs typeface="Helvetica"/>
              </a:rPr>
              <a:t>Deltagerne så også et markant fald i rødme og irritation, øget hudkvalitet og en markant forbedring I teint og balance. </a:t>
            </a:r>
          </a:p>
        </p:txBody>
      </p:sp>
      <p:pic>
        <p:nvPicPr>
          <p:cNvPr id="3" name="Bildobjekt 2"/>
          <p:cNvPicPr>
            <a:picLocks noChangeAspect="1"/>
          </p:cNvPicPr>
          <p:nvPr/>
        </p:nvPicPr>
        <p:blipFill>
          <a:blip r:embed="rId10"/>
          <a:stretch>
            <a:fillRect/>
          </a:stretch>
        </p:blipFill>
        <p:spPr>
          <a:xfrm>
            <a:off x="6662622" y="183388"/>
            <a:ext cx="2961481" cy="1104900"/>
          </a:xfrm>
          <a:prstGeom prst="rect">
            <a:avLst/>
          </a:prstGeom>
        </p:spPr>
      </p:pic>
    </p:spTree>
    <p:extLst>
      <p:ext uri="{BB962C8B-B14F-4D97-AF65-F5344CB8AC3E}">
        <p14:creationId xmlns:p14="http://schemas.microsoft.com/office/powerpoint/2010/main" val="11519888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AUDIO_BITRATE" val="0"/>
  <p:tag name="GENSWF_SLIDE_TITLE" val="The Story Behind ASEA"/>
  <p:tag name="ISPRING_SLIDE_INDENT_LEVEL" val="0"/>
  <p:tag name="ISPRING_CUSTOM_TIMING_USED" val="1"/>
  <p:tag name="ISPRING_RESOURCE_AUDIO" val="Wed Oct 17 22-45-17 2012.wav"/>
  <p:tag name="ISPRING_AUDIO_FULL_PATH" val="C:\Users\alan\Desktop\New AM Presenations\Opportunity\ASEA_Opportunity_Oct 2012\audio\Wed Oct 17 22-45-17 2012.wav"/>
  <p:tag name="ISPRING_AUDIO_RELATIVE_PATH" val="ASEA_Opportunity_Oct 2012\audio\Wed Oct 17 22-45-17 2012.wav"/>
  <p:tag name="TIMING" val="|1.6|12.2"/>
  <p:tag name="GENSWF_ADVANCE_TIME" val="33.9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38143</TotalTime>
  <Words>5426</Words>
  <Application>Microsoft Macintosh PowerPoint</Application>
  <PresentationFormat>A4 Paper (210x297 mm)</PresentationFormat>
  <Paragraphs>406</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ApexNew-Book</vt:lpstr>
      <vt:lpstr>Arial</vt:lpstr>
      <vt:lpstr>Calibri</vt:lpstr>
      <vt:lpstr>Gill Sans</vt:lpstr>
      <vt:lpstr>Helvetica</vt:lpstr>
      <vt:lpstr>Helvetica Light</vt:lpstr>
      <vt:lpstr>Lucida Grande</vt:lpstr>
      <vt:lpstr>Wingdings</vt:lpstr>
      <vt:lpstr>1_Office Theme</vt:lpstr>
      <vt:lpstr>PowerPoint Presentation</vt:lpstr>
      <vt:lpstr>PowerPoint Presentation</vt:lpstr>
      <vt:lpstr>PowerPoint Presentation</vt:lpstr>
      <vt:lpstr>PowerPoint Presentation</vt:lpstr>
      <vt:lpstr>PowerPoint Presentation</vt:lpstr>
      <vt:lpstr>HVAD ER REDOXSIGNALERING &amp; HVORDAN PÅVIRKER DET MIG?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FORDELE MED MUND-TIL-MUND</vt:lpstr>
      <vt:lpstr>PowerPoint Presentation</vt:lpstr>
      <vt:lpstr>   Hvad kan du forvente?</vt:lpstr>
      <vt:lpstr>Hvordan kan du blive en del af ASEA?</vt:lpstr>
      <vt:lpstr>PowerPoint Presentation</vt:lpstr>
    </vt:vector>
  </TitlesOfParts>
  <Company>ASEA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Dalley</dc:creator>
  <cp:lastModifiedBy>bob swenk</cp:lastModifiedBy>
  <cp:revision>716</cp:revision>
  <cp:lastPrinted>2015-12-16T13:05:07Z</cp:lastPrinted>
  <dcterms:created xsi:type="dcterms:W3CDTF">2014-09-03T14:43:08Z</dcterms:created>
  <dcterms:modified xsi:type="dcterms:W3CDTF">2019-03-30T20:46:26Z</dcterms:modified>
</cp:coreProperties>
</file>