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4.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22" r:id="rId14"/>
    <p:sldId id="269" r:id="rId15"/>
    <p:sldId id="323"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Frobisher"/>
          <a:ea typeface="Frobisher"/>
          <a:cs typeface="Frobisher"/>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0454451F-11B9-4503-BF4D-ACA3800FD6A0}"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7F609A-BC96-4966-BC77-ADDF011DF8F0}"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6BB555C-595E-4A06-9E86-44DFC2546B36}"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ADD8272-09CF-4CFA-AB5B-CEBEB4B256C0}"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D5D6D27-20FB-4403-A544-B42934F48F82}"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015F1F30-C270-4D75-9C34-9582215254AB}"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EF67420-61B1-4DCF-8039-9E73377C6E17}"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D370415-03E6-471F-951E-EE69CFA1F588}"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9D9EB8D5-474F-474A-8376-9DF3FEA8E7EF}"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5578C720-13C1-43AF-9651-5FC63A79D441}"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6122"/>
  </p:normalViewPr>
  <p:slideViewPr>
    <p:cSldViewPr snapToGrid="0" snapToObjects="1">
      <p:cViewPr>
        <p:scale>
          <a:sx n="74" d="100"/>
          <a:sy n="74" d="100"/>
        </p:scale>
        <p:origin x="1160"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99.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3"/>
      <c:hPercent val="56"/>
      <c:rotY val="355"/>
      <c:depthPercent val="31"/>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strRef>
              <c:f>Sheet1!$A$2</c:f>
              <c:strCache>
                <c:ptCount val="1"/>
                <c:pt idx="0">
                  <c:v>15.8</c:v>
                </c:pt>
              </c:strCache>
            </c:strRef>
          </c:tx>
          <c:spPr>
            <a:solidFill>
              <a:srgbClr val="5E86B8"/>
            </a:solidFill>
            <a:ln w="12700" cap="flat">
              <a:noFill/>
              <a:miter lim="400000"/>
            </a:ln>
            <a:effectLst>
              <a:outerShdw blurRad="127000" dir="7800000" algn="tl">
                <a:srgbClr val="000000">
                  <a:alpha val="50000"/>
                </a:srgbClr>
              </a:outerShdw>
            </a:effectLst>
            <a:sp3d prstMaterial="matte"/>
          </c:spPr>
          <c:invertIfNegative val="0"/>
          <c:cat>
            <c:strRef>
              <c:f>Sheet1!$B$1:$J$1</c:f>
              <c:strCache>
                <c:ptCount val="9"/>
                <c:pt idx="0">
                  <c:v>2011</c:v>
                </c:pt>
                <c:pt idx="1">
                  <c:v>2012</c:v>
                </c:pt>
                <c:pt idx="2">
                  <c:v>2013</c:v>
                </c:pt>
                <c:pt idx="3">
                  <c:v>2014</c:v>
                </c:pt>
                <c:pt idx="4">
                  <c:v>2015</c:v>
                </c:pt>
                <c:pt idx="5">
                  <c:v>2016</c:v>
                </c:pt>
                <c:pt idx="6">
                  <c:v>2017</c:v>
                </c:pt>
                <c:pt idx="7">
                  <c:v>2018</c:v>
                </c:pt>
                <c:pt idx="8">
                  <c:v>2019</c:v>
                </c:pt>
              </c:strCache>
            </c:strRef>
          </c:cat>
          <c:val>
            <c:numRef>
              <c:f>Sheet1!$B$2:$J$2</c:f>
              <c:numCache>
                <c:formatCode>General</c:formatCode>
                <c:ptCount val="9"/>
                <c:pt idx="0">
                  <c:v>24.07</c:v>
                </c:pt>
                <c:pt idx="1">
                  <c:v>49.55</c:v>
                </c:pt>
                <c:pt idx="2">
                  <c:v>58.86</c:v>
                </c:pt>
                <c:pt idx="3">
                  <c:v>70.3</c:v>
                </c:pt>
                <c:pt idx="4">
                  <c:v>75.25</c:v>
                </c:pt>
                <c:pt idx="5">
                  <c:v>75.5</c:v>
                </c:pt>
                <c:pt idx="6">
                  <c:v>82.24</c:v>
                </c:pt>
                <c:pt idx="7">
                  <c:v>126</c:v>
                </c:pt>
                <c:pt idx="8">
                  <c:v>165</c:v>
                </c:pt>
              </c:numCache>
            </c:numRef>
          </c:val>
          <c:extLst>
            <c:ext xmlns:c16="http://schemas.microsoft.com/office/drawing/2014/chart" uri="{C3380CC4-5D6E-409C-BE32-E72D297353CC}">
              <c16:uniqueId val="{00000000-8BE7-7F49-9B90-A0565C31710A}"/>
            </c:ext>
          </c:extLst>
        </c:ser>
        <c:dLbls>
          <c:showLegendKey val="0"/>
          <c:showVal val="0"/>
          <c:showCatName val="0"/>
          <c:showSerName val="0"/>
          <c:showPercent val="0"/>
          <c:showBubbleSize val="0"/>
        </c:dLbls>
        <c:gapWidth val="190"/>
        <c:shape val="box"/>
        <c:axId val="2094734552"/>
        <c:axId val="2094734553"/>
        <c:axId val="2094734554"/>
      </c:bar3DChart>
      <c:catAx>
        <c:axId val="2094734552"/>
        <c:scaling>
          <c:orientation val="minMax"/>
        </c:scaling>
        <c:delete val="0"/>
        <c:axPos val="b"/>
        <c:numFmt formatCode="0.00" sourceLinked="0"/>
        <c:majorTickMark val="none"/>
        <c:minorTickMark val="none"/>
        <c:tickLblPos val="low"/>
        <c:spPr>
          <a:ln w="6350" cap="flat">
            <a:noFill/>
            <a:prstDash val="solid"/>
            <a:miter lim="400000"/>
          </a:ln>
        </c:spPr>
        <c:txPr>
          <a:bodyPr rot="0"/>
          <a:lstStyle/>
          <a:p>
            <a:pPr>
              <a:defRPr sz="2800" b="0" i="0" u="none" strike="noStrike">
                <a:solidFill>
                  <a:srgbClr val="FFFFFF"/>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A7A7A7"/>
              </a:solidFill>
              <a:custDash>
                <a:ds d="200000" sp="200000"/>
              </a:custDash>
              <a:miter lim="400000"/>
            </a:ln>
          </c:spPr>
        </c:majorGridlines>
        <c:numFmt formatCode="0.00" sourceLinked="0"/>
        <c:majorTickMark val="none"/>
        <c:minorTickMark val="none"/>
        <c:tickLblPos val="none"/>
        <c:spPr>
          <a:ln w="6350" cap="flat">
            <a:noFill/>
            <a:prstDash val="solid"/>
            <a:miter lim="400000"/>
          </a:ln>
        </c:spPr>
        <c:txPr>
          <a:bodyPr rot="0"/>
          <a:lstStyle/>
          <a:p>
            <a:pPr>
              <a:defRPr sz="900" b="0" i="0" u="none" strike="noStrike">
                <a:solidFill>
                  <a:srgbClr val="444444"/>
                </a:solidFill>
                <a:latin typeface="Helvetica Neue"/>
              </a:defRPr>
            </a:pPr>
            <a:endParaRPr lang="en-US"/>
          </a:p>
        </c:txPr>
        <c:crossAx val="2094734552"/>
        <c:crosses val="autoZero"/>
        <c:crossBetween val="between"/>
        <c:majorUnit val="45"/>
        <c:minorUnit val="22.5"/>
      </c:valAx>
      <c:serAx>
        <c:axId val="2094734554"/>
        <c:scaling>
          <c:orientation val="minMax"/>
        </c:scaling>
        <c:delete val="0"/>
        <c:axPos val="b"/>
        <c:majorTickMark val="out"/>
        <c:minorTickMark val="none"/>
        <c:tickLblPos val="none"/>
        <c:spPr>
          <a:ln w="6350" cap="flat">
            <a:noFill/>
            <a:prstDash val="solid"/>
            <a:miter lim="400000"/>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Column2</c:v>
                </c:pt>
              </c:strCache>
            </c:strRef>
          </c:tx>
          <c:spPr>
            <a:solidFill>
              <a:srgbClr val="4F81BD"/>
            </a:solidFill>
            <a:ln w="19050" cap="flat">
              <a:solidFill>
                <a:srgbClr val="FFFFFF"/>
              </a:solidFill>
              <a:prstDash val="solid"/>
              <a:round/>
            </a:ln>
            <a:effectLst/>
          </c:spPr>
          <c:dPt>
            <c:idx val="0"/>
            <c:bubble3D val="0"/>
            <c:extLst>
              <c:ext xmlns:c16="http://schemas.microsoft.com/office/drawing/2014/chart" uri="{C3380CC4-5D6E-409C-BE32-E72D297353CC}">
                <c16:uniqueId val="{00000001-74A2-364F-ADA5-1DA4E80916AB}"/>
              </c:ext>
            </c:extLst>
          </c:dPt>
          <c:dPt>
            <c:idx val="1"/>
            <c:bubble3D val="0"/>
            <c:spPr>
              <a:solidFill>
                <a:srgbClr val="C0504D"/>
              </a:solidFill>
              <a:ln w="19050" cap="flat">
                <a:solidFill>
                  <a:srgbClr val="FFFFFF"/>
                </a:solidFill>
                <a:prstDash val="solid"/>
                <a:round/>
              </a:ln>
              <a:effectLst/>
            </c:spPr>
            <c:extLst>
              <c:ext xmlns:c16="http://schemas.microsoft.com/office/drawing/2014/chart" uri="{C3380CC4-5D6E-409C-BE32-E72D297353CC}">
                <c16:uniqueId val="{00000003-74A2-364F-ADA5-1DA4E80916AB}"/>
              </c:ext>
            </c:extLst>
          </c:dPt>
          <c:dPt>
            <c:idx val="2"/>
            <c:bubble3D val="0"/>
            <c:spPr>
              <a:solidFill>
                <a:srgbClr val="9BBB59"/>
              </a:solidFill>
              <a:ln w="19050" cap="flat">
                <a:solidFill>
                  <a:srgbClr val="FFFFFF"/>
                </a:solidFill>
                <a:prstDash val="solid"/>
                <a:round/>
              </a:ln>
              <a:effectLst/>
            </c:spPr>
            <c:extLst>
              <c:ext xmlns:c16="http://schemas.microsoft.com/office/drawing/2014/chart" uri="{C3380CC4-5D6E-409C-BE32-E72D297353CC}">
                <c16:uniqueId val="{00000005-74A2-364F-ADA5-1DA4E80916AB}"/>
              </c:ext>
            </c:extLst>
          </c:dPt>
          <c:dPt>
            <c:idx val="3"/>
            <c:bubble3D val="0"/>
            <c:spPr>
              <a:solidFill>
                <a:srgbClr val="8064A2"/>
              </a:solidFill>
              <a:ln w="19050" cap="flat">
                <a:solidFill>
                  <a:srgbClr val="FFFFFF"/>
                </a:solidFill>
                <a:prstDash val="solid"/>
                <a:round/>
              </a:ln>
              <a:effectLst/>
            </c:spPr>
            <c:extLst>
              <c:ext xmlns:c16="http://schemas.microsoft.com/office/drawing/2014/chart" uri="{C3380CC4-5D6E-409C-BE32-E72D297353CC}">
                <c16:uniqueId val="{00000007-74A2-364F-ADA5-1DA4E80916AB}"/>
              </c:ext>
            </c:extLst>
          </c:dPt>
          <c:dPt>
            <c:idx val="4"/>
            <c:bubble3D val="0"/>
            <c:spPr>
              <a:solidFill>
                <a:srgbClr val="4BACC6"/>
              </a:solidFill>
              <a:ln w="19050" cap="flat">
                <a:solidFill>
                  <a:srgbClr val="FFFFFF"/>
                </a:solidFill>
                <a:prstDash val="solid"/>
                <a:round/>
              </a:ln>
              <a:effectLst/>
            </c:spPr>
            <c:extLst>
              <c:ext xmlns:c16="http://schemas.microsoft.com/office/drawing/2014/chart" uri="{C3380CC4-5D6E-409C-BE32-E72D297353CC}">
                <c16:uniqueId val="{00000009-74A2-364F-ADA5-1DA4E80916AB}"/>
              </c:ext>
            </c:extLst>
          </c:dPt>
          <c:cat>
            <c:multiLvlStrRef>
              <c:f>Sheet1!$B$1:$F$1</c:f>
            </c:multiLvlStrRef>
          </c:cat>
          <c:val>
            <c:numRef>
              <c:f>Sheet1!$B$2:$F$2</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A-74A2-364F-ADA5-1DA4E80916AB}"/>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3"/>
      <c:hPercent val="45"/>
      <c:rotY val="355"/>
      <c:depthPercent val="31"/>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strRef>
              <c:f>Sheet1!$A$2</c:f>
              <c:strCache>
                <c:ptCount val="1"/>
                <c:pt idx="0">
                  <c:v>15.8</c:v>
                </c:pt>
              </c:strCache>
            </c:strRef>
          </c:tx>
          <c:spPr>
            <a:solidFill>
              <a:srgbClr val="5E86B8"/>
            </a:solidFill>
            <a:ln w="12700" cap="flat">
              <a:noFill/>
              <a:miter lim="400000"/>
            </a:ln>
            <a:effectLst>
              <a:outerShdw blurRad="127000" dir="7800000" algn="tl">
                <a:srgbClr val="000000">
                  <a:alpha val="50000"/>
                </a:srgbClr>
              </a:outerShdw>
            </a:effectLst>
            <a:sp3d prstMaterial="matte"/>
          </c:spPr>
          <c:invertIfNegative val="0"/>
          <c:cat>
            <c:strRef>
              <c:f>Sheet1!$B$1:$J$1</c:f>
              <c:strCache>
                <c:ptCount val="9"/>
                <c:pt idx="0">
                  <c:v>2011</c:v>
                </c:pt>
                <c:pt idx="1">
                  <c:v>2012</c:v>
                </c:pt>
                <c:pt idx="2">
                  <c:v>2013</c:v>
                </c:pt>
                <c:pt idx="3">
                  <c:v>2014</c:v>
                </c:pt>
                <c:pt idx="4">
                  <c:v>2015</c:v>
                </c:pt>
                <c:pt idx="5">
                  <c:v>2016</c:v>
                </c:pt>
                <c:pt idx="6">
                  <c:v>2017</c:v>
                </c:pt>
                <c:pt idx="7">
                  <c:v>2018</c:v>
                </c:pt>
                <c:pt idx="8">
                  <c:v>2019</c:v>
                </c:pt>
              </c:strCache>
            </c:strRef>
          </c:cat>
          <c:val>
            <c:numRef>
              <c:f>Sheet1!$B$2:$J$2</c:f>
              <c:numCache>
                <c:formatCode>General</c:formatCode>
                <c:ptCount val="9"/>
                <c:pt idx="0">
                  <c:v>24.07</c:v>
                </c:pt>
                <c:pt idx="1">
                  <c:v>49.55</c:v>
                </c:pt>
                <c:pt idx="2">
                  <c:v>58.86</c:v>
                </c:pt>
                <c:pt idx="3">
                  <c:v>70.3</c:v>
                </c:pt>
                <c:pt idx="4">
                  <c:v>75.25</c:v>
                </c:pt>
                <c:pt idx="5">
                  <c:v>75.5</c:v>
                </c:pt>
                <c:pt idx="6">
                  <c:v>82.24</c:v>
                </c:pt>
                <c:pt idx="7">
                  <c:v>126</c:v>
                </c:pt>
                <c:pt idx="8">
                  <c:v>165</c:v>
                </c:pt>
              </c:numCache>
            </c:numRef>
          </c:val>
          <c:extLst>
            <c:ext xmlns:c16="http://schemas.microsoft.com/office/drawing/2014/chart" uri="{C3380CC4-5D6E-409C-BE32-E72D297353CC}">
              <c16:uniqueId val="{00000000-B9B4-A245-9BB1-9C260344101E}"/>
            </c:ext>
          </c:extLst>
        </c:ser>
        <c:dLbls>
          <c:showLegendKey val="0"/>
          <c:showVal val="0"/>
          <c:showCatName val="0"/>
          <c:showSerName val="0"/>
          <c:showPercent val="0"/>
          <c:showBubbleSize val="0"/>
        </c:dLbls>
        <c:gapWidth val="190"/>
        <c:shape val="box"/>
        <c:axId val="2094734552"/>
        <c:axId val="2094734553"/>
        <c:axId val="2094734554"/>
      </c:bar3DChart>
      <c:catAx>
        <c:axId val="2094734552"/>
        <c:scaling>
          <c:orientation val="minMax"/>
        </c:scaling>
        <c:delete val="0"/>
        <c:axPos val="b"/>
        <c:numFmt formatCode="0.00" sourceLinked="0"/>
        <c:majorTickMark val="none"/>
        <c:minorTickMark val="none"/>
        <c:tickLblPos val="low"/>
        <c:spPr>
          <a:ln w="6350" cap="flat">
            <a:noFill/>
            <a:prstDash val="solid"/>
            <a:miter lim="400000"/>
          </a:ln>
        </c:spPr>
        <c:txPr>
          <a:bodyPr rot="0"/>
          <a:lstStyle/>
          <a:p>
            <a:pPr>
              <a:defRPr sz="2800" b="0" i="0" u="none" strike="noStrike">
                <a:solidFill>
                  <a:srgbClr val="EB3D44"/>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A7A7A7"/>
              </a:solidFill>
              <a:custDash>
                <a:ds d="200000" sp="200000"/>
              </a:custDash>
              <a:miter lim="400000"/>
            </a:ln>
          </c:spPr>
        </c:majorGridlines>
        <c:numFmt formatCode="0.00" sourceLinked="0"/>
        <c:majorTickMark val="none"/>
        <c:minorTickMark val="none"/>
        <c:tickLblPos val="none"/>
        <c:spPr>
          <a:ln w="6350" cap="flat">
            <a:noFill/>
            <a:prstDash val="solid"/>
            <a:miter lim="400000"/>
          </a:ln>
        </c:spPr>
        <c:txPr>
          <a:bodyPr rot="0"/>
          <a:lstStyle/>
          <a:p>
            <a:pPr>
              <a:defRPr sz="900" b="0" i="0" u="none" strike="noStrike">
                <a:solidFill>
                  <a:srgbClr val="444444"/>
                </a:solidFill>
                <a:latin typeface="Helvetica Neue"/>
              </a:defRPr>
            </a:pPr>
            <a:endParaRPr lang="en-US"/>
          </a:p>
        </c:txPr>
        <c:crossAx val="2094734552"/>
        <c:crosses val="autoZero"/>
        <c:crossBetween val="between"/>
        <c:majorUnit val="45"/>
        <c:minorUnit val="22.5"/>
      </c:valAx>
      <c:serAx>
        <c:axId val="2094734554"/>
        <c:scaling>
          <c:orientation val="minMax"/>
        </c:scaling>
        <c:delete val="0"/>
        <c:axPos val="b"/>
        <c:majorTickMark val="out"/>
        <c:minorTickMark val="none"/>
        <c:tickLblPos val="none"/>
        <c:spPr>
          <a:ln w="6350" cap="flat">
            <a:noFill/>
            <a:prstDash val="solid"/>
            <a:miter lim="400000"/>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1"/>
      <c:hPercent val="33"/>
      <c:rotY val="353"/>
      <c:depthPercent val="63"/>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strRef>
              <c:f>Sheet1!$A$2</c:f>
              <c:strCache>
                <c:ptCount val="1"/>
                <c:pt idx="0">
                  <c:v>No False Expectations</c:v>
                </c:pt>
              </c:strCache>
            </c:strRef>
          </c:tx>
          <c:spPr>
            <a:blipFill rotWithShape="1">
              <a:blip xmlns:r="http://schemas.openxmlformats.org/officeDocument/2006/relationships" r:embed="rId1"/>
              <a:srcRect/>
              <a:stretch>
                <a:fillRect/>
              </a:stretch>
            </a:blipFill>
            <a:ln w="12700" cap="flat">
              <a:noFill/>
              <a:miter lim="400000"/>
            </a:ln>
            <a:effectLst>
              <a:outerShdw blurRad="254000" dir="7320000" algn="tl">
                <a:srgbClr val="000000">
                  <a:alpha val="55000"/>
                </a:srgbClr>
              </a:outerShdw>
            </a:effectLst>
            <a:sp3d prstMaterial="matte"/>
          </c:spPr>
          <c:invertIfNegative val="0"/>
          <c:pictureOptions>
            <c:pictureFormat val="stretch"/>
          </c:pictureOptions>
          <c:cat>
            <c:strRef>
              <c:f>Sheet1!$B$1:$E$1</c:f>
              <c:strCache>
                <c:ptCount val="4"/>
                <c:pt idx="0">
                  <c:v>1 Week</c:v>
                </c:pt>
                <c:pt idx="1">
                  <c:v>1 Month</c:v>
                </c:pt>
                <c:pt idx="2">
                  <c:v>2 Months</c:v>
                </c:pt>
                <c:pt idx="3">
                  <c:v>3 Months</c:v>
                </c:pt>
              </c:strCache>
            </c:strRef>
          </c:cat>
          <c:val>
            <c:numRef>
              <c:f>Sheet1!$B$2:$E$2</c:f>
              <c:numCache>
                <c:formatCode>General</c:formatCode>
                <c:ptCount val="4"/>
                <c:pt idx="0">
                  <c:v>0.1</c:v>
                </c:pt>
                <c:pt idx="1">
                  <c:v>0.5</c:v>
                </c:pt>
                <c:pt idx="2">
                  <c:v>0.75</c:v>
                </c:pt>
                <c:pt idx="3">
                  <c:v>0.95</c:v>
                </c:pt>
              </c:numCache>
            </c:numRef>
          </c:val>
          <c:extLst>
            <c:ext xmlns:c16="http://schemas.microsoft.com/office/drawing/2014/chart" uri="{C3380CC4-5D6E-409C-BE32-E72D297353CC}">
              <c16:uniqueId val="{00000000-20EA-6943-90DA-6A116DF2DCAF}"/>
            </c:ext>
          </c:extLst>
        </c:ser>
        <c:dLbls>
          <c:showLegendKey val="0"/>
          <c:showVal val="0"/>
          <c:showCatName val="0"/>
          <c:showSerName val="0"/>
          <c:showPercent val="0"/>
          <c:showBubbleSize val="0"/>
        </c:dLbls>
        <c:gapWidth val="60"/>
        <c:shape val="box"/>
        <c:axId val="2094734552"/>
        <c:axId val="2094734553"/>
        <c:axId val="2094734554"/>
      </c:bar3DChart>
      <c:catAx>
        <c:axId val="2094734552"/>
        <c:scaling>
          <c:orientation val="minMax"/>
        </c:scaling>
        <c:delete val="0"/>
        <c:axPos val="b"/>
        <c:title>
          <c:tx>
            <c:rich>
              <a:bodyPr rot="0"/>
              <a:lstStyle/>
              <a:p>
                <a:pPr>
                  <a:defRPr sz="3000" b="1" i="0" u="none" strike="noStrike">
                    <a:solidFill>
                      <a:srgbClr val="535353"/>
                    </a:solidFill>
                    <a:latin typeface="Gill Sans"/>
                  </a:defRPr>
                </a:pPr>
                <a:r>
                  <a:rPr lang="en-US" sz="3000" b="1" i="0" u="none" strike="noStrike">
                    <a:solidFill>
                      <a:srgbClr val="535353"/>
                    </a:solidFill>
                    <a:latin typeface="Gill Sans"/>
                  </a:rPr>
                  <a:t>Timeline</a:t>
                </a:r>
              </a:p>
            </c:rich>
          </c:tx>
          <c:layout>
            <c:manualLayout>
              <c:xMode val="edge"/>
              <c:yMode val="edge"/>
              <c:x val="0.4545085298699571"/>
              <c:y val="0.88473207936101383"/>
            </c:manualLayout>
          </c:layout>
          <c:overlay val="1"/>
        </c:title>
        <c:numFmt formatCode="General" sourceLinked="0"/>
        <c:majorTickMark val="none"/>
        <c:minorTickMark val="none"/>
        <c:tickLblPos val="low"/>
        <c:spPr>
          <a:ln w="12700" cap="flat">
            <a:noFill/>
            <a:prstDash val="solid"/>
            <a:miter lim="400000"/>
          </a:ln>
        </c:spPr>
        <c:txPr>
          <a:bodyPr rot="0"/>
          <a:lstStyle/>
          <a:p>
            <a:pPr>
              <a:defRPr sz="2200" b="1" i="0" u="none" strike="noStrike">
                <a:solidFill>
                  <a:srgbClr val="535353"/>
                </a:solidFill>
                <a:latin typeface="Gill San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2200" b="0" i="0" u="none" strike="noStrike">
                <a:solidFill>
                  <a:srgbClr val="535353"/>
                </a:solidFill>
                <a:latin typeface="Gill Sans Light"/>
              </a:defRPr>
            </a:pPr>
            <a:endParaRPr lang="en-US"/>
          </a:p>
        </c:txPr>
        <c:crossAx val="2094734552"/>
        <c:crosses val="autoZero"/>
        <c:crossBetween val="between"/>
        <c:majorUnit val="0.25"/>
        <c:minorUnit val="0.12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300"/>
      </a:spcBef>
      <a:defRPr sz="3400">
        <a:latin typeface="Helvetica Neue"/>
        <a:ea typeface="Helvetica Neue"/>
        <a:cs typeface="Helvetica Neue"/>
        <a:sym typeface="Helvetica Neue"/>
      </a:defRPr>
    </a:lvl1pPr>
    <a:lvl2pPr indent="228600" defTabSz="457200" latinLnBrk="0">
      <a:spcBef>
        <a:spcPts val="300"/>
      </a:spcBef>
      <a:defRPr sz="3400">
        <a:latin typeface="Helvetica Neue"/>
        <a:ea typeface="Helvetica Neue"/>
        <a:cs typeface="Helvetica Neue"/>
        <a:sym typeface="Helvetica Neue"/>
      </a:defRPr>
    </a:lvl2pPr>
    <a:lvl3pPr indent="457200" defTabSz="457200" latinLnBrk="0">
      <a:spcBef>
        <a:spcPts val="300"/>
      </a:spcBef>
      <a:defRPr sz="3400">
        <a:latin typeface="Helvetica Neue"/>
        <a:ea typeface="Helvetica Neue"/>
        <a:cs typeface="Helvetica Neue"/>
        <a:sym typeface="Helvetica Neue"/>
      </a:defRPr>
    </a:lvl3pPr>
    <a:lvl4pPr indent="685800" defTabSz="457200" latinLnBrk="0">
      <a:spcBef>
        <a:spcPts val="300"/>
      </a:spcBef>
      <a:defRPr sz="3400">
        <a:latin typeface="Helvetica Neue"/>
        <a:ea typeface="Helvetica Neue"/>
        <a:cs typeface="Helvetica Neue"/>
        <a:sym typeface="Helvetica Neue"/>
      </a:defRPr>
    </a:lvl4pPr>
    <a:lvl5pPr indent="914400" defTabSz="457200" latinLnBrk="0">
      <a:spcBef>
        <a:spcPts val="300"/>
      </a:spcBef>
      <a:defRPr sz="3400">
        <a:latin typeface="Helvetica Neue"/>
        <a:ea typeface="Helvetica Neue"/>
        <a:cs typeface="Helvetica Neue"/>
        <a:sym typeface="Helvetica Neue"/>
      </a:defRPr>
    </a:lvl5pPr>
    <a:lvl6pPr indent="1143000" defTabSz="457200" latinLnBrk="0">
      <a:spcBef>
        <a:spcPts val="300"/>
      </a:spcBef>
      <a:defRPr sz="3400">
        <a:latin typeface="Helvetica Neue"/>
        <a:ea typeface="Helvetica Neue"/>
        <a:cs typeface="Helvetica Neue"/>
        <a:sym typeface="Helvetica Neue"/>
      </a:defRPr>
    </a:lvl6pPr>
    <a:lvl7pPr indent="1371600" defTabSz="457200" latinLnBrk="0">
      <a:spcBef>
        <a:spcPts val="300"/>
      </a:spcBef>
      <a:defRPr sz="3400">
        <a:latin typeface="Helvetica Neue"/>
        <a:ea typeface="Helvetica Neue"/>
        <a:cs typeface="Helvetica Neue"/>
        <a:sym typeface="Helvetica Neue"/>
      </a:defRPr>
    </a:lvl7pPr>
    <a:lvl8pPr indent="1600200" defTabSz="457200" latinLnBrk="0">
      <a:spcBef>
        <a:spcPts val="300"/>
      </a:spcBef>
      <a:defRPr sz="3400">
        <a:latin typeface="Helvetica Neue"/>
        <a:ea typeface="Helvetica Neue"/>
        <a:cs typeface="Helvetica Neue"/>
        <a:sym typeface="Helvetica Neue"/>
      </a:defRPr>
    </a:lvl8pPr>
    <a:lvl9pPr indent="1828800" defTabSz="457200" latinLnBrk="0">
      <a:spcBef>
        <a:spcPts val="300"/>
      </a:spcBef>
      <a:defRPr sz="3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aseaglobal.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seascience.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98938" indent="-298938">
              <a:buSzPct val="100000"/>
              <a:buChar char="•"/>
            </a:pPr>
            <a:r>
              <a:t>ASEA Cellular Health is a fast-growing global company based on a new field of science called “Redox Signaling”.</a:t>
            </a:r>
          </a:p>
          <a:p>
            <a:pPr marL="298938" indent="-298938">
              <a:buSzPct val="100000"/>
              <a:buChar char="•"/>
            </a:pPr>
            <a:r>
              <a:t>We believe that the pathway to health lies in the body’s profound ability to heal itself.</a:t>
            </a:r>
          </a:p>
          <a:p>
            <a:pPr marL="298938" indent="-298938">
              <a:buSzPct val="100000"/>
              <a:buChar char="•"/>
            </a:pPr>
            <a:r>
              <a:t>Our company’s scientific breakthrough is positioned to affect almost all areas of health and personal well-being.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lnSpc>
                <a:spcPct val="117999"/>
              </a:lnSpc>
              <a:spcBef>
                <a:spcPts val="0"/>
              </a:spcBef>
              <a:defRPr sz="2600"/>
            </a:pPr>
            <a:r>
              <a:t>What are Redox Signaling Molecules?    </a:t>
            </a:r>
          </a:p>
          <a:p>
            <a:pPr>
              <a:lnSpc>
                <a:spcPct val="117999"/>
              </a:lnSpc>
              <a:spcBef>
                <a:spcPts val="0"/>
              </a:spcBef>
              <a:defRPr sz="2600"/>
            </a:pPr>
            <a:r>
              <a:t>Up to 60-70% of our body is water, saline (salty water).</a:t>
            </a:r>
          </a:p>
          <a:p>
            <a:pPr>
              <a:lnSpc>
                <a:spcPct val="117999"/>
              </a:lnSpc>
              <a:spcBef>
                <a:spcPts val="0"/>
              </a:spcBef>
              <a:defRPr sz="2600"/>
            </a:pPr>
            <a:r>
              <a:t>Every one of your trillions of cells are constantly producing energy- the essence of life!</a:t>
            </a:r>
          </a:p>
          <a:p>
            <a:pPr>
              <a:lnSpc>
                <a:spcPct val="117999"/>
              </a:lnSpc>
              <a:spcBef>
                <a:spcPts val="0"/>
              </a:spcBef>
              <a:defRPr sz="2600"/>
            </a:pPr>
            <a:r>
              <a:t>In the process of producing energy,  your own cells create  “Redox Signaling Molecules”.  Once thought to be nothing more than a byproduct of energy production… scientists now know these molecules are critical to life.</a:t>
            </a:r>
          </a:p>
          <a:p>
            <a:pPr>
              <a:lnSpc>
                <a:spcPct val="117999"/>
              </a:lnSpc>
              <a:spcBef>
                <a:spcPts val="0"/>
              </a:spcBef>
              <a:defRPr sz="2600"/>
            </a:pPr>
            <a:r>
              <a:t>Redox comes from 2 words:</a:t>
            </a:r>
          </a:p>
          <a:p>
            <a:pPr>
              <a:lnSpc>
                <a:spcPct val="117999"/>
              </a:lnSpc>
              <a:spcBef>
                <a:spcPts val="0"/>
              </a:spcBef>
              <a:defRPr sz="2600"/>
            </a:pPr>
            <a:r>
              <a:rPr b="1"/>
              <a:t>Reductants</a:t>
            </a:r>
            <a:r>
              <a:t>: cellular activators that help prevent cell damage and disease. </a:t>
            </a:r>
          </a:p>
          <a:p>
            <a:pPr>
              <a:lnSpc>
                <a:spcPct val="117999"/>
              </a:lnSpc>
              <a:spcBef>
                <a:spcPts val="0"/>
              </a:spcBef>
              <a:defRPr sz="2600"/>
            </a:pPr>
            <a:r>
              <a:rPr b="1"/>
              <a:t>Oxidants</a:t>
            </a:r>
            <a:r>
              <a:t>: cellular messengers that help balance the immune system, protect against harmful bacteria, viruses, and infection.</a:t>
            </a:r>
          </a:p>
          <a:p>
            <a:pPr>
              <a:lnSpc>
                <a:spcPct val="117999"/>
              </a:lnSpc>
              <a:spcBef>
                <a:spcPts val="0"/>
              </a:spcBef>
              <a:defRPr sz="2600"/>
            </a:pPr>
            <a:endParaRPr/>
          </a:p>
          <a:p>
            <a:pPr>
              <a:lnSpc>
                <a:spcPct val="117999"/>
              </a:lnSpc>
              <a:spcBef>
                <a:spcPts val="0"/>
              </a:spcBef>
              <a:defRPr sz="2600"/>
            </a:pPr>
            <a: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marL="259080" indent="-259080">
              <a:buSzPct val="100000"/>
              <a:buChar char="•"/>
            </a:pPr>
            <a:r>
              <a:t>ASEA’s technology is based on “Redox Biochemistry”. </a:t>
            </a:r>
          </a:p>
          <a:p>
            <a:pPr marL="259080" indent="-259080">
              <a:buSzPct val="100000"/>
              <a:buChar char="•"/>
            </a:pPr>
            <a:r>
              <a:t>Over 10,000 studies on “Redox Signaling” have been published in scientific and medical journals. </a:t>
            </a:r>
          </a:p>
          <a:p>
            <a:pPr marL="259080" indent="-259080">
              <a:buSzPct val="100000"/>
              <a:buChar char="•"/>
            </a:pPr>
            <a:r>
              <a:t>Although you may not have heard of it, over twelve hundred books have been published on the subject.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lvl1pPr defTabSz="914400">
              <a:spcBef>
                <a:spcPts val="0"/>
              </a:spcBef>
              <a:defRPr sz="3000">
                <a:latin typeface="Calibri"/>
                <a:ea typeface="Calibri"/>
                <a:cs typeface="Calibri"/>
                <a:sym typeface="Calibri"/>
              </a:defRPr>
            </a:lvl1pPr>
          </a:lstStyle>
          <a:p>
            <a:r>
              <a:t>Redox Signaling Molecules  play a critical role in the healthy regulation of all major body systems.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marL="323850" indent="-323850">
              <a:buSzPct val="100000"/>
              <a:buChar char="•"/>
              <a:defRPr sz="2700"/>
            </a:pPr>
            <a:r>
              <a:rPr lang="en-US" dirty="0"/>
              <a:t>Most of us had plentiful and balanced Redox Molecules when we were very young. But as we age, our body produces fewer and fewer redox signaling molecules due to the effects of cellular damage. Damage occurs because of environmental toxins, poor diet, stress, unhealthy habits, sun damage, and the influences of normal aging</a:t>
            </a:r>
          </a:p>
          <a:p>
            <a:pPr marL="323850" indent="-323850">
              <a:buSzPct val="100000"/>
              <a:buChar char="•"/>
              <a:defRPr sz="2700"/>
            </a:pPr>
            <a:r>
              <a:rPr lang="en-US" dirty="0"/>
              <a:t>We can become burdened by physical problems. Joints can hurt. We don’t sleep as well. Mood and a sense of well-being suﬀer and fatigue sets in. Our immune system gets weaker or becomes confused. </a:t>
            </a:r>
          </a:p>
          <a:p>
            <a:pPr marL="323850" indent="-323850">
              <a:buSzPct val="100000"/>
              <a:buChar char="•"/>
              <a:defRPr sz="2700"/>
            </a:pPr>
            <a:r>
              <a:rPr lang="en-US" dirty="0"/>
              <a:t>Skin ages more rapidly, and we no longer heal as quickly from injuries.</a:t>
            </a:r>
          </a:p>
          <a:p>
            <a:pPr marL="323849" indent="-323849">
              <a:buSzPct val="100000"/>
              <a:buChar char="•"/>
              <a:defRPr sz="2900"/>
            </a:pPr>
            <a:endParaRPr lang="en-US" dirty="0"/>
          </a:p>
        </p:txBody>
      </p:sp>
    </p:spTree>
    <p:extLst>
      <p:ext uri="{BB962C8B-B14F-4D97-AF65-F5344CB8AC3E}">
        <p14:creationId xmlns:p14="http://schemas.microsoft.com/office/powerpoint/2010/main" val="412511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marL="228600" indent="-228600">
              <a:lnSpc>
                <a:spcPct val="125000"/>
              </a:lnSpc>
              <a:spcBef>
                <a:spcPts val="0"/>
              </a:spcBef>
              <a:buSzPct val="100000"/>
              <a:buChar char="•"/>
              <a:defRPr sz="3600">
                <a:latin typeface="Avenir Roman"/>
                <a:ea typeface="Avenir Roman"/>
                <a:cs typeface="Avenir Roman"/>
                <a:sym typeface="Avenir Roman"/>
              </a:defRPr>
            </a:pPr>
            <a:r>
              <a:t>Many people assume these issues are inevitable or just a part of aging. But researchers now understand that many are the result of deficiencies and imbalances in Redox function.</a:t>
            </a:r>
          </a:p>
          <a:p>
            <a:pPr marL="228600" indent="-228600">
              <a:lnSpc>
                <a:spcPct val="125000"/>
              </a:lnSpc>
              <a:spcBef>
                <a:spcPts val="0"/>
              </a:spcBef>
              <a:buSzPct val="100000"/>
              <a:buChar char="•"/>
              <a:defRPr sz="3600">
                <a:latin typeface="Avenir Roman"/>
                <a:ea typeface="Avenir Roman"/>
                <a:cs typeface="Avenir Roman"/>
                <a:sym typeface="Avenir Roman"/>
              </a:defRPr>
            </a:pPr>
            <a:r>
              <a:t>What if there were a way to replenish these molecules... so that we could start to  look, feel, and perform the way we did 5-10-15-20 years ago??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marL="298938" indent="-298938">
              <a:buSzPct val="100000"/>
              <a:buChar char="•"/>
            </a:pPr>
            <a:r>
              <a:rPr lang="en-US" dirty="0"/>
              <a:t>After years of research, testing, and investing millions of dollars, a team of scientists achieved what seemed impossible.</a:t>
            </a:r>
          </a:p>
          <a:p>
            <a:pPr marL="298938" indent="-298938">
              <a:buSzPct val="100000"/>
              <a:buChar char="•"/>
            </a:pPr>
            <a:r>
              <a:rPr lang="en-US" dirty="0"/>
              <a:t>They created Redox Signaling Molecules outside of the body. And they stabilized them so that they can be stored and consumed as a supplement, the same perfect balance found in healthy cells.</a:t>
            </a:r>
          </a:p>
        </p:txBody>
      </p:sp>
    </p:spTree>
    <p:extLst>
      <p:ext uri="{BB962C8B-B14F-4D97-AF65-F5344CB8AC3E}">
        <p14:creationId xmlns:p14="http://schemas.microsoft.com/office/powerpoint/2010/main" val="282365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defTabSz="584200">
              <a:spcBef>
                <a:spcPts val="0"/>
              </a:spcBef>
              <a:defRPr sz="3600">
                <a:latin typeface="Lucida Grande"/>
                <a:ea typeface="Lucida Grande"/>
                <a:cs typeface="Lucida Grande"/>
                <a:sym typeface="Lucida Grande"/>
              </a:defRPr>
            </a:lvl1pPr>
          </a:lstStyle>
          <a:p>
            <a:r>
              <a:t>ONLY ONE company in the entire world has harnessed the power of Redox Signaling Molecules.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marL="298938" indent="-298938">
              <a:buSzPct val="100000"/>
              <a:buChar char="•"/>
            </a:pPr>
            <a:r>
              <a:t>That company is ASEA! </a:t>
            </a:r>
          </a:p>
          <a:p>
            <a:pPr marL="298938" indent="-298938">
              <a:buSzPct val="100000"/>
              <a:buChar char="•"/>
            </a:pPr>
            <a:r>
              <a:t>This patented technology is a revolutionary health science breakthrough that many consider a GIFT to humanity, at a time when we have a massive amount of cell-damaging toxins in our environment.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t>ASEA starts with 2 simple ingredients: pure water and salt. Why?</a:t>
            </a:r>
          </a:p>
          <a:p>
            <a:pPr marL="298938" indent="-298938">
              <a:buClr>
                <a:srgbClr val="000000"/>
              </a:buClr>
              <a:buSzPct val="100000"/>
              <a:buFont typeface="Helvetica"/>
              <a:buChar char="•"/>
            </a:pPr>
            <a:r>
              <a:t>Because when our cells make Redox Molecules, they use water and salt, resources they have in abundance. ASEA’s patented technology replicates the body’s natural process.</a:t>
            </a:r>
          </a:p>
          <a:p>
            <a:pPr marL="298938" indent="-298938">
              <a:buClr>
                <a:srgbClr val="000000"/>
              </a:buClr>
              <a:buSzPct val="100000"/>
              <a:buFont typeface="Helvetica"/>
              <a:buChar char="•"/>
            </a:pPr>
            <a:r>
              <a:t>The water and salt molecules are broken into free-floating atoms. Then they are restructured into Redox Signaling Molecules, perfectly balanced in a way most supportive to the human body!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584200">
              <a:spcBef>
                <a:spcPts val="0"/>
              </a:spcBef>
              <a:defRPr sz="3600">
                <a:latin typeface="Lucida Grande"/>
                <a:ea typeface="Lucida Grande"/>
                <a:cs typeface="Lucida Grande"/>
                <a:sym typeface="Lucida Grande"/>
              </a:defRPr>
            </a:pPr>
            <a:r>
              <a:t>Why does the ingredients label on ASEA say water and salt? Because those are the ingredients that are used to make Redox Molecules. Just as flour and water are used to make bread.</a:t>
            </a:r>
          </a:p>
          <a:p>
            <a:pPr defTabSz="584200">
              <a:spcBef>
                <a:spcPts val="0"/>
              </a:spcBef>
              <a:defRPr sz="3600">
                <a:latin typeface="Lucida Grande"/>
                <a:ea typeface="Lucida Grande"/>
                <a:cs typeface="Lucida Grande"/>
                <a:sym typeface="Lucida Grande"/>
              </a:defRPr>
            </a:pPr>
            <a:r>
              <a:t>It’s important to know that one serving of ASEA contains less sodium than a carrot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indent="-228600">
              <a:lnSpc>
                <a:spcPct val="117999"/>
              </a:lnSpc>
              <a:spcBef>
                <a:spcPts val="0"/>
              </a:spcBef>
              <a:buSzPct val="100000"/>
              <a:buChar char="•"/>
              <a:defRPr sz="3300"/>
            </a:pPr>
            <a:r>
              <a:t>People are excited about our company because it is pioneering and unique! ASEA Cellular Health is the only company in the world that has developed Redox Signaling Technology.</a:t>
            </a:r>
          </a:p>
          <a:p>
            <a:pPr>
              <a:lnSpc>
                <a:spcPct val="117999"/>
              </a:lnSpc>
              <a:spcBef>
                <a:spcPts val="0"/>
              </a:spcBef>
              <a:defRPr sz="3300"/>
            </a:pPr>
            <a:endParaRPr/>
          </a:p>
          <a:p>
            <a:pPr marL="228600" indent="-228600">
              <a:lnSpc>
                <a:spcPct val="117999"/>
              </a:lnSpc>
              <a:spcBef>
                <a:spcPts val="0"/>
              </a:spcBef>
              <a:buSzPct val="100000"/>
              <a:buChar char="•"/>
              <a:defRPr sz="3300"/>
            </a:pPr>
            <a:r>
              <a:t>ASEA Associates are inspired and purpose-driven. Our products are not only different from anything else available but they deliver powerful results that truly change people’s lives!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marL="286399" marR="57799" indent="-228600" defTabSz="1295400">
              <a:spcBef>
                <a:spcPts val="500"/>
              </a:spcBef>
              <a:buClr>
                <a:srgbClr val="000000"/>
              </a:buClr>
              <a:buSzPct val="100000"/>
              <a:buFont typeface="Helvetica"/>
              <a:buChar char="•"/>
              <a:defRPr sz="3600">
                <a:uFill>
                  <a:solidFill>
                    <a:srgbClr val="000000"/>
                  </a:solidFill>
                </a:uFill>
                <a:latin typeface="Lucida Grande"/>
                <a:ea typeface="Lucida Grande"/>
                <a:cs typeface="Lucida Grande"/>
                <a:sym typeface="Lucida Grande"/>
              </a:defRPr>
            </a:pPr>
            <a:r>
              <a:t>ASEA helps to empower your 75 trillion cells to rejuvenate themselves - so that your body can function more like it did when you were younger.</a:t>
            </a:r>
          </a:p>
          <a:p>
            <a:pPr marL="286399" marR="57799" indent="-228600" defTabSz="1295400">
              <a:spcBef>
                <a:spcPts val="500"/>
              </a:spcBef>
              <a:buClr>
                <a:srgbClr val="000000"/>
              </a:buClr>
              <a:buSzPct val="100000"/>
              <a:buFont typeface="Helvetica"/>
              <a:buChar char="•"/>
              <a:defRPr sz="3600">
                <a:uFill>
                  <a:solidFill>
                    <a:srgbClr val="000000"/>
                  </a:solidFill>
                </a:uFill>
                <a:latin typeface="Lucida Grande"/>
                <a:ea typeface="Lucida Grande"/>
                <a:cs typeface="Lucida Grande"/>
                <a:sym typeface="Lucida Grande"/>
              </a:defRPr>
            </a:pPr>
            <a:r>
              <a:t>ASEA enhances athletic performance and endurance without any “banned substances”. Extensive safety studies have proven ASEA Redox Supplement is 100% safe.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defTabSz="584200">
              <a:spcBef>
                <a:spcPts val="0"/>
              </a:spcBef>
              <a:defRPr sz="3600">
                <a:latin typeface="Lucida Grande"/>
                <a:ea typeface="Lucida Grande"/>
                <a:cs typeface="Lucida Grande"/>
                <a:sym typeface="Lucida Grande"/>
              </a:defRPr>
            </a:pPr>
            <a:r>
              <a:t>The one-of-a-kind, in-house manufacturing plant is located in Pleasant Grove, Utah. It’s an FDA Registered and NSF Certified facility. ​</a:t>
            </a:r>
          </a:p>
          <a:p>
            <a:pPr defTabSz="584200">
              <a:spcBef>
                <a:spcPts val="0"/>
              </a:spcBef>
              <a:defRPr sz="3600">
                <a:latin typeface="Lucida Grande"/>
                <a:ea typeface="Lucida Grande"/>
                <a:cs typeface="Lucida Grande"/>
                <a:sym typeface="Lucida Grande"/>
              </a:defRPr>
            </a:pPr>
            <a:r>
              <a:t>NSF is ​an accredited third-party certification body that tests and certifies products to verify they meet public health and safety standards.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a:lnSpc>
                <a:spcPct val="117999"/>
              </a:lnSpc>
              <a:spcBef>
                <a:spcPts val="0"/>
              </a:spcBef>
              <a:defRPr sz="3600"/>
            </a:pPr>
            <a:r>
              <a:t>ASEA then ships the product to distribution centers all around the world, serving all countries where ASEA is open.</a:t>
            </a:r>
          </a:p>
          <a:p>
            <a:pPr>
              <a:lnSpc>
                <a:spcPct val="117999"/>
              </a:lnSpc>
              <a:spcBef>
                <a:spcPts val="0"/>
              </a:spcBef>
              <a:defRPr sz="3600"/>
            </a:pPr>
            <a:r>
              <a:t>(July 2018)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marL="298938" indent="-298938">
              <a:buSzPct val="100000"/>
              <a:buChar char="•"/>
            </a:pPr>
            <a:r>
              <a:t>Positive information on ASEA abounds on the internet. BUT keep in mind that Google is a search engine and not a research engine. Some people “google” ASEA and see a website that claims ASEA is just expensive salt water.</a:t>
            </a:r>
          </a:p>
          <a:p>
            <a:pPr marL="298938" indent="-298938">
              <a:buSzPct val="100000"/>
              <a:buChar char="•"/>
            </a:pPr>
            <a:r>
              <a:t>This particular blog article doesn’t acknowledge the many clinical studies on ASEA. The false claim that ASEA is just salt water is made by one non-practicing physician who retired decades ago and is now a paid blogger.</a:t>
            </a:r>
          </a:p>
          <a:p>
            <a:pPr marL="298938" indent="-298938">
              <a:buSzPct val="100000"/>
              <a:buChar char="•"/>
            </a:pPr>
            <a:r>
              <a:t>The site also bashes other things that could be considered “natural alternatives to pharmaceuticals” - like chiropractic care, naturopathy, acupuncture, and even vitamins.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You can ﬁnd facts about ASEA’s scientiﬁc validation at </a:t>
            </a:r>
            <a:r>
              <a:rPr u="sng">
                <a:hlinkClick r:id="rId3"/>
              </a:rPr>
              <a:t>aseaglobal.com</a:t>
            </a:r>
            <a:r>
              <a:t> (and much more)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t>...and also at </a:t>
            </a:r>
            <a:r>
              <a:rPr u="sng">
                <a:hlinkClick r:id="rId3"/>
              </a:rPr>
              <a:t>aseascience.com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marL="298938" indent="-298938">
              <a:buSzPct val="100000"/>
              <a:buChar char="•"/>
            </a:pPr>
            <a:r>
              <a:t>Many doctors, scientists, athletes, and well-known experts in various fields have endorsed ASEA - and they are rapidly growing in number.</a:t>
            </a:r>
          </a:p>
          <a:p>
            <a:pPr marL="298938" indent="-298938">
              <a:buSzPct val="100000"/>
              <a:buChar char="•"/>
            </a:pPr>
            <a:r>
              <a:t>Many are engaged in distinguished careers and have very impressive credentials. They have reviewed the research. Some volunteer their time on ASEA’s behalf.</a:t>
            </a:r>
          </a:p>
          <a:p>
            <a:pPr marL="298938" indent="-298938">
              <a:buSzPct val="100000"/>
              <a:buChar char="•"/>
            </a:pPr>
            <a:r>
              <a:t>ASEA is attracting great minds, big hearts, and spiritually-minded people who believe they have a responsibility to share this gift with humanity.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a:lnSpc>
                <a:spcPct val="117999"/>
              </a:lnSpc>
              <a:spcBef>
                <a:spcPts val="0"/>
              </a:spcBef>
            </a:lvl1pPr>
          </a:lstStyle>
          <a:p>
            <a:r>
              <a:t>ASEA partners with world-class 3rd party independent laboratories for clinical trials and testing.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pPr marL="298938" indent="-298938">
              <a:buSzPct val="100000"/>
              <a:buChar char="•"/>
            </a:pPr>
            <a:r>
              <a:t>BioAgilytix Laboratories performs bio-analysis for many top global pharmaceutical and biotech companies.</a:t>
            </a:r>
          </a:p>
          <a:p>
            <a:pPr marL="298938" indent="-298938">
              <a:buSzPct val="100000"/>
              <a:buChar char="•"/>
            </a:pPr>
            <a:r>
              <a:t>BioAgilytix routinely verifies the presence of stabilized, bio-active Redox Signaling Molecules in ASEA’s  Redox products.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lvl1pPr marL="298938" indent="-298938">
              <a:buSzPct val="100000"/>
              <a:buChar char="•"/>
            </a:lvl1pPr>
          </a:lstStyle>
          <a:p>
            <a:r>
              <a:t>Every bottle of ASEA Redox Supplement and every tube of Redox Gel (which is the ASEA supplement in a concentrated gel form) sold in North America is labeled with the BioAgilytix “Redox Certiﬁed” seal. A guarantee that the products contain Redox Signaling Molecules.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marL="298938" indent="-298938">
              <a:buSzPct val="100000"/>
              <a:buChar char="•"/>
            </a:pPr>
            <a:r>
              <a:t>ASEA’s Mission is “to better people’s lives and to be a force for good in the world”.</a:t>
            </a:r>
          </a:p>
          <a:p>
            <a:pPr marL="298938" indent="-298938">
              <a:buSzPct val="100000"/>
              <a:buChar char="•"/>
            </a:pPr>
            <a:r>
              <a:t>ASEA launched in 2010 with just one revolutionary product. Without any advertising whatsoever, the company has expanded into 35 countries, proving the tremendous power of word-of-mouth marketing! When a product works, people want to tell others about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spcBef>
                <a:spcPts val="0"/>
              </a:spcBef>
              <a:defRPr sz="2900">
                <a:latin typeface="Calibri"/>
                <a:ea typeface="Calibri"/>
                <a:cs typeface="Calibri"/>
                <a:sym typeface="Calibri"/>
              </a:defRPr>
            </a:pPr>
            <a:r>
              <a:t>- Taueret Laboratories is one of the most sophisticated ​genetic​ testing labs in North America. They conducted a ground breaking 8 week randomized double-blind placebo controlled study where ASEA REDOX was shown to activate gene signaling pathways that positively impact 5 major areas of health</a:t>
            </a:r>
          </a:p>
          <a:p>
            <a:pPr defTabSz="914400">
              <a:spcBef>
                <a:spcPts val="0"/>
              </a:spcBef>
              <a:defRPr sz="2900">
                <a:latin typeface="Calibri"/>
                <a:ea typeface="Calibri"/>
                <a:cs typeface="Calibri"/>
                <a:sym typeface="Calibri"/>
              </a:defRPr>
            </a:pPr>
            <a:r>
              <a:t>1. Improve immune system health</a:t>
            </a:r>
          </a:p>
          <a:p>
            <a:pPr defTabSz="914400">
              <a:spcBef>
                <a:spcPts val="0"/>
              </a:spcBef>
              <a:defRPr sz="2900">
                <a:latin typeface="Calibri"/>
                <a:ea typeface="Calibri"/>
                <a:cs typeface="Calibri"/>
                <a:sym typeface="Calibri"/>
              </a:defRPr>
            </a:pPr>
            <a:r>
              <a:t>2. Help maintain a healthy inflammatory response</a:t>
            </a:r>
          </a:p>
          <a:p>
            <a:pPr defTabSz="914400">
              <a:spcBef>
                <a:spcPts val="0"/>
              </a:spcBef>
              <a:defRPr sz="2900">
                <a:latin typeface="Calibri"/>
                <a:ea typeface="Calibri"/>
                <a:cs typeface="Calibri"/>
                <a:sym typeface="Calibri"/>
              </a:defRPr>
            </a:pPr>
            <a:r>
              <a:t>3. Help maintain cardiovascular health and support arterial elasticity</a:t>
            </a:r>
          </a:p>
          <a:p>
            <a:pPr>
              <a:defRPr sz="2900"/>
            </a:pPr>
            <a:r>
              <a:t>4. Improve digestive health</a:t>
            </a:r>
          </a:p>
          <a:p>
            <a:pPr defTabSz="914400">
              <a:spcBef>
                <a:spcPts val="0"/>
              </a:spcBef>
              <a:defRPr sz="2900">
                <a:latin typeface="Calibri"/>
                <a:ea typeface="Calibri"/>
                <a:cs typeface="Calibri"/>
                <a:sym typeface="Calibri"/>
              </a:defRPr>
            </a:pPr>
            <a:r>
              <a:t>5. Modulate hormonal balance</a:t>
            </a:r>
          </a:p>
          <a:p>
            <a:pPr defTabSz="914400">
              <a:spcBef>
                <a:spcPts val="0"/>
              </a:spcBef>
              <a:defRPr sz="2900">
                <a:latin typeface="Calibri"/>
                <a:ea typeface="Calibri"/>
                <a:cs typeface="Calibri"/>
                <a:sym typeface="Calibri"/>
              </a:defRPr>
            </a:pPr>
            <a:r>
              <a:t>This helps explain why ASEA users are reporting such a huge variety of system-wide improvements!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pPr defTabSz="914400">
              <a:spcBef>
                <a:spcPts val="0"/>
              </a:spcBef>
              <a:defRPr sz="3600">
                <a:latin typeface="Calibri"/>
                <a:ea typeface="Calibri"/>
                <a:cs typeface="Calibri"/>
                <a:sym typeface="Calibri"/>
              </a:defRPr>
            </a:pPr>
            <a:r>
              <a:t>ASEA is empowering athletes to perform better! They are reporting improvements in:</a:t>
            </a:r>
          </a:p>
          <a:p>
            <a:pPr defTabSz="914400">
              <a:spcBef>
                <a:spcPts val="0"/>
              </a:spcBef>
              <a:defRPr sz="3600">
                <a:latin typeface="Calibri"/>
                <a:ea typeface="Calibri"/>
                <a:cs typeface="Calibri"/>
                <a:sym typeface="Calibri"/>
              </a:defRPr>
            </a:pPr>
            <a:r>
              <a:t>➢​ Endurance</a:t>
            </a:r>
          </a:p>
          <a:p>
            <a:pPr defTabSz="914400">
              <a:spcBef>
                <a:spcPts val="0"/>
              </a:spcBef>
              <a:defRPr sz="3600">
                <a:latin typeface="Calibri"/>
                <a:ea typeface="Calibri"/>
                <a:cs typeface="Calibri"/>
                <a:sym typeface="Calibri"/>
              </a:defRPr>
            </a:pPr>
            <a:r>
              <a:t>➢​ Strength</a:t>
            </a:r>
          </a:p>
          <a:p>
            <a:pPr defTabSz="914400">
              <a:spcBef>
                <a:spcPts val="0"/>
              </a:spcBef>
              <a:defRPr sz="3600">
                <a:latin typeface="Calibri"/>
                <a:ea typeface="Calibri"/>
                <a:cs typeface="Calibri"/>
                <a:sym typeface="Calibri"/>
              </a:defRPr>
            </a:pPr>
            <a:r>
              <a:t>➢ ​Recovery</a:t>
            </a:r>
          </a:p>
          <a:p>
            <a:pPr defTabSz="914400">
              <a:spcBef>
                <a:spcPts val="0"/>
              </a:spcBef>
              <a:defRPr sz="3600">
                <a:latin typeface="Calibri"/>
                <a:ea typeface="Calibri"/>
                <a:cs typeface="Calibri"/>
                <a:sym typeface="Calibri"/>
              </a:defRPr>
            </a:pPr>
            <a:r>
              <a:t>➢​  Mental Stamina</a:t>
            </a:r>
          </a:p>
          <a:p>
            <a:pPr defTabSz="914400">
              <a:spcBef>
                <a:spcPts val="0"/>
              </a:spcBef>
              <a:defRPr sz="3600">
                <a:latin typeface="Calibri"/>
                <a:ea typeface="Calibri"/>
                <a:cs typeface="Calibri"/>
                <a:sym typeface="Calibri"/>
              </a:defRPr>
            </a:pPr>
            <a:r>
              <a:t>Mice drinking ASEA for 7 days ran 29% farther before becoming exhausted!</a:t>
            </a:r>
          </a:p>
          <a:p>
            <a:pPr defTabSz="914400">
              <a:spcBef>
                <a:spcPts val="0"/>
              </a:spcBef>
              <a:defRPr sz="3600">
                <a:latin typeface="Calibri"/>
                <a:ea typeface="Calibri"/>
                <a:cs typeface="Calibri"/>
                <a:sym typeface="Calibri"/>
              </a:defRPr>
            </a:pPr>
            <a:r>
              <a:t>Imagine what going 29% farther can mean to a competitive runner, an avid cyclist, an Olympic swimmer ... ​or​ a busy parent!</a:t>
            </a:r>
          </a:p>
          <a:p>
            <a:pPr defTabSz="914400">
              <a:spcBef>
                <a:spcPts val="0"/>
              </a:spcBef>
              <a:defRPr sz="3600">
                <a:latin typeface="Calibri"/>
                <a:ea typeface="Calibri"/>
                <a:cs typeface="Calibri"/>
                <a:sym typeface="Calibri"/>
              </a:defRPr>
            </a:pPr>
            <a:r>
              <a:t>Details on all these studies, and more, available on aseascience.com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pPr marL="298938" indent="-298938">
              <a:buSzPct val="100000"/>
              <a:buChar char="•"/>
            </a:pPr>
            <a:r>
              <a:t>ASEA has created something revolutionary that can beneﬁt everyone! Something no other company in the world has, something perfectly safe, with no side effects.</a:t>
            </a:r>
          </a:p>
          <a:p>
            <a:pPr marL="298938" indent="-298938">
              <a:buSzPct val="100000"/>
              <a:buChar char="•"/>
            </a:pPr>
            <a:r>
              <a:t>Everyone cares about feeling good, having more vibrant health and less discomfort.</a:t>
            </a:r>
          </a:p>
          <a:p>
            <a:pPr marL="298938" indent="-298938">
              <a:buSzPct val="100000"/>
              <a:buChar char="•"/>
            </a:pPr>
            <a:r>
              <a:t>Everyone beneﬁts from faster recovery and more endurance.</a:t>
            </a:r>
          </a:p>
          <a:p>
            <a:pPr marL="298938" indent="-298938">
              <a:buSzPct val="100000"/>
              <a:buChar char="•"/>
            </a:pPr>
            <a:r>
              <a:t>And most people enjoy looking younger and having healthy skin!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 So far we've been focusing on our flagship product, ASEA Redox Cell Signaling Supplement.   </a:t>
            </a:r>
          </a:p>
          <a:p>
            <a:r>
              <a:t>Now let's look at RENU 28, which is simply our liquid REDOX supplement made into a more concentrated TOPICAL gel.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ASEA began with their core Flagship Redox Products: the Redox Supplement and the Redox Gel     </a:t>
            </a:r>
          </a:p>
          <a:p>
            <a:r>
              <a:t>-and has been strategically expanding their product line into the areas of (click) Health &amp; Wellness,  and (click) Health &amp; Beauty.  </a:t>
            </a:r>
          </a:p>
          <a:p>
            <a:pPr marL="228600" indent="-228600">
              <a:buSzPct val="100000"/>
              <a:buChar char="•"/>
            </a:pPr>
            <a:r>
              <a:t>Click:  Let’s focus now on the Health &amp; Beauty - Renu Advanced Skincare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pPr defTabSz="914400">
              <a:spcBef>
                <a:spcPts val="0"/>
              </a:spcBef>
              <a:defRPr sz="3600">
                <a:latin typeface="Calibri"/>
                <a:ea typeface="Calibri"/>
                <a:cs typeface="Calibri"/>
                <a:sym typeface="Calibri"/>
              </a:defRPr>
            </a:pPr>
            <a:r>
              <a:t>Incredibly, RENU 28 has only has 4 Ingredients!</a:t>
            </a:r>
          </a:p>
          <a:p>
            <a:pPr defTabSz="914400">
              <a:spcBef>
                <a:spcPts val="0"/>
              </a:spcBef>
              <a:defRPr sz="3600">
                <a:latin typeface="Calibri"/>
                <a:ea typeface="Calibri"/>
                <a:cs typeface="Calibri"/>
                <a:sym typeface="Calibri"/>
              </a:defRPr>
            </a:pPr>
            <a:r>
              <a:t>- Water &amp; Sodium Chloride (used to make the Redox Signaling Molecules)</a:t>
            </a:r>
          </a:p>
          <a:p>
            <a:pPr defTabSz="914400">
              <a:spcBef>
                <a:spcPts val="0"/>
              </a:spcBef>
              <a:defRPr sz="3600">
                <a:latin typeface="Calibri"/>
                <a:ea typeface="Calibri"/>
                <a:cs typeface="Calibri"/>
                <a:sym typeface="Calibri"/>
              </a:defRPr>
            </a:pPr>
            <a:r>
              <a:t>- Sodium Magnesium Fluorosilicate, a non-toxic synthetic clay used to make it into a gel - Monosodium Phosphate, a pH buffer to make it perfect for skin</a:t>
            </a:r>
          </a:p>
          <a:p>
            <a:pPr defTabSz="914400">
              <a:spcBef>
                <a:spcPts val="0"/>
              </a:spcBef>
              <a:defRPr sz="3600">
                <a:latin typeface="Calibri"/>
                <a:ea typeface="Calibri"/>
                <a:cs typeface="Calibri"/>
                <a:sym typeface="Calibri"/>
              </a:defRPr>
            </a:pPr>
            <a:r>
              <a:t>We always shake the tube ​[demonstrate] first and use on clean, dry skin. You can rub Renu 28 onto any area of the body.</a:t>
            </a:r>
            <a:endParaRPr sz="1800" i="1">
              <a:latin typeface="Arial"/>
              <a:ea typeface="Arial"/>
              <a:cs typeface="Arial"/>
              <a:sym typeface="Arial"/>
            </a:endParaRPr>
          </a:p>
          <a:p>
            <a:pPr defTabSz="914400">
              <a:spcBef>
                <a:spcPts val="0"/>
              </a:spcBef>
              <a:defRPr sz="2200">
                <a:latin typeface="Calibri"/>
                <a:ea typeface="Calibri"/>
                <a:cs typeface="Calibri"/>
                <a:sym typeface="Calibri"/>
              </a:defRPr>
            </a:pPr>
            <a:br>
              <a:rPr sz="1800" i="1">
                <a:latin typeface="Arial"/>
                <a:ea typeface="Arial"/>
                <a:cs typeface="Arial"/>
                <a:sym typeface="Arial"/>
              </a:rPr>
            </a:br>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pPr marL="228600" indent="-228600" defTabSz="914400">
              <a:spcBef>
                <a:spcPts val="0"/>
              </a:spcBef>
              <a:buSzPct val="100000"/>
              <a:buChar char="•"/>
              <a:defRPr sz="3600">
                <a:latin typeface="Calibri"/>
                <a:ea typeface="Calibri"/>
                <a:cs typeface="Calibri"/>
                <a:sym typeface="Calibri"/>
              </a:defRPr>
            </a:pPr>
            <a:r>
              <a:t>Let’s begin by learning about ASEA’s Redox Gel, called RENU 28. RENU28 has helped tens of thousands of people to achieve cellular health from the Outside In:</a:t>
            </a:r>
          </a:p>
          <a:p>
            <a:pPr marL="457200" lvl="1" indent="-228600" defTabSz="914400">
              <a:spcBef>
                <a:spcPts val="0"/>
              </a:spcBef>
              <a:buSzPct val="100000"/>
              <a:buChar char="•"/>
              <a:defRPr sz="3600">
                <a:latin typeface="Calibri"/>
                <a:ea typeface="Calibri"/>
                <a:cs typeface="Calibri"/>
                <a:sym typeface="Calibri"/>
              </a:defRPr>
            </a:pPr>
            <a:r>
              <a:t>It’s simple &amp; pure.</a:t>
            </a:r>
          </a:p>
          <a:p>
            <a:pPr marL="457200" lvl="1" indent="-228600" defTabSz="914400">
              <a:spcBef>
                <a:spcPts val="0"/>
              </a:spcBef>
              <a:buSzPct val="100000"/>
              <a:buChar char="•"/>
              <a:defRPr sz="3600">
                <a:latin typeface="Calibri"/>
                <a:ea typeface="Calibri"/>
                <a:cs typeface="Calibri"/>
                <a:sym typeface="Calibri"/>
              </a:defRPr>
            </a:pPr>
            <a:r>
              <a:t>It’s proven safe &amp; hypoallergenic.</a:t>
            </a:r>
          </a:p>
          <a:p>
            <a:pPr marL="457200" lvl="1" indent="-228600" defTabSz="914400">
              <a:spcBef>
                <a:spcPts val="0"/>
              </a:spcBef>
              <a:buSzPct val="100000"/>
              <a:buChar char="•"/>
              <a:defRPr sz="3600">
                <a:latin typeface="Calibri"/>
                <a:ea typeface="Calibri"/>
                <a:cs typeface="Calibri"/>
                <a:sym typeface="Calibri"/>
              </a:defRPr>
            </a:pPr>
            <a:r>
              <a:t>It’s affordable &amp; very multi-purpose.</a:t>
            </a:r>
          </a:p>
          <a:p>
            <a:pPr marL="457200" lvl="1" indent="-228600" defTabSz="914400">
              <a:spcBef>
                <a:spcPts val="0"/>
              </a:spcBef>
              <a:buSzPct val="100000"/>
              <a:buChar char="•"/>
              <a:defRPr sz="3600">
                <a:latin typeface="Calibri"/>
                <a:ea typeface="Calibri"/>
                <a:cs typeface="Calibri"/>
                <a:sym typeface="Calibri"/>
              </a:defRPr>
            </a:pPr>
            <a:r>
              <a:t>It is effective - for improving skin health &amp; also for relief of aches &amp; discomfort.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pPr defTabSz="914400">
              <a:spcBef>
                <a:spcPts val="0"/>
              </a:spcBef>
              <a:defRPr sz="2200">
                <a:latin typeface="Calibri"/>
                <a:ea typeface="Calibri"/>
                <a:cs typeface="Calibri"/>
                <a:sym typeface="Calibri"/>
              </a:defRPr>
            </a:pPr>
            <a:r>
              <a:t>And you don’t have to take our word for it. RENU 28,was subject to several independent clinical studies in North America and Europe.  And the results were astonishing. ...showing a 16% improvement in this vital skin cell renewal rate in only 4 weeks.  And when your skins cells start to renew like they did when you were younger... you can begin to look like you did when you were younger. A 20% or more improvement in smoothness, tone and elasticity  as a result of working with the body’s natural renewal processes!  Blood flow to the area showed a massive 50% increase in just 4 days! </a:t>
            </a:r>
          </a:p>
          <a:p>
            <a:pPr defTabSz="914400">
              <a:spcBef>
                <a:spcPts val="0"/>
              </a:spcBef>
              <a:defRPr sz="2200">
                <a:latin typeface="Calibri"/>
                <a:ea typeface="Calibri"/>
                <a:cs typeface="Calibri"/>
                <a:sym typeface="Calibri"/>
              </a:defRPr>
            </a:pPr>
            <a:r>
              <a:t>This not only improves overall skin health, but also impacts what is beneath the skin!.    </a:t>
            </a:r>
          </a:p>
          <a:p>
            <a:pPr defTabSz="914400">
              <a:spcBef>
                <a:spcPts val="0"/>
              </a:spcBef>
              <a:defRPr sz="2200">
                <a:latin typeface="Calibri"/>
                <a:ea typeface="Calibri"/>
                <a:cs typeface="Calibri"/>
                <a:sym typeface="Calibri"/>
              </a:defRPr>
            </a:pPr>
            <a:r>
              <a:t>So, at this point let’s take a look at the kind of results people are seeing using RENU 28.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lvl1pPr>
              <a:spcBef>
                <a:spcPts val="0"/>
              </a:spcBef>
              <a:defRPr sz="3600">
                <a:latin typeface="Calibri"/>
                <a:ea typeface="Calibri"/>
                <a:cs typeface="Calibri"/>
                <a:sym typeface="Calibri"/>
              </a:defRPr>
            </a:lvl1pPr>
          </a:lstStyle>
          <a:p>
            <a:r>
              <a:t>Do you see a difference between the two sides of this man’s face? Dr Marty Morin was a huge skeptic and he wanted to see what would happen if he put RENU 28 on half of his face for 28 days, but none on the other half! You can see the results for yourself!</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pPr>
              <a:defRPr sz="3300"/>
            </a:pPr>
            <a:r>
              <a:t>RENU 28 is far more than an anti-wrinkle gel. Redox Molecules support the body to remove “bad stuﬀ”, to “wake up” cells, and to empower them to work more eﬃciently.</a:t>
            </a:r>
          </a:p>
          <a:p>
            <a:pPr>
              <a:defRPr sz="3300" i="1"/>
            </a:pPr>
            <a:r>
              <a:t>(At this point you can guide guests at your meeting to experience Redox Molecules by using the “3 in 5” method. Ask guests to identify an area of the body where there is discomfort, soreness, stress, tightness, or limited range of motion.</a:t>
            </a:r>
          </a:p>
          <a:p>
            <a:pPr marL="228600" indent="-228600">
              <a:buSzPct val="100000"/>
              <a:buChar char="•"/>
              <a:defRPr sz="3300" i="1"/>
            </a:pPr>
            <a:r>
              <a:t>Ask them to rate it on a scale of 1-10 (10 being the worst). </a:t>
            </a:r>
          </a:p>
          <a:p>
            <a:pPr marL="228600" indent="-228600">
              <a:buSzPct val="100000"/>
              <a:buChar char="•"/>
              <a:defRPr sz="3300" i="1"/>
            </a:pPr>
            <a:r>
              <a:t>Apply Redox Gel 3 times in 5 minutes.</a:t>
            </a:r>
          </a:p>
          <a:p>
            <a:pPr marL="228600" indent="-228600">
              <a:buSzPct val="100000"/>
              <a:buChar char="•"/>
              <a:defRPr sz="3300" i="1"/>
            </a:pPr>
            <a:r>
              <a:t>Again, rate the discomfort, soreness, stress, tightness, or limited range of motion again on a scale of 1-10. They can apply a 4th or 5th time if necessary.)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r>
              <a:t>How is it possible for just one product to spearhead this type of growth - year after year - by word-of-mouth only?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r>
              <a:t>By seeing and feeling the results of the Redox Gel, we begin to understand the transformative power of Redox Molecules! With the gel, cellular health is visibly improved. The same is happening on the inside of our body when we consume these same Redox Molecules in supplement form.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ASEA has developed complementary cellular health technologies in the areas of nutrition and skin care designed to work synergistically with Redox technology</a:t>
            </a: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p>
            <a:r>
              <a:t>ASEA also offers a very high-quality skin cleanser, serum, and moisturizer, all created with purity, effectiveness, and simplicity in mind.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pPr>
              <a:defRPr sz="2900"/>
            </a:pPr>
            <a:r>
              <a:t>ASEA’s four nutritional and nutraceutical products offer superior wellness support.</a:t>
            </a:r>
          </a:p>
          <a:p>
            <a:pPr marL="228600" indent="-228600">
              <a:buSzPct val="100000"/>
              <a:buChar char="•"/>
              <a:defRPr sz="2900"/>
            </a:pPr>
            <a:r>
              <a:t>SOURCE is for daily nutrition. Vegan, whole-food sourced vitamins, minerals, phytonutrients, organic superfoods, trace minerals, and enzymes. A patented BioVIA Source Complex ensures maximum absorption of all nutrients.</a:t>
            </a:r>
          </a:p>
          <a:p>
            <a:pPr marL="228600" indent="-228600">
              <a:buSzPct val="100000"/>
              <a:buChar char="•"/>
              <a:defRPr sz="2900"/>
            </a:pPr>
            <a:r>
              <a:t>LifeMax promotes longevity and vitality. It contains 16 natural plant extracts shown to address many signs of aging, inside and out, increase energy levels, support the immune system, promote a healthy inflammatory response, support joint health, eye health, and more. Ingredients in LifeMax include Reishi, Lion’s Mane, and Maitake Mushrooms; Cordyceps, Astragalus, and Gotu Kola. Extracts of Pomegranate,  Green Tea, Grape Seed, and Broccoli Seed. Turmeric Root, and Alpha Lipoic Acid.</a:t>
            </a:r>
          </a:p>
          <a:p>
            <a:pPr marL="228600" indent="-228600">
              <a:buSzPct val="100000"/>
              <a:buChar char="•"/>
              <a:defRPr sz="2900"/>
            </a:pPr>
            <a:r>
              <a:t>OMEGA harnesses the well-known power of OMEGA Fatty Acids in a superior product. Sourced from sustainable, wild-caught fish - not from farmed fish. There is none of the fishy aftertaste or bad breath associated with most fish oil supplements. It includes an algae derivative that is a powerful anti-inflammatory. OMEGA provides powerful support for heart health and brain health.</a:t>
            </a:r>
          </a:p>
          <a:p>
            <a:pPr marL="228600" indent="-228600">
              <a:buSzPct val="100000"/>
              <a:buChar char="•"/>
              <a:defRPr sz="2900"/>
            </a:pPr>
            <a:r>
              <a:t>BIOME is for digestive health. A robust probiotic supplement that contains 16 strains proven to have specific benefits, plus 3 types of prebiotics to nurture and feed the beneficial probiotics. It also contains slippery elm, a plant used for thousands of years to address intestinal discomfort and support healthy digestion.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pPr marL="323850" indent="-323850">
              <a:buSzPct val="100000"/>
              <a:buChar char="•"/>
              <a:defRPr sz="3600"/>
            </a:pPr>
            <a:r>
              <a:t>Thousands of testimonials have been received from people experiencing profound benefits from our products. (Testimonials can be accessed at live meetings, websites, Facebook sites, conference calls, webinars)</a:t>
            </a:r>
          </a:p>
          <a:p>
            <a:pPr marL="323850" indent="-323850">
              <a:buSzPct val="100000"/>
              <a:buChar char="•"/>
              <a:defRPr sz="3600"/>
            </a:pPr>
            <a:r>
              <a:t>Some people notice positive changes very quickly.</a:t>
            </a:r>
          </a:p>
          <a:p>
            <a:pPr marL="323850" indent="-323850">
              <a:buSzPct val="100000"/>
              <a:buChar char="•"/>
              <a:defRPr sz="3600"/>
            </a:pPr>
            <a:r>
              <a:t>For others, in can take several months.</a:t>
            </a:r>
          </a:p>
          <a:p>
            <a:pPr marL="323850" indent="-323850">
              <a:buSzPct val="100000"/>
              <a:buChar char="•"/>
              <a:defRPr sz="3600"/>
            </a:pPr>
            <a:r>
              <a:t>But studies have proven: ​everyone​ can benefit from ASEA’s products.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pPr marL="298938" indent="-298938">
              <a:buSzPct val="100000"/>
              <a:buChar char="•"/>
            </a:pPr>
            <a:r>
              <a:t>ASEA makes no medical claims to prevent, treat, or cure any disease or medical condition. In the United States, only a substance classified as a pharmaceutical drug can makes those claims. ASEA is not classified as a drug, but as a dietary supplement.</a:t>
            </a:r>
          </a:p>
          <a:p>
            <a:pPr marL="298938" indent="-298938">
              <a:buSzPct val="100000"/>
              <a:buChar char="•"/>
            </a:pPr>
            <a:r>
              <a:t>Give it a chance to safely and naturally support your body’s ​own​ innate ability to be healthy, or to heal itself, with ZERO side-effects.</a:t>
            </a:r>
          </a:p>
          <a:p>
            <a:pPr marL="298938" indent="-298938">
              <a:buSzPct val="100000"/>
              <a:buChar char="•"/>
            </a:pPr>
            <a:r>
              <a:t>ASEA is ​more​ available, ​more​ quickly, to ​more​ people, for a much ​broader​ range of health concerns - than it would be if it had become a DRUG.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lvl1pPr defTabSz="647700">
              <a:spcBef>
                <a:spcPts val="0"/>
              </a:spcBef>
              <a:defRPr sz="3600">
                <a:latin typeface="Helvetica"/>
                <a:ea typeface="Helvetica"/>
                <a:cs typeface="Helvetica"/>
                <a:sym typeface="Helvetica"/>
              </a:defRPr>
            </a:lvl1pPr>
          </a:lstStyle>
          <a:p>
            <a:r>
              <a:t>Instead of spending money on traditional forms of advertising, ASEA depends on Independent Associates like me to share and educate others about its products. Word of mouth has always been a powerful form of advertising!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prstGeom prst="rect">
            <a:avLst/>
          </a:prstGeom>
        </p:spPr>
        <p:txBody>
          <a:bodyPr/>
          <a:lstStyle/>
          <a:p>
            <a:endParaRPr/>
          </a:p>
        </p:txBody>
      </p:sp>
      <p:sp>
        <p:nvSpPr>
          <p:cNvPr id="748" name="Shape 748"/>
          <p:cNvSpPr>
            <a:spLocks noGrp="1"/>
          </p:cNvSpPr>
          <p:nvPr>
            <p:ph type="body" sz="quarter" idx="1"/>
          </p:nvPr>
        </p:nvSpPr>
        <p:spPr>
          <a:prstGeom prst="rect">
            <a:avLst/>
          </a:prstGeom>
        </p:spPr>
        <p:txBody>
          <a:bodyPr/>
          <a:lstStyle/>
          <a:p>
            <a:pPr marL="298938" indent="-298938">
              <a:buSzPct val="100000"/>
              <a:buChar char="•"/>
              <a:defRPr sz="3600"/>
            </a:pPr>
            <a:r>
              <a:t>Word of mouth has been shown to be a very effective form of marketing.</a:t>
            </a:r>
          </a:p>
          <a:p>
            <a:pPr marL="298938" indent="-298938">
              <a:buSzPct val="100000"/>
              <a:buChar char="•"/>
              <a:defRPr sz="3600"/>
            </a:pPr>
            <a:r>
              <a:t>Offering ASEA through Network Marketing allows everyday people - rather than a corporation, advertising agency, or pharmaceutical company - to benefit financially.</a:t>
            </a:r>
          </a:p>
          <a:p>
            <a:pPr marL="298938" indent="-298938">
              <a:buSzPct val="100000"/>
              <a:buChar char="•"/>
              <a:defRPr sz="3600"/>
            </a:pPr>
            <a:r>
              <a:t>That is why ASEA pays 50% of global volume back to Associates every single week</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pPr>
              <a:spcBef>
                <a:spcPts val="0"/>
              </a:spcBef>
              <a:defRPr sz="2700">
                <a:latin typeface="Calibri"/>
                <a:ea typeface="Calibri"/>
                <a:cs typeface="Calibri"/>
                <a:sym typeface="Calibri"/>
              </a:defRPr>
            </a:pPr>
            <a:r>
              <a:t>ASEA is now ranked #44 of all NWM companies worldwide , based on latest full year revenue, reflecting ASEA’s exponential upward shift, known as hypergrowth. This incredible success validates the effectiveness of our products and our business model. </a:t>
            </a:r>
          </a:p>
          <a:p>
            <a:pPr>
              <a:spcBef>
                <a:spcPts val="0"/>
              </a:spcBef>
              <a:defRPr sz="2700">
                <a:latin typeface="Calibri"/>
                <a:ea typeface="Calibri"/>
                <a:cs typeface="Calibri"/>
                <a:sym typeface="Calibri"/>
              </a:defRPr>
            </a:pPr>
            <a:r>
              <a:t>ASEA is out of the “risk zone” and is entering the exciting phase of momentum!</a:t>
            </a:r>
          </a:p>
          <a:p>
            <a:pPr>
              <a:spcBef>
                <a:spcPts val="0"/>
              </a:spcBef>
              <a:defRPr sz="2700">
                <a:latin typeface="Calibri"/>
                <a:ea typeface="Calibri"/>
                <a:cs typeface="Calibri"/>
                <a:sym typeface="Calibri"/>
              </a:defRPr>
            </a:pPr>
            <a:r>
              <a:t>At the same time, ASEA’s objective is to become a long term legacy company.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pPr>
              <a:spcBef>
                <a:spcPts val="0"/>
              </a:spcBef>
              <a:defRPr sz="3600">
                <a:latin typeface="Lucida Grande"/>
                <a:ea typeface="Lucida Grande"/>
                <a:cs typeface="Lucida Grande"/>
                <a:sym typeface="Lucida Grande"/>
              </a:defRPr>
            </a:pPr>
            <a:r>
              <a:t>ASEA gives 50% of global volume back to people like us as thank you checks, every single week.</a:t>
            </a:r>
          </a:p>
          <a:p>
            <a:pPr>
              <a:spcBef>
                <a:spcPts val="0"/>
              </a:spcBef>
              <a:defRPr sz="3600">
                <a:latin typeface="Lucida Grande"/>
                <a:ea typeface="Lucida Grande"/>
                <a:cs typeface="Lucida Grande"/>
                <a:sym typeface="Lucida Grande"/>
              </a:defRPr>
            </a:pPr>
            <a:r>
              <a:t>Can you think of anyone who can benefit from Redox Signaling Molecules?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t>Because growth was fueled by a heavily patented, cutting edge technology 10-15 years ahead of its time. </a:t>
            </a:r>
          </a:p>
          <a:p>
            <a:r>
              <a:t>A groundbreaking health and anti-aging breakthrough providing consumers with incredibly powerful results!</a:t>
            </a:r>
          </a:p>
          <a:p>
            <a:r>
              <a:t>ASEA Redox Cell Signaling Supplement has been called by many people the single greatest health science breakthrough of our lifetime!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r>
              <a:t>The compensation plan is a fair and generous one, a “hybrid” plan with great rewards for those who are building an ASEA business.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noRot="1" noChangeAspect="1"/>
          </p:cNvSpPr>
          <p:nvPr>
            <p:ph type="sldImg"/>
          </p:nvPr>
        </p:nvSpPr>
        <p:spPr>
          <a:prstGeom prst="rect">
            <a:avLst/>
          </a:prstGeom>
        </p:spPr>
        <p:txBody>
          <a:bodyPr/>
          <a:lstStyle/>
          <a:p>
            <a:endParaRPr/>
          </a:p>
        </p:txBody>
      </p:sp>
      <p:sp>
        <p:nvSpPr>
          <p:cNvPr id="813" name="Shape 813"/>
          <p:cNvSpPr>
            <a:spLocks noGrp="1"/>
          </p:cNvSpPr>
          <p:nvPr>
            <p:ph type="body" sz="quarter" idx="1"/>
          </p:nvPr>
        </p:nvSpPr>
        <p:spPr>
          <a:prstGeom prst="rect">
            <a:avLst/>
          </a:prstGeom>
        </p:spPr>
        <p:txBody>
          <a:bodyPr/>
          <a:lstStyle/>
          <a:p>
            <a:r>
              <a:t>This chart shows the average monthly income of those paid at the various ranks each week. </a:t>
            </a:r>
          </a:p>
          <a:p>
            <a:r>
              <a:t>We have the potential to earn based upon the activity of our team in addition to our own efforts. </a:t>
            </a:r>
          </a:p>
          <a:p>
            <a:r>
              <a:t>With this business model, we can achieve tremendous time freedom as well as substantial income.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pPr marL="282330" indent="-282330">
              <a:buClr>
                <a:srgbClr val="000000"/>
              </a:buClr>
              <a:buSzPct val="100000"/>
              <a:buFont typeface="Gill Sans"/>
              <a:buChar char="•"/>
              <a:defRPr sz="2900"/>
            </a:pPr>
            <a:r>
              <a:t>Consumer: some people would simply like to use our products and become “ASEA Customers”. They can purchase at full retail price or receive discounted “Preferred Customer” pricing if they choose monthly shipments.</a:t>
            </a:r>
          </a:p>
          <a:p>
            <a:pPr marL="298938" indent="-298938">
              <a:buClr>
                <a:srgbClr val="000000"/>
              </a:buClr>
              <a:buSzPct val="100000"/>
              <a:buFont typeface="Gill Sans"/>
              <a:buChar char="•"/>
              <a:defRPr sz="2900"/>
            </a:pPr>
            <a:r>
              <a:t>Share and Earn: When you become an Associate, you are set up with everything you need to earn “thank you checks” for sharing ASEA with others. Associates also qualify to receive the most ​free product, benefiting  from ASEA’s generous Loyalty Rewards program​. </a:t>
            </a:r>
          </a:p>
          <a:p>
            <a:pPr marL="298938" indent="-298938">
              <a:buClr>
                <a:srgbClr val="000000"/>
              </a:buClr>
              <a:buSzPct val="100000"/>
              <a:buFont typeface="Gill Sans"/>
              <a:buChar char="•"/>
              <a:defRPr sz="2900"/>
            </a:pPr>
            <a:r>
              <a:t>It costs $40 to become an Associate. Associates then receive a free personal ASEA website and online business center that is customized for them and fully automated.</a:t>
            </a:r>
          </a:p>
          <a:p>
            <a:pPr marL="298938" indent="-298938">
              <a:buClr>
                <a:srgbClr val="000000"/>
              </a:buClr>
              <a:buSzPct val="100000"/>
              <a:buFont typeface="Gill Sans"/>
              <a:buChar char="•"/>
              <a:defRPr sz="2900"/>
            </a:pPr>
            <a:r>
              <a:t>Business Builder: Or join with the objective of building a life-changing global business earning a living while making a huge difference in many lives!.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noRot="1" noChangeAspect="1"/>
          </p:cNvSpPr>
          <p:nvPr>
            <p:ph type="sldImg"/>
          </p:nvPr>
        </p:nvSpPr>
        <p:spPr>
          <a:prstGeom prst="rect">
            <a:avLst/>
          </a:prstGeom>
        </p:spPr>
        <p:txBody>
          <a:bodyPr/>
          <a:lstStyle/>
          <a:p>
            <a:endParaRPr/>
          </a:p>
        </p:txBody>
      </p:sp>
      <p:sp>
        <p:nvSpPr>
          <p:cNvPr id="846" name="Shape 846"/>
          <p:cNvSpPr>
            <a:spLocks noGrp="1"/>
          </p:cNvSpPr>
          <p:nvPr>
            <p:ph type="body" sz="quarter" idx="1"/>
          </p:nvPr>
        </p:nvSpPr>
        <p:spPr>
          <a:prstGeom prst="rect">
            <a:avLst/>
          </a:prstGeom>
        </p:spPr>
        <p:txBody>
          <a:bodyPr/>
          <a:lstStyle/>
          <a:p>
            <a:pPr>
              <a:defRPr sz="2100"/>
            </a:pPr>
            <a:endParaRPr/>
          </a:p>
          <a:p>
            <a:pPr marL="298938" indent="-298938">
              <a:buClr>
                <a:srgbClr val="000000"/>
              </a:buClr>
              <a:buSzPct val="100000"/>
              <a:buFont typeface="Gill Sans"/>
              <a:buChar char="•"/>
              <a:defRPr sz="2100"/>
            </a:pPr>
            <a:r>
              <a:t>This slide gives an idea of investment ranges.</a:t>
            </a:r>
          </a:p>
          <a:p>
            <a:pPr marL="298938" indent="-298938">
              <a:buClr>
                <a:srgbClr val="000000"/>
              </a:buClr>
              <a:buSzPct val="100000"/>
              <a:buFont typeface="Gill Sans"/>
              <a:buChar char="•"/>
              <a:defRPr sz="2100"/>
            </a:pPr>
            <a:r>
              <a:t> </a:t>
            </a:r>
          </a:p>
          <a:p>
            <a:pPr marL="298938" indent="-298938">
              <a:buClr>
                <a:srgbClr val="000000"/>
              </a:buClr>
              <a:buSzPct val="100000"/>
              <a:buFont typeface="Gill Sans"/>
              <a:buChar char="•"/>
              <a:defRPr sz="2100"/>
            </a:pPr>
            <a:r>
              <a:t>(there are flyers describing the enrollment packs in ASEA VO Library that can be used as handouts)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hape 855"/>
          <p:cNvSpPr>
            <a:spLocks noGrp="1" noRot="1" noChangeAspect="1"/>
          </p:cNvSpPr>
          <p:nvPr>
            <p:ph type="sldImg"/>
          </p:nvPr>
        </p:nvSpPr>
        <p:spPr>
          <a:prstGeom prst="rect">
            <a:avLst/>
          </a:prstGeom>
        </p:spPr>
        <p:txBody>
          <a:bodyPr/>
          <a:lstStyle/>
          <a:p>
            <a:endParaRPr/>
          </a:p>
        </p:txBody>
      </p:sp>
      <p:sp>
        <p:nvSpPr>
          <p:cNvPr id="856" name="Shape 856"/>
          <p:cNvSpPr>
            <a:spLocks noGrp="1"/>
          </p:cNvSpPr>
          <p:nvPr>
            <p:ph type="body" sz="quarter" idx="1"/>
          </p:nvPr>
        </p:nvSpPr>
        <p:spPr>
          <a:prstGeom prst="rect">
            <a:avLst/>
          </a:prstGeom>
        </p:spPr>
        <p:txBody>
          <a:bodyPr/>
          <a:lstStyle/>
          <a:p>
            <a:pPr>
              <a:lnSpc>
                <a:spcPct val="117999"/>
              </a:lnSpc>
              <a:spcBef>
                <a:spcPts val="0"/>
              </a:spcBef>
              <a:defRPr sz="1800"/>
            </a:pPr>
            <a:r>
              <a:rPr dirty="0"/>
              <a:t>Some people appreciate ASEA immediately or within days. But, like anything else, everyone responds differently. Therefore, it is important to make at least a 90 day </a:t>
            </a:r>
            <a:r>
              <a:rPr dirty="0" err="1"/>
              <a:t>committment</a:t>
            </a:r>
            <a:r>
              <a:rPr dirty="0"/>
              <a:t>! The majority of people will experience </a:t>
            </a:r>
            <a:r>
              <a:rPr dirty="0" err="1"/>
              <a:t>noticable</a:t>
            </a:r>
            <a:r>
              <a:rPr dirty="0"/>
              <a:t> improvement within 90 days. Others can take even longer and they may need to increase the amount.  </a:t>
            </a:r>
          </a:p>
          <a:p>
            <a:pPr>
              <a:lnSpc>
                <a:spcPct val="117999"/>
              </a:lnSpc>
              <a:spcBef>
                <a:spcPts val="0"/>
              </a:spcBef>
              <a:defRPr sz="1800"/>
            </a:pPr>
            <a:r>
              <a:rPr dirty="0"/>
              <a:t>Those who are generally healthy may not notice much difference since they are using ASEA primarily to maintain their health, but ASEA has been proven to work at the cellular level on 100% of people.</a:t>
            </a:r>
          </a:p>
          <a:p>
            <a:pPr>
              <a:lnSpc>
                <a:spcPct val="117999"/>
              </a:lnSpc>
              <a:spcBef>
                <a:spcPts val="0"/>
              </a:spcBef>
              <a:defRPr sz="1800"/>
            </a:pPr>
            <a:r>
              <a:rPr dirty="0"/>
              <a:t>Note: The </a:t>
            </a:r>
            <a:r>
              <a:rPr dirty="0" err="1"/>
              <a:t>Tauret</a:t>
            </a:r>
            <a:r>
              <a:rPr dirty="0"/>
              <a:t> Lab study mentioned earlier was based on 8oz daily of ASEA for 8 weeks. </a:t>
            </a:r>
          </a:p>
          <a:p>
            <a:pPr>
              <a:lnSpc>
                <a:spcPct val="117999"/>
              </a:lnSpc>
              <a:spcBef>
                <a:spcPts val="0"/>
              </a:spcBef>
              <a:defRPr sz="1800"/>
            </a:pPr>
            <a:endParaRPr dirty="0"/>
          </a:p>
          <a:p>
            <a:pPr>
              <a:lnSpc>
                <a:spcPct val="117999"/>
              </a:lnSpc>
              <a:spcBef>
                <a:spcPts val="0"/>
              </a:spcBef>
              <a:defRPr sz="1800"/>
            </a:pPr>
            <a:r>
              <a:rPr dirty="0"/>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hape 861"/>
          <p:cNvSpPr>
            <a:spLocks noGrp="1" noRot="1" noChangeAspect="1"/>
          </p:cNvSpPr>
          <p:nvPr>
            <p:ph type="sldImg"/>
          </p:nvPr>
        </p:nvSpPr>
        <p:spPr>
          <a:prstGeom prst="rect">
            <a:avLst/>
          </a:prstGeom>
        </p:spPr>
        <p:txBody>
          <a:bodyPr/>
          <a:lstStyle/>
          <a:p>
            <a:endParaRPr/>
          </a:p>
        </p:txBody>
      </p:sp>
      <p:sp>
        <p:nvSpPr>
          <p:cNvPr id="862" name="Shape 862"/>
          <p:cNvSpPr>
            <a:spLocks noGrp="1"/>
          </p:cNvSpPr>
          <p:nvPr>
            <p:ph type="body" sz="quarter" idx="1"/>
          </p:nvPr>
        </p:nvSpPr>
        <p:spPr>
          <a:prstGeom prst="rect">
            <a:avLst/>
          </a:prstGeom>
        </p:spPr>
        <p:txBody>
          <a:bodyPr/>
          <a:lstStyle/>
          <a:p>
            <a:pPr marL="263769" indent="-263769">
              <a:buSzPct val="100000"/>
              <a:buChar char="•"/>
              <a:defRPr sz="3000"/>
            </a:pPr>
            <a:r>
              <a:t>Sign up or purchase directly from the person who is responsible for your choosing to join ASEA. They have an approved, legitimate ASEA business and have taken the time to reach out to you.</a:t>
            </a:r>
          </a:p>
          <a:p>
            <a:pPr marL="263769" indent="-263769">
              <a:buSzPct val="100000"/>
              <a:buChar char="•"/>
              <a:defRPr sz="3000"/>
            </a:pPr>
            <a:r>
              <a:t>Never order ASEA online from a non-branded ASEA website. The product is not guaranteed to be authentic, may be fraudulent or beyond the expiration date. Some people are illegally selling product purchased with stolen credit cards - criminal activity we would never want to support.</a:t>
            </a:r>
          </a:p>
          <a:p>
            <a:pPr marL="263769" indent="-263769">
              <a:buSzPct val="100000"/>
              <a:buChar char="•"/>
              <a:defRPr sz="3000"/>
            </a:pPr>
            <a:r>
              <a:t>Joining correctly means you have the option to earn Loyalty Reward Points with ASEA, redeemable for FREE products. It also means you will have support and guidance when you need it.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noRot="1" noChangeAspect="1"/>
          </p:cNvSpPr>
          <p:nvPr>
            <p:ph type="sldImg"/>
          </p:nvPr>
        </p:nvSpPr>
        <p:spPr>
          <a:prstGeom prst="rect">
            <a:avLst/>
          </a:prstGeom>
        </p:spPr>
        <p:txBody>
          <a:bodyPr/>
          <a:lstStyle/>
          <a:p>
            <a:endParaRPr/>
          </a:p>
        </p:txBody>
      </p:sp>
      <p:sp>
        <p:nvSpPr>
          <p:cNvPr id="867" name="Shape 867"/>
          <p:cNvSpPr>
            <a:spLocks noGrp="1"/>
          </p:cNvSpPr>
          <p:nvPr>
            <p:ph type="body" sz="quarter" idx="1"/>
          </p:nvPr>
        </p:nvSpPr>
        <p:spPr>
          <a:prstGeom prst="rect">
            <a:avLst/>
          </a:prstGeom>
        </p:spPr>
        <p:txBody>
          <a:bodyPr/>
          <a:lstStyle/>
          <a:p>
            <a:pPr defTabSz="584200">
              <a:spcBef>
                <a:spcPts val="0"/>
              </a:spcBef>
              <a:defRPr sz="3600">
                <a:latin typeface="Lucida Grande"/>
                <a:ea typeface="Lucida Grande"/>
                <a:cs typeface="Lucida Grande"/>
                <a:sym typeface="Lucida Grande"/>
              </a:defRPr>
            </a:pPr>
            <a:r>
              <a:t>“There is nothing better than making a living while making a difference”. </a:t>
            </a:r>
          </a:p>
          <a:p>
            <a:pPr defTabSz="584200">
              <a:spcBef>
                <a:spcPts val="0"/>
              </a:spcBef>
              <a:defRPr sz="3600">
                <a:latin typeface="Lucida Grande"/>
                <a:ea typeface="Lucida Grande"/>
                <a:cs typeface="Lucida Grande"/>
                <a:sym typeface="Lucida Grande"/>
              </a:defRPr>
            </a:pPr>
            <a:r>
              <a:t>ASEA offers this opportunity to people who share our vision.</a:t>
            </a:r>
          </a:p>
          <a:p>
            <a:pPr defTabSz="584200">
              <a:spcBef>
                <a:spcPts val="0"/>
              </a:spcBef>
              <a:defRPr sz="3600">
                <a:latin typeface="Lucida Grande"/>
                <a:ea typeface="Lucida Grande"/>
                <a:cs typeface="Lucida Grande"/>
                <a:sym typeface="Lucida Grande"/>
              </a:defRPr>
            </a:pPr>
            <a:r>
              <a:t>Anyone interested in building an ASEA Business should know that we provide free training and that team support is available.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p>
            <a:pPr marL="215900" indent="-215900">
              <a:buSzPct val="100000"/>
              <a:buChar char="•"/>
              <a:defRPr sz="3200"/>
            </a:pPr>
            <a:r>
              <a:t>Maybe you have a health problem or ​know​ someone with a health problem.</a:t>
            </a:r>
          </a:p>
          <a:p>
            <a:pPr marL="215900" indent="-215900">
              <a:buSzPct val="100000"/>
              <a:buChar char="•"/>
              <a:defRPr sz="3200"/>
            </a:pPr>
            <a:r>
              <a:t>Maybe you like the idea of improving your chances for maintaining good health as you age.</a:t>
            </a:r>
          </a:p>
          <a:p>
            <a:pPr marL="215900" indent="-215900">
              <a:buSzPct val="100000"/>
              <a:buChar char="•"/>
              <a:defRPr sz="3200"/>
            </a:pPr>
            <a:r>
              <a:t>Maybe you like ​athletics​ or sports - and would love to go farther and faster. Or do you just want to have less fatigue, more energy and stamina in your daily life?</a:t>
            </a:r>
          </a:p>
          <a:p>
            <a:pPr marL="215900" indent="-215900">
              <a:buSzPct val="100000"/>
              <a:buChar char="•"/>
              <a:defRPr sz="3200"/>
            </a:pPr>
            <a:r>
              <a:t>You may be attracted to the idea of having fewer wrinkles! Healthier, younger-looking skin!</a:t>
            </a:r>
          </a:p>
          <a:p>
            <a:pPr marL="215900" indent="-215900">
              <a:buSzPct val="100000"/>
              <a:buChar char="•"/>
              <a:defRPr sz="3200"/>
            </a:pPr>
            <a:r>
              <a:t>You might like the idea of having extra income! And building residual income for retirement - with an ASEA business.</a:t>
            </a:r>
          </a:p>
          <a:p>
            <a:pPr marL="215900" indent="-215900">
              <a:buSzPct val="100000"/>
              <a:buChar char="•"/>
              <a:defRPr sz="3200"/>
            </a:pPr>
            <a:r>
              <a:t>You may find fulfillment in joining others of like mind, serving so many who need help.</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pPr marL="228600" indent="-228600" defTabSz="584200">
              <a:spcBef>
                <a:spcPts val="0"/>
              </a:spcBef>
              <a:buSzPct val="100000"/>
              <a:buChar char="•"/>
              <a:defRPr sz="3600">
                <a:latin typeface="Lucida Grande"/>
                <a:ea typeface="Lucida Grande"/>
                <a:cs typeface="Lucida Grande"/>
                <a:sym typeface="Lucida Grande"/>
              </a:defRPr>
            </a:pPr>
            <a:r>
              <a:t>What type of interest do YOU have?</a:t>
            </a:r>
          </a:p>
          <a:p>
            <a:pPr marL="228600" indent="-228600" defTabSz="584200">
              <a:spcBef>
                <a:spcPts val="0"/>
              </a:spcBef>
              <a:buSzPct val="100000"/>
              <a:buChar char="•"/>
              <a:defRPr sz="3600">
                <a:latin typeface="Lucida Grande"/>
                <a:ea typeface="Lucida Grande"/>
                <a:cs typeface="Lucida Grande"/>
                <a:sym typeface="Lucida Grande"/>
              </a:defRPr>
            </a:pPr>
            <a:r>
              <a:t>With ASEA, you have the potential to change your life for the better in so many ways! And if you choose to tell others, you can be instrumental in changing the lives of thousands.</a:t>
            </a:r>
          </a:p>
          <a:p>
            <a:pPr marL="228600" indent="-228600" defTabSz="584200">
              <a:spcBef>
                <a:spcPts val="0"/>
              </a:spcBef>
              <a:buSzPct val="100000"/>
              <a:buChar char="•"/>
              <a:defRPr sz="3600">
                <a:latin typeface="Lucida Grande"/>
                <a:ea typeface="Lucida Grande"/>
                <a:cs typeface="Lucida Grande"/>
                <a:sym typeface="Lucida Grande"/>
              </a:defRPr>
            </a:pPr>
            <a:r>
              <a:t>Thank you for your time...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pPr marL="298938" indent="-298938">
              <a:buSzPct val="100000"/>
              <a:buChar char="•"/>
            </a:pPr>
            <a:r>
              <a:t>The company was founded by a father and son team, Verdis Norton and his son Tyler Norton. Verdis had been considered a "Who's Who?" executive in a Fortune 10 company and was nearing retirement, and Tyler had developed a very successful career as a brilliant executive in his own right. </a:t>
            </a:r>
          </a:p>
          <a:p>
            <a:pPr marL="298938" indent="-298938">
              <a:buSzPct val="100000"/>
              <a:buChar char="•"/>
            </a:pPr>
            <a:r>
              <a:t>Prior to the company launch, the Nortons had turned down an offer from a pharmaceutical company, an offer that would have guaranteed generational wealth. The Big Pharma company had reviewed 17 years of clinical studies, data, and research on the redox signaling technology the Nortons had acquired.</a:t>
            </a:r>
          </a:p>
          <a:p>
            <a:pPr marL="298938" indent="-298938">
              <a:buSzPct val="100000"/>
              <a:buChar char="•"/>
            </a:pPr>
            <a:r>
              <a:t>But the Nortons believed this life-changing health breakthrough should be brought directly to the people, by the people, and ASEA was born.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t>To better understand what ASEA is, it’s helpful to know what it’s NOT.</a:t>
            </a:r>
          </a:p>
          <a:p>
            <a:pPr marL="298938" indent="-298938">
              <a:buClr>
                <a:srgbClr val="000000"/>
              </a:buClr>
              <a:buSzPct val="100000"/>
              <a:buFont typeface="Helvetica"/>
              <a:buChar char="•"/>
            </a:pPr>
            <a:r>
              <a:t>It contains no vitamins, minerals or anti-oxidants. It’s not like another type of exotic juice or plant - or another type of alkaline water.</a:t>
            </a:r>
          </a:p>
          <a:p>
            <a:pPr marL="298938" indent="-298938">
              <a:buClr>
                <a:srgbClr val="000000"/>
              </a:buClr>
              <a:buSzPct val="100000"/>
              <a:buFont typeface="Helvetica"/>
              <a:buChar char="•"/>
            </a:pPr>
            <a:r>
              <a:t>ASEA contains MOLECULES that are native to the human body. Molecules that enhance vital cellular functions, improve total body health, and help every system of the body to function better.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defRPr sz="3200"/>
            </a:pPr>
            <a:r>
              <a:t>To understand Redox Signaling Molecules, it’s helpful to know what they are NOT. </a:t>
            </a:r>
          </a:p>
          <a:p>
            <a:pPr marL="298938" indent="-298938">
              <a:buClr>
                <a:srgbClr val="000000"/>
              </a:buClr>
              <a:buSzPct val="100000"/>
              <a:buFont typeface="Helvetica"/>
              <a:buChar char="•"/>
              <a:defRPr sz="3200"/>
            </a:pPr>
            <a:r>
              <a:t>They are not vitamins, minerals or anti-oxidants. They are not another type of exotic juice. They are not another type of alkaline or structured water.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ASEA IS a true category creator developing unique products based on an entirely new frontier of science.</a:t>
            </a:r>
          </a:p>
          <a:p>
            <a:r>
              <a:t>ASEA’s position in the marketplace is sustainable due to many patents - along with corresponding proprietary knowledge.</a:t>
            </a:r>
          </a:p>
          <a:p>
            <a:r>
              <a:t>We have zero competition and no copycats because we created and “own” this category!</a:t>
            </a:r>
          </a:p>
          <a:p>
            <a:r>
              <a:t>And ASEA’s products deliver very meaningful results that are transforming lives. All this offering a premiere business opportunity for everyday people who share our vision.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75359" y="3492782"/>
            <a:ext cx="11054082" cy="1871699"/>
          </a:xfrm>
          <a:prstGeom prst="rect">
            <a:avLst/>
          </a:prstGeom>
        </p:spPr>
        <p:txBody>
          <a:bodyPr lIns="65023" tIns="65023" rIns="65023" bIns="65023" anchor="t"/>
          <a:lstStyle>
            <a:lvl1pPr marL="0" marR="0" defTabSz="457200">
              <a:defRPr sz="8200">
                <a:uFillTx/>
                <a:latin typeface="Helvetica Neue"/>
                <a:ea typeface="Helvetica Neue"/>
                <a:cs typeface="Helvetica Neue"/>
                <a:sym typeface="Helvetica Neue"/>
              </a:defRPr>
            </a:lvl1pPr>
          </a:lstStyle>
          <a:p>
            <a:r>
              <a:t>Title Text</a:t>
            </a:r>
          </a:p>
        </p:txBody>
      </p:sp>
      <p:sp>
        <p:nvSpPr>
          <p:cNvPr id="13" name="Body Level One…"/>
          <p:cNvSpPr txBox="1">
            <a:spLocks noGrp="1"/>
          </p:cNvSpPr>
          <p:nvPr>
            <p:ph type="body" sz="half" idx="1"/>
          </p:nvPr>
        </p:nvSpPr>
        <p:spPr>
          <a:xfrm>
            <a:off x="1950719" y="5364479"/>
            <a:ext cx="9103361" cy="3169921"/>
          </a:xfrm>
          <a:prstGeom prst="rect">
            <a:avLst/>
          </a:prstGeom>
        </p:spPr>
        <p:txBody>
          <a:bodyPr lIns="65023" tIns="65023" rIns="65023" bIns="65023"/>
          <a:lstStyle>
            <a:lvl1pPr marL="0" marR="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marR="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marR="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marR="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marR="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50239" y="1253928"/>
            <a:ext cx="11704322" cy="1354784"/>
          </a:xfrm>
          <a:prstGeom prst="rect">
            <a:avLst/>
          </a:prstGeom>
        </p:spPr>
        <p:txBody>
          <a:bodyPr lIns="65023" tIns="65023" rIns="65023" bIns="65023"/>
          <a:lstStyle>
            <a:lvl1pPr marL="0" marR="0"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87" name="Body Level One…"/>
          <p:cNvSpPr txBox="1">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 name="Title Text"/>
          <p:cNvSpPr txBox="1">
            <a:spLocks noGrp="1"/>
          </p:cNvSpPr>
          <p:nvPr>
            <p:ph type="title"/>
          </p:nvPr>
        </p:nvSpPr>
        <p:spPr>
          <a:xfrm>
            <a:off x="650239" y="1264176"/>
            <a:ext cx="11704322" cy="1354784"/>
          </a:xfrm>
          <a:prstGeom prst="rect">
            <a:avLst/>
          </a:prstGeom>
        </p:spPr>
        <p:txBody>
          <a:bodyPr lIns="65023" tIns="65023" rIns="65023" bIns="65023"/>
          <a:lstStyle>
            <a:lvl1pPr marL="0" marR="0"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29" name="Body Level One…"/>
          <p:cNvSpPr txBox="1">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650239" y="1219199"/>
            <a:ext cx="11704322" cy="1805097"/>
          </a:xfrm>
          <a:prstGeom prst="rect">
            <a:avLst/>
          </a:prstGeom>
        </p:spPr>
        <p:txBody>
          <a:bodyPr lIns="65023" tIns="65023" rIns="65023" bIns="65023"/>
          <a:lstStyle>
            <a:lvl1pPr marL="0" marR="0"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38" name="Body Level One…"/>
          <p:cNvSpPr txBox="1">
            <a:spLocks noGrp="1"/>
          </p:cNvSpPr>
          <p:nvPr>
            <p:ph type="body" sz="quarter" idx="1"/>
          </p:nvPr>
        </p:nvSpPr>
        <p:spPr>
          <a:xfrm>
            <a:off x="914864" y="3369392"/>
            <a:ext cx="3769393" cy="3198202"/>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Title Text"/>
          <p:cNvSpPr txBox="1">
            <a:spLocks noGrp="1"/>
          </p:cNvSpPr>
          <p:nvPr>
            <p:ph type="title"/>
          </p:nvPr>
        </p:nvSpPr>
        <p:spPr>
          <a:xfrm>
            <a:off x="2113279" y="1317414"/>
            <a:ext cx="8778242" cy="1608666"/>
          </a:xfrm>
          <a:prstGeom prst="rect">
            <a:avLst/>
          </a:prstGeom>
        </p:spPr>
        <p:txBody>
          <a:bodyPr lIns="48767" tIns="48767" rIns="48767" bIns="48767">
            <a:normAutofit/>
          </a:bodyPr>
          <a:lstStyle>
            <a:lvl1pPr marL="0" marR="0" defTabSz="487643">
              <a:defRPr sz="5600">
                <a:solidFill>
                  <a:srgbClr val="404040"/>
                </a:solidFill>
                <a:uFillTx/>
                <a:latin typeface="ApexNew-Book"/>
                <a:ea typeface="ApexNew-Book"/>
                <a:cs typeface="ApexNew-Book"/>
                <a:sym typeface="ApexNew-Book"/>
              </a:defRPr>
            </a:lvl1pPr>
          </a:lstStyle>
          <a:p>
            <a:r>
              <a:t>Title Text</a:t>
            </a:r>
          </a:p>
        </p:txBody>
      </p:sp>
      <p:sp>
        <p:nvSpPr>
          <p:cNvPr id="47" name="Slide Number"/>
          <p:cNvSpPr txBox="1">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
        <p:nvSpPr>
          <p:cNvPr id="48" name="Body Level One…"/>
          <p:cNvSpPr txBox="1">
            <a:spLocks noGrp="1"/>
          </p:cNvSpPr>
          <p:nvPr>
            <p:ph type="body" sz="half" idx="1"/>
          </p:nvPr>
        </p:nvSpPr>
        <p:spPr>
          <a:xfrm>
            <a:off x="2113279" y="2926079"/>
            <a:ext cx="8778242" cy="5608321"/>
          </a:xfrm>
          <a:prstGeom prst="rect">
            <a:avLst/>
          </a:prstGeom>
        </p:spPr>
        <p:txBody>
          <a:bodyPr lIns="48767" tIns="48767" rIns="48767" bIns="48767">
            <a:normAutofit/>
          </a:bodyPr>
          <a:lstStyle>
            <a:lvl1pPr marL="235726" marR="0" indent="-235726" defTabSz="487643">
              <a:spcBef>
                <a:spcPts val="800"/>
              </a:spcBef>
              <a:buClrTx/>
              <a:defRPr sz="2200">
                <a:solidFill>
                  <a:srgbClr val="404040"/>
                </a:solidFill>
                <a:uFillTx/>
                <a:latin typeface="ApexNew-Book"/>
                <a:ea typeface="ApexNew-Book"/>
                <a:cs typeface="ApexNew-Book"/>
                <a:sym typeface="ApexNew-Book"/>
              </a:defRPr>
            </a:lvl1pPr>
            <a:lvl2pPr marL="492882"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3" defTabSz="487643">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xfrm>
            <a:off x="10941076" y="8024643"/>
            <a:ext cx="316205" cy="338827"/>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270000" y="3225800"/>
            <a:ext cx="10464800" cy="3302000"/>
          </a:xfrm>
          <a:prstGeom prst="rect">
            <a:avLst/>
          </a:prstGeom>
        </p:spPr>
        <p:txBody>
          <a:bodyPr>
            <a:normAutofit/>
          </a:bodyPr>
          <a:lstStyle>
            <a:lvl1pPr marL="0" marR="0" defTabSz="584200">
              <a:defRPr sz="8000">
                <a:solidFill>
                  <a:srgbClr val="FFFFFF"/>
                </a:solidFill>
                <a:uFillTx/>
                <a:latin typeface="Helvetica"/>
                <a:ea typeface="Helvetica"/>
                <a:cs typeface="Helvetica"/>
                <a:sym typeface="Helvetica"/>
              </a:defRPr>
            </a:lvl1pPr>
          </a:lstStyle>
          <a:p>
            <a:r>
              <a:t>Title Text</a:t>
            </a:r>
          </a:p>
        </p:txBody>
      </p:sp>
      <p:sp>
        <p:nvSpPr>
          <p:cNvPr id="63" name="Slide Number"/>
          <p:cNvSpPr txBox="1">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xfrm>
            <a:off x="12105967" y="8829737"/>
            <a:ext cx="248595" cy="259733"/>
          </a:xfrm>
          <a:prstGeom prst="rect">
            <a:avLst/>
          </a:prstGeom>
        </p:spPr>
        <p:txBody>
          <a:bodyPr lIns="60015" tIns="60015" rIns="60015" bIns="60015"/>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descr="image.jpg"/>
          <p:cNvPicPr>
            <a:picLocks/>
          </p:cNvPicPr>
          <p:nvPr/>
        </p:nvPicPr>
        <p:blipFill>
          <a:blip r:embed="rId12"/>
          <a:stretch>
            <a:fillRect/>
          </a:stretch>
        </p:blipFill>
        <p:spPr>
          <a:xfrm>
            <a:off x="0" y="0"/>
            <a:ext cx="13004800" cy="9753600"/>
          </a:xfrm>
          <a:prstGeom prst="rect">
            <a:avLst/>
          </a:prstGeom>
          <a:ln w="12700">
            <a:miter lim="400000"/>
          </a:ln>
        </p:spPr>
      </p:pic>
      <p:sp>
        <p:nvSpPr>
          <p:cNvPr id="3" name="Title Text"/>
          <p:cNvSpPr txBox="1">
            <a:spLocks noGrp="1"/>
          </p:cNvSpPr>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4" name="Body Level One…"/>
          <p:cNvSpPr txBox="1">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2pPr marL="783590" indent="-285750">
              <a:spcBef>
                <a:spcPts val="900"/>
              </a:spcBef>
              <a:buChar char="–"/>
              <a:defRPr sz="3800"/>
            </a:lvl2pPr>
            <a:lvl3pPr marL="1183639" indent="-228600">
              <a:spcBef>
                <a:spcPts val="800"/>
              </a:spcBef>
              <a:defRPr sz="3400"/>
            </a:lvl3pPr>
            <a:lvl4pPr marL="1640839" indent="-228600">
              <a:spcBef>
                <a:spcPts val="600"/>
              </a:spcBef>
              <a:buChar char="–"/>
              <a:defRPr sz="2800"/>
            </a:lvl4pPr>
            <a:lvl5pPr marL="2098039"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651694" y="9136521"/>
            <a:ext cx="371278" cy="330201"/>
          </a:xfrm>
          <a:prstGeom prst="rect">
            <a:avLst/>
          </a:prstGeom>
          <a:ln w="12700">
            <a:miter lim="400000"/>
          </a:ln>
        </p:spPr>
        <p:txBody>
          <a:bodyPr wrap="none" lIns="50800" tIns="50800" rIns="50800" bIns="50800" anchor="ctr">
            <a:spAutoFit/>
          </a:bodyPr>
          <a:lstStyle>
            <a:lvl1pPr defTabSz="647700">
              <a:defRPr sz="1600">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57799" marR="57799" indent="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1pPr>
      <a:lvl2pPr marL="57799" marR="57799" indent="2286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2pPr>
      <a:lvl3pPr marL="57799" marR="57799" indent="4572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3pPr>
      <a:lvl4pPr marL="57799" marR="57799" indent="6858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4pPr>
      <a:lvl5pPr marL="57799" marR="57799" indent="9144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5pPr>
      <a:lvl6pPr marL="57799" marR="57799" indent="11430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6pPr>
      <a:lvl7pPr marL="57799" marR="57799" indent="13716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7pPr>
      <a:lvl8pPr marL="57799" marR="57799" indent="16002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8pPr>
      <a:lvl9pPr marL="57799" marR="57799" indent="1828800" algn="ctr" defTabSz="647700" latinLnBrk="0">
        <a:lnSpc>
          <a:spcPct val="100000"/>
        </a:lnSpc>
        <a:spcBef>
          <a:spcPts val="0"/>
        </a:spcBef>
        <a:spcAft>
          <a:spcPts val="0"/>
        </a:spcAft>
        <a:buClrTx/>
        <a:buSzTx/>
        <a:buFontTx/>
        <a:buNone/>
        <a:tabLst/>
        <a:defRPr sz="6200" b="0" i="0" u="none" strike="noStrike" cap="none" spc="0" baseline="0">
          <a:solidFill>
            <a:srgbClr val="000000"/>
          </a:solidFill>
          <a:uFill>
            <a:solidFill>
              <a:srgbClr val="000000"/>
            </a:solidFill>
          </a:uFill>
          <a:latin typeface="Lucida Grande"/>
          <a:ea typeface="Lucida Grande"/>
          <a:cs typeface="Lucida Grande"/>
          <a:sym typeface="Lucida Grande"/>
        </a:defRPr>
      </a:lvl9pPr>
    </p:titleStyle>
    <p:bodyStyle>
      <a:lvl1pPr marL="383540" marR="57799" indent="-342900"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1pPr>
      <a:lvl2pPr marL="828708" marR="57799" indent="-33086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2pPr>
      <a:lvl3pPr marL="1250875" marR="57799" indent="-295835"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3pPr>
      <a:lvl4pPr marL="17714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4pPr>
      <a:lvl5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5pPr>
      <a:lvl6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6pPr>
      <a:lvl7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7pPr>
      <a:lvl8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8pPr>
      <a:lvl9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1pPr>
      <a:lvl2pPr marL="0" marR="0" indent="2286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2pPr>
      <a:lvl3pPr marL="0" marR="0" indent="4572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3pPr>
      <a:lvl4pPr marL="0" marR="0" indent="6858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4pPr>
      <a:lvl5pPr marL="0" marR="0" indent="9144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5pPr>
      <a:lvl6pPr marL="0" marR="0" indent="11430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6pPr>
      <a:lvl7pPr marL="0" marR="0" indent="13716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7pPr>
      <a:lvl8pPr marL="0" marR="0" indent="16002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8pPr>
      <a:lvl9pPr marL="0" marR="0" indent="18288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7.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www.ASEAGlobal.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ASEAScience.c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6.xml"/><Relationship Id="rId16"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jpe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tif"/><Relationship Id="rId7" Type="http://schemas.openxmlformats.org/officeDocument/2006/relationships/image" Target="../media/image86.ti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5.tif"/><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2.tif"/><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87.png"/><Relationship Id="rId4" Type="http://schemas.openxmlformats.org/officeDocument/2006/relationships/chart" Target="../charts/chart2.xml"/><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54.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04.png"/><Relationship Id="rId5" Type="http://schemas.openxmlformats.org/officeDocument/2006/relationships/image" Target="../media/image53.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6.ti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54.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image" Target="../media/image6.jpeg"/><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39.ti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ASEA_logo_allblue_tagline.png" descr="ASEA_logo_allblue_tagline.png"/>
          <p:cNvPicPr>
            <a:picLocks noChangeAspect="1"/>
          </p:cNvPicPr>
          <p:nvPr/>
        </p:nvPicPr>
        <p:blipFill>
          <a:blip r:embed="rId3"/>
          <a:stretch>
            <a:fillRect/>
          </a:stretch>
        </p:blipFill>
        <p:spPr>
          <a:xfrm>
            <a:off x="719944" y="1384526"/>
            <a:ext cx="11564912" cy="629131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What are Redox Signaling Molecules?"/>
          <p:cNvSpPr txBox="1"/>
          <p:nvPr/>
        </p:nvSpPr>
        <p:spPr>
          <a:xfrm>
            <a:off x="493188" y="761737"/>
            <a:ext cx="11586332" cy="826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022" tIns="64022" rIns="64022" bIns="64022">
            <a:spAutoFit/>
          </a:bodyPr>
          <a:lstStyle>
            <a:lvl1pPr algn="l" defTabSz="1300480">
              <a:defRPr sz="4600">
                <a:solidFill>
                  <a:srgbClr val="0071AD"/>
                </a:solidFill>
                <a:latin typeface="Helvetica Light"/>
                <a:ea typeface="Helvetica Light"/>
                <a:cs typeface="Helvetica Light"/>
                <a:sym typeface="Helvetica Light"/>
              </a:defRPr>
            </a:lvl1pPr>
          </a:lstStyle>
          <a:p>
            <a:r>
              <a:t>What are Redox Signaling Molecules?</a:t>
            </a:r>
          </a:p>
        </p:txBody>
      </p:sp>
      <p:grpSp>
        <p:nvGrpSpPr>
          <p:cNvPr id="171" name="Group"/>
          <p:cNvGrpSpPr/>
          <p:nvPr/>
        </p:nvGrpSpPr>
        <p:grpSpPr>
          <a:xfrm>
            <a:off x="423044" y="3082289"/>
            <a:ext cx="7703799" cy="5161716"/>
            <a:chOff x="0" y="0"/>
            <a:chExt cx="7703797" cy="5161714"/>
          </a:xfrm>
        </p:grpSpPr>
        <p:sp>
          <p:nvSpPr>
            <p:cNvPr id="166" name="Oval"/>
            <p:cNvSpPr/>
            <p:nvPr/>
          </p:nvSpPr>
          <p:spPr>
            <a:xfrm>
              <a:off x="0" y="0"/>
              <a:ext cx="7703797" cy="5161714"/>
            </a:xfrm>
            <a:prstGeom prst="ellipse">
              <a:avLst/>
            </a:prstGeom>
            <a:solidFill>
              <a:srgbClr val="FEE9D9"/>
            </a:solidFill>
            <a:ln w="25400" cap="flat">
              <a:solidFill>
                <a:schemeClr val="accent4">
                  <a:hueOff val="141567"/>
                  <a:satOff val="12213"/>
                  <a:lumOff val="21573"/>
                </a:schemeClr>
              </a:solidFill>
              <a:prstDash val="solid"/>
              <a:miter lim="400000"/>
            </a:ln>
            <a:effectLst>
              <a:outerShdw blurRad="50800" dist="34281" dir="3072413" rotWithShape="0">
                <a:srgbClr val="000000">
                  <a:alpha val="35000"/>
                </a:srgbClr>
              </a:outerShdw>
            </a:effectLst>
          </p:spPr>
          <p:txBody>
            <a:bodyPr wrap="square" lIns="60022" tIns="60022" rIns="60022" bIns="60022" numCol="1" anchor="ctr">
              <a:noAutofit/>
            </a:bodyPr>
            <a:lstStyle/>
            <a:p>
              <a:pPr algn="l" defTabSz="1300480">
                <a:defRPr sz="3400">
                  <a:solidFill>
                    <a:srgbClr val="000000"/>
                  </a:solidFill>
                  <a:latin typeface="Calibri"/>
                  <a:ea typeface="Calibri"/>
                  <a:cs typeface="Calibri"/>
                  <a:sym typeface="Calibri"/>
                </a:defRPr>
              </a:pPr>
              <a:endParaRPr/>
            </a:p>
          </p:txBody>
        </p:sp>
        <p:sp>
          <p:nvSpPr>
            <p:cNvPr id="167" name="The Cell (salt water)"/>
            <p:cNvSpPr txBox="1"/>
            <p:nvPr/>
          </p:nvSpPr>
          <p:spPr>
            <a:xfrm>
              <a:off x="4591414" y="951973"/>
              <a:ext cx="1807298" cy="9989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022" tIns="64022" rIns="64022" bIns="64022" numCol="1" anchor="t">
              <a:noAutofit/>
            </a:bodyPr>
            <a:lstStyle/>
            <a:p>
              <a:pPr defTabSz="1300480">
                <a:defRPr sz="2600" b="1">
                  <a:solidFill>
                    <a:srgbClr val="1F497D"/>
                  </a:solidFill>
                  <a:latin typeface="Calibri"/>
                  <a:ea typeface="Calibri"/>
                  <a:cs typeface="Calibri"/>
                  <a:sym typeface="Calibri"/>
                </a:defRPr>
              </a:pPr>
              <a:r>
                <a:rPr dirty="0"/>
                <a:t>The Cell (salt water)</a:t>
              </a:r>
            </a:p>
          </p:txBody>
        </p:sp>
        <p:grpSp>
          <p:nvGrpSpPr>
            <p:cNvPr id="170" name="Group"/>
            <p:cNvGrpSpPr/>
            <p:nvPr/>
          </p:nvGrpSpPr>
          <p:grpSpPr>
            <a:xfrm>
              <a:off x="1658455" y="322495"/>
              <a:ext cx="2797573" cy="1915321"/>
              <a:chOff x="241299" y="0"/>
              <a:chExt cx="2797572" cy="1915320"/>
            </a:xfrm>
          </p:grpSpPr>
          <p:pic>
            <p:nvPicPr>
              <p:cNvPr id="168" name="bigstock-Blue-sky-energy-bright-flash-104747849 crop.jpg" descr="bigstock-Blue-sky-energy-bright-flash-104747849 crop.jpg"/>
              <p:cNvPicPr>
                <a:picLocks noChangeAspect="1"/>
              </p:cNvPicPr>
              <p:nvPr/>
            </p:nvPicPr>
            <p:blipFill>
              <a:blip r:embed="rId3"/>
              <a:srcRect l="3" t="13380" r="433" b="18454"/>
              <a:stretch>
                <a:fillRect/>
              </a:stretch>
            </p:blipFill>
            <p:spPr>
              <a:xfrm>
                <a:off x="241299" y="-1"/>
                <a:ext cx="2797573" cy="1915322"/>
              </a:xfrm>
              <a:custGeom>
                <a:avLst/>
                <a:gdLst/>
                <a:ahLst/>
                <a:cxnLst>
                  <a:cxn ang="0">
                    <a:pos x="wd2" y="hd2"/>
                  </a:cxn>
                  <a:cxn ang="5400000">
                    <a:pos x="wd2" y="hd2"/>
                  </a:cxn>
                  <a:cxn ang="10800000">
                    <a:pos x="wd2" y="hd2"/>
                  </a:cxn>
                  <a:cxn ang="16200000">
                    <a:pos x="wd2" y="hd2"/>
                  </a:cxn>
                </a:cxnLst>
                <a:rect l="0" t="0" r="r" b="b"/>
                <a:pathLst>
                  <a:path w="21600" h="21599" extrusionOk="0">
                    <a:moveTo>
                      <a:pt x="10814" y="0"/>
                    </a:moveTo>
                    <a:cubicBezTo>
                      <a:pt x="10162" y="0"/>
                      <a:pt x="9506" y="36"/>
                      <a:pt x="9086" y="107"/>
                    </a:cubicBezTo>
                    <a:cubicBezTo>
                      <a:pt x="7033" y="454"/>
                      <a:pt x="4919" y="1466"/>
                      <a:pt x="3543" y="2761"/>
                    </a:cubicBezTo>
                    <a:cubicBezTo>
                      <a:pt x="3092" y="3185"/>
                      <a:pt x="2289" y="4156"/>
                      <a:pt x="1866" y="4784"/>
                    </a:cubicBezTo>
                    <a:cubicBezTo>
                      <a:pt x="919" y="6191"/>
                      <a:pt x="221" y="8136"/>
                      <a:pt x="111" y="9676"/>
                    </a:cubicBezTo>
                    <a:cubicBezTo>
                      <a:pt x="95" y="9896"/>
                      <a:pt x="63" y="10094"/>
                      <a:pt x="40" y="10114"/>
                    </a:cubicBezTo>
                    <a:cubicBezTo>
                      <a:pt x="14" y="10138"/>
                      <a:pt x="1" y="10497"/>
                      <a:pt x="0" y="10862"/>
                    </a:cubicBezTo>
                    <a:cubicBezTo>
                      <a:pt x="0" y="11226"/>
                      <a:pt x="14" y="11597"/>
                      <a:pt x="40" y="11640"/>
                    </a:cubicBezTo>
                    <a:cubicBezTo>
                      <a:pt x="62" y="11677"/>
                      <a:pt x="105" y="11954"/>
                      <a:pt x="138" y="12258"/>
                    </a:cubicBezTo>
                    <a:cubicBezTo>
                      <a:pt x="172" y="12562"/>
                      <a:pt x="262" y="13081"/>
                      <a:pt x="340" y="13408"/>
                    </a:cubicBezTo>
                    <a:cubicBezTo>
                      <a:pt x="964" y="16016"/>
                      <a:pt x="2448" y="18147"/>
                      <a:pt x="4759" y="19759"/>
                    </a:cubicBezTo>
                    <a:cubicBezTo>
                      <a:pt x="6060" y="20666"/>
                      <a:pt x="7509" y="21245"/>
                      <a:pt x="9107" y="21500"/>
                    </a:cubicBezTo>
                    <a:cubicBezTo>
                      <a:pt x="9506" y="21563"/>
                      <a:pt x="10170" y="21597"/>
                      <a:pt x="10835" y="21598"/>
                    </a:cubicBezTo>
                    <a:cubicBezTo>
                      <a:pt x="11501" y="21599"/>
                      <a:pt x="12168" y="21567"/>
                      <a:pt x="12573" y="21504"/>
                    </a:cubicBezTo>
                    <a:cubicBezTo>
                      <a:pt x="15553" y="21042"/>
                      <a:pt x="18186" y="19347"/>
                      <a:pt x="19866" y="16805"/>
                    </a:cubicBezTo>
                    <a:cubicBezTo>
                      <a:pt x="21038" y="15031"/>
                      <a:pt x="21600" y="13099"/>
                      <a:pt x="21600" y="10839"/>
                    </a:cubicBezTo>
                    <a:cubicBezTo>
                      <a:pt x="21600" y="8560"/>
                      <a:pt x="20994" y="6513"/>
                      <a:pt x="19792" y="4730"/>
                    </a:cubicBezTo>
                    <a:cubicBezTo>
                      <a:pt x="18171" y="2326"/>
                      <a:pt x="15478" y="610"/>
                      <a:pt x="12524" y="103"/>
                    </a:cubicBezTo>
                    <a:cubicBezTo>
                      <a:pt x="12115" y="32"/>
                      <a:pt x="11466" y="-1"/>
                      <a:pt x="10814" y="0"/>
                    </a:cubicBezTo>
                    <a:close/>
                  </a:path>
                </a:pathLst>
              </a:custGeom>
              <a:ln w="12700" cap="flat">
                <a:solidFill>
                  <a:srgbClr val="0433FF"/>
                </a:solidFill>
                <a:prstDash val="solid"/>
                <a:miter lim="400000"/>
              </a:ln>
              <a:effectLst>
                <a:outerShdw blurRad="127000" dist="76200" dir="5520000" rotWithShape="0">
                  <a:srgbClr val="000000">
                    <a:alpha val="60000"/>
                  </a:srgbClr>
                </a:outerShdw>
              </a:effectLst>
            </p:spPr>
          </p:pic>
          <p:sp>
            <p:nvSpPr>
              <p:cNvPr id="169" name="Energy"/>
              <p:cNvSpPr txBox="1"/>
              <p:nvPr/>
            </p:nvSpPr>
            <p:spPr>
              <a:xfrm>
                <a:off x="808806" y="595709"/>
                <a:ext cx="1586360" cy="723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2600"/>
                    </a:solidFill>
                    <a:latin typeface="Gill Sans"/>
                    <a:ea typeface="Gill Sans"/>
                    <a:cs typeface="Gill Sans"/>
                    <a:sym typeface="Gill Sans"/>
                  </a:defRPr>
                </a:lvl1pPr>
              </a:lstStyle>
              <a:p>
                <a:r>
                  <a:t>Energy</a:t>
                </a:r>
              </a:p>
            </p:txBody>
          </p:sp>
        </p:grpSp>
      </p:grpSp>
      <p:sp>
        <p:nvSpPr>
          <p:cNvPr id="172" name="}"/>
          <p:cNvSpPr txBox="1"/>
          <p:nvPr/>
        </p:nvSpPr>
        <p:spPr>
          <a:xfrm>
            <a:off x="4575506" y="6179598"/>
            <a:ext cx="554138" cy="160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lvl1pPr>
          </a:lstStyle>
          <a:p>
            <a:r>
              <a:t>}</a:t>
            </a:r>
          </a:p>
        </p:txBody>
      </p:sp>
      <p:grpSp>
        <p:nvGrpSpPr>
          <p:cNvPr id="193" name="Group"/>
          <p:cNvGrpSpPr/>
          <p:nvPr/>
        </p:nvGrpSpPr>
        <p:grpSpPr>
          <a:xfrm>
            <a:off x="1774549" y="5464303"/>
            <a:ext cx="2785569" cy="2510327"/>
            <a:chOff x="0" y="0"/>
            <a:chExt cx="2785567" cy="2510326"/>
          </a:xfrm>
        </p:grpSpPr>
        <p:grpSp>
          <p:nvGrpSpPr>
            <p:cNvPr id="191" name="Group"/>
            <p:cNvGrpSpPr/>
            <p:nvPr/>
          </p:nvGrpSpPr>
          <p:grpSpPr>
            <a:xfrm>
              <a:off x="266217" y="-1"/>
              <a:ext cx="2519351" cy="2510328"/>
              <a:chOff x="0" y="0"/>
              <a:chExt cx="2519350" cy="2510326"/>
            </a:xfrm>
          </p:grpSpPr>
          <p:sp>
            <p:nvSpPr>
              <p:cNvPr id="173" name="Circle"/>
              <p:cNvSpPr/>
              <p:nvPr/>
            </p:nvSpPr>
            <p:spPr>
              <a:xfrm>
                <a:off x="0" y="1904039"/>
                <a:ext cx="357766"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74" name="Circle"/>
              <p:cNvSpPr/>
              <p:nvPr/>
            </p:nvSpPr>
            <p:spPr>
              <a:xfrm>
                <a:off x="1500919" y="1003449"/>
                <a:ext cx="357766"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75" name="Circle"/>
              <p:cNvSpPr/>
              <p:nvPr/>
            </p:nvSpPr>
            <p:spPr>
              <a:xfrm>
                <a:off x="367334" y="1416622"/>
                <a:ext cx="357766"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76" name="Circle"/>
              <p:cNvSpPr/>
              <p:nvPr/>
            </p:nvSpPr>
            <p:spPr>
              <a:xfrm>
                <a:off x="965993" y="1375689"/>
                <a:ext cx="357766" cy="358673"/>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77" name="Circle"/>
              <p:cNvSpPr/>
              <p:nvPr/>
            </p:nvSpPr>
            <p:spPr>
              <a:xfrm>
                <a:off x="239782" y="873569"/>
                <a:ext cx="357767"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78" name="Shape"/>
              <p:cNvSpPr/>
              <p:nvPr/>
            </p:nvSpPr>
            <p:spPr>
              <a:xfrm>
                <a:off x="2157902" y="859247"/>
                <a:ext cx="361449"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79" name="Shape"/>
              <p:cNvSpPr/>
              <p:nvPr/>
            </p:nvSpPr>
            <p:spPr>
              <a:xfrm>
                <a:off x="1497252" y="1597713"/>
                <a:ext cx="361448"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80" name="Shape"/>
              <p:cNvSpPr/>
              <p:nvPr/>
            </p:nvSpPr>
            <p:spPr>
              <a:xfrm>
                <a:off x="2040909" y="1345636"/>
                <a:ext cx="361449" cy="35516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81" name="Shape"/>
              <p:cNvSpPr/>
              <p:nvPr/>
            </p:nvSpPr>
            <p:spPr>
              <a:xfrm>
                <a:off x="2157902" y="1905792"/>
                <a:ext cx="361449" cy="35516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82" name="Shape"/>
              <p:cNvSpPr/>
              <p:nvPr/>
            </p:nvSpPr>
            <p:spPr>
              <a:xfrm>
                <a:off x="1382803" y="2155163"/>
                <a:ext cx="361448"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83" name="Shape"/>
              <p:cNvSpPr/>
              <p:nvPr/>
            </p:nvSpPr>
            <p:spPr>
              <a:xfrm flipH="1">
                <a:off x="492545" y="0"/>
                <a:ext cx="232569" cy="542558"/>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184" name="Shape"/>
              <p:cNvSpPr/>
              <p:nvPr/>
            </p:nvSpPr>
            <p:spPr>
              <a:xfrm flipH="1">
                <a:off x="801033" y="1"/>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185" name="Shape"/>
              <p:cNvSpPr/>
              <p:nvPr/>
            </p:nvSpPr>
            <p:spPr>
              <a:xfrm flipH="1">
                <a:off x="1123353" y="12137"/>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186" name="Shape"/>
              <p:cNvSpPr/>
              <p:nvPr/>
            </p:nvSpPr>
            <p:spPr>
              <a:xfrm flipH="1">
                <a:off x="1447242" y="12137"/>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187" name="Shape"/>
              <p:cNvSpPr/>
              <p:nvPr/>
            </p:nvSpPr>
            <p:spPr>
              <a:xfrm flipH="1">
                <a:off x="1745158" y="10258"/>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188" name="Shape"/>
              <p:cNvSpPr/>
              <p:nvPr/>
            </p:nvSpPr>
            <p:spPr>
              <a:xfrm flipH="1">
                <a:off x="2075319" y="12137"/>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189" name="Shape"/>
              <p:cNvSpPr/>
              <p:nvPr/>
            </p:nvSpPr>
            <p:spPr>
              <a:xfrm>
                <a:off x="805345" y="889637"/>
                <a:ext cx="361449" cy="35516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190" name="Shape"/>
              <p:cNvSpPr/>
              <p:nvPr/>
            </p:nvSpPr>
            <p:spPr>
              <a:xfrm>
                <a:off x="672156" y="2027920"/>
                <a:ext cx="361449"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grpSp>
        <p:sp>
          <p:nvSpPr>
            <p:cNvPr id="192" name="Redox Signaling Molecules"/>
            <p:cNvSpPr/>
            <p:nvPr/>
          </p:nvSpPr>
          <p:spPr>
            <a:xfrm>
              <a:off x="0" y="713401"/>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1300480">
                <a:spcBef>
                  <a:spcPts val="800"/>
                </a:spcBef>
                <a:defRPr sz="2100" b="1">
                  <a:solidFill>
                    <a:srgbClr val="1F497D"/>
                  </a:solidFill>
                  <a:latin typeface="Arial"/>
                  <a:ea typeface="Arial"/>
                  <a:cs typeface="Arial"/>
                  <a:sym typeface="Arial"/>
                </a:defRPr>
              </a:lvl1pPr>
            </a:lstStyle>
            <a:p>
              <a:r>
                <a:t>Redox Signaling Molecules</a:t>
              </a:r>
            </a:p>
          </p:txBody>
        </p:sp>
      </p:grpSp>
      <p:sp>
        <p:nvSpPr>
          <p:cNvPr id="32" name="Shape 347">
            <a:extLst>
              <a:ext uri="{FF2B5EF4-FFF2-40B4-BE49-F238E27FC236}">
                <a16:creationId xmlns:a16="http://schemas.microsoft.com/office/drawing/2014/main" id="{8636FD4D-EB31-CB45-AABE-33EFAB8E901D}"/>
              </a:ext>
            </a:extLst>
          </p:cNvPr>
          <p:cNvSpPr/>
          <p:nvPr/>
        </p:nvSpPr>
        <p:spPr>
          <a:xfrm>
            <a:off x="6410030" y="3899518"/>
            <a:ext cx="5313183" cy="4214685"/>
          </a:xfrm>
          <a:custGeom>
            <a:avLst/>
            <a:gdLst/>
            <a:ahLst/>
            <a:cxnLst>
              <a:cxn ang="0">
                <a:pos x="wd2" y="hd2"/>
              </a:cxn>
              <a:cxn ang="5400000">
                <a:pos x="wd2" y="hd2"/>
              </a:cxn>
              <a:cxn ang="10800000">
                <a:pos x="wd2" y="hd2"/>
              </a:cxn>
              <a:cxn ang="16200000">
                <a:pos x="wd2" y="hd2"/>
              </a:cxn>
            </a:cxnLst>
            <a:rect l="0" t="0" r="r" b="b"/>
            <a:pathLst>
              <a:path w="21600" h="21600" extrusionOk="0">
                <a:moveTo>
                  <a:pt x="1978" y="0"/>
                </a:moveTo>
                <a:cubicBezTo>
                  <a:pt x="1662" y="0"/>
                  <a:pt x="1406" y="287"/>
                  <a:pt x="1406" y="640"/>
                </a:cubicBezTo>
                <a:lnTo>
                  <a:pt x="1406" y="14901"/>
                </a:lnTo>
                <a:lnTo>
                  <a:pt x="0" y="15917"/>
                </a:lnTo>
                <a:lnTo>
                  <a:pt x="1406" y="16935"/>
                </a:lnTo>
                <a:lnTo>
                  <a:pt x="1406" y="20960"/>
                </a:lnTo>
                <a:cubicBezTo>
                  <a:pt x="1406" y="21313"/>
                  <a:pt x="1662" y="21600"/>
                  <a:pt x="1978" y="21600"/>
                </a:cubicBezTo>
                <a:lnTo>
                  <a:pt x="21028" y="21600"/>
                </a:lnTo>
                <a:cubicBezTo>
                  <a:pt x="21344" y="21600"/>
                  <a:pt x="21600" y="21313"/>
                  <a:pt x="21600" y="20960"/>
                </a:cubicBezTo>
                <a:lnTo>
                  <a:pt x="21600" y="640"/>
                </a:lnTo>
                <a:cubicBezTo>
                  <a:pt x="21600" y="287"/>
                  <a:pt x="21344" y="0"/>
                  <a:pt x="21028" y="0"/>
                </a:cubicBezTo>
                <a:lnTo>
                  <a:pt x="1978" y="0"/>
                </a:lnTo>
                <a:close/>
              </a:path>
            </a:pathLst>
          </a:custGeom>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lIns="548640" tIns="144497" rIns="144497" bIns="144497">
            <a:normAutofit lnSpcReduction="10000"/>
          </a:bodyPr>
          <a:lstStyle/>
          <a:p>
            <a:pPr algn="l" defTabSz="858316">
              <a:defRPr sz="2970">
                <a:solidFill>
                  <a:srgbClr val="000000"/>
                </a:solidFill>
                <a:latin typeface="Helvetica"/>
                <a:ea typeface="Helvetica"/>
                <a:cs typeface="Helvetica"/>
                <a:sym typeface="Helvetica"/>
              </a:defRPr>
            </a:pPr>
            <a:r>
              <a:rPr lang="en-US" dirty="0">
                <a:solidFill>
                  <a:srgbClr val="6DA7DB"/>
                </a:solidFill>
              </a:rPr>
              <a:t>RED</a:t>
            </a:r>
            <a:r>
              <a:rPr lang="en-US" dirty="0">
                <a:solidFill>
                  <a:schemeClr val="accent5">
                    <a:hueOff val="-608018"/>
                    <a:satOff val="-16379"/>
                    <a:lumOff val="25127"/>
                  </a:schemeClr>
                </a:solidFill>
              </a:rPr>
              <a:t>OX</a:t>
            </a:r>
            <a:endParaRPr lang="en-US" dirty="0">
              <a:solidFill>
                <a:srgbClr val="6B6B6B"/>
              </a:solidFill>
            </a:endParaRPr>
          </a:p>
          <a:p>
            <a:pPr marL="409520" indent="-409520" algn="l" defTabSz="858316">
              <a:spcBef>
                <a:spcPts val="800"/>
              </a:spcBef>
              <a:buSzPct val="100000"/>
              <a:buChar char="•"/>
              <a:defRPr sz="2574">
                <a:solidFill>
                  <a:srgbClr val="6C6C6C"/>
                </a:solidFill>
                <a:latin typeface="Helvetica Light"/>
                <a:ea typeface="Helvetica Light"/>
                <a:cs typeface="Helvetica Light"/>
                <a:sym typeface="Helvetica Light"/>
              </a:defRPr>
            </a:pPr>
            <a:r>
              <a:rPr lang="en-US" b="1" u="sng" dirty="0">
                <a:solidFill>
                  <a:srgbClr val="6CA7DB"/>
                </a:solidFill>
                <a:latin typeface="Helvetica"/>
                <a:ea typeface="Helvetica"/>
                <a:cs typeface="Helvetica"/>
                <a:sym typeface="Helvetica"/>
              </a:rPr>
              <a:t>Red</a:t>
            </a:r>
            <a:r>
              <a:rPr lang="en-US" dirty="0">
                <a:solidFill>
                  <a:srgbClr val="6CA7DB"/>
                </a:solidFill>
                <a:latin typeface="Helvetica"/>
                <a:ea typeface="Helvetica"/>
                <a:cs typeface="Helvetica"/>
                <a:sym typeface="Helvetica"/>
              </a:rPr>
              <a:t>uctants:</a:t>
            </a:r>
            <a:r>
              <a:rPr lang="en-US" dirty="0">
                <a:solidFill>
                  <a:srgbClr val="6B6B6B"/>
                </a:solidFill>
              </a:rPr>
              <a:t> </a:t>
            </a:r>
            <a:r>
              <a:rPr lang="en-US" i="1" dirty="0">
                <a:solidFill>
                  <a:srgbClr val="6B6B6B"/>
                </a:solidFill>
                <a:latin typeface="Helvetica"/>
                <a:ea typeface="Helvetica"/>
                <a:cs typeface="Helvetica"/>
                <a:sym typeface="Helvetica"/>
              </a:rPr>
              <a:t>cellular activators</a:t>
            </a:r>
            <a:r>
              <a:rPr lang="en-US" dirty="0">
                <a:solidFill>
                  <a:srgbClr val="6B6B6B"/>
                </a:solidFill>
              </a:rPr>
              <a:t> that help prevent cell damage and disease. </a:t>
            </a:r>
          </a:p>
          <a:p>
            <a:pPr marL="409520" indent="-409520" algn="l" defTabSz="858316">
              <a:spcBef>
                <a:spcPts val="800"/>
              </a:spcBef>
              <a:buSzPct val="100000"/>
              <a:buChar char="•"/>
              <a:defRPr sz="2574">
                <a:solidFill>
                  <a:srgbClr val="6C6C6C"/>
                </a:solidFill>
                <a:latin typeface="Helvetica Light"/>
                <a:ea typeface="Helvetica Light"/>
                <a:cs typeface="Helvetica Light"/>
                <a:sym typeface="Helvetica Light"/>
              </a:defRPr>
            </a:pPr>
            <a:r>
              <a:rPr lang="en-US" b="1" u="sng" dirty="0">
                <a:solidFill>
                  <a:srgbClr val="FD2620"/>
                </a:solidFill>
                <a:latin typeface="Helvetica"/>
                <a:ea typeface="Helvetica"/>
                <a:cs typeface="Helvetica"/>
                <a:sym typeface="Helvetica"/>
              </a:rPr>
              <a:t>Ox</a:t>
            </a:r>
            <a:r>
              <a:rPr lang="en-US" dirty="0">
                <a:solidFill>
                  <a:srgbClr val="FD2620"/>
                </a:solidFill>
                <a:latin typeface="Helvetica"/>
                <a:ea typeface="Helvetica"/>
                <a:cs typeface="Helvetica"/>
                <a:sym typeface="Helvetica"/>
              </a:rPr>
              <a:t>idants:</a:t>
            </a:r>
            <a:r>
              <a:rPr lang="en-US" b="1" dirty="0">
                <a:solidFill>
                  <a:srgbClr val="FD2620"/>
                </a:solidFill>
                <a:latin typeface="Helvetica"/>
                <a:ea typeface="Helvetica"/>
                <a:cs typeface="Helvetica"/>
                <a:sym typeface="Helvetica"/>
              </a:rPr>
              <a:t> </a:t>
            </a:r>
            <a:r>
              <a:rPr lang="en-US" i="1" dirty="0">
                <a:solidFill>
                  <a:srgbClr val="6B6B6B"/>
                </a:solidFill>
                <a:latin typeface="Helvetica"/>
                <a:ea typeface="Helvetica"/>
                <a:cs typeface="Helvetica"/>
                <a:sym typeface="Helvetica"/>
              </a:rPr>
              <a:t>cellular messengers</a:t>
            </a:r>
            <a:r>
              <a:rPr lang="en-US" dirty="0">
                <a:solidFill>
                  <a:srgbClr val="6B6B6B"/>
                </a:solidFill>
              </a:rPr>
              <a:t> that help balance the immune system to protect against harmful bacteria, viruses, and infection.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1"/>
                                        </p:tgtEl>
                                        <p:attrNameLst>
                                          <p:attrName>style.visibility</p:attrName>
                                        </p:attrNameLst>
                                      </p:cBhvr>
                                      <p:to>
                                        <p:strVal val="visible"/>
                                      </p:to>
                                    </p:set>
                                    <p:anim calcmode="lin" valueType="num">
                                      <p:cBhvr>
                                        <p:cTn id="7" dur="750" fill="hold"/>
                                        <p:tgtEl>
                                          <p:spTgt spid="171"/>
                                        </p:tgtEl>
                                        <p:attrNameLst>
                                          <p:attrName>ppt_w</p:attrName>
                                        </p:attrNameLst>
                                      </p:cBhvr>
                                      <p:tavLst>
                                        <p:tav tm="0">
                                          <p:val>
                                            <p:fltVal val="0"/>
                                          </p:val>
                                        </p:tav>
                                        <p:tav tm="100000">
                                          <p:val>
                                            <p:strVal val="#ppt_w"/>
                                          </p:val>
                                        </p:tav>
                                      </p:tavLst>
                                    </p:anim>
                                    <p:anim calcmode="lin" valueType="num">
                                      <p:cBhvr>
                                        <p:cTn id="8" dur="750" fill="hold"/>
                                        <p:tgtEl>
                                          <p:spTgt spid="1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193"/>
                                        </p:tgtEl>
                                        <p:attrNameLst>
                                          <p:attrName>style.visibility</p:attrName>
                                        </p:attrNameLst>
                                      </p:cBhvr>
                                      <p:to>
                                        <p:strVal val="visible"/>
                                      </p:to>
                                    </p:set>
                                    <p:animEffect transition="in" filter="wipe(up)">
                                      <p:cBhvr>
                                        <p:cTn id="13" dur="1000"/>
                                        <p:tgtEl>
                                          <p:spTgt spid="193"/>
                                        </p:tgtEl>
                                      </p:cBhvr>
                                    </p:animEffect>
                                  </p:childTnLst>
                                </p:cTn>
                              </p:par>
                            </p:childTnLst>
                          </p:cTn>
                        </p:par>
                        <p:par>
                          <p:cTn id="14" fill="hold">
                            <p:stCondLst>
                              <p:cond delay="1000"/>
                            </p:stCondLst>
                            <p:childTnLst>
                              <p:par>
                                <p:cTn id="15" presetID="22" presetClass="entr" presetSubtype="8" fill="hold" grpId="3" nodeType="afterEffect">
                                  <p:stCondLst>
                                    <p:cond delay="0"/>
                                  </p:stCondLst>
                                  <p:iterate>
                                    <p:tmAbs val="0"/>
                                  </p:iterate>
                                  <p:childTnLst>
                                    <p:set>
                                      <p:cBhvr>
                                        <p:cTn id="16" fill="hold"/>
                                        <p:tgtEl>
                                          <p:spTgt spid="172"/>
                                        </p:tgtEl>
                                        <p:attrNameLst>
                                          <p:attrName>style.visibility</p:attrName>
                                        </p:attrNameLst>
                                      </p:cBhvr>
                                      <p:to>
                                        <p:strVal val="visible"/>
                                      </p:to>
                                    </p:set>
                                    <p:animEffect transition="in" filter="wipe(left)">
                                      <p:cBhvr>
                                        <p:cTn id="17" dur="600"/>
                                        <p:tgtEl>
                                          <p:spTgt spid="172"/>
                                        </p:tgtEl>
                                      </p:cBhvr>
                                    </p:animEffect>
                                  </p:childTnLst>
                                </p:cTn>
                              </p:par>
                            </p:childTnLst>
                          </p:cTn>
                        </p:par>
                        <p:par>
                          <p:cTn id="18" fill="hold">
                            <p:stCondLst>
                              <p:cond delay="1600"/>
                            </p:stCondLst>
                            <p:childTnLst>
                              <p:par>
                                <p:cTn id="19" presetID="22" presetClass="entr" presetSubtype="8" fill="hold" grpId="0" nodeType="afterEffect">
                                  <p:stCondLst>
                                    <p:cond delay="0"/>
                                  </p:stCondLst>
                                  <p:iterate>
                                    <p:tmAbs val="0"/>
                                  </p:iterate>
                                  <p:childTnLst>
                                    <p:set>
                                      <p:cBhvr>
                                        <p:cTn id="20" fill="hold"/>
                                        <p:tgtEl>
                                          <p:spTgt spid="32"/>
                                        </p:tgtEl>
                                        <p:attrNameLst>
                                          <p:attrName>style.visibility</p:attrName>
                                        </p:attrNameLst>
                                      </p:cBhvr>
                                      <p:to>
                                        <p:strVal val="visible"/>
                                      </p:to>
                                    </p:set>
                                    <p:animEffect transition="in" filter="wipe(left)">
                                      <p:cBhvr>
                                        <p:cTn id="2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animBg="1" advAuto="0"/>
      <p:bldP spid="172" grpId="3" animBg="1" advAuto="0"/>
      <p:bldP spid="193" grpId="2" animBg="1" advAuto="0"/>
      <p:bldP spid="3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15.jpg" descr="image15.jpg"/>
          <p:cNvPicPr>
            <a:picLocks noChangeAspect="1"/>
          </p:cNvPicPr>
          <p:nvPr/>
        </p:nvPicPr>
        <p:blipFill>
          <a:blip r:embed="rId3"/>
          <a:stretch>
            <a:fillRect/>
          </a:stretch>
        </p:blipFill>
        <p:spPr>
          <a:xfrm>
            <a:off x="368300" y="2362200"/>
            <a:ext cx="4100613" cy="5310294"/>
          </a:xfrm>
          <a:prstGeom prst="rect">
            <a:avLst/>
          </a:prstGeom>
          <a:ln w="12700"/>
        </p:spPr>
      </p:pic>
      <p:pic>
        <p:nvPicPr>
          <p:cNvPr id="199" name="redox sign mag.jpg" descr="redox sign mag.jpg"/>
          <p:cNvPicPr>
            <a:picLocks noChangeAspect="1"/>
          </p:cNvPicPr>
          <p:nvPr/>
        </p:nvPicPr>
        <p:blipFill>
          <a:blip r:embed="rId4"/>
          <a:stretch>
            <a:fillRect/>
          </a:stretch>
        </p:blipFill>
        <p:spPr>
          <a:xfrm>
            <a:off x="2836141" y="2945094"/>
            <a:ext cx="3352471" cy="4999806"/>
          </a:xfrm>
          <a:prstGeom prst="rect">
            <a:avLst/>
          </a:prstGeom>
          <a:effectLst>
            <a:outerShdw blurRad="292100" dist="139700" dir="2700000" rotWithShape="0">
              <a:srgbClr val="424242">
                <a:alpha val="64999"/>
              </a:srgbClr>
            </a:outerShdw>
          </a:effectLst>
        </p:spPr>
      </p:pic>
      <p:pic>
        <p:nvPicPr>
          <p:cNvPr id="200" name="image18.jpg" descr="image18.jpg"/>
          <p:cNvPicPr>
            <a:picLocks noChangeAspect="1"/>
          </p:cNvPicPr>
          <p:nvPr/>
        </p:nvPicPr>
        <p:blipFill>
          <a:blip r:embed="rId5"/>
          <a:stretch>
            <a:fillRect/>
          </a:stretch>
        </p:blipFill>
        <p:spPr>
          <a:xfrm>
            <a:off x="5448431" y="3650753"/>
            <a:ext cx="3599052" cy="5308601"/>
          </a:xfrm>
          <a:prstGeom prst="rect">
            <a:avLst/>
          </a:prstGeom>
          <a:effectLst>
            <a:outerShdw blurRad="292100" dist="139700" dir="2700000" rotWithShape="0">
              <a:srgbClr val="424242">
                <a:alpha val="64999"/>
              </a:srgbClr>
            </a:outerShdw>
          </a:effectLst>
        </p:spPr>
      </p:pic>
      <p:pic>
        <p:nvPicPr>
          <p:cNvPr id="201" name="image18.jpg" descr="image18.jpg"/>
          <p:cNvPicPr>
            <a:picLocks noChangeAspect="1"/>
          </p:cNvPicPr>
          <p:nvPr/>
        </p:nvPicPr>
        <p:blipFill>
          <a:blip r:embed="rId6"/>
          <a:stretch>
            <a:fillRect/>
          </a:stretch>
        </p:blipFill>
        <p:spPr>
          <a:xfrm>
            <a:off x="8509000" y="4140200"/>
            <a:ext cx="4118188" cy="5333052"/>
          </a:xfrm>
          <a:prstGeom prst="rect">
            <a:avLst/>
          </a:prstGeom>
          <a:effectLst>
            <a:outerShdw blurRad="292100" dist="139700" dir="2700000" rotWithShape="0">
              <a:srgbClr val="424242">
                <a:alpha val="64999"/>
              </a:srgbClr>
            </a:outerShdw>
          </a:effectLst>
        </p:spPr>
      </p:pic>
      <p:sp>
        <p:nvSpPr>
          <p:cNvPr id="202" name="Over 1,200 books on Redox BioChemistry have been published"/>
          <p:cNvSpPr txBox="1"/>
          <p:nvPr/>
        </p:nvSpPr>
        <p:spPr>
          <a:xfrm>
            <a:off x="7676998" y="3027364"/>
            <a:ext cx="4708812" cy="1854201"/>
          </a:xfrm>
          <a:prstGeom prst="rect">
            <a:avLst/>
          </a:prstGeom>
          <a:solidFill>
            <a:srgbClr val="D0E1F4"/>
          </a:solidFill>
          <a:ln w="25400">
            <a:solidFill>
              <a:srgbClr val="4575A3"/>
            </a:solidFill>
          </a:ln>
          <a:effectLst>
            <a:outerShdw blurRad="292100" dist="139700" dir="2700000" rotWithShape="0">
              <a:srgbClr val="424242">
                <a:alpha val="64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a:defRPr sz="2400">
                <a:solidFill>
                  <a:srgbClr val="000000"/>
                </a:solidFill>
                <a:uFill>
                  <a:solidFill>
                    <a:srgbClr val="000000"/>
                  </a:solidFill>
                </a:uFill>
              </a:defRPr>
            </a:pPr>
            <a:r>
              <a:rPr sz="3800">
                <a:solidFill>
                  <a:srgbClr val="A74B44"/>
                </a:solidFill>
                <a:uFill>
                  <a:solidFill>
                    <a:srgbClr val="A74B44"/>
                  </a:solidFill>
                </a:uFill>
              </a:rPr>
              <a:t>Over 1,200 books on Redox BioChemistry have been published</a:t>
            </a:r>
          </a:p>
        </p:txBody>
      </p:sp>
      <p:grpSp>
        <p:nvGrpSpPr>
          <p:cNvPr id="205" name="Group"/>
          <p:cNvGrpSpPr/>
          <p:nvPr/>
        </p:nvGrpSpPr>
        <p:grpSpPr>
          <a:xfrm>
            <a:off x="1638656" y="6003695"/>
            <a:ext cx="10287001" cy="3581401"/>
            <a:chOff x="0" y="0"/>
            <a:chExt cx="10287000" cy="3581400"/>
          </a:xfrm>
        </p:grpSpPr>
        <p:pic>
          <p:nvPicPr>
            <p:cNvPr id="203" name="redox book3.png" descr="redox book3.png"/>
            <p:cNvPicPr>
              <a:picLocks noChangeAspect="1"/>
            </p:cNvPicPr>
            <p:nvPr/>
          </p:nvPicPr>
          <p:blipFill>
            <a:blip r:embed="rId7"/>
            <a:stretch>
              <a:fillRect/>
            </a:stretch>
          </p:blipFill>
          <p:spPr>
            <a:xfrm>
              <a:off x="0" y="267800"/>
              <a:ext cx="10287000" cy="3289301"/>
            </a:xfrm>
            <a:prstGeom prst="rect">
              <a:avLst/>
            </a:prstGeom>
            <a:ln w="25400" cap="flat">
              <a:noFill/>
              <a:miter lim="400000"/>
            </a:ln>
            <a:effectLst>
              <a:outerShdw blurRad="127000" dist="76200" dir="5520000" rotWithShape="0">
                <a:srgbClr val="000000">
                  <a:alpha val="60000"/>
                </a:srgbClr>
              </a:outerShdw>
            </a:effectLst>
          </p:spPr>
        </p:pic>
        <p:pic>
          <p:nvPicPr>
            <p:cNvPr id="204" name="redox book4.png" descr="redox book4.png"/>
            <p:cNvPicPr>
              <a:picLocks noChangeAspect="1"/>
            </p:cNvPicPr>
            <p:nvPr/>
          </p:nvPicPr>
          <p:blipFill>
            <a:blip r:embed="rId8"/>
            <a:stretch>
              <a:fillRect/>
            </a:stretch>
          </p:blipFill>
          <p:spPr>
            <a:xfrm>
              <a:off x="2540202" y="0"/>
              <a:ext cx="5422901" cy="3581400"/>
            </a:xfrm>
            <a:prstGeom prst="rect">
              <a:avLst/>
            </a:prstGeom>
            <a:ln w="25400" cap="flat">
              <a:noFill/>
              <a:miter lim="400000"/>
            </a:ln>
            <a:effectLst>
              <a:outerShdw blurRad="127000" dist="76200" dir="5520000" rotWithShape="0">
                <a:srgbClr val="000000">
                  <a:alpha val="60000"/>
                </a:srgbClr>
              </a:outerShdw>
            </a:effectLst>
          </p:spPr>
        </p:pic>
      </p:grpSp>
      <p:sp>
        <p:nvSpPr>
          <p:cNvPr id="206" name="Over 10,000 studies on Redox Signaling have been published in peer-reviewed scientific and medical journals!"/>
          <p:cNvSpPr txBox="1"/>
          <p:nvPr/>
        </p:nvSpPr>
        <p:spPr>
          <a:xfrm>
            <a:off x="481383" y="6537131"/>
            <a:ext cx="6727781" cy="2438401"/>
          </a:xfrm>
          <a:prstGeom prst="rect">
            <a:avLst/>
          </a:prstGeom>
          <a:solidFill>
            <a:srgbClr val="D0E1F4"/>
          </a:solidFill>
          <a:ln w="25400">
            <a:solidFill>
              <a:srgbClr val="4575A3"/>
            </a:solidFill>
          </a:ln>
          <a:effectLst>
            <a:outerShdw blurRad="127000" dist="76200" dir="552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a:defRPr sz="2400">
                <a:solidFill>
                  <a:srgbClr val="000000"/>
                </a:solidFill>
                <a:uFill>
                  <a:solidFill>
                    <a:srgbClr val="000000"/>
                  </a:solidFill>
                </a:uFill>
              </a:defRPr>
            </a:pPr>
            <a:r>
              <a:rPr sz="3800">
                <a:solidFill>
                  <a:srgbClr val="A74B44"/>
                </a:solidFill>
                <a:uFill>
                  <a:solidFill>
                    <a:srgbClr val="A74B44"/>
                  </a:solidFill>
                </a:uFill>
              </a:rPr>
              <a:t>Over 10,000 studies on Redox Signaling have been published in peer-reviewed scientific and medical journals!</a:t>
            </a:r>
          </a:p>
        </p:txBody>
      </p:sp>
      <p:sp>
        <p:nvSpPr>
          <p:cNvPr id="207" name="Redox Biochemistry:…"/>
          <p:cNvSpPr txBox="1">
            <a:spLocks noGrp="1"/>
          </p:cNvSpPr>
          <p:nvPr>
            <p:ph type="title"/>
          </p:nvPr>
        </p:nvSpPr>
        <p:spPr>
          <a:xfrm>
            <a:off x="1274094" y="17847"/>
            <a:ext cx="10456613" cy="2247729"/>
          </a:xfrm>
          <a:prstGeom prst="rect">
            <a:avLst/>
          </a:prstGeom>
        </p:spPr>
        <p:txBody>
          <a:bodyPr/>
          <a:lstStyle/>
          <a:p>
            <a:pPr>
              <a:lnSpc>
                <a:spcPct val="90000"/>
              </a:lnSpc>
              <a:defRPr sz="4600" spc="460">
                <a:latin typeface="Helvetica"/>
                <a:ea typeface="Helvetica"/>
                <a:cs typeface="Helvetica"/>
                <a:sym typeface="Helvetica"/>
              </a:defRPr>
            </a:pPr>
            <a:r>
              <a:t>Redox Biochemistry:</a:t>
            </a:r>
          </a:p>
          <a:p>
            <a:pPr>
              <a:lnSpc>
                <a:spcPct val="90000"/>
              </a:lnSpc>
              <a:defRPr sz="4900" spc="490">
                <a:latin typeface="Helvetica"/>
                <a:ea typeface="Helvetica"/>
                <a:cs typeface="Helvetica"/>
                <a:sym typeface="Helvetica"/>
              </a:defRPr>
            </a:pPr>
            <a:r>
              <a:t> </a:t>
            </a:r>
            <a:r>
              <a:rPr sz="4300" spc="430"/>
              <a:t>one of the fastest growing areas of science in the world!</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8"/>
                                        </p:tgtEl>
                                        <p:attrNameLst>
                                          <p:attrName>style.visibility</p:attrName>
                                        </p:attrNameLst>
                                      </p:cBhvr>
                                      <p:to>
                                        <p:strVal val="visible"/>
                                      </p:to>
                                    </p:set>
                                    <p:animEffect transition="in" filter="wipe(left)">
                                      <p:cBhvr>
                                        <p:cTn id="7" dur="500"/>
                                        <p:tgtEl>
                                          <p:spTgt spid="198"/>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199"/>
                                        </p:tgtEl>
                                        <p:attrNameLst>
                                          <p:attrName>style.visibility</p:attrName>
                                        </p:attrNameLst>
                                      </p:cBhvr>
                                      <p:to>
                                        <p:strVal val="visible"/>
                                      </p:to>
                                    </p:set>
                                    <p:animEffect transition="in" filter="wipe(left)">
                                      <p:cBhvr>
                                        <p:cTn id="11" dur="499"/>
                                        <p:tgtEl>
                                          <p:spTgt spid="199"/>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200"/>
                                        </p:tgtEl>
                                        <p:attrNameLst>
                                          <p:attrName>style.visibility</p:attrName>
                                        </p:attrNameLst>
                                      </p:cBhvr>
                                      <p:to>
                                        <p:strVal val="visible"/>
                                      </p:to>
                                    </p:set>
                                    <p:animEffect transition="in" filter="wipe(left)">
                                      <p:cBhvr>
                                        <p:cTn id="15" dur="500"/>
                                        <p:tgtEl>
                                          <p:spTgt spid="200"/>
                                        </p:tgtEl>
                                      </p:cBhvr>
                                    </p:animEffect>
                                  </p:childTnLst>
                                </p:cTn>
                              </p:par>
                            </p:childTnLst>
                          </p:cTn>
                        </p:par>
                        <p:par>
                          <p:cTn id="16" fill="hold">
                            <p:stCondLst>
                              <p:cond delay="1499"/>
                            </p:stCondLst>
                            <p:childTnLst>
                              <p:par>
                                <p:cTn id="17" presetID="22" presetClass="entr" presetSubtype="8" fill="hold" grpId="4" nodeType="afterEffect">
                                  <p:stCondLst>
                                    <p:cond delay="0"/>
                                  </p:stCondLst>
                                  <p:iterate>
                                    <p:tmAbs val="0"/>
                                  </p:iterate>
                                  <p:childTnLst>
                                    <p:set>
                                      <p:cBhvr>
                                        <p:cTn id="18" fill="hold"/>
                                        <p:tgtEl>
                                          <p:spTgt spid="201"/>
                                        </p:tgtEl>
                                        <p:attrNameLst>
                                          <p:attrName>style.visibility</p:attrName>
                                        </p:attrNameLst>
                                      </p:cBhvr>
                                      <p:to>
                                        <p:strVal val="visible"/>
                                      </p:to>
                                    </p:set>
                                    <p:animEffect transition="in" filter="wipe(left)">
                                      <p:cBhvr>
                                        <p:cTn id="19" dur="500"/>
                                        <p:tgtEl>
                                          <p:spTgt spid="201"/>
                                        </p:tgtEl>
                                      </p:cBhvr>
                                    </p:animEffect>
                                  </p:childTnLst>
                                </p:cTn>
                              </p:par>
                            </p:childTnLst>
                          </p:cTn>
                        </p:par>
                        <p:par>
                          <p:cTn id="20" fill="hold">
                            <p:stCondLst>
                              <p:cond delay="1999"/>
                            </p:stCondLst>
                            <p:childTnLst>
                              <p:par>
                                <p:cTn id="21" presetID="10" presetClass="entr" fill="hold" grpId="5" nodeType="afterEffect">
                                  <p:stCondLst>
                                    <p:cond delay="0"/>
                                  </p:stCondLst>
                                  <p:iterate>
                                    <p:tmAbs val="0"/>
                                  </p:iterate>
                                  <p:childTnLst>
                                    <p:set>
                                      <p:cBhvr>
                                        <p:cTn id="22" fill="hold"/>
                                        <p:tgtEl>
                                          <p:spTgt spid="206"/>
                                        </p:tgtEl>
                                        <p:attrNameLst>
                                          <p:attrName>style.visibility</p:attrName>
                                        </p:attrNameLst>
                                      </p:cBhvr>
                                      <p:to>
                                        <p:strVal val="visible"/>
                                      </p:to>
                                    </p:set>
                                    <p:animEffect transition="in" filter="fade">
                                      <p:cBhvr>
                                        <p:cTn id="23" dur="500"/>
                                        <p:tgtEl>
                                          <p:spTgt spid="20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000000 0.000000 L 0.014329 -0.391761" pathEditMode="relative">
                                      <p:cBhvr>
                                        <p:cTn id="27" dur="1000" fill="hold"/>
                                        <p:tgtEl>
                                          <p:spTgt spid="206"/>
                                        </p:tgtEl>
                                        <p:attrNameLst>
                                          <p:attrName>ppt_x</p:attrName>
                                          <p:attrName>ppt_y</p:attrName>
                                        </p:attrNameLst>
                                      </p:cBhvr>
                                    </p:animMotion>
                                  </p:childTnLst>
                                </p:cTn>
                              </p:par>
                            </p:childTnLst>
                          </p:cTn>
                        </p:par>
                        <p:par>
                          <p:cTn id="28" fill="hold">
                            <p:stCondLst>
                              <p:cond delay="0"/>
                            </p:stCondLst>
                            <p:childTnLst>
                              <p:par>
                                <p:cTn id="29" presetID="9" presetClass="emph" fill="hold" grpId="7" nodeType="withEffect">
                                  <p:stCondLst>
                                    <p:cond delay="0"/>
                                  </p:stCondLst>
                                  <p:childTnLst>
                                    <p:set>
                                      <p:cBhvr>
                                        <p:cTn id="30" dur="indefinite" fill="hold"/>
                                        <p:tgtEl>
                                          <p:spTgt spid="198"/>
                                        </p:tgtEl>
                                        <p:attrNameLst>
                                          <p:attrName>style.opacity</p:attrName>
                                        </p:attrNameLst>
                                      </p:cBhvr>
                                      <p:to>
                                        <p:strVal val="0.50"/>
                                      </p:to>
                                    </p:set>
                                    <p:animEffect filter="image" prLst="opacity: 0.50; ">
                                      <p:cBhvr>
                                        <p:cTn id="31" dur="indefinite" fill="hold"/>
                                        <p:tgtEl>
                                          <p:spTgt spid="198"/>
                                        </p:tgtEl>
                                      </p:cBhvr>
                                    </p:animEffect>
                                  </p:childTnLst>
                                </p:cTn>
                              </p:par>
                            </p:childTnLst>
                          </p:cTn>
                        </p:par>
                        <p:par>
                          <p:cTn id="32" fill="hold">
                            <p:stCondLst>
                              <p:cond delay="0"/>
                            </p:stCondLst>
                            <p:childTnLst>
                              <p:par>
                                <p:cTn id="33" presetID="9" presetClass="emph" fill="hold" grpId="8" nodeType="withEffect">
                                  <p:stCondLst>
                                    <p:cond delay="0"/>
                                  </p:stCondLst>
                                  <p:childTnLst>
                                    <p:set>
                                      <p:cBhvr>
                                        <p:cTn id="34" dur="indefinite" fill="hold"/>
                                        <p:tgtEl>
                                          <p:spTgt spid="199"/>
                                        </p:tgtEl>
                                        <p:attrNameLst>
                                          <p:attrName>style.opacity</p:attrName>
                                        </p:attrNameLst>
                                      </p:cBhvr>
                                      <p:to>
                                        <p:strVal val="0.50"/>
                                      </p:to>
                                    </p:set>
                                    <p:animEffect filter="image" prLst="opacity: 0.50; ">
                                      <p:cBhvr>
                                        <p:cTn id="35" dur="indefinite" fill="hold"/>
                                        <p:tgtEl>
                                          <p:spTgt spid="199"/>
                                        </p:tgtEl>
                                      </p:cBhvr>
                                    </p:animEffect>
                                  </p:childTnLst>
                                </p:cTn>
                              </p:par>
                            </p:childTnLst>
                          </p:cTn>
                        </p:par>
                        <p:par>
                          <p:cTn id="36" fill="hold">
                            <p:stCondLst>
                              <p:cond delay="0"/>
                            </p:stCondLst>
                            <p:childTnLst>
                              <p:par>
                                <p:cTn id="37" presetID="9" presetClass="emph" fill="hold" grpId="9" nodeType="withEffect">
                                  <p:stCondLst>
                                    <p:cond delay="0"/>
                                  </p:stCondLst>
                                  <p:childTnLst>
                                    <p:set>
                                      <p:cBhvr>
                                        <p:cTn id="38" dur="indefinite" fill="hold"/>
                                        <p:tgtEl>
                                          <p:spTgt spid="200"/>
                                        </p:tgtEl>
                                        <p:attrNameLst>
                                          <p:attrName>style.opacity</p:attrName>
                                        </p:attrNameLst>
                                      </p:cBhvr>
                                      <p:to>
                                        <p:strVal val="0.50"/>
                                      </p:to>
                                    </p:set>
                                    <p:animEffect filter="image" prLst="opacity: 0.50; ">
                                      <p:cBhvr>
                                        <p:cTn id="39" dur="indefinite" fill="hold"/>
                                        <p:tgtEl>
                                          <p:spTgt spid="200"/>
                                        </p:tgtEl>
                                      </p:cBhvr>
                                    </p:animEffect>
                                  </p:childTnLst>
                                </p:cTn>
                              </p:par>
                            </p:childTnLst>
                          </p:cTn>
                        </p:par>
                        <p:par>
                          <p:cTn id="40" fill="hold">
                            <p:stCondLst>
                              <p:cond delay="0"/>
                            </p:stCondLst>
                            <p:childTnLst>
                              <p:par>
                                <p:cTn id="41" presetID="9" presetClass="emph" fill="hold" grpId="10" nodeType="withEffect">
                                  <p:stCondLst>
                                    <p:cond delay="0"/>
                                  </p:stCondLst>
                                  <p:childTnLst>
                                    <p:set>
                                      <p:cBhvr>
                                        <p:cTn id="42" dur="indefinite" fill="hold"/>
                                        <p:tgtEl>
                                          <p:spTgt spid="201"/>
                                        </p:tgtEl>
                                        <p:attrNameLst>
                                          <p:attrName>style.opacity</p:attrName>
                                        </p:attrNameLst>
                                      </p:cBhvr>
                                      <p:to>
                                        <p:strVal val="0.50"/>
                                      </p:to>
                                    </p:set>
                                    <p:animEffect filter="image" prLst="opacity: 0.50; ">
                                      <p:cBhvr>
                                        <p:cTn id="43" dur="indefinite" fill="hold"/>
                                        <p:tgtEl>
                                          <p:spTgt spid="201"/>
                                        </p:tgtEl>
                                      </p:cBhvr>
                                    </p:animEffect>
                                  </p:childTnLst>
                                </p:cTn>
                              </p:par>
                            </p:childTnLst>
                          </p:cTn>
                        </p:par>
                        <p:par>
                          <p:cTn id="44" fill="hold">
                            <p:stCondLst>
                              <p:cond delay="1000"/>
                            </p:stCondLst>
                            <p:childTnLst>
                              <p:par>
                                <p:cTn id="45" presetID="10" presetClass="entr" fill="hold" grpId="11" nodeType="afterEffect">
                                  <p:stCondLst>
                                    <p:cond delay="0"/>
                                  </p:stCondLst>
                                  <p:iterate>
                                    <p:tmAbs val="0"/>
                                  </p:iterate>
                                  <p:childTnLst>
                                    <p:set>
                                      <p:cBhvr>
                                        <p:cTn id="46" fill="hold"/>
                                        <p:tgtEl>
                                          <p:spTgt spid="205"/>
                                        </p:tgtEl>
                                        <p:attrNameLst>
                                          <p:attrName>style.visibility</p:attrName>
                                        </p:attrNameLst>
                                      </p:cBhvr>
                                      <p:to>
                                        <p:strVal val="visible"/>
                                      </p:to>
                                    </p:set>
                                    <p:animEffect transition="in" filter="fade">
                                      <p:cBhvr>
                                        <p:cTn id="47" dur="1000"/>
                                        <p:tgtEl>
                                          <p:spTgt spid="205"/>
                                        </p:tgtEl>
                                      </p:cBhvr>
                                    </p:animEffect>
                                  </p:childTnLst>
                                </p:cTn>
                              </p:par>
                            </p:childTnLst>
                          </p:cTn>
                        </p:par>
                        <p:par>
                          <p:cTn id="48" fill="hold">
                            <p:stCondLst>
                              <p:cond delay="2000"/>
                            </p:stCondLst>
                            <p:childTnLst>
                              <p:par>
                                <p:cTn id="49" presetID="10" presetClass="entr" fill="hold" grpId="12" nodeType="afterEffect">
                                  <p:stCondLst>
                                    <p:cond delay="0"/>
                                  </p:stCondLst>
                                  <p:iterate>
                                    <p:tmAbs val="0"/>
                                  </p:iterate>
                                  <p:childTnLst>
                                    <p:set>
                                      <p:cBhvr>
                                        <p:cTn id="50" fill="hold"/>
                                        <p:tgtEl>
                                          <p:spTgt spid="202"/>
                                        </p:tgtEl>
                                        <p:attrNameLst>
                                          <p:attrName>style.visibility</p:attrName>
                                        </p:attrNameLst>
                                      </p:cBhvr>
                                      <p:to>
                                        <p:strVal val="visible"/>
                                      </p:to>
                                    </p:set>
                                    <p:animEffect transition="in" filter="fade">
                                      <p:cBhvr>
                                        <p:cTn id="51"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P spid="198" grpId="7" animBg="1" advAuto="0"/>
      <p:bldP spid="199" grpId="2" animBg="1" advAuto="0"/>
      <p:bldP spid="199" grpId="8" animBg="1" advAuto="0"/>
      <p:bldP spid="200" grpId="3" animBg="1" advAuto="0"/>
      <p:bldP spid="200" grpId="9" animBg="1" advAuto="0"/>
      <p:bldP spid="201" grpId="4" animBg="1" advAuto="0"/>
      <p:bldP spid="201" grpId="10" animBg="1" advAuto="0"/>
      <p:bldP spid="202" grpId="12" animBg="1" advAuto="0"/>
      <p:bldP spid="205" grpId="11" animBg="1" advAuto="0"/>
      <p:bldP spid="206" grpId="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Group"/>
          <p:cNvGrpSpPr/>
          <p:nvPr/>
        </p:nvGrpSpPr>
        <p:grpSpPr>
          <a:xfrm>
            <a:off x="406399" y="2906956"/>
            <a:ext cx="12306999" cy="5065160"/>
            <a:chOff x="0" y="0"/>
            <a:chExt cx="12306997" cy="5065158"/>
          </a:xfrm>
        </p:grpSpPr>
        <p:pic>
          <p:nvPicPr>
            <p:cNvPr id="211" name="Picture 28" descr="Picture 28"/>
            <p:cNvPicPr>
              <a:picLocks noChangeAspect="1"/>
            </p:cNvPicPr>
            <p:nvPr/>
          </p:nvPicPr>
          <p:blipFill>
            <a:blip r:embed="rId3"/>
            <a:stretch>
              <a:fillRect/>
            </a:stretch>
          </p:blipFill>
          <p:spPr>
            <a:xfrm>
              <a:off x="4790607" y="0"/>
              <a:ext cx="2698707" cy="5065159"/>
            </a:xfrm>
            <a:prstGeom prst="rect">
              <a:avLst/>
            </a:prstGeom>
            <a:ln w="12700" cap="flat">
              <a:noFill/>
              <a:miter lim="400000"/>
            </a:ln>
            <a:effectLst/>
          </p:spPr>
        </p:pic>
        <p:pic>
          <p:nvPicPr>
            <p:cNvPr id="212" name="Picture 6" descr="Picture 6"/>
            <p:cNvPicPr>
              <a:picLocks noChangeAspect="1"/>
            </p:cNvPicPr>
            <p:nvPr/>
          </p:nvPicPr>
          <p:blipFill>
            <a:blip r:embed="rId4"/>
            <a:stretch>
              <a:fillRect/>
            </a:stretch>
          </p:blipFill>
          <p:spPr>
            <a:xfrm>
              <a:off x="0" y="2891049"/>
              <a:ext cx="2173726" cy="1804193"/>
            </a:xfrm>
            <a:prstGeom prst="rect">
              <a:avLst/>
            </a:prstGeom>
            <a:ln w="25400" cap="flat">
              <a:noFill/>
              <a:miter lim="400000"/>
            </a:ln>
            <a:effectLst>
              <a:outerShdw blurRad="127000" dist="76200" dir="5520000" rotWithShape="0">
                <a:srgbClr val="000000">
                  <a:alpha val="60000"/>
                </a:srgbClr>
              </a:outerShdw>
            </a:effectLst>
          </p:spPr>
        </p:pic>
        <p:pic>
          <p:nvPicPr>
            <p:cNvPr id="213" name="Picture 8" descr="Picture 8"/>
            <p:cNvPicPr>
              <a:picLocks noChangeAspect="1"/>
            </p:cNvPicPr>
            <p:nvPr/>
          </p:nvPicPr>
          <p:blipFill>
            <a:blip r:embed="rId5"/>
            <a:stretch>
              <a:fillRect/>
            </a:stretch>
          </p:blipFill>
          <p:spPr>
            <a:xfrm>
              <a:off x="10133272" y="614084"/>
              <a:ext cx="2173726" cy="1804192"/>
            </a:xfrm>
            <a:prstGeom prst="rect">
              <a:avLst/>
            </a:prstGeom>
            <a:ln w="25400" cap="flat">
              <a:noFill/>
              <a:miter lim="400000"/>
            </a:ln>
            <a:effectLst>
              <a:outerShdw blurRad="127000" dist="76200" dir="5520000" rotWithShape="0">
                <a:srgbClr val="000000">
                  <a:alpha val="60000"/>
                </a:srgbClr>
              </a:outerShdw>
            </a:effectLst>
          </p:spPr>
        </p:pic>
        <p:pic>
          <p:nvPicPr>
            <p:cNvPr id="214" name="Picture 9" descr="Picture 9"/>
            <p:cNvPicPr>
              <a:picLocks noChangeAspect="1"/>
            </p:cNvPicPr>
            <p:nvPr/>
          </p:nvPicPr>
          <p:blipFill>
            <a:blip r:embed="rId6"/>
            <a:stretch>
              <a:fillRect/>
            </a:stretch>
          </p:blipFill>
          <p:spPr>
            <a:xfrm>
              <a:off x="7615779" y="631327"/>
              <a:ext cx="2173726" cy="1804192"/>
            </a:xfrm>
            <a:prstGeom prst="rect">
              <a:avLst/>
            </a:prstGeom>
            <a:ln w="25400" cap="flat">
              <a:noFill/>
              <a:miter lim="400000"/>
            </a:ln>
            <a:effectLst>
              <a:outerShdw blurRad="127000" dist="76200" dir="5520000" rotWithShape="0">
                <a:srgbClr val="000000">
                  <a:alpha val="60000"/>
                </a:srgbClr>
              </a:outerShdw>
            </a:effectLst>
          </p:spPr>
        </p:pic>
        <p:pic>
          <p:nvPicPr>
            <p:cNvPr id="215" name="Picture 10" descr="Picture 10"/>
            <p:cNvPicPr>
              <a:picLocks noChangeAspect="1"/>
            </p:cNvPicPr>
            <p:nvPr/>
          </p:nvPicPr>
          <p:blipFill>
            <a:blip r:embed="rId7"/>
            <a:stretch>
              <a:fillRect/>
            </a:stretch>
          </p:blipFill>
          <p:spPr>
            <a:xfrm>
              <a:off x="2490417" y="604232"/>
              <a:ext cx="2173726" cy="1804193"/>
            </a:xfrm>
            <a:prstGeom prst="rect">
              <a:avLst/>
            </a:prstGeom>
            <a:ln w="25400" cap="flat">
              <a:noFill/>
              <a:miter lim="400000"/>
            </a:ln>
            <a:effectLst>
              <a:outerShdw blurRad="127000" dist="76200" dir="5520000" rotWithShape="0">
                <a:srgbClr val="000000">
                  <a:alpha val="60000"/>
                </a:srgbClr>
              </a:outerShdw>
            </a:effectLst>
          </p:spPr>
        </p:pic>
        <p:pic>
          <p:nvPicPr>
            <p:cNvPr id="216" name="Picture 7" descr="Picture 7"/>
            <p:cNvPicPr>
              <a:picLocks noChangeAspect="1"/>
            </p:cNvPicPr>
            <p:nvPr/>
          </p:nvPicPr>
          <p:blipFill>
            <a:blip r:embed="rId8"/>
            <a:stretch>
              <a:fillRect/>
            </a:stretch>
          </p:blipFill>
          <p:spPr>
            <a:xfrm>
              <a:off x="10135752" y="2891049"/>
              <a:ext cx="2171246" cy="1823295"/>
            </a:xfrm>
            <a:prstGeom prst="rect">
              <a:avLst/>
            </a:prstGeom>
            <a:ln w="25400" cap="flat">
              <a:noFill/>
              <a:miter lim="400000"/>
            </a:ln>
            <a:effectLst>
              <a:outerShdw blurRad="127000" dist="76200" dir="5520000" rotWithShape="0">
                <a:srgbClr val="000000">
                  <a:alpha val="60000"/>
                </a:srgbClr>
              </a:outerShdw>
            </a:effectLst>
          </p:spPr>
        </p:pic>
        <p:pic>
          <p:nvPicPr>
            <p:cNvPr id="217" name="Picture 4" descr="Picture 4"/>
            <p:cNvPicPr>
              <a:picLocks noChangeAspect="1"/>
            </p:cNvPicPr>
            <p:nvPr/>
          </p:nvPicPr>
          <p:blipFill>
            <a:blip r:embed="rId9"/>
            <a:stretch>
              <a:fillRect/>
            </a:stretch>
          </p:blipFill>
          <p:spPr>
            <a:xfrm>
              <a:off x="9851" y="604233"/>
              <a:ext cx="2163874" cy="1804192"/>
            </a:xfrm>
            <a:prstGeom prst="rect">
              <a:avLst/>
            </a:prstGeom>
            <a:ln w="25400" cap="flat">
              <a:noFill/>
              <a:miter lim="400000"/>
            </a:ln>
            <a:effectLst>
              <a:outerShdw blurRad="127000" dist="76200" dir="5520000" rotWithShape="0">
                <a:srgbClr val="000000">
                  <a:alpha val="60000"/>
                </a:srgbClr>
              </a:outerShdw>
            </a:effectLst>
          </p:spPr>
        </p:pic>
        <p:pic>
          <p:nvPicPr>
            <p:cNvPr id="218" name="Picture 5" descr="Picture 5"/>
            <p:cNvPicPr>
              <a:picLocks noChangeAspect="1"/>
            </p:cNvPicPr>
            <p:nvPr/>
          </p:nvPicPr>
          <p:blipFill>
            <a:blip r:embed="rId10"/>
            <a:stretch>
              <a:fillRect/>
            </a:stretch>
          </p:blipFill>
          <p:spPr>
            <a:xfrm>
              <a:off x="7635768" y="2891049"/>
              <a:ext cx="2189153" cy="1804193"/>
            </a:xfrm>
            <a:prstGeom prst="rect">
              <a:avLst/>
            </a:prstGeom>
            <a:ln w="25400" cap="flat">
              <a:noFill/>
              <a:miter lim="400000"/>
            </a:ln>
            <a:effectLst>
              <a:outerShdw blurRad="127000" dist="76200" dir="5520000" rotWithShape="0">
                <a:srgbClr val="000000">
                  <a:alpha val="60000"/>
                </a:srgbClr>
              </a:outerShdw>
            </a:effectLst>
          </p:spPr>
        </p:pic>
        <p:pic>
          <p:nvPicPr>
            <p:cNvPr id="219" name="Picture 11" descr="Picture 11"/>
            <p:cNvPicPr>
              <a:picLocks noChangeAspect="1"/>
            </p:cNvPicPr>
            <p:nvPr/>
          </p:nvPicPr>
          <p:blipFill>
            <a:blip r:embed="rId11"/>
            <a:stretch>
              <a:fillRect/>
            </a:stretch>
          </p:blipFill>
          <p:spPr>
            <a:xfrm>
              <a:off x="2491657" y="2891049"/>
              <a:ext cx="2171246" cy="1798163"/>
            </a:xfrm>
            <a:prstGeom prst="rect">
              <a:avLst/>
            </a:prstGeom>
            <a:ln w="25400" cap="flat">
              <a:noFill/>
              <a:miter lim="400000"/>
            </a:ln>
            <a:effectLst>
              <a:outerShdw blurRad="127000" dist="76200" dir="5520000" rotWithShape="0">
                <a:srgbClr val="000000">
                  <a:alpha val="60000"/>
                </a:srgbClr>
              </a:outerShdw>
            </a:effectLst>
          </p:spPr>
        </p:pic>
      </p:grpSp>
      <p:sp>
        <p:nvSpPr>
          <p:cNvPr id="221" name="Title 1"/>
          <p:cNvSpPr txBox="1">
            <a:spLocks noGrp="1"/>
          </p:cNvSpPr>
          <p:nvPr>
            <p:ph type="title"/>
          </p:nvPr>
        </p:nvSpPr>
        <p:spPr>
          <a:xfrm>
            <a:off x="694200" y="67889"/>
            <a:ext cx="11704321" cy="2593580"/>
          </a:xfrm>
          <a:prstGeom prst="rect">
            <a:avLst/>
          </a:prstGeom>
        </p:spPr>
        <p:txBody>
          <a:bodyPr/>
          <a:lstStyle/>
          <a:p>
            <a:pPr>
              <a:defRPr sz="4400" spc="440"/>
            </a:pPr>
            <a:r>
              <a:t>Redox Signaling Molecules</a:t>
            </a:r>
          </a:p>
          <a:p>
            <a:pPr>
              <a:defRPr sz="4400" spc="440"/>
            </a:pPr>
            <a:r>
              <a:t>Play a critical role in the healthy regulation of all major body systems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20"/>
                                        </p:tgtEl>
                                        <p:attrNameLst>
                                          <p:attrName>style.visibility</p:attrName>
                                        </p:attrNameLst>
                                      </p:cBhvr>
                                      <p:to>
                                        <p:strVal val="visible"/>
                                      </p:to>
                                    </p:set>
                                    <p:animEffect transition="in" filter="box(out)">
                                      <p:cBhvr>
                                        <p:cTn id="7" dur="2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85740" y="2816934"/>
            <a:ext cx="8836918" cy="3862040"/>
            <a:chOff x="1685740" y="2816934"/>
            <a:chExt cx="8836918" cy="3862040"/>
          </a:xfrm>
        </p:grpSpPr>
        <p:pic>
          <p:nvPicPr>
            <p:cNvPr id="351" name="image.jpg" descr="iStock_000004306066XSmall.jpg"/>
            <p:cNvPicPr>
              <a:picLocks noChangeAspect="1"/>
            </p:cNvPicPr>
            <p:nvPr/>
          </p:nvPicPr>
          <p:blipFill>
            <a:blip r:embed="rId3"/>
            <a:stretch>
              <a:fillRect/>
            </a:stretch>
          </p:blipFill>
          <p:spPr>
            <a:xfrm>
              <a:off x="1685740" y="2816934"/>
              <a:ext cx="1447801" cy="2200658"/>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2" name="image.jpg" descr="iStock_000002721547XSmall.jpg"/>
            <p:cNvPicPr>
              <a:picLocks noChangeAspect="1"/>
            </p:cNvPicPr>
            <p:nvPr/>
          </p:nvPicPr>
          <p:blipFill>
            <a:blip r:embed="rId4"/>
            <a:stretch>
              <a:fillRect/>
            </a:stretch>
          </p:blipFill>
          <p:spPr>
            <a:xfrm>
              <a:off x="3795582" y="3316938"/>
              <a:ext cx="1447801" cy="2157507"/>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3" name="image.jpg" descr="iStock_000001573999XSmall.jpg"/>
            <p:cNvPicPr>
              <a:picLocks noChangeAspect="1"/>
            </p:cNvPicPr>
            <p:nvPr/>
          </p:nvPicPr>
          <p:blipFill>
            <a:blip r:embed="rId5"/>
            <a:stretch>
              <a:fillRect/>
            </a:stretch>
          </p:blipFill>
          <p:spPr>
            <a:xfrm>
              <a:off x="6317994" y="3792132"/>
              <a:ext cx="1447801" cy="2169335"/>
            </a:xfrm>
            <a:prstGeom prst="rect">
              <a:avLst/>
            </a:prstGeom>
            <a:ln w="12700">
              <a:solidFill>
                <a:srgbClr val="1F497D"/>
              </a:solidFill>
              <a:bevel/>
            </a:ln>
            <a:effectLst>
              <a:outerShdw blurRad="292100" dist="139700" dir="2700000" rotWithShape="0">
                <a:srgbClr val="333333">
                  <a:alpha val="64999"/>
                </a:srgbClr>
              </a:outerShdw>
            </a:effectLst>
          </p:spPr>
        </p:pic>
        <p:pic>
          <p:nvPicPr>
            <p:cNvPr id="354" name="image.jpg" descr="iStock_000000969911XSmall.jpg"/>
            <p:cNvPicPr>
              <a:picLocks noChangeAspect="1"/>
            </p:cNvPicPr>
            <p:nvPr/>
          </p:nvPicPr>
          <p:blipFill>
            <a:blip r:embed="rId6"/>
            <a:stretch>
              <a:fillRect/>
            </a:stretch>
          </p:blipFill>
          <p:spPr>
            <a:xfrm>
              <a:off x="8996995" y="4392973"/>
              <a:ext cx="1525663" cy="2286001"/>
            </a:xfrm>
            <a:prstGeom prst="rect">
              <a:avLst/>
            </a:prstGeom>
            <a:ln w="12700">
              <a:solidFill>
                <a:srgbClr val="1F497D"/>
              </a:solidFill>
              <a:bevel/>
            </a:ln>
            <a:effectLst>
              <a:outerShdw blurRad="292100" dist="139700" dir="2700000" rotWithShape="0">
                <a:srgbClr val="333333">
                  <a:alpha val="64999"/>
                </a:srgbClr>
              </a:outerShdw>
            </a:effectLst>
          </p:spPr>
        </p:pic>
      </p:grpSp>
      <p:sp>
        <p:nvSpPr>
          <p:cNvPr id="355" name="Shape 355"/>
          <p:cNvSpPr/>
          <p:nvPr/>
        </p:nvSpPr>
        <p:spPr>
          <a:xfrm rot="480564">
            <a:off x="411066" y="6516958"/>
            <a:ext cx="12065081" cy="1704537"/>
          </a:xfrm>
          <a:prstGeom prst="rightArrow">
            <a:avLst>
              <a:gd name="adj1" fmla="val 48776"/>
              <a:gd name="adj2" fmla="val 50166"/>
            </a:avLst>
          </a:prstGeom>
          <a:gradFill>
            <a:gsLst>
              <a:gs pos="0">
                <a:srgbClr val="002F73"/>
              </a:gs>
              <a:gs pos="100000">
                <a:srgbClr val="9EC1E8"/>
              </a:gs>
            </a:gsLst>
            <a:lin ang="660000"/>
          </a:gradFill>
          <a:ln w="12700">
            <a:solidFill>
              <a:srgbClr val="5B91C7"/>
            </a:solidFill>
            <a:miter lim="400000"/>
          </a:ln>
          <a:effectLst>
            <a:outerShdw blurRad="50800" dist="38100" dir="2700000" rotWithShape="0">
              <a:srgbClr val="000000">
                <a:alpha val="39999"/>
              </a:srgbClr>
            </a:outerShdw>
          </a:effectLst>
          <a:extLst>
            <a:ext uri="{C572A759-6A51-4108-AA02-DFA0A04FC94B}">
              <ma14:wrappingTextBoxFlag xmlns:ma14="http://schemas.microsoft.com/office/mac/drawingml/2011/main" xmlns="" val="1"/>
            </a:ext>
          </a:extLst>
        </p:spPr>
        <p:txBody>
          <a:bodyPr lIns="50800" tIns="50800" rIns="50800" bIns="50800" anchor="ctr"/>
          <a:lstStyle>
            <a:lvl1pPr defTabSz="914400">
              <a:defRPr sz="3600" b="1">
                <a:solidFill>
                  <a:srgbClr val="FFFFFF"/>
                </a:solidFill>
                <a:latin typeface="Calibri"/>
                <a:ea typeface="Calibri"/>
                <a:cs typeface="Calibri"/>
                <a:sym typeface="Calibri"/>
              </a:defRPr>
            </a:lvl1pPr>
          </a:lstStyle>
          <a:p>
            <a:pPr>
              <a:defRPr sz="1800" b="0"/>
            </a:pPr>
            <a:r>
              <a:rPr sz="3600" b="1"/>
              <a:t>Deficiencies and Imbalances in Redox Function</a:t>
            </a:r>
          </a:p>
        </p:txBody>
      </p:sp>
      <p:sp>
        <p:nvSpPr>
          <p:cNvPr id="356" name="Shape 356"/>
          <p:cNvSpPr/>
          <p:nvPr/>
        </p:nvSpPr>
        <p:spPr>
          <a:xfrm>
            <a:off x="650239" y="-48206"/>
            <a:ext cx="11704322" cy="272973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p>
            <a:pPr defTabSz="866986">
              <a:defRPr sz="5000" spc="500">
                <a:solidFill>
                  <a:srgbClr val="0071AD"/>
                </a:solidFill>
                <a:latin typeface="Helvetica Light"/>
                <a:ea typeface="Helvetica Light"/>
                <a:cs typeface="Helvetica Light"/>
                <a:sym typeface="Helvetica Light"/>
              </a:defRPr>
            </a:pPr>
            <a:r>
              <a:rPr lang="en-US" dirty="0"/>
              <a:t>With Age, Poor Diet, Stress</a:t>
            </a:r>
            <a:br>
              <a:rPr lang="en-US" dirty="0"/>
            </a:br>
            <a:r>
              <a:rPr lang="en-US" dirty="0"/>
              <a:t> Our cells produce less Energy</a:t>
            </a:r>
          </a:p>
        </p:txBody>
      </p:sp>
    </p:spTree>
    <p:extLst>
      <p:ext uri="{BB962C8B-B14F-4D97-AF65-F5344CB8AC3E}">
        <p14:creationId xmlns:p14="http://schemas.microsoft.com/office/powerpoint/2010/main" val="318344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55"/>
                                        </p:tgtEl>
                                        <p:attrNameLst>
                                          <p:attrName>style.visibility</p:attrName>
                                        </p:attrNameLst>
                                      </p:cBhvr>
                                      <p:to>
                                        <p:strVal val="visible"/>
                                      </p:to>
                                    </p:set>
                                    <p:animEffect transition="in" filter="wipe(left)">
                                      <p:cBhvr>
                                        <p:cTn id="7" dur="4250"/>
                                        <p:tgtEl>
                                          <p:spTgt spid="35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asea bottle man final.png" descr="asea bottle man final.png"/>
          <p:cNvPicPr>
            <a:picLocks noChangeAspect="1"/>
          </p:cNvPicPr>
          <p:nvPr/>
        </p:nvPicPr>
        <p:blipFill>
          <a:blip r:embed="rId3"/>
          <a:stretch>
            <a:fillRect/>
          </a:stretch>
        </p:blipFill>
        <p:spPr>
          <a:xfrm>
            <a:off x="3524577" y="600358"/>
            <a:ext cx="3209261" cy="8759394"/>
          </a:xfrm>
          <a:prstGeom prst="rect">
            <a:avLst/>
          </a:prstGeom>
          <a:ln w="12700">
            <a:miter lim="400000"/>
          </a:ln>
        </p:spPr>
      </p:pic>
      <p:pic>
        <p:nvPicPr>
          <p:cNvPr id="235" name="asea bottle man final full.png" descr="asea bottle man final full.png"/>
          <p:cNvPicPr>
            <a:picLocks noChangeAspect="1"/>
          </p:cNvPicPr>
          <p:nvPr/>
        </p:nvPicPr>
        <p:blipFill>
          <a:blip r:embed="rId4"/>
          <a:stretch>
            <a:fillRect/>
          </a:stretch>
        </p:blipFill>
        <p:spPr>
          <a:xfrm>
            <a:off x="3523916" y="598555"/>
            <a:ext cx="3210583" cy="8763001"/>
          </a:xfrm>
          <a:prstGeom prst="rect">
            <a:avLst/>
          </a:prstGeom>
          <a:ln w="12700">
            <a:miter lim="400000"/>
          </a:ln>
        </p:spPr>
      </p:pic>
      <p:pic>
        <p:nvPicPr>
          <p:cNvPr id="236" name="ASEA Molecules 2.png" descr="ASEA Molecules 2.png"/>
          <p:cNvPicPr>
            <a:picLocks noChangeAspect="1"/>
          </p:cNvPicPr>
          <p:nvPr/>
        </p:nvPicPr>
        <p:blipFill>
          <a:blip r:embed="rId5"/>
          <a:stretch>
            <a:fillRect/>
          </a:stretch>
        </p:blipFill>
        <p:spPr>
          <a:xfrm>
            <a:off x="9121477" y="2823332"/>
            <a:ext cx="2840571" cy="60289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35"/>
                                        </p:tgtEl>
                                        <p:attrNameLst>
                                          <p:attrName>style.visibility</p:attrName>
                                        </p:attrNameLst>
                                      </p:cBhvr>
                                      <p:to>
                                        <p:strVal val="visible"/>
                                      </p:to>
                                    </p:set>
                                    <p:animEffect transition="in" filter="wipe(down)">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ASEA Redox Breakthrough"/>
          <p:cNvSpPr txBox="1">
            <a:spLocks noGrp="1"/>
          </p:cNvSpPr>
          <p:nvPr>
            <p:ph type="title"/>
          </p:nvPr>
        </p:nvSpPr>
        <p:spPr>
          <a:xfrm>
            <a:off x="650239" y="123501"/>
            <a:ext cx="11704322" cy="2187979"/>
          </a:xfrm>
          <a:prstGeom prst="rect">
            <a:avLst/>
          </a:prstGeom>
        </p:spPr>
        <p:txBody>
          <a:bodyPr/>
          <a:lstStyle>
            <a:lvl1pPr>
              <a:lnSpc>
                <a:spcPct val="80000"/>
              </a:lnSpc>
              <a:defRPr sz="7000" spc="700"/>
            </a:lvl1pPr>
          </a:lstStyle>
          <a:p>
            <a:r>
              <a:t>ASEA Redox Breakthrough</a:t>
            </a:r>
          </a:p>
        </p:txBody>
      </p:sp>
      <p:pic>
        <p:nvPicPr>
          <p:cNvPr id="217" name="image14.jpeg" descr="image14.jpeg"/>
          <p:cNvPicPr>
            <a:picLocks noChangeAspect="1"/>
          </p:cNvPicPr>
          <p:nvPr/>
        </p:nvPicPr>
        <p:blipFill>
          <a:blip r:embed="rId3"/>
          <a:stretch>
            <a:fillRect/>
          </a:stretch>
        </p:blipFill>
        <p:spPr>
          <a:xfrm>
            <a:off x="650238" y="2511089"/>
            <a:ext cx="6171372" cy="4114248"/>
          </a:xfrm>
          <a:prstGeom prst="rect">
            <a:avLst/>
          </a:prstGeom>
          <a:ln w="25400">
            <a:miter lim="400000"/>
          </a:ln>
          <a:effectLst>
            <a:outerShdw blurRad="127000" dist="76200" dir="5520000" rotWithShape="0">
              <a:srgbClr val="000000">
                <a:alpha val="60000"/>
              </a:srgbClr>
            </a:outerShdw>
          </a:effectLst>
        </p:spPr>
      </p:pic>
      <p:sp>
        <p:nvSpPr>
          <p:cNvPr id="218" name="After extensive research, laboratory testing, and millions of dollars, a team of scientists achieved            the impossible."/>
          <p:cNvSpPr txBox="1"/>
          <p:nvPr/>
        </p:nvSpPr>
        <p:spPr>
          <a:xfrm>
            <a:off x="7269570" y="2953728"/>
            <a:ext cx="4810310" cy="265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ormAutofit/>
          </a:bodyPr>
          <a:lstStyle/>
          <a:p>
            <a:pPr algn="l" defTabSz="797627">
              <a:spcBef>
                <a:spcPts val="800"/>
              </a:spcBef>
              <a:defRPr sz="3220">
                <a:solidFill>
                  <a:srgbClr val="6C6C6C"/>
                </a:solidFill>
                <a:latin typeface="Helvetica Light"/>
                <a:ea typeface="Helvetica Light"/>
                <a:cs typeface="Helvetica Light"/>
                <a:sym typeface="Helvetica Light"/>
              </a:defRPr>
            </a:pPr>
            <a:r>
              <a:t>After extensive research, laboratory testing, and millions of dollars, a team of scientists</a:t>
            </a:r>
            <a:r>
              <a:rPr>
                <a:solidFill>
                  <a:srgbClr val="6B6B6B"/>
                </a:solidFill>
              </a:rPr>
              <a:t> </a:t>
            </a:r>
            <a:r>
              <a:t>achieved            the impossible.</a:t>
            </a:r>
          </a:p>
        </p:txBody>
      </p:sp>
      <p:sp>
        <p:nvSpPr>
          <p:cNvPr id="219" name="They stabilized Redox Signaling Molecules outside of the body in perfect balance as they are found in healthy cells."/>
          <p:cNvSpPr/>
          <p:nvPr/>
        </p:nvSpPr>
        <p:spPr>
          <a:xfrm>
            <a:off x="7842316" y="5940048"/>
            <a:ext cx="3942768" cy="298476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chor="ctr"/>
          <a:lstStyle>
            <a:lvl1pPr defTabSz="866986">
              <a:spcBef>
                <a:spcPts val="900"/>
              </a:spcBef>
              <a:defRPr sz="3000">
                <a:solidFill>
                  <a:srgbClr val="3DA547"/>
                </a:solidFill>
                <a:latin typeface="Helvetica Light"/>
                <a:ea typeface="Helvetica Light"/>
                <a:cs typeface="Helvetica Light"/>
                <a:sym typeface="Helvetica Light"/>
              </a:defRPr>
            </a:lvl1pPr>
          </a:lstStyle>
          <a:p>
            <a:pPr>
              <a:defRPr>
                <a:solidFill>
                  <a:srgbClr val="6C6C6C"/>
                </a:solidFill>
              </a:defRPr>
            </a:pPr>
            <a:r>
              <a:rPr dirty="0">
                <a:solidFill>
                  <a:srgbClr val="3DA547"/>
                </a:solidFill>
              </a:rPr>
              <a:t>They stabilized Redox Signaling Molecules outside of the body in perfect balance as they are found in healthy cells.</a:t>
            </a:r>
          </a:p>
        </p:txBody>
      </p:sp>
    </p:spTree>
    <p:extLst>
      <p:ext uri="{BB962C8B-B14F-4D97-AF65-F5344CB8AC3E}">
        <p14:creationId xmlns:p14="http://schemas.microsoft.com/office/powerpoint/2010/main" val="2112917392"/>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18">
                                            <p:bg/>
                                          </p:spTgt>
                                        </p:tgtEl>
                                        <p:attrNameLst>
                                          <p:attrName>style.visibility</p:attrName>
                                        </p:attrNameLst>
                                      </p:cBhvr>
                                      <p:to>
                                        <p:strVal val="visible"/>
                                      </p:to>
                                    </p:set>
                                    <p:animEffect transition="in" filter="fade">
                                      <p:cBhvr>
                                        <p:cTn id="7" dur="500"/>
                                        <p:tgtEl>
                                          <p:spTgt spid="218">
                                            <p:bg/>
                                          </p:spTgt>
                                        </p:tgtEl>
                                      </p:cBhvr>
                                    </p:animEffect>
                                  </p:childTnLst>
                                </p:cTn>
                              </p:par>
                              <p:par>
                                <p:cTn id="8" presetID="10" presetClass="entr" presetSubtype="0" fill="hold" grpId="0" nodeType="withEffect">
                                  <p:stCondLst>
                                    <p:cond delay="0"/>
                                  </p:stCondLst>
                                  <p:iterate>
                                    <p:tmAbs val="0"/>
                                  </p:iterate>
                                  <p:childTnLst>
                                    <p:set>
                                      <p:cBhvr>
                                        <p:cTn id="9" fill="hold"/>
                                        <p:tgtEl>
                                          <p:spTgt spid="218">
                                            <p:txEl>
                                              <p:pRg st="0" end="0"/>
                                            </p:txEl>
                                          </p:spTgt>
                                        </p:tgtEl>
                                        <p:attrNameLst>
                                          <p:attrName>style.visibility</p:attrName>
                                        </p:attrNameLst>
                                      </p:cBhvr>
                                      <p:to>
                                        <p:strVal val="visible"/>
                                      </p:to>
                                    </p:set>
                                    <p:animEffect transition="in" filter="fade">
                                      <p:cBhvr>
                                        <p:cTn id="10" dur="500"/>
                                        <p:tgtEl>
                                          <p:spTgt spid="2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build="p" bldLvl="5" animBg="1" advAuto="0"/>
      <p:bldP spid="21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One Company has harnessed…"/>
          <p:cNvSpPr txBox="1">
            <a:spLocks noGrp="1"/>
          </p:cNvSpPr>
          <p:nvPr>
            <p:ph type="title"/>
          </p:nvPr>
        </p:nvSpPr>
        <p:spPr>
          <a:xfrm>
            <a:off x="650239" y="304700"/>
            <a:ext cx="11704322" cy="8544779"/>
          </a:xfrm>
          <a:prstGeom prst="rect">
            <a:avLst/>
          </a:prstGeom>
        </p:spPr>
        <p:txBody>
          <a:bodyPr/>
          <a:lstStyle/>
          <a:p>
            <a:pPr marR="115597" indent="6350">
              <a:lnSpc>
                <a:spcPct val="110000"/>
              </a:lnSpc>
              <a:defRPr sz="6700" spc="670"/>
            </a:pPr>
            <a:r>
              <a:rPr b="1">
                <a:solidFill>
                  <a:srgbClr val="002F73"/>
                </a:solidFill>
                <a:uFill>
                  <a:solidFill>
                    <a:srgbClr val="002F73"/>
                  </a:solidFill>
                </a:uFill>
                <a:latin typeface="Lucida Grande"/>
                <a:ea typeface="Lucida Grande"/>
                <a:cs typeface="Lucida Grande"/>
                <a:sym typeface="Lucida Grande"/>
              </a:rPr>
              <a:t>One Company has harnessed</a:t>
            </a:r>
          </a:p>
          <a:p>
            <a:pPr marR="115597" indent="6350">
              <a:lnSpc>
                <a:spcPct val="110000"/>
              </a:lnSpc>
              <a:defRPr sz="6700" spc="670"/>
            </a:pPr>
            <a:r>
              <a:rPr b="1">
                <a:solidFill>
                  <a:srgbClr val="002F73"/>
                </a:solidFill>
                <a:uFill>
                  <a:solidFill>
                    <a:srgbClr val="002F73"/>
                  </a:solidFill>
                </a:uFill>
                <a:latin typeface="Lucida Grande"/>
                <a:ea typeface="Lucida Grande"/>
                <a:cs typeface="Lucida Grande"/>
                <a:sym typeface="Lucida Grande"/>
              </a:rPr>
              <a:t> the</a:t>
            </a:r>
          </a:p>
          <a:p>
            <a:pPr marR="115597" indent="6350">
              <a:lnSpc>
                <a:spcPct val="110000"/>
              </a:lnSpc>
              <a:defRPr sz="6700" spc="670"/>
            </a:pPr>
            <a:r>
              <a:rPr b="1">
                <a:solidFill>
                  <a:srgbClr val="002F73"/>
                </a:solidFill>
                <a:uFill>
                  <a:solidFill>
                    <a:srgbClr val="002F73"/>
                  </a:solidFill>
                </a:uFill>
                <a:latin typeface="Lucida Grande"/>
                <a:ea typeface="Lucida Grande"/>
                <a:cs typeface="Lucida Grande"/>
                <a:sym typeface="Lucida Grande"/>
              </a:rPr>
              <a:t> Power</a:t>
            </a:r>
          </a:p>
          <a:p>
            <a:pPr marR="115597" indent="6350">
              <a:lnSpc>
                <a:spcPct val="110000"/>
              </a:lnSpc>
              <a:defRPr sz="6700" spc="670"/>
            </a:pPr>
            <a:r>
              <a:rPr b="1">
                <a:solidFill>
                  <a:srgbClr val="002F73"/>
                </a:solidFill>
                <a:uFill>
                  <a:solidFill>
                    <a:srgbClr val="002F73"/>
                  </a:solidFill>
                </a:uFill>
                <a:latin typeface="Lucida Grande"/>
                <a:ea typeface="Lucida Grande"/>
                <a:cs typeface="Lucida Grande"/>
                <a:sym typeface="Lucida Grande"/>
              </a:rPr>
              <a:t> of </a:t>
            </a:r>
          </a:p>
          <a:p>
            <a:pPr marR="115597" indent="6350">
              <a:lnSpc>
                <a:spcPct val="110000"/>
              </a:lnSpc>
              <a:defRPr sz="6700" spc="670"/>
            </a:pPr>
            <a:r>
              <a:rPr b="1">
                <a:solidFill>
                  <a:srgbClr val="002F73"/>
                </a:solidFill>
                <a:uFill>
                  <a:solidFill>
                    <a:srgbClr val="002F73"/>
                  </a:solidFill>
                </a:uFill>
                <a:latin typeface="Lucida Grande"/>
                <a:ea typeface="Lucida Grande"/>
                <a:cs typeface="Lucida Grande"/>
                <a:sym typeface="Lucida Grande"/>
              </a:rPr>
              <a:t>Redox</a:t>
            </a:r>
          </a:p>
          <a:p>
            <a:pPr marR="115597" indent="6350">
              <a:lnSpc>
                <a:spcPct val="110000"/>
              </a:lnSpc>
              <a:defRPr sz="6700" spc="670"/>
            </a:pPr>
            <a:r>
              <a:rPr b="1">
                <a:solidFill>
                  <a:srgbClr val="002F73"/>
                </a:solidFill>
                <a:uFill>
                  <a:solidFill>
                    <a:srgbClr val="002F73"/>
                  </a:solidFill>
                </a:uFill>
                <a:latin typeface="Lucida Grande"/>
                <a:ea typeface="Lucida Grande"/>
                <a:cs typeface="Lucida Grande"/>
                <a:sym typeface="Lucida Grande"/>
              </a:rPr>
              <a:t>Molecules</a:t>
            </a:r>
          </a:p>
        </p:txBody>
      </p:sp>
      <p:pic>
        <p:nvPicPr>
          <p:cNvPr id="248" name="droppedImage.pdf" descr="droppedImage.pdf"/>
          <p:cNvPicPr>
            <a:picLocks noChangeAspect="1"/>
          </p:cNvPicPr>
          <p:nvPr/>
        </p:nvPicPr>
        <p:blipFill>
          <a:blip r:embed="rId3"/>
          <a:stretch>
            <a:fillRect/>
          </a:stretch>
        </p:blipFill>
        <p:spPr>
          <a:xfrm>
            <a:off x="25303633" y="1896058"/>
            <a:ext cx="3697879" cy="81580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8"/>
                                        </p:tgtEl>
                                        <p:attrNameLst>
                                          <p:attrName>style.visibility</p:attrName>
                                        </p:attrNameLst>
                                      </p:cBhvr>
                                      <p:to>
                                        <p:strVal val="visible"/>
                                      </p:to>
                                    </p:set>
                                    <p:anim calcmode="lin" valueType="num">
                                      <p:cBhvr>
                                        <p:cTn id="7" dur="1000" fill="hold"/>
                                        <p:tgtEl>
                                          <p:spTgt spid="248"/>
                                        </p:tgtEl>
                                        <p:attrNameLst>
                                          <p:attrName>ppt_w</p:attrName>
                                        </p:attrNameLst>
                                      </p:cBhvr>
                                      <p:tavLst>
                                        <p:tav tm="0">
                                          <p:val>
                                            <p:fltVal val="0"/>
                                          </p:val>
                                        </p:tav>
                                        <p:tav tm="100000">
                                          <p:val>
                                            <p:strVal val="#ppt_w"/>
                                          </p:val>
                                        </p:tav>
                                      </p:tavLst>
                                    </p:anim>
                                    <p:anim calcmode="lin" valueType="num">
                                      <p:cBhvr>
                                        <p:cTn id="8" dur="1000" fill="hold"/>
                                        <p:tgtEl>
                                          <p:spTgt spid="2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ASEA_logo_allblue_tagline.png" descr="ASEA_logo_allblue_tagline.png"/>
          <p:cNvPicPr>
            <a:picLocks noChangeAspect="1"/>
          </p:cNvPicPr>
          <p:nvPr/>
        </p:nvPicPr>
        <p:blipFill>
          <a:blip r:embed="rId3"/>
          <a:stretch>
            <a:fillRect/>
          </a:stretch>
        </p:blipFill>
        <p:spPr>
          <a:xfrm>
            <a:off x="719944" y="1384526"/>
            <a:ext cx="11564912" cy="6291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ASEA’s Patented 3 Step Process"/>
          <p:cNvSpPr txBox="1">
            <a:spLocks noGrp="1"/>
          </p:cNvSpPr>
          <p:nvPr>
            <p:ph type="title"/>
          </p:nvPr>
        </p:nvSpPr>
        <p:spPr>
          <a:xfrm>
            <a:off x="408704" y="158239"/>
            <a:ext cx="12058791" cy="1805097"/>
          </a:xfrm>
          <a:prstGeom prst="rect">
            <a:avLst/>
          </a:prstGeom>
        </p:spPr>
        <p:txBody>
          <a:bodyPr/>
          <a:lstStyle/>
          <a:p>
            <a:pPr>
              <a:lnSpc>
                <a:spcPts val="5300"/>
              </a:lnSpc>
            </a:pPr>
            <a:r>
              <a:rPr sz="5300" spc="530"/>
              <a:t>ASEA’s Patented 3 Step</a:t>
            </a:r>
            <a:r>
              <a:t> </a:t>
            </a:r>
            <a:r>
              <a:rPr sz="5300" spc="530"/>
              <a:t>Process</a:t>
            </a:r>
          </a:p>
        </p:txBody>
      </p:sp>
      <p:sp>
        <p:nvSpPr>
          <p:cNvPr id="257" name="Step 1…"/>
          <p:cNvSpPr txBox="1"/>
          <p:nvPr/>
        </p:nvSpPr>
        <p:spPr>
          <a:xfrm>
            <a:off x="583399" y="6245652"/>
            <a:ext cx="3365501" cy="19177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Step </a:t>
            </a:r>
            <a:r>
              <a:rPr sz="3500" b="1">
                <a:solidFill>
                  <a:srgbClr val="A74B44"/>
                </a:solidFill>
                <a:uFill>
                  <a:solidFill>
                    <a:srgbClr val="A74B44"/>
                  </a:solidFill>
                </a:uFill>
                <a:latin typeface="Calibri"/>
                <a:ea typeface="Calibri"/>
                <a:cs typeface="Calibri"/>
                <a:sym typeface="Calibri"/>
              </a:rPr>
              <a:t>1</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Pristine saltwater</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2800"/>
              <a:t>(same as found inside your cells)</a:t>
            </a:r>
          </a:p>
        </p:txBody>
      </p:sp>
      <p:sp>
        <p:nvSpPr>
          <p:cNvPr id="258" name="Step 2…"/>
          <p:cNvSpPr txBox="1"/>
          <p:nvPr/>
        </p:nvSpPr>
        <p:spPr>
          <a:xfrm>
            <a:off x="4742649" y="6245652"/>
            <a:ext cx="3390901" cy="25781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Step 2</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Saltwater broken down into free floating atoms</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NA-Cl-H-O</a:t>
            </a:r>
          </a:p>
        </p:txBody>
      </p:sp>
      <p:sp>
        <p:nvSpPr>
          <p:cNvPr id="259" name="Step 3…"/>
          <p:cNvSpPr txBox="1"/>
          <p:nvPr/>
        </p:nvSpPr>
        <p:spPr>
          <a:xfrm>
            <a:off x="8388537" y="6245652"/>
            <a:ext cx="4483101" cy="24384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Step 3</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Atoms restructured into STABILIZED Redox Signaling Molecules</a:t>
            </a:r>
          </a:p>
        </p:txBody>
      </p:sp>
      <p:pic>
        <p:nvPicPr>
          <p:cNvPr id="260" name="image24.png" descr="image24.png"/>
          <p:cNvPicPr>
            <a:picLocks noChangeAspect="1"/>
          </p:cNvPicPr>
          <p:nvPr/>
        </p:nvPicPr>
        <p:blipFill>
          <a:blip r:embed="rId3"/>
          <a:stretch>
            <a:fillRect/>
          </a:stretch>
        </p:blipFill>
        <p:spPr>
          <a:xfrm>
            <a:off x="550636" y="2086547"/>
            <a:ext cx="3400071" cy="3973117"/>
          </a:xfrm>
          <a:prstGeom prst="rect">
            <a:avLst/>
          </a:prstGeom>
          <a:ln w="12700">
            <a:solidFill>
              <a:srgbClr val="6C6C6C"/>
            </a:solidFill>
          </a:ln>
        </p:spPr>
      </p:pic>
      <p:pic>
        <p:nvPicPr>
          <p:cNvPr id="261" name="image16.jpeg" descr="image16.jpeg"/>
          <p:cNvPicPr>
            <a:picLocks noChangeAspect="1"/>
          </p:cNvPicPr>
          <p:nvPr/>
        </p:nvPicPr>
        <p:blipFill>
          <a:blip r:embed="rId4"/>
          <a:srcRect l="115" r="114"/>
          <a:stretch>
            <a:fillRect/>
          </a:stretch>
        </p:blipFill>
        <p:spPr>
          <a:xfrm>
            <a:off x="4896835" y="2086547"/>
            <a:ext cx="3082691" cy="3973110"/>
          </a:xfrm>
          <a:prstGeom prst="rect">
            <a:avLst/>
          </a:prstGeom>
          <a:ln w="12700">
            <a:solidFill>
              <a:srgbClr val="6C6C6C"/>
            </a:solidFill>
          </a:ln>
        </p:spPr>
      </p:pic>
      <p:pic>
        <p:nvPicPr>
          <p:cNvPr id="262" name="image17.jpeg" descr="image17.jpeg"/>
          <p:cNvPicPr>
            <a:picLocks noChangeAspect="1"/>
          </p:cNvPicPr>
          <p:nvPr/>
        </p:nvPicPr>
        <p:blipFill>
          <a:blip r:embed="rId5"/>
          <a:srcRect t="77" b="77"/>
          <a:stretch>
            <a:fillRect/>
          </a:stretch>
        </p:blipFill>
        <p:spPr>
          <a:xfrm>
            <a:off x="8898129" y="2087341"/>
            <a:ext cx="3093725" cy="3971507"/>
          </a:xfrm>
          <a:prstGeom prst="rect">
            <a:avLst/>
          </a:prstGeom>
          <a:ln w="12700">
            <a:solidFill>
              <a:srgbClr val="6C6C6C"/>
            </a:solid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0"/>
                                        </p:tgtEl>
                                        <p:attrNameLst>
                                          <p:attrName>style.visibility</p:attrName>
                                        </p:attrNameLst>
                                      </p:cBhvr>
                                      <p:to>
                                        <p:strVal val="visible"/>
                                      </p:to>
                                    </p:set>
                                    <p:animEffect transition="in" filter="fade">
                                      <p:cBhvr>
                                        <p:cTn id="7" dur="500"/>
                                        <p:tgtEl>
                                          <p:spTgt spid="260"/>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257"/>
                                        </p:tgtEl>
                                        <p:attrNameLst>
                                          <p:attrName>style.visibility</p:attrName>
                                        </p:attrNameLst>
                                      </p:cBhvr>
                                      <p:to>
                                        <p:strVal val="visible"/>
                                      </p:to>
                                    </p:set>
                                    <p:anim calcmode="lin" valueType="num">
                                      <p:cBhvr>
                                        <p:cTn id="11" dur="1000" fill="hold"/>
                                        <p:tgtEl>
                                          <p:spTgt spid="257"/>
                                        </p:tgtEl>
                                        <p:attrNameLst>
                                          <p:attrName>ppt_w</p:attrName>
                                        </p:attrNameLst>
                                      </p:cBhvr>
                                      <p:tavLst>
                                        <p:tav tm="0">
                                          <p:val>
                                            <p:fltVal val="0"/>
                                          </p:val>
                                        </p:tav>
                                        <p:tav tm="100000">
                                          <p:val>
                                            <p:strVal val="#ppt_w"/>
                                          </p:val>
                                        </p:tav>
                                      </p:tavLst>
                                    </p:anim>
                                    <p:anim calcmode="lin" valueType="num">
                                      <p:cBhvr>
                                        <p:cTn id="12" dur="1000" fill="hold"/>
                                        <p:tgtEl>
                                          <p:spTgt spid="25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61"/>
                                        </p:tgtEl>
                                        <p:attrNameLst>
                                          <p:attrName>style.visibility</p:attrName>
                                        </p:attrNameLst>
                                      </p:cBhvr>
                                      <p:to>
                                        <p:strVal val="visible"/>
                                      </p:to>
                                    </p:set>
                                    <p:animEffect transition="in" filter="fade">
                                      <p:cBhvr>
                                        <p:cTn id="17" dur="500"/>
                                        <p:tgtEl>
                                          <p:spTgt spid="261"/>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258"/>
                                        </p:tgtEl>
                                        <p:attrNameLst>
                                          <p:attrName>style.visibility</p:attrName>
                                        </p:attrNameLst>
                                      </p:cBhvr>
                                      <p:to>
                                        <p:strVal val="visible"/>
                                      </p:to>
                                    </p:set>
                                    <p:anim calcmode="lin" valueType="num">
                                      <p:cBhvr>
                                        <p:cTn id="21" dur="1000" fill="hold"/>
                                        <p:tgtEl>
                                          <p:spTgt spid="258"/>
                                        </p:tgtEl>
                                        <p:attrNameLst>
                                          <p:attrName>ppt_w</p:attrName>
                                        </p:attrNameLst>
                                      </p:cBhvr>
                                      <p:tavLst>
                                        <p:tav tm="0">
                                          <p:val>
                                            <p:fltVal val="0"/>
                                          </p:val>
                                        </p:tav>
                                        <p:tav tm="100000">
                                          <p:val>
                                            <p:strVal val="#ppt_w"/>
                                          </p:val>
                                        </p:tav>
                                      </p:tavLst>
                                    </p:anim>
                                    <p:anim calcmode="lin" valueType="num">
                                      <p:cBhvr>
                                        <p:cTn id="22" dur="1000" fill="hold"/>
                                        <p:tgtEl>
                                          <p:spTgt spid="25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62"/>
                                        </p:tgtEl>
                                        <p:attrNameLst>
                                          <p:attrName>style.visibility</p:attrName>
                                        </p:attrNameLst>
                                      </p:cBhvr>
                                      <p:to>
                                        <p:strVal val="visible"/>
                                      </p:to>
                                    </p:set>
                                    <p:animEffect transition="in" filter="fade">
                                      <p:cBhvr>
                                        <p:cTn id="27" dur="500"/>
                                        <p:tgtEl>
                                          <p:spTgt spid="262"/>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259"/>
                                        </p:tgtEl>
                                        <p:attrNameLst>
                                          <p:attrName>style.visibility</p:attrName>
                                        </p:attrNameLst>
                                      </p:cBhvr>
                                      <p:to>
                                        <p:strVal val="visible"/>
                                      </p:to>
                                    </p:set>
                                    <p:anim calcmode="lin" valueType="num">
                                      <p:cBhvr>
                                        <p:cTn id="31" dur="1000" fill="hold"/>
                                        <p:tgtEl>
                                          <p:spTgt spid="259"/>
                                        </p:tgtEl>
                                        <p:attrNameLst>
                                          <p:attrName>ppt_w</p:attrName>
                                        </p:attrNameLst>
                                      </p:cBhvr>
                                      <p:tavLst>
                                        <p:tav tm="0">
                                          <p:val>
                                            <p:fltVal val="0"/>
                                          </p:val>
                                        </p:tav>
                                        <p:tav tm="100000">
                                          <p:val>
                                            <p:strVal val="#ppt_w"/>
                                          </p:val>
                                        </p:tav>
                                      </p:tavLst>
                                    </p:anim>
                                    <p:anim calcmode="lin" valueType="num">
                                      <p:cBhvr>
                                        <p:cTn id="32" dur="1000" fill="hold"/>
                                        <p:tgtEl>
                                          <p:spTgt spid="2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2" animBg="1" advAuto="0"/>
      <p:bldP spid="258" grpId="4" animBg="1" advAuto="0"/>
      <p:bldP spid="259" grpId="6" animBg="1" advAuto="0"/>
      <p:bldP spid="260" grpId="1" animBg="1" advAuto="0"/>
      <p:bldP spid="261" grpId="3" animBg="1" advAuto="0"/>
      <p:bldP spid="262"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ASEA Molecules 1.png" descr="ASEA Molecules 1.png"/>
          <p:cNvPicPr>
            <a:picLocks noChangeAspect="1"/>
          </p:cNvPicPr>
          <p:nvPr/>
        </p:nvPicPr>
        <p:blipFill>
          <a:blip r:embed="rId3">
            <a:alphaModFix amt="50942"/>
          </a:blip>
          <a:stretch>
            <a:fillRect/>
          </a:stretch>
        </p:blipFill>
        <p:spPr>
          <a:xfrm rot="5383601">
            <a:off x="7110255" y="-2256089"/>
            <a:ext cx="3612029" cy="8146484"/>
          </a:xfrm>
          <a:prstGeom prst="rect">
            <a:avLst/>
          </a:prstGeom>
          <a:ln w="12700">
            <a:miter lim="400000"/>
          </a:ln>
        </p:spPr>
      </p:pic>
      <p:sp>
        <p:nvSpPr>
          <p:cNvPr id="267" name="ASEA Redox Signaling Molecules made from…"/>
          <p:cNvSpPr txBox="1">
            <a:spLocks noGrp="1"/>
          </p:cNvSpPr>
          <p:nvPr>
            <p:ph type="title"/>
          </p:nvPr>
        </p:nvSpPr>
        <p:spPr>
          <a:xfrm>
            <a:off x="562467" y="1050368"/>
            <a:ext cx="11879866" cy="4070351"/>
          </a:xfrm>
          <a:prstGeom prst="rect">
            <a:avLst/>
          </a:prstGeom>
        </p:spPr>
        <p:txBody>
          <a:bodyPr/>
          <a:lstStyle/>
          <a:p>
            <a:pPr defTabSz="362204">
              <a:defRPr sz="6200"/>
            </a:pPr>
            <a:r>
              <a:t>ASEA Redox Signaling Molecules made from </a:t>
            </a:r>
          </a:p>
          <a:p>
            <a:pPr defTabSz="362204">
              <a:defRPr sz="6200"/>
            </a:pPr>
            <a:r>
              <a:t>“water &amp; salt”, </a:t>
            </a:r>
          </a:p>
          <a:p>
            <a:pPr defTabSz="362204">
              <a:defRPr sz="6200"/>
            </a:pPr>
            <a:r>
              <a:t>just the way our cells make them.</a:t>
            </a:r>
          </a:p>
        </p:txBody>
      </p:sp>
      <p:grpSp>
        <p:nvGrpSpPr>
          <p:cNvPr id="270" name="Group"/>
          <p:cNvGrpSpPr/>
          <p:nvPr/>
        </p:nvGrpSpPr>
        <p:grpSpPr>
          <a:xfrm>
            <a:off x="567069" y="6394449"/>
            <a:ext cx="11911983" cy="2838534"/>
            <a:chOff x="0" y="0"/>
            <a:chExt cx="11911982" cy="2838532"/>
          </a:xfrm>
        </p:grpSpPr>
        <p:pic>
          <p:nvPicPr>
            <p:cNvPr id="268" name="carrot.png" descr="carrot.png"/>
            <p:cNvPicPr>
              <a:picLocks noChangeAspect="1"/>
            </p:cNvPicPr>
            <p:nvPr/>
          </p:nvPicPr>
          <p:blipFill>
            <a:blip r:embed="rId4"/>
            <a:srcRect t="8667" b="8667"/>
            <a:stretch>
              <a:fillRect/>
            </a:stretch>
          </p:blipFill>
          <p:spPr>
            <a:xfrm>
              <a:off x="8529131" y="974252"/>
              <a:ext cx="3382852" cy="1864281"/>
            </a:xfrm>
            <a:prstGeom prst="rect">
              <a:avLst/>
            </a:prstGeom>
            <a:ln w="12700" cap="flat">
              <a:noFill/>
              <a:miter lim="400000"/>
            </a:ln>
            <a:effectLst/>
          </p:spPr>
        </p:pic>
        <p:sp>
          <p:nvSpPr>
            <p:cNvPr id="269" name="1 serving of ASEA contains less sodium than a carrot"/>
            <p:cNvSpPr txBox="1"/>
            <p:nvPr/>
          </p:nvSpPr>
          <p:spPr>
            <a:xfrm>
              <a:off x="0" y="-1"/>
              <a:ext cx="11870662" cy="698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900">
                  <a:solidFill>
                    <a:srgbClr val="FFFFFF"/>
                  </a:solidFill>
                  <a:latin typeface="Helvetica"/>
                  <a:ea typeface="Helvetica"/>
                  <a:cs typeface="Helvetica"/>
                  <a:sym typeface="Helvetica"/>
                </a:defRPr>
              </a:lvl1pPr>
            </a:lstStyle>
            <a:p>
              <a:r>
                <a:t>1 serving of ASEA contains less sodium than a carrot </a:t>
              </a: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67"/>
                                        </p:tgtEl>
                                        <p:attrNameLst>
                                          <p:attrName>style.visibility</p:attrName>
                                        </p:attrNameLst>
                                      </p:cBhvr>
                                      <p:to>
                                        <p:strVal val="visible"/>
                                      </p:to>
                                    </p:set>
                                    <p:anim calcmode="lin" valueType="num">
                                      <p:cBhvr>
                                        <p:cTn id="7" dur="1625" fill="hold"/>
                                        <p:tgtEl>
                                          <p:spTgt spid="267"/>
                                        </p:tgtEl>
                                        <p:attrNameLst>
                                          <p:attrName>ppt_w</p:attrName>
                                        </p:attrNameLst>
                                      </p:cBhvr>
                                      <p:tavLst>
                                        <p:tav tm="0">
                                          <p:val>
                                            <p:fltVal val="0"/>
                                          </p:val>
                                        </p:tav>
                                        <p:tav tm="100000">
                                          <p:val>
                                            <p:strVal val="#ppt_w"/>
                                          </p:val>
                                        </p:tav>
                                      </p:tavLst>
                                    </p:anim>
                                    <p:anim calcmode="lin" valueType="num">
                                      <p:cBhvr>
                                        <p:cTn id="8" dur="1625" fill="hold"/>
                                        <p:tgtEl>
                                          <p:spTgt spid="26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70"/>
                                        </p:tgtEl>
                                        <p:attrNameLst>
                                          <p:attrName>style.visibility</p:attrName>
                                        </p:attrNameLst>
                                      </p:cBhvr>
                                      <p:to>
                                        <p:strVal val="visible"/>
                                      </p:to>
                                    </p:set>
                                    <p:anim calcmode="lin" valueType="num">
                                      <p:cBhvr>
                                        <p:cTn id="13" dur="750" fill="hold"/>
                                        <p:tgtEl>
                                          <p:spTgt spid="270"/>
                                        </p:tgtEl>
                                        <p:attrNameLst>
                                          <p:attrName>ppt_w</p:attrName>
                                        </p:attrNameLst>
                                      </p:cBhvr>
                                      <p:tavLst>
                                        <p:tav tm="0">
                                          <p:val>
                                            <p:fltVal val="0"/>
                                          </p:val>
                                        </p:tav>
                                        <p:tav tm="100000">
                                          <p:val>
                                            <p:strVal val="#ppt_w"/>
                                          </p:val>
                                        </p:tav>
                                      </p:tavLst>
                                    </p:anim>
                                    <p:anim calcmode="lin" valueType="num">
                                      <p:cBhvr>
                                        <p:cTn id="14" dur="750" fill="hold"/>
                                        <p:tgtEl>
                                          <p:spTgt spid="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P spid="270"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82.jpg" descr="image82.jpg"/>
          <p:cNvPicPr>
            <a:picLocks noChangeAspect="1"/>
          </p:cNvPicPr>
          <p:nvPr/>
        </p:nvPicPr>
        <p:blipFill>
          <a:blip r:embed="rId3"/>
          <a:srcRect l="10528" t="8574" r="10924" b="8191"/>
          <a:stretch>
            <a:fillRect/>
          </a:stretch>
        </p:blipFill>
        <p:spPr>
          <a:xfrm>
            <a:off x="7425913" y="3009319"/>
            <a:ext cx="4541946" cy="4812986"/>
          </a:xfrm>
          <a:custGeom>
            <a:avLst/>
            <a:gdLst/>
            <a:ahLst/>
            <a:cxnLst>
              <a:cxn ang="0">
                <a:pos x="wd2" y="hd2"/>
              </a:cxn>
              <a:cxn ang="5400000">
                <a:pos x="wd2" y="hd2"/>
              </a:cxn>
              <a:cxn ang="10800000">
                <a:pos x="wd2" y="hd2"/>
              </a:cxn>
              <a:cxn ang="16200000">
                <a:pos x="wd2" y="hd2"/>
              </a:cxn>
            </a:cxnLst>
            <a:rect l="0" t="0" r="r" b="b"/>
            <a:pathLst>
              <a:path w="21116" h="21596" extrusionOk="0">
                <a:moveTo>
                  <a:pt x="10621" y="0"/>
                </a:moveTo>
                <a:cubicBezTo>
                  <a:pt x="10141" y="-4"/>
                  <a:pt x="9659" y="24"/>
                  <a:pt x="9176" y="82"/>
                </a:cubicBezTo>
                <a:cubicBezTo>
                  <a:pt x="7734" y="255"/>
                  <a:pt x="5952" y="873"/>
                  <a:pt x="4991" y="1533"/>
                </a:cubicBezTo>
                <a:cubicBezTo>
                  <a:pt x="4808" y="1659"/>
                  <a:pt x="4640" y="1761"/>
                  <a:pt x="4617" y="1761"/>
                </a:cubicBezTo>
                <a:cubicBezTo>
                  <a:pt x="4544" y="1761"/>
                  <a:pt x="3876" y="2252"/>
                  <a:pt x="3471" y="2602"/>
                </a:cubicBezTo>
                <a:cubicBezTo>
                  <a:pt x="1785" y="4058"/>
                  <a:pt x="604" y="6115"/>
                  <a:pt x="133" y="8418"/>
                </a:cubicBezTo>
                <a:cubicBezTo>
                  <a:pt x="38" y="8882"/>
                  <a:pt x="-6" y="9565"/>
                  <a:pt x="0" y="10257"/>
                </a:cubicBezTo>
                <a:cubicBezTo>
                  <a:pt x="6" y="10949"/>
                  <a:pt x="63" y="11651"/>
                  <a:pt x="166" y="12148"/>
                </a:cubicBezTo>
                <a:cubicBezTo>
                  <a:pt x="371" y="13134"/>
                  <a:pt x="729" y="14125"/>
                  <a:pt x="1194" y="14989"/>
                </a:cubicBezTo>
                <a:cubicBezTo>
                  <a:pt x="1529" y="15611"/>
                  <a:pt x="1555" y="15688"/>
                  <a:pt x="1447" y="15744"/>
                </a:cubicBezTo>
                <a:cubicBezTo>
                  <a:pt x="1380" y="15778"/>
                  <a:pt x="1249" y="15950"/>
                  <a:pt x="1155" y="16127"/>
                </a:cubicBezTo>
                <a:cubicBezTo>
                  <a:pt x="1011" y="16398"/>
                  <a:pt x="984" y="16542"/>
                  <a:pt x="984" y="17062"/>
                </a:cubicBezTo>
                <a:cubicBezTo>
                  <a:pt x="984" y="17717"/>
                  <a:pt x="1095" y="18076"/>
                  <a:pt x="1421" y="18485"/>
                </a:cubicBezTo>
                <a:cubicBezTo>
                  <a:pt x="2702" y="20088"/>
                  <a:pt x="5736" y="21298"/>
                  <a:pt x="9141" y="21560"/>
                </a:cubicBezTo>
                <a:cubicBezTo>
                  <a:pt x="9459" y="21585"/>
                  <a:pt x="9833" y="21596"/>
                  <a:pt x="10237" y="21596"/>
                </a:cubicBezTo>
                <a:cubicBezTo>
                  <a:pt x="11448" y="21594"/>
                  <a:pt x="12919" y="21487"/>
                  <a:pt x="13892" y="21314"/>
                </a:cubicBezTo>
                <a:cubicBezTo>
                  <a:pt x="14474" y="21211"/>
                  <a:pt x="15773" y="20881"/>
                  <a:pt x="16176" y="20735"/>
                </a:cubicBezTo>
                <a:cubicBezTo>
                  <a:pt x="17890" y="20116"/>
                  <a:pt x="18731" y="19436"/>
                  <a:pt x="19084" y="18383"/>
                </a:cubicBezTo>
                <a:cubicBezTo>
                  <a:pt x="19229" y="17952"/>
                  <a:pt x="19221" y="16731"/>
                  <a:pt x="19073" y="16588"/>
                </a:cubicBezTo>
                <a:cubicBezTo>
                  <a:pt x="18974" y="16492"/>
                  <a:pt x="18998" y="16432"/>
                  <a:pt x="19337" y="15934"/>
                </a:cubicBezTo>
                <a:cubicBezTo>
                  <a:pt x="21118" y="13322"/>
                  <a:pt x="21594" y="10022"/>
                  <a:pt x="20617" y="7057"/>
                </a:cubicBezTo>
                <a:cubicBezTo>
                  <a:pt x="19904" y="4892"/>
                  <a:pt x="18404" y="2968"/>
                  <a:pt x="16457" y="1718"/>
                </a:cubicBezTo>
                <a:cubicBezTo>
                  <a:pt x="14726" y="608"/>
                  <a:pt x="12700" y="17"/>
                  <a:pt x="10621" y="0"/>
                </a:cubicBezTo>
                <a:close/>
              </a:path>
            </a:pathLst>
          </a:custGeom>
          <a:ln w="12700"/>
        </p:spPr>
      </p:pic>
      <p:sp>
        <p:nvSpPr>
          <p:cNvPr id="102" name="Products…"/>
          <p:cNvSpPr txBox="1"/>
          <p:nvPr/>
        </p:nvSpPr>
        <p:spPr>
          <a:xfrm>
            <a:off x="3239159" y="3822019"/>
            <a:ext cx="6005130" cy="345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lvl="1" indent="-228600" algn="l">
              <a:buClr>
                <a:schemeClr val="accent5">
                  <a:hueOff val="-608018"/>
                  <a:satOff val="-16379"/>
                  <a:lumOff val="25127"/>
                </a:schemeClr>
              </a:buClr>
              <a:buSzPct val="100000"/>
              <a:buChar char="‣"/>
              <a:defRPr sz="5500">
                <a:solidFill>
                  <a:srgbClr val="000000"/>
                </a:solidFill>
                <a:latin typeface="Helvetica"/>
                <a:ea typeface="Helvetica"/>
                <a:cs typeface="Helvetica"/>
                <a:sym typeface="Helvetica"/>
              </a:defRPr>
            </a:pPr>
            <a:r>
              <a:t>Products</a:t>
            </a:r>
          </a:p>
          <a:p>
            <a:pPr marL="228600" lvl="1" indent="-228600" algn="l">
              <a:buClr>
                <a:schemeClr val="accent5">
                  <a:hueOff val="-608018"/>
                  <a:satOff val="-16379"/>
                  <a:lumOff val="25127"/>
                </a:schemeClr>
              </a:buClr>
              <a:buSzPct val="100000"/>
              <a:buChar char="‣"/>
              <a:defRPr sz="5500">
                <a:solidFill>
                  <a:srgbClr val="000000"/>
                </a:solidFill>
                <a:latin typeface="Helvetica"/>
                <a:ea typeface="Helvetica"/>
                <a:cs typeface="Helvetica"/>
                <a:sym typeface="Helvetica"/>
              </a:defRPr>
            </a:pPr>
            <a:r>
              <a:t>Patents</a:t>
            </a:r>
          </a:p>
          <a:p>
            <a:pPr marL="228600" lvl="1" indent="-228600" algn="l">
              <a:buClr>
                <a:schemeClr val="accent5">
                  <a:hueOff val="-608018"/>
                  <a:satOff val="-16379"/>
                  <a:lumOff val="25127"/>
                </a:schemeClr>
              </a:buClr>
              <a:buSzPct val="100000"/>
              <a:buChar char="‣"/>
              <a:defRPr sz="5500">
                <a:solidFill>
                  <a:srgbClr val="000000"/>
                </a:solidFill>
                <a:latin typeface="Helvetica"/>
                <a:ea typeface="Helvetica"/>
                <a:cs typeface="Helvetica"/>
                <a:sym typeface="Helvetica"/>
              </a:defRPr>
            </a:pPr>
            <a:r>
              <a:t>Purpose</a:t>
            </a:r>
          </a:p>
          <a:p>
            <a:pPr marL="228600" lvl="1" indent="-228600" algn="l">
              <a:buClr>
                <a:schemeClr val="accent5">
                  <a:hueOff val="-608018"/>
                  <a:satOff val="-16379"/>
                  <a:lumOff val="25127"/>
                </a:schemeClr>
              </a:buClr>
              <a:buSzPct val="100000"/>
              <a:buChar char="‣"/>
              <a:defRPr sz="5500">
                <a:solidFill>
                  <a:srgbClr val="000000"/>
                </a:solidFill>
                <a:latin typeface="Helvetica"/>
                <a:ea typeface="Helvetica"/>
                <a:cs typeface="Helvetica"/>
                <a:sym typeface="Helvetica"/>
              </a:defRPr>
            </a:pPr>
            <a:r>
              <a:t>Opportunity</a:t>
            </a:r>
          </a:p>
        </p:txBody>
      </p:sp>
      <p:pic>
        <p:nvPicPr>
          <p:cNvPr id="103" name="ASEA Logo Blue.png" descr="ASEA Logo Blue.png"/>
          <p:cNvPicPr>
            <a:picLocks noChangeAspect="1"/>
          </p:cNvPicPr>
          <p:nvPr/>
        </p:nvPicPr>
        <p:blipFill>
          <a:blip r:embed="rId4"/>
          <a:stretch>
            <a:fillRect/>
          </a:stretch>
        </p:blipFill>
        <p:spPr>
          <a:xfrm>
            <a:off x="2260835" y="1360512"/>
            <a:ext cx="6005129" cy="15498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1"/>
                                        </p:tgtEl>
                                        <p:attrNameLst>
                                          <p:attrName>style.visibility</p:attrName>
                                        </p:attrNameLst>
                                      </p:cBhvr>
                                      <p:to>
                                        <p:strVal val="visible"/>
                                      </p:to>
                                    </p:set>
                                    <p:anim calcmode="lin" valueType="num">
                                      <p:cBhvr>
                                        <p:cTn id="7" dur="750" fill="hold"/>
                                        <p:tgtEl>
                                          <p:spTgt spid="101"/>
                                        </p:tgtEl>
                                        <p:attrNameLst>
                                          <p:attrName>ppt_w</p:attrName>
                                        </p:attrNameLst>
                                      </p:cBhvr>
                                      <p:tavLst>
                                        <p:tav tm="0">
                                          <p:val>
                                            <p:fltVal val="0"/>
                                          </p:val>
                                        </p:tav>
                                        <p:tav tm="100000">
                                          <p:val>
                                            <p:strVal val="#ppt_w"/>
                                          </p:val>
                                        </p:tav>
                                      </p:tavLst>
                                    </p:anim>
                                    <p:anim calcmode="lin" valueType="num">
                                      <p:cBhvr>
                                        <p:cTn id="8" dur="750" fill="hold"/>
                                        <p:tgtEl>
                                          <p:spTgt spid="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The ASEA Breakthrough"/>
          <p:cNvSpPr txBox="1"/>
          <p:nvPr/>
        </p:nvSpPr>
        <p:spPr>
          <a:xfrm>
            <a:off x="647700" y="-13875"/>
            <a:ext cx="11709400"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66986">
              <a:buClr>
                <a:srgbClr val="1D4871"/>
              </a:buClr>
              <a:buFont typeface="Lucida Grande"/>
              <a:defRPr sz="5800" spc="580">
                <a:solidFill>
                  <a:srgbClr val="0071AD"/>
                </a:solidFill>
                <a:latin typeface="Helvetica Light"/>
                <a:ea typeface="Helvetica Light"/>
                <a:cs typeface="Helvetica Light"/>
                <a:sym typeface="Helvetica Light"/>
              </a:defRPr>
            </a:pPr>
            <a:r>
              <a:t>The ASEA Breakthrough</a:t>
            </a:r>
          </a:p>
        </p:txBody>
      </p:sp>
      <p:sp>
        <p:nvSpPr>
          <p:cNvPr id="275" name="17 Years Research, Multiple International Patents Proprietary Processing Secrets"/>
          <p:cNvSpPr txBox="1"/>
          <p:nvPr/>
        </p:nvSpPr>
        <p:spPr>
          <a:xfrm>
            <a:off x="54880" y="1404673"/>
            <a:ext cx="12895040"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marL="57150" marR="57798" defTabSz="914400">
              <a:buClr>
                <a:srgbClr val="000000"/>
              </a:buClr>
              <a:buFont typeface="Lucida Grande"/>
              <a:defRPr sz="4100">
                <a:solidFill>
                  <a:srgbClr val="000000"/>
                </a:solidFill>
                <a:uFill>
                  <a:solidFill>
                    <a:srgbClr val="000000"/>
                  </a:solidFill>
                </a:uFill>
                <a:latin typeface="Lucida Grande"/>
                <a:ea typeface="Lucida Grande"/>
                <a:cs typeface="Lucida Grande"/>
                <a:sym typeface="Lucida Grande"/>
              </a:defRPr>
            </a:lvl1pPr>
          </a:lstStyle>
          <a:p>
            <a:r>
              <a:t>17 Years Research, Multiple International Patents Proprietary Processing Secrets</a:t>
            </a:r>
          </a:p>
        </p:txBody>
      </p:sp>
      <p:pic>
        <p:nvPicPr>
          <p:cNvPr id="276" name="Renu 28.png" descr="Renu 28.png"/>
          <p:cNvPicPr>
            <a:picLocks noChangeAspect="1"/>
          </p:cNvPicPr>
          <p:nvPr/>
        </p:nvPicPr>
        <p:blipFill>
          <a:blip r:embed="rId3"/>
          <a:srcRect l="2247" r="2247"/>
          <a:stretch>
            <a:fillRect/>
          </a:stretch>
        </p:blipFill>
        <p:spPr>
          <a:xfrm>
            <a:off x="9650412" y="3966255"/>
            <a:ext cx="2463021" cy="3868392"/>
          </a:xfrm>
          <a:prstGeom prst="rect">
            <a:avLst/>
          </a:prstGeom>
          <a:ln w="25400">
            <a:miter lim="400000"/>
          </a:ln>
          <a:effectLst>
            <a:outerShdw blurRad="127000" dist="76200" dir="5520000" rotWithShape="0">
              <a:srgbClr val="000000">
                <a:alpha val="60000"/>
              </a:srgbClr>
            </a:outerShdw>
          </a:effectLst>
        </p:spPr>
      </p:pic>
      <p:sp>
        <p:nvSpPr>
          <p:cNvPr id="277" name="Redox Signaling Molecules:…"/>
          <p:cNvSpPr txBox="1">
            <a:spLocks noGrp="1"/>
          </p:cNvSpPr>
          <p:nvPr>
            <p:ph type="body" sz="half" idx="1"/>
          </p:nvPr>
        </p:nvSpPr>
        <p:spPr>
          <a:xfrm>
            <a:off x="3484548" y="3435296"/>
            <a:ext cx="6035704" cy="4930260"/>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noAutofit/>
          </a:bodyPr>
          <a:lstStyle/>
          <a:p>
            <a:pPr marL="0" indent="0">
              <a:spcBef>
                <a:spcPts val="2000"/>
              </a:spcBef>
              <a:buSzTx/>
              <a:buFontTx/>
              <a:buNone/>
              <a:defRPr sz="3600">
                <a:solidFill>
                  <a:srgbClr val="000000"/>
                </a:solidFill>
                <a:latin typeface="Helvetica"/>
                <a:ea typeface="Helvetica"/>
                <a:cs typeface="Helvetica"/>
                <a:sym typeface="Helvetica"/>
              </a:defRPr>
            </a:pPr>
            <a:r>
              <a:rPr>
                <a:solidFill>
                  <a:srgbClr val="3DA547"/>
                </a:solidFill>
              </a:rPr>
              <a:t>Redox Signaling Molecules:</a:t>
            </a:r>
            <a:endParaRPr>
              <a:solidFill>
                <a:srgbClr val="6B6B6B"/>
              </a:solidFill>
            </a:endParaRPr>
          </a:p>
          <a:p>
            <a:pPr marL="690413" indent="-449113">
              <a:buClr>
                <a:schemeClr val="accent5">
                  <a:hueOff val="-608018"/>
                  <a:satOff val="-16379"/>
                  <a:lumOff val="25127"/>
                </a:schemeClr>
              </a:buClr>
              <a:buFontTx/>
              <a:buChar char="‣"/>
              <a:defRPr sz="3500">
                <a:solidFill>
                  <a:srgbClr val="6B6B6B"/>
                </a:solidFill>
              </a:defRPr>
            </a:pPr>
            <a:r>
              <a:t>Empower your cells to restore themselves </a:t>
            </a:r>
          </a:p>
          <a:p>
            <a:pPr marL="690413" indent="-449113">
              <a:buClr>
                <a:schemeClr val="accent5">
                  <a:hueOff val="-608018"/>
                  <a:satOff val="-16379"/>
                  <a:lumOff val="25127"/>
                </a:schemeClr>
              </a:buClr>
              <a:buFontTx/>
              <a:buChar char="‣"/>
              <a:defRPr sz="3500">
                <a:solidFill>
                  <a:srgbClr val="6B6B6B"/>
                </a:solidFill>
              </a:defRPr>
            </a:pPr>
            <a:r>
              <a:t>Native to the body</a:t>
            </a:r>
          </a:p>
          <a:p>
            <a:pPr marL="690413" indent="-449113">
              <a:buClr>
                <a:schemeClr val="accent5">
                  <a:hueOff val="-608018"/>
                  <a:satOff val="-16379"/>
                  <a:lumOff val="25127"/>
                </a:schemeClr>
              </a:buClr>
              <a:buFontTx/>
              <a:buChar char="‣"/>
              <a:defRPr sz="3500">
                <a:solidFill>
                  <a:srgbClr val="6B6B6B"/>
                </a:solidFill>
              </a:defRPr>
            </a:pPr>
            <a:r>
              <a:t>No banned substances</a:t>
            </a:r>
          </a:p>
          <a:p>
            <a:pPr marL="690413" indent="-449113">
              <a:buClr>
                <a:schemeClr val="accent5">
                  <a:hueOff val="-608018"/>
                  <a:satOff val="-16379"/>
                  <a:lumOff val="25127"/>
                </a:schemeClr>
              </a:buClr>
              <a:buFontTx/>
              <a:buChar char="‣"/>
              <a:defRPr sz="3500">
                <a:solidFill>
                  <a:srgbClr val="6B6B6B"/>
                </a:solidFill>
              </a:defRPr>
            </a:pPr>
            <a:r>
              <a:t>100% safe </a:t>
            </a:r>
          </a:p>
          <a:p>
            <a:pPr marL="690413" indent="-449113">
              <a:buClr>
                <a:schemeClr val="accent5">
                  <a:hueOff val="-608018"/>
                  <a:satOff val="-16379"/>
                  <a:lumOff val="25127"/>
                </a:schemeClr>
              </a:buClr>
              <a:buFontTx/>
              <a:buChar char="‣"/>
              <a:defRPr sz="3500">
                <a:solidFill>
                  <a:srgbClr val="6B6B6B"/>
                </a:solidFill>
              </a:defRPr>
            </a:pPr>
            <a:r>
              <a:t>Low sodium content</a:t>
            </a:r>
          </a:p>
        </p:txBody>
      </p:sp>
      <p:pic>
        <p:nvPicPr>
          <p:cNvPr id="278" name="ASEA REDOX BottleS.png" descr="ASEA REDOX BottleS.png"/>
          <p:cNvPicPr>
            <a:picLocks noChangeAspect="1"/>
          </p:cNvPicPr>
          <p:nvPr/>
        </p:nvPicPr>
        <p:blipFill>
          <a:blip r:embed="rId4"/>
          <a:stretch>
            <a:fillRect/>
          </a:stretch>
        </p:blipFill>
        <p:spPr>
          <a:xfrm>
            <a:off x="888617" y="3257238"/>
            <a:ext cx="1756730" cy="54766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wipe(left)">
                                      <p:cBhvr>
                                        <p:cTn id="7" dur="1125"/>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77">
                                            <p:bg/>
                                          </p:spTgt>
                                        </p:tgtEl>
                                        <p:attrNameLst>
                                          <p:attrName>style.visibility</p:attrName>
                                        </p:attrNameLst>
                                      </p:cBhvr>
                                      <p:to>
                                        <p:strVal val="visible"/>
                                      </p:to>
                                    </p:set>
                                    <p:animEffect transition="in" filter="fade">
                                      <p:cBhvr>
                                        <p:cTn id="12" dur="1000"/>
                                        <p:tgtEl>
                                          <p:spTgt spid="277">
                                            <p:bg/>
                                          </p:spTgt>
                                        </p:tgtEl>
                                      </p:cBhvr>
                                    </p:animEffect>
                                  </p:childTnLst>
                                </p:cTn>
                              </p:par>
                              <p:par>
                                <p:cTn id="13" presetID="10" presetClass="entr" presetSubtype="0" fill="hold" grpId="2" nodeType="withEffect">
                                  <p:stCondLst>
                                    <p:cond delay="0"/>
                                  </p:stCondLst>
                                  <p:iterate>
                                    <p:tmAbs val="0"/>
                                  </p:iterate>
                                  <p:childTnLst>
                                    <p:set>
                                      <p:cBhvr>
                                        <p:cTn id="14" fill="hold"/>
                                        <p:tgtEl>
                                          <p:spTgt spid="277">
                                            <p:txEl>
                                              <p:pRg st="0" end="0"/>
                                            </p:txEl>
                                          </p:spTgt>
                                        </p:tgtEl>
                                        <p:attrNameLst>
                                          <p:attrName>style.visibility</p:attrName>
                                        </p:attrNameLst>
                                      </p:cBhvr>
                                      <p:to>
                                        <p:strVal val="visible"/>
                                      </p:to>
                                    </p:set>
                                    <p:animEffect transition="in" filter="fade">
                                      <p:cBhvr>
                                        <p:cTn id="15" dur="1000"/>
                                        <p:tgtEl>
                                          <p:spTgt spid="27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2" nodeType="clickEffect">
                                  <p:stCondLst>
                                    <p:cond delay="0"/>
                                  </p:stCondLst>
                                  <p:iterate>
                                    <p:tmAbs val="0"/>
                                  </p:iterate>
                                  <p:childTnLst>
                                    <p:set>
                                      <p:cBhvr>
                                        <p:cTn id="19" fill="hold"/>
                                        <p:tgtEl>
                                          <p:spTgt spid="277">
                                            <p:txEl>
                                              <p:pRg st="1" end="1"/>
                                            </p:txEl>
                                          </p:spTgt>
                                        </p:tgtEl>
                                        <p:attrNameLst>
                                          <p:attrName>style.visibility</p:attrName>
                                        </p:attrNameLst>
                                      </p:cBhvr>
                                      <p:to>
                                        <p:strVal val="visible"/>
                                      </p:to>
                                    </p:set>
                                    <p:animEffect transition="in" filter="fade">
                                      <p:cBhvr>
                                        <p:cTn id="20" dur="1000"/>
                                        <p:tgtEl>
                                          <p:spTgt spid="27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2" nodeType="clickEffect">
                                  <p:stCondLst>
                                    <p:cond delay="0"/>
                                  </p:stCondLst>
                                  <p:iterate>
                                    <p:tmAbs val="0"/>
                                  </p:iterate>
                                  <p:childTnLst>
                                    <p:set>
                                      <p:cBhvr>
                                        <p:cTn id="24" fill="hold"/>
                                        <p:tgtEl>
                                          <p:spTgt spid="277">
                                            <p:txEl>
                                              <p:pRg st="2" end="2"/>
                                            </p:txEl>
                                          </p:spTgt>
                                        </p:tgtEl>
                                        <p:attrNameLst>
                                          <p:attrName>style.visibility</p:attrName>
                                        </p:attrNameLst>
                                      </p:cBhvr>
                                      <p:to>
                                        <p:strVal val="visible"/>
                                      </p:to>
                                    </p:set>
                                    <p:animEffect transition="in" filter="fade">
                                      <p:cBhvr>
                                        <p:cTn id="25" dur="1000"/>
                                        <p:tgtEl>
                                          <p:spTgt spid="27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2" nodeType="clickEffect">
                                  <p:stCondLst>
                                    <p:cond delay="0"/>
                                  </p:stCondLst>
                                  <p:iterate>
                                    <p:tmAbs val="0"/>
                                  </p:iterate>
                                  <p:childTnLst>
                                    <p:set>
                                      <p:cBhvr>
                                        <p:cTn id="29" fill="hold"/>
                                        <p:tgtEl>
                                          <p:spTgt spid="277">
                                            <p:txEl>
                                              <p:pRg st="3" end="3"/>
                                            </p:txEl>
                                          </p:spTgt>
                                        </p:tgtEl>
                                        <p:attrNameLst>
                                          <p:attrName>style.visibility</p:attrName>
                                        </p:attrNameLst>
                                      </p:cBhvr>
                                      <p:to>
                                        <p:strVal val="visible"/>
                                      </p:to>
                                    </p:set>
                                    <p:animEffect transition="in" filter="fade">
                                      <p:cBhvr>
                                        <p:cTn id="30" dur="1000"/>
                                        <p:tgtEl>
                                          <p:spTgt spid="27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277">
                                            <p:txEl>
                                              <p:pRg st="4" end="4"/>
                                            </p:txEl>
                                          </p:spTgt>
                                        </p:tgtEl>
                                        <p:attrNameLst>
                                          <p:attrName>style.visibility</p:attrName>
                                        </p:attrNameLst>
                                      </p:cBhvr>
                                      <p:to>
                                        <p:strVal val="visible"/>
                                      </p:to>
                                    </p:set>
                                    <p:animEffect transition="in" filter="fade">
                                      <p:cBhvr>
                                        <p:cTn id="35" dur="1000"/>
                                        <p:tgtEl>
                                          <p:spTgt spid="27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2" nodeType="clickEffect">
                                  <p:stCondLst>
                                    <p:cond delay="0"/>
                                  </p:stCondLst>
                                  <p:iterate>
                                    <p:tmAbs val="0"/>
                                  </p:iterate>
                                  <p:childTnLst>
                                    <p:set>
                                      <p:cBhvr>
                                        <p:cTn id="39" fill="hold"/>
                                        <p:tgtEl>
                                          <p:spTgt spid="277">
                                            <p:txEl>
                                              <p:pRg st="5" end="5"/>
                                            </p:txEl>
                                          </p:spTgt>
                                        </p:tgtEl>
                                        <p:attrNameLst>
                                          <p:attrName>style.visibility</p:attrName>
                                        </p:attrNameLst>
                                      </p:cBhvr>
                                      <p:to>
                                        <p:strVal val="visible"/>
                                      </p:to>
                                    </p:set>
                                    <p:animEffect transition="in" filter="fade">
                                      <p:cBhvr>
                                        <p:cTn id="40" dur="1000"/>
                                        <p:tgtEl>
                                          <p:spTgt spid="27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animBg="1" advAuto="0"/>
      <p:bldP spid="277" grpId="2"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NSF Certified, GMP…"/>
          <p:cNvSpPr txBox="1"/>
          <p:nvPr/>
        </p:nvSpPr>
        <p:spPr>
          <a:xfrm>
            <a:off x="731127" y="534707"/>
            <a:ext cx="9871454"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09600" indent="-609600" algn="l" defTabSz="457200">
              <a:lnSpc>
                <a:spcPts val="7100"/>
              </a:lnSpc>
              <a:buSzPct val="65000"/>
              <a:buBlip>
                <a:blip r:embed="rId3"/>
              </a:buBlip>
              <a:defRPr sz="4600">
                <a:solidFill>
                  <a:srgbClr val="000000"/>
                </a:solidFill>
                <a:latin typeface="Helvetica Light"/>
                <a:ea typeface="Helvetica Light"/>
                <a:cs typeface="Helvetica Light"/>
                <a:sym typeface="Helvetica Light"/>
              </a:defRPr>
            </a:pPr>
            <a:r>
              <a:t>NSF Certified, GMP</a:t>
            </a:r>
          </a:p>
          <a:p>
            <a:pPr marL="609600" indent="-609600" algn="l" defTabSz="457200">
              <a:lnSpc>
                <a:spcPts val="7100"/>
              </a:lnSpc>
              <a:buSzPct val="65000"/>
              <a:buBlip>
                <a:blip r:embed="rId3"/>
              </a:buBlip>
              <a:defRPr sz="4600">
                <a:solidFill>
                  <a:srgbClr val="000000"/>
                </a:solidFill>
                <a:latin typeface="Helvetica Light"/>
                <a:ea typeface="Helvetica Light"/>
                <a:cs typeface="Helvetica Light"/>
                <a:sym typeface="Helvetica Light"/>
              </a:defRPr>
            </a:pPr>
            <a:r>
              <a:t>FDA Registered, Kosher </a:t>
            </a:r>
          </a:p>
          <a:p>
            <a:pPr algn="l" defTabSz="457200">
              <a:lnSpc>
                <a:spcPts val="7100"/>
              </a:lnSpc>
              <a:defRPr sz="4600">
                <a:solidFill>
                  <a:srgbClr val="000000"/>
                </a:solidFill>
                <a:latin typeface="Helvetica Light"/>
                <a:ea typeface="Helvetica Light"/>
                <a:cs typeface="Helvetica Light"/>
                <a:sym typeface="Helvetica Light"/>
              </a:defRPr>
            </a:pPr>
            <a:r>
              <a:t>      ASEA Manufacturing Plant</a:t>
            </a:r>
          </a:p>
          <a:p>
            <a:pPr algn="r" defTabSz="457200">
              <a:lnSpc>
                <a:spcPts val="5900"/>
              </a:lnSpc>
              <a:defRPr sz="3600">
                <a:solidFill>
                  <a:srgbClr val="000000"/>
                </a:solidFill>
                <a:latin typeface="Helvetica Light"/>
                <a:ea typeface="Helvetica Light"/>
                <a:cs typeface="Helvetica Light"/>
                <a:sym typeface="Helvetica Light"/>
              </a:defRPr>
            </a:pPr>
            <a:r>
              <a:t>Pleasant Grove UT USA</a:t>
            </a:r>
          </a:p>
        </p:txBody>
      </p:sp>
      <p:grpSp>
        <p:nvGrpSpPr>
          <p:cNvPr id="285" name="Group"/>
          <p:cNvGrpSpPr/>
          <p:nvPr/>
        </p:nvGrpSpPr>
        <p:grpSpPr>
          <a:xfrm>
            <a:off x="633793" y="3446691"/>
            <a:ext cx="12202243" cy="6000665"/>
            <a:chOff x="0" y="0"/>
            <a:chExt cx="12202242" cy="6000663"/>
          </a:xfrm>
        </p:grpSpPr>
        <p:pic>
          <p:nvPicPr>
            <p:cNvPr id="283" name="asea product plant.jpeg" descr="asea product plant.jpeg"/>
            <p:cNvPicPr>
              <a:picLocks noChangeAspect="1"/>
            </p:cNvPicPr>
            <p:nvPr/>
          </p:nvPicPr>
          <p:blipFill>
            <a:blip r:embed="rId4"/>
            <a:srcRect b="26659"/>
            <a:stretch>
              <a:fillRect/>
            </a:stretch>
          </p:blipFill>
          <p:spPr>
            <a:xfrm>
              <a:off x="1831397" y="296153"/>
              <a:ext cx="10370846" cy="5704511"/>
            </a:xfrm>
            <a:prstGeom prst="rect">
              <a:avLst/>
            </a:prstGeom>
            <a:ln w="25400" cap="flat">
              <a:noFill/>
              <a:miter lim="400000"/>
            </a:ln>
            <a:effectLst>
              <a:outerShdw blurRad="127000" dist="76200" dir="5520000" rotWithShape="0">
                <a:srgbClr val="000000">
                  <a:alpha val="60000"/>
                </a:srgbClr>
              </a:outerShdw>
            </a:effectLst>
          </p:spPr>
        </p:pic>
        <p:pic>
          <p:nvPicPr>
            <p:cNvPr id="284" name="asea production facility.jpg" descr="asea production facility.jpg"/>
            <p:cNvPicPr>
              <a:picLocks noChangeAspect="1"/>
            </p:cNvPicPr>
            <p:nvPr/>
          </p:nvPicPr>
          <p:blipFill>
            <a:blip r:embed="rId5"/>
            <a:srcRect l="38" r="38"/>
            <a:stretch>
              <a:fillRect/>
            </a:stretch>
          </p:blipFill>
          <p:spPr>
            <a:xfrm>
              <a:off x="0" y="0"/>
              <a:ext cx="4110416" cy="2860217"/>
            </a:xfrm>
            <a:prstGeom prst="rect">
              <a:avLst/>
            </a:prstGeom>
            <a:ln w="25400" cap="flat">
              <a:noFill/>
              <a:miter lim="400000"/>
            </a:ln>
            <a:effectLst>
              <a:outerShdw blurRad="127000" dist="76200" dir="5520000" rotWithShape="0">
                <a:srgbClr val="000000">
                  <a:alpha val="60000"/>
                </a:srgbClr>
              </a:outerShdw>
            </a:effectLst>
          </p:spPr>
        </p:pic>
      </p:grpSp>
      <p:pic>
        <p:nvPicPr>
          <p:cNvPr id="286" name="NSF-GMP-registered_mark.jpg" descr="NSF-GMP-registered_mark.jpg"/>
          <p:cNvPicPr>
            <a:picLocks noChangeAspect="1"/>
          </p:cNvPicPr>
          <p:nvPr/>
        </p:nvPicPr>
        <p:blipFill>
          <a:blip r:embed="rId6"/>
          <a:srcRect l="12567" t="4739" r="13669" b="4218"/>
          <a:stretch>
            <a:fillRect/>
          </a:stretch>
        </p:blipFill>
        <p:spPr>
          <a:xfrm>
            <a:off x="9901761" y="401627"/>
            <a:ext cx="1292647" cy="1595438"/>
          </a:xfrm>
          <a:custGeom>
            <a:avLst/>
            <a:gdLst/>
            <a:ahLst/>
            <a:cxnLst>
              <a:cxn ang="0">
                <a:pos x="wd2" y="hd2"/>
              </a:cxn>
              <a:cxn ang="5400000">
                <a:pos x="wd2" y="hd2"/>
              </a:cxn>
              <a:cxn ang="10800000">
                <a:pos x="wd2" y="hd2"/>
              </a:cxn>
              <a:cxn ang="16200000">
                <a:pos x="wd2" y="hd2"/>
              </a:cxn>
            </a:cxnLst>
            <a:rect l="0" t="0" r="r" b="b"/>
            <a:pathLst>
              <a:path w="21582" h="21600" extrusionOk="0">
                <a:moveTo>
                  <a:pt x="10954" y="0"/>
                </a:moveTo>
                <a:cubicBezTo>
                  <a:pt x="8034" y="0"/>
                  <a:pt x="7773" y="47"/>
                  <a:pt x="5938" y="854"/>
                </a:cubicBezTo>
                <a:cubicBezTo>
                  <a:pt x="2498" y="2367"/>
                  <a:pt x="598" y="4821"/>
                  <a:pt x="385" y="8027"/>
                </a:cubicBezTo>
                <a:cubicBezTo>
                  <a:pt x="106" y="12205"/>
                  <a:pt x="3012" y="15747"/>
                  <a:pt x="7747" y="16995"/>
                </a:cubicBezTo>
                <a:cubicBezTo>
                  <a:pt x="9807" y="17539"/>
                  <a:pt x="13350" y="17341"/>
                  <a:pt x="15440" y="16565"/>
                </a:cubicBezTo>
                <a:cubicBezTo>
                  <a:pt x="17772" y="15700"/>
                  <a:pt x="19138" y="14661"/>
                  <a:pt x="20376" y="12810"/>
                </a:cubicBezTo>
                <a:cubicBezTo>
                  <a:pt x="21381" y="11307"/>
                  <a:pt x="21423" y="11123"/>
                  <a:pt x="21423" y="8613"/>
                </a:cubicBezTo>
                <a:cubicBezTo>
                  <a:pt x="21423" y="6382"/>
                  <a:pt x="21316" y="5821"/>
                  <a:pt x="20714" y="4830"/>
                </a:cubicBezTo>
                <a:cubicBezTo>
                  <a:pt x="19651" y="3080"/>
                  <a:pt x="17851" y="1569"/>
                  <a:pt x="15837" y="741"/>
                </a:cubicBezTo>
                <a:cubicBezTo>
                  <a:pt x="14195" y="67"/>
                  <a:pt x="13758" y="0"/>
                  <a:pt x="10954" y="0"/>
                </a:cubicBezTo>
                <a:close/>
                <a:moveTo>
                  <a:pt x="10980" y="18355"/>
                </a:moveTo>
                <a:cubicBezTo>
                  <a:pt x="557" y="18355"/>
                  <a:pt x="-18" y="18225"/>
                  <a:pt x="0" y="19660"/>
                </a:cubicBezTo>
                <a:cubicBezTo>
                  <a:pt x="3" y="19865"/>
                  <a:pt x="20" y="20101"/>
                  <a:pt x="20" y="20375"/>
                </a:cubicBezTo>
                <a:lnTo>
                  <a:pt x="20" y="21600"/>
                </a:lnTo>
                <a:lnTo>
                  <a:pt x="21582" y="21600"/>
                </a:lnTo>
                <a:lnTo>
                  <a:pt x="21582" y="19983"/>
                </a:lnTo>
                <a:lnTo>
                  <a:pt x="21582" y="18355"/>
                </a:lnTo>
                <a:lnTo>
                  <a:pt x="10980" y="18355"/>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iterate>
                                    <p:tmAbs val="0"/>
                                  </p:iterate>
                                  <p:childTnLst>
                                    <p:set>
                                      <p:cBhvr>
                                        <p:cTn id="6" fill="hold"/>
                                        <p:tgtEl>
                                          <p:spTgt spid="285"/>
                                        </p:tgtEl>
                                        <p:attrNameLst>
                                          <p:attrName>style.visibility</p:attrName>
                                        </p:attrNameLst>
                                      </p:cBhvr>
                                      <p:to>
                                        <p:strVal val="visible"/>
                                      </p:to>
                                    </p:set>
                                    <p:animEffect transition="in" filter="strips(downRight)">
                                      <p:cBhvr>
                                        <p:cTn id="7" dur="1000"/>
                                        <p:tgtEl>
                                          <p:spTgt spid="285"/>
                                        </p:tgtEl>
                                      </p:cBhvr>
                                    </p:animEffect>
                                  </p:childTnLst>
                                </p:cTn>
                              </p:par>
                            </p:childTnLst>
                          </p:cTn>
                        </p:par>
                        <p:par>
                          <p:cTn id="8" fill="hold">
                            <p:stCondLst>
                              <p:cond delay="1000"/>
                            </p:stCondLst>
                            <p:childTnLst>
                              <p:par>
                                <p:cTn id="9" presetID="4" presetClass="entr" presetSubtype="32" fill="hold" grpId="2" nodeType="afterEffect">
                                  <p:stCondLst>
                                    <p:cond delay="0"/>
                                  </p:stCondLst>
                                  <p:iterate>
                                    <p:tmAbs val="0"/>
                                  </p:iterate>
                                  <p:childTnLst>
                                    <p:set>
                                      <p:cBhvr>
                                        <p:cTn id="10" fill="hold"/>
                                        <p:tgtEl>
                                          <p:spTgt spid="286"/>
                                        </p:tgtEl>
                                        <p:attrNameLst>
                                          <p:attrName>style.visibility</p:attrName>
                                        </p:attrNameLst>
                                      </p:cBhvr>
                                      <p:to>
                                        <p:strVal val="visible"/>
                                      </p:to>
                                    </p:set>
                                    <p:animEffect transition="in" filter="box(out)">
                                      <p:cBhvr>
                                        <p:cTn id="11"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P spid="286"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Global Distribution"/>
          <p:cNvSpPr txBox="1"/>
          <p:nvPr/>
        </p:nvSpPr>
        <p:spPr>
          <a:xfrm>
            <a:off x="5133861" y="529063"/>
            <a:ext cx="5587915" cy="796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algn="l" defTabSz="457200">
              <a:defRPr sz="4600">
                <a:solidFill>
                  <a:srgbClr val="0071CE"/>
                </a:solidFill>
                <a:latin typeface="Helvetica Light"/>
                <a:ea typeface="Helvetica Light"/>
                <a:cs typeface="Helvetica Light"/>
                <a:sym typeface="Helvetica Light"/>
              </a:defRPr>
            </a:lvl1pPr>
          </a:lstStyle>
          <a:p>
            <a:pPr>
              <a:defRPr>
                <a:solidFill>
                  <a:srgbClr val="203987"/>
                </a:solidFill>
              </a:defRPr>
            </a:pPr>
            <a:r>
              <a:rPr>
                <a:solidFill>
                  <a:srgbClr val="0071CE"/>
                </a:solidFill>
              </a:rPr>
              <a:t>Global Distribution</a:t>
            </a:r>
          </a:p>
        </p:txBody>
      </p:sp>
      <p:pic>
        <p:nvPicPr>
          <p:cNvPr id="291" name="world map asea open.png" descr="world map asea open.png"/>
          <p:cNvPicPr>
            <a:picLocks/>
          </p:cNvPicPr>
          <p:nvPr/>
        </p:nvPicPr>
        <p:blipFill>
          <a:blip r:embed="rId3"/>
          <a:srcRect l="1585" r="1585"/>
          <a:stretch>
            <a:fillRect/>
          </a:stretch>
        </p:blipFill>
        <p:spPr>
          <a:xfrm>
            <a:off x="686701" y="1482729"/>
            <a:ext cx="11857977" cy="6945782"/>
          </a:xfrm>
          <a:prstGeom prst="rect">
            <a:avLst/>
          </a:prstGeom>
          <a:ln w="12700">
            <a:miter lim="400000"/>
          </a:ln>
        </p:spPr>
      </p:pic>
      <p:grpSp>
        <p:nvGrpSpPr>
          <p:cNvPr id="312" name="Group"/>
          <p:cNvGrpSpPr/>
          <p:nvPr/>
        </p:nvGrpSpPr>
        <p:grpSpPr>
          <a:xfrm>
            <a:off x="2522467" y="2739462"/>
            <a:ext cx="9593108" cy="4780899"/>
            <a:chOff x="0" y="0"/>
            <a:chExt cx="9593106" cy="4780898"/>
          </a:xfrm>
        </p:grpSpPr>
        <p:pic>
          <p:nvPicPr>
            <p:cNvPr id="292" name="Picture 3" descr="Picture 3"/>
            <p:cNvPicPr>
              <a:picLocks/>
            </p:cNvPicPr>
            <p:nvPr/>
          </p:nvPicPr>
          <p:blipFill>
            <a:blip r:embed="rId4"/>
            <a:stretch>
              <a:fillRect/>
            </a:stretch>
          </p:blipFill>
          <p:spPr>
            <a:xfrm>
              <a:off x="3761454" y="556799"/>
              <a:ext cx="362905" cy="599577"/>
            </a:xfrm>
            <a:prstGeom prst="rect">
              <a:avLst/>
            </a:prstGeom>
            <a:ln w="12700" cap="flat">
              <a:noFill/>
              <a:miter lim="400000"/>
            </a:ln>
            <a:effectLst/>
          </p:spPr>
        </p:pic>
        <p:pic>
          <p:nvPicPr>
            <p:cNvPr id="293" name="Picture 6" descr="Picture 6"/>
            <p:cNvPicPr>
              <a:picLocks/>
            </p:cNvPicPr>
            <p:nvPr/>
          </p:nvPicPr>
          <p:blipFill>
            <a:blip r:embed="rId4"/>
            <a:stretch>
              <a:fillRect/>
            </a:stretch>
          </p:blipFill>
          <p:spPr>
            <a:xfrm>
              <a:off x="4021530" y="0"/>
              <a:ext cx="362905" cy="599576"/>
            </a:xfrm>
            <a:prstGeom prst="rect">
              <a:avLst/>
            </a:prstGeom>
            <a:ln w="12700" cap="flat">
              <a:noFill/>
              <a:miter lim="400000"/>
            </a:ln>
            <a:effectLst/>
          </p:spPr>
        </p:pic>
        <p:pic>
          <p:nvPicPr>
            <p:cNvPr id="294" name="Picture 10" descr="Picture 10"/>
            <p:cNvPicPr>
              <a:picLocks/>
            </p:cNvPicPr>
            <p:nvPr/>
          </p:nvPicPr>
          <p:blipFill>
            <a:blip r:embed="rId4"/>
            <a:stretch>
              <a:fillRect/>
            </a:stretch>
          </p:blipFill>
          <p:spPr>
            <a:xfrm>
              <a:off x="4377559" y="451141"/>
              <a:ext cx="362905" cy="599577"/>
            </a:xfrm>
            <a:prstGeom prst="rect">
              <a:avLst/>
            </a:prstGeom>
            <a:ln w="12700" cap="flat">
              <a:noFill/>
              <a:miter lim="400000"/>
            </a:ln>
            <a:effectLst/>
          </p:spPr>
        </p:pic>
        <p:pic>
          <p:nvPicPr>
            <p:cNvPr id="295" name="Picture 8" descr="Picture 8"/>
            <p:cNvPicPr>
              <a:picLocks/>
            </p:cNvPicPr>
            <p:nvPr/>
          </p:nvPicPr>
          <p:blipFill>
            <a:blip r:embed="rId4"/>
            <a:stretch>
              <a:fillRect/>
            </a:stretch>
          </p:blipFill>
          <p:spPr>
            <a:xfrm>
              <a:off x="4237859" y="675815"/>
              <a:ext cx="362905" cy="599577"/>
            </a:xfrm>
            <a:prstGeom prst="rect">
              <a:avLst/>
            </a:prstGeom>
            <a:ln w="12700" cap="flat">
              <a:noFill/>
              <a:miter lim="400000"/>
            </a:ln>
            <a:effectLst/>
          </p:spPr>
        </p:pic>
        <p:pic>
          <p:nvPicPr>
            <p:cNvPr id="296" name="Picture 9" descr="Picture 9"/>
            <p:cNvPicPr>
              <a:picLocks/>
            </p:cNvPicPr>
            <p:nvPr/>
          </p:nvPicPr>
          <p:blipFill>
            <a:blip r:embed="rId4"/>
            <a:stretch>
              <a:fillRect/>
            </a:stretch>
          </p:blipFill>
          <p:spPr>
            <a:xfrm>
              <a:off x="9230202" y="4181322"/>
              <a:ext cx="362905" cy="599577"/>
            </a:xfrm>
            <a:prstGeom prst="rect">
              <a:avLst/>
            </a:prstGeom>
            <a:ln w="12700" cap="flat">
              <a:noFill/>
              <a:miter lim="400000"/>
            </a:ln>
            <a:effectLst/>
          </p:spPr>
        </p:pic>
        <p:pic>
          <p:nvPicPr>
            <p:cNvPr id="297" name="Picture 11" descr="Picture 11"/>
            <p:cNvPicPr>
              <a:picLocks/>
            </p:cNvPicPr>
            <p:nvPr/>
          </p:nvPicPr>
          <p:blipFill>
            <a:blip r:embed="rId4"/>
            <a:stretch>
              <a:fillRect/>
            </a:stretch>
          </p:blipFill>
          <p:spPr>
            <a:xfrm>
              <a:off x="0" y="1440947"/>
              <a:ext cx="362905" cy="599577"/>
            </a:xfrm>
            <a:prstGeom prst="rect">
              <a:avLst/>
            </a:prstGeom>
            <a:ln w="12700" cap="flat">
              <a:noFill/>
              <a:miter lim="400000"/>
            </a:ln>
            <a:effectLst/>
          </p:spPr>
        </p:pic>
        <p:pic>
          <p:nvPicPr>
            <p:cNvPr id="298" name="Picture 12" descr="Picture 12"/>
            <p:cNvPicPr>
              <a:picLocks/>
            </p:cNvPicPr>
            <p:nvPr/>
          </p:nvPicPr>
          <p:blipFill>
            <a:blip r:embed="rId4"/>
            <a:stretch>
              <a:fillRect/>
            </a:stretch>
          </p:blipFill>
          <p:spPr>
            <a:xfrm>
              <a:off x="7421419" y="3713855"/>
              <a:ext cx="362905" cy="599577"/>
            </a:xfrm>
            <a:prstGeom prst="rect">
              <a:avLst/>
            </a:prstGeom>
            <a:ln w="12700" cap="flat">
              <a:noFill/>
              <a:miter lim="400000"/>
            </a:ln>
            <a:effectLst/>
          </p:spPr>
        </p:pic>
        <p:pic>
          <p:nvPicPr>
            <p:cNvPr id="299" name="Picture 13" descr="Picture 13"/>
            <p:cNvPicPr>
              <a:picLocks/>
            </p:cNvPicPr>
            <p:nvPr/>
          </p:nvPicPr>
          <p:blipFill>
            <a:blip r:embed="rId4"/>
            <a:stretch>
              <a:fillRect/>
            </a:stretch>
          </p:blipFill>
          <p:spPr>
            <a:xfrm>
              <a:off x="175391" y="993592"/>
              <a:ext cx="362905" cy="599576"/>
            </a:xfrm>
            <a:prstGeom prst="rect">
              <a:avLst/>
            </a:prstGeom>
            <a:ln w="12700" cap="flat">
              <a:noFill/>
              <a:miter lim="400000"/>
            </a:ln>
            <a:effectLst/>
          </p:spPr>
        </p:pic>
        <p:pic>
          <p:nvPicPr>
            <p:cNvPr id="300" name="Picture 14" descr="Picture 14"/>
            <p:cNvPicPr>
              <a:picLocks/>
            </p:cNvPicPr>
            <p:nvPr/>
          </p:nvPicPr>
          <p:blipFill>
            <a:blip r:embed="rId4"/>
            <a:stretch>
              <a:fillRect/>
            </a:stretch>
          </p:blipFill>
          <p:spPr>
            <a:xfrm>
              <a:off x="899480" y="556799"/>
              <a:ext cx="362905" cy="599577"/>
            </a:xfrm>
            <a:prstGeom prst="rect">
              <a:avLst/>
            </a:prstGeom>
            <a:ln w="12700" cap="flat">
              <a:noFill/>
              <a:miter lim="400000"/>
            </a:ln>
            <a:effectLst/>
          </p:spPr>
        </p:pic>
        <p:pic>
          <p:nvPicPr>
            <p:cNvPr id="301" name="Picture 18" descr="Picture 18"/>
            <p:cNvPicPr>
              <a:picLocks/>
            </p:cNvPicPr>
            <p:nvPr/>
          </p:nvPicPr>
          <p:blipFill>
            <a:blip r:embed="rId4"/>
            <a:stretch>
              <a:fillRect/>
            </a:stretch>
          </p:blipFill>
          <p:spPr>
            <a:xfrm>
              <a:off x="485382" y="1856020"/>
              <a:ext cx="362905" cy="599577"/>
            </a:xfrm>
            <a:prstGeom prst="rect">
              <a:avLst/>
            </a:prstGeom>
            <a:ln w="12700" cap="flat">
              <a:noFill/>
              <a:miter lim="400000"/>
            </a:ln>
            <a:effectLst/>
          </p:spPr>
        </p:pic>
        <p:pic>
          <p:nvPicPr>
            <p:cNvPr id="302" name="Picture 16" descr="Picture 16"/>
            <p:cNvPicPr>
              <a:picLocks/>
            </p:cNvPicPr>
            <p:nvPr/>
          </p:nvPicPr>
          <p:blipFill>
            <a:blip r:embed="rId4"/>
            <a:stretch>
              <a:fillRect/>
            </a:stretch>
          </p:blipFill>
          <p:spPr>
            <a:xfrm>
              <a:off x="175391" y="556487"/>
              <a:ext cx="362905" cy="599577"/>
            </a:xfrm>
            <a:prstGeom prst="rect">
              <a:avLst/>
            </a:prstGeom>
            <a:ln w="12700" cap="flat">
              <a:noFill/>
              <a:miter lim="400000"/>
            </a:ln>
            <a:effectLst/>
          </p:spPr>
        </p:pic>
        <p:pic>
          <p:nvPicPr>
            <p:cNvPr id="303" name="Picture 17" descr="Picture 17"/>
            <p:cNvPicPr>
              <a:picLocks/>
            </p:cNvPicPr>
            <p:nvPr/>
          </p:nvPicPr>
          <p:blipFill>
            <a:blip r:embed="rId4"/>
            <a:stretch>
              <a:fillRect/>
            </a:stretch>
          </p:blipFill>
          <p:spPr>
            <a:xfrm>
              <a:off x="7383319" y="1682247"/>
              <a:ext cx="362905" cy="599577"/>
            </a:xfrm>
            <a:prstGeom prst="rect">
              <a:avLst/>
            </a:prstGeom>
            <a:ln w="12700" cap="flat">
              <a:noFill/>
              <a:miter lim="400000"/>
            </a:ln>
            <a:effectLst/>
          </p:spPr>
        </p:pic>
        <p:pic>
          <p:nvPicPr>
            <p:cNvPr id="304" name="Picture 19" descr="Picture 19"/>
            <p:cNvPicPr>
              <a:picLocks/>
            </p:cNvPicPr>
            <p:nvPr/>
          </p:nvPicPr>
          <p:blipFill>
            <a:blip r:embed="rId4"/>
            <a:stretch>
              <a:fillRect/>
            </a:stretch>
          </p:blipFill>
          <p:spPr>
            <a:xfrm>
              <a:off x="7041246" y="2523634"/>
              <a:ext cx="362905" cy="599577"/>
            </a:xfrm>
            <a:prstGeom prst="rect">
              <a:avLst/>
            </a:prstGeom>
            <a:ln w="12700" cap="flat">
              <a:noFill/>
              <a:miter lim="400000"/>
            </a:ln>
            <a:effectLst/>
          </p:spPr>
        </p:pic>
        <p:pic>
          <p:nvPicPr>
            <p:cNvPr id="305" name="Picture 20" descr="Picture 20"/>
            <p:cNvPicPr>
              <a:picLocks/>
            </p:cNvPicPr>
            <p:nvPr/>
          </p:nvPicPr>
          <p:blipFill>
            <a:blip r:embed="rId4"/>
            <a:stretch>
              <a:fillRect/>
            </a:stretch>
          </p:blipFill>
          <p:spPr>
            <a:xfrm>
              <a:off x="899480" y="1128245"/>
              <a:ext cx="362905" cy="599577"/>
            </a:xfrm>
            <a:prstGeom prst="rect">
              <a:avLst/>
            </a:prstGeom>
            <a:ln w="12700" cap="flat">
              <a:noFill/>
              <a:miter lim="400000"/>
            </a:ln>
            <a:effectLst/>
          </p:spPr>
        </p:pic>
        <p:pic>
          <p:nvPicPr>
            <p:cNvPr id="306" name="Picture 9" descr="Picture 9"/>
            <p:cNvPicPr>
              <a:picLocks/>
            </p:cNvPicPr>
            <p:nvPr/>
          </p:nvPicPr>
          <p:blipFill>
            <a:blip r:embed="rId4"/>
            <a:stretch>
              <a:fillRect/>
            </a:stretch>
          </p:blipFill>
          <p:spPr>
            <a:xfrm>
              <a:off x="7651896" y="2031490"/>
              <a:ext cx="362905" cy="599577"/>
            </a:xfrm>
            <a:prstGeom prst="rect">
              <a:avLst/>
            </a:prstGeom>
            <a:ln w="12700" cap="flat">
              <a:noFill/>
              <a:miter lim="400000"/>
            </a:ln>
            <a:effectLst/>
          </p:spPr>
        </p:pic>
        <p:pic>
          <p:nvPicPr>
            <p:cNvPr id="307" name="Picture 9" descr="Picture 9"/>
            <p:cNvPicPr>
              <a:picLocks/>
            </p:cNvPicPr>
            <p:nvPr/>
          </p:nvPicPr>
          <p:blipFill>
            <a:blip r:embed="rId4"/>
            <a:stretch>
              <a:fillRect/>
            </a:stretch>
          </p:blipFill>
          <p:spPr>
            <a:xfrm>
              <a:off x="6908896" y="1894120"/>
              <a:ext cx="362906" cy="599577"/>
            </a:xfrm>
            <a:prstGeom prst="rect">
              <a:avLst/>
            </a:prstGeom>
            <a:ln w="12700" cap="flat">
              <a:noFill/>
              <a:miter lim="400000"/>
            </a:ln>
            <a:effectLst/>
          </p:spPr>
        </p:pic>
        <p:pic>
          <p:nvPicPr>
            <p:cNvPr id="308" name="Picture 9" descr="Picture 9"/>
            <p:cNvPicPr>
              <a:picLocks/>
            </p:cNvPicPr>
            <p:nvPr/>
          </p:nvPicPr>
          <p:blipFill>
            <a:blip r:embed="rId4"/>
            <a:stretch>
              <a:fillRect/>
            </a:stretch>
          </p:blipFill>
          <p:spPr>
            <a:xfrm>
              <a:off x="6954376" y="2342192"/>
              <a:ext cx="362905" cy="599577"/>
            </a:xfrm>
            <a:prstGeom prst="rect">
              <a:avLst/>
            </a:prstGeom>
            <a:ln w="12700" cap="flat">
              <a:noFill/>
              <a:miter lim="400000"/>
            </a:ln>
            <a:effectLst/>
          </p:spPr>
        </p:pic>
        <p:pic>
          <p:nvPicPr>
            <p:cNvPr id="309" name="Picture 9" descr="Picture 9"/>
            <p:cNvPicPr>
              <a:picLocks/>
            </p:cNvPicPr>
            <p:nvPr/>
          </p:nvPicPr>
          <p:blipFill>
            <a:blip r:embed="rId4"/>
            <a:stretch>
              <a:fillRect/>
            </a:stretch>
          </p:blipFill>
          <p:spPr>
            <a:xfrm>
              <a:off x="7562996" y="1634018"/>
              <a:ext cx="362905" cy="599577"/>
            </a:xfrm>
            <a:prstGeom prst="rect">
              <a:avLst/>
            </a:prstGeom>
            <a:ln w="12700" cap="flat">
              <a:noFill/>
              <a:miter lim="400000"/>
            </a:ln>
            <a:effectLst/>
          </p:spPr>
        </p:pic>
        <p:pic>
          <p:nvPicPr>
            <p:cNvPr id="310" name="Picture 9" descr="Picture 9"/>
            <p:cNvPicPr>
              <a:picLocks/>
            </p:cNvPicPr>
            <p:nvPr/>
          </p:nvPicPr>
          <p:blipFill>
            <a:blip r:embed="rId4"/>
            <a:stretch>
              <a:fillRect/>
            </a:stretch>
          </p:blipFill>
          <p:spPr>
            <a:xfrm>
              <a:off x="8490999" y="3668858"/>
              <a:ext cx="362905" cy="599577"/>
            </a:xfrm>
            <a:prstGeom prst="rect">
              <a:avLst/>
            </a:prstGeom>
            <a:ln w="12700" cap="flat">
              <a:noFill/>
              <a:miter lim="400000"/>
            </a:ln>
            <a:effectLst/>
          </p:spPr>
        </p:pic>
        <p:pic>
          <p:nvPicPr>
            <p:cNvPr id="311" name="Picture 9" descr="Picture 9"/>
            <p:cNvPicPr>
              <a:picLocks/>
            </p:cNvPicPr>
            <p:nvPr/>
          </p:nvPicPr>
          <p:blipFill>
            <a:blip r:embed="rId4"/>
            <a:stretch>
              <a:fillRect/>
            </a:stretch>
          </p:blipFill>
          <p:spPr>
            <a:xfrm>
              <a:off x="970765" y="1440947"/>
              <a:ext cx="362905" cy="599577"/>
            </a:xfrm>
            <a:prstGeom prst="rect">
              <a:avLst/>
            </a:prstGeom>
            <a:ln w="12700" cap="flat">
              <a:noFill/>
              <a:miter lim="400000"/>
            </a:ln>
            <a:effectLst/>
          </p:spPr>
        </p:pic>
      </p:grpSp>
      <p:pic>
        <p:nvPicPr>
          <p:cNvPr id="313" name="ASEA Logo Blue.png" descr="ASEA Logo Blue.png"/>
          <p:cNvPicPr>
            <a:picLocks noChangeAspect="1"/>
          </p:cNvPicPr>
          <p:nvPr/>
        </p:nvPicPr>
        <p:blipFill>
          <a:blip r:embed="rId5"/>
          <a:stretch>
            <a:fillRect/>
          </a:stretch>
        </p:blipFill>
        <p:spPr>
          <a:xfrm>
            <a:off x="1946517" y="529063"/>
            <a:ext cx="3084294" cy="796037"/>
          </a:xfrm>
          <a:prstGeom prst="rect">
            <a:avLst/>
          </a:prstGeom>
          <a:ln w="12700">
            <a:miter lim="400000"/>
          </a:ln>
        </p:spPr>
      </p:pic>
      <p:grpSp>
        <p:nvGrpSpPr>
          <p:cNvPr id="316" name="Group"/>
          <p:cNvGrpSpPr/>
          <p:nvPr/>
        </p:nvGrpSpPr>
        <p:grpSpPr>
          <a:xfrm>
            <a:off x="1937736" y="7939392"/>
            <a:ext cx="7782407" cy="989762"/>
            <a:chOff x="0" y="0"/>
            <a:chExt cx="7782405" cy="989761"/>
          </a:xfrm>
        </p:grpSpPr>
        <p:sp>
          <p:nvSpPr>
            <p:cNvPr id="314" name="Global Shipping and Distribution Centers"/>
            <p:cNvSpPr txBox="1"/>
            <p:nvPr/>
          </p:nvSpPr>
          <p:spPr>
            <a:xfrm>
              <a:off x="205207" y="193725"/>
              <a:ext cx="7577199" cy="796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12" tIns="20212" rIns="20212" bIns="20212" numCol="1" anchor="t">
              <a:noAutofit/>
            </a:bodyPr>
            <a:lstStyle>
              <a:lvl1pPr indent="118427" algn="l" defTabSz="457200">
                <a:spcBef>
                  <a:spcPts val="5200"/>
                </a:spcBef>
                <a:defRPr sz="3200" b="1">
                  <a:solidFill>
                    <a:srgbClr val="203987"/>
                  </a:solidFill>
                  <a:latin typeface="Calibri"/>
                  <a:ea typeface="Calibri"/>
                  <a:cs typeface="Calibri"/>
                  <a:sym typeface="Calibri"/>
                </a:defRPr>
              </a:lvl1pPr>
            </a:lstStyle>
            <a:p>
              <a:pPr>
                <a:defRPr b="0"/>
              </a:pPr>
              <a:r>
                <a:rPr b="1"/>
                <a:t> Global Shipping and Distribution Centers</a:t>
              </a:r>
            </a:p>
          </p:txBody>
        </p:sp>
        <p:pic>
          <p:nvPicPr>
            <p:cNvPr id="315" name="pin.png" descr="pin.png"/>
            <p:cNvPicPr>
              <a:picLocks noChangeAspect="1"/>
            </p:cNvPicPr>
            <p:nvPr/>
          </p:nvPicPr>
          <p:blipFill>
            <a:blip r:embed="rId6"/>
            <a:stretch>
              <a:fillRect/>
            </a:stretch>
          </p:blipFill>
          <p:spPr>
            <a:xfrm>
              <a:off x="0" y="0"/>
              <a:ext cx="378248" cy="796037"/>
            </a:xfrm>
            <a:prstGeom prst="rect">
              <a:avLst/>
            </a:prstGeom>
            <a:ln w="12700" cap="flat">
              <a:noFill/>
              <a:miter lim="400000"/>
            </a:ln>
            <a:effectLst/>
          </p:spPr>
        </p:pic>
      </p:grpSp>
      <p:pic>
        <p:nvPicPr>
          <p:cNvPr id="317" name="distributionCenters.png" descr="distributionCenters.png"/>
          <p:cNvPicPr>
            <a:picLocks/>
          </p:cNvPicPr>
          <p:nvPr/>
        </p:nvPicPr>
        <p:blipFill>
          <a:blip r:embed="rId7">
            <a:alphaModFix amt="61201"/>
          </a:blip>
          <a:srcRect l="2207" r="2207"/>
          <a:stretch>
            <a:fillRect/>
          </a:stretch>
        </p:blipFill>
        <p:spPr>
          <a:xfrm>
            <a:off x="-11860899" y="-2524824"/>
            <a:ext cx="11857977" cy="65970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16"/>
                                        </p:tgtEl>
                                        <p:attrNameLst>
                                          <p:attrName>style.visibility</p:attrName>
                                        </p:attrNameLst>
                                      </p:cBhvr>
                                      <p:to>
                                        <p:strVal val="visible"/>
                                      </p:to>
                                    </p:set>
                                    <p:animEffect transition="in" filter="wipe(left)">
                                      <p:cBhvr>
                                        <p:cTn id="7" dur="1000"/>
                                        <p:tgtEl>
                                          <p:spTgt spid="316"/>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312"/>
                                        </p:tgtEl>
                                        <p:attrNameLst>
                                          <p:attrName>style.visibility</p:attrName>
                                        </p:attrNameLst>
                                      </p:cBhvr>
                                      <p:to>
                                        <p:strVal val="visible"/>
                                      </p:to>
                                    </p:set>
                                    <p:anim calcmode="lin" valueType="num">
                                      <p:cBhvr>
                                        <p:cTn id="11" dur="750" fill="hold"/>
                                        <p:tgtEl>
                                          <p:spTgt spid="312"/>
                                        </p:tgtEl>
                                        <p:attrNameLst>
                                          <p:attrName>ppt_w</p:attrName>
                                        </p:attrNameLst>
                                      </p:cBhvr>
                                      <p:tavLst>
                                        <p:tav tm="0">
                                          <p:val>
                                            <p:fltVal val="0"/>
                                          </p:val>
                                        </p:tav>
                                        <p:tav tm="100000">
                                          <p:val>
                                            <p:strVal val="#ppt_w"/>
                                          </p:val>
                                        </p:tav>
                                      </p:tavLst>
                                    </p:anim>
                                    <p:anim calcmode="lin" valueType="num">
                                      <p:cBhvr>
                                        <p:cTn id="12" dur="750" fill="hold"/>
                                        <p:tgtEl>
                                          <p:spTgt spid="3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2" animBg="1" advAuto="0"/>
      <p:bldP spid="316"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bigstock-Young-girl-thinking-woman-w-266487481.png" descr="bigstock-Young-girl-thinking-woman-w-266487481.png"/>
          <p:cNvPicPr>
            <a:picLocks noChangeAspect="1"/>
          </p:cNvPicPr>
          <p:nvPr/>
        </p:nvPicPr>
        <p:blipFill>
          <a:blip r:embed="rId3"/>
          <a:srcRect b="31769"/>
          <a:stretch>
            <a:fillRect/>
          </a:stretch>
        </p:blipFill>
        <p:spPr>
          <a:xfrm>
            <a:off x="7511788" y="1977148"/>
            <a:ext cx="6891553" cy="6042902"/>
          </a:xfrm>
          <a:prstGeom prst="rect">
            <a:avLst/>
          </a:prstGeom>
          <a:ln w="12700">
            <a:miter lim="400000"/>
          </a:ln>
        </p:spPr>
      </p:pic>
      <p:sp>
        <p:nvSpPr>
          <p:cNvPr id="322" name="Text"/>
          <p:cNvSpPr txBox="1"/>
          <p:nvPr/>
        </p:nvSpPr>
        <p:spPr>
          <a:xfrm>
            <a:off x="1280439" y="238397"/>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323" name="bigstock-Macbook-Pro-Retina-And-Iphone--67063108.jpg" descr="bigstock-Macbook-Pro-Retina-And-Iphone--67063108.jpg"/>
          <p:cNvPicPr>
            <a:picLocks noChangeAspect="1"/>
          </p:cNvPicPr>
          <p:nvPr/>
        </p:nvPicPr>
        <p:blipFill>
          <a:blip r:embed="rId4"/>
          <a:stretch>
            <a:fillRect/>
          </a:stretch>
        </p:blipFill>
        <p:spPr>
          <a:xfrm>
            <a:off x="587321" y="3286675"/>
            <a:ext cx="6882337" cy="4589659"/>
          </a:xfrm>
          <a:prstGeom prst="rect">
            <a:avLst/>
          </a:prstGeom>
          <a:ln w="12700">
            <a:miter lim="400000"/>
          </a:ln>
        </p:spPr>
      </p:pic>
      <p:pic>
        <p:nvPicPr>
          <p:cNvPr id="324" name="bigstock-Talk-Bubble-6311542.jpg" descr="bigstock-Talk-Bubble-6311542.jpg"/>
          <p:cNvPicPr>
            <a:picLocks/>
          </p:cNvPicPr>
          <p:nvPr/>
        </p:nvPicPr>
        <p:blipFill>
          <a:blip r:embed="rId5"/>
          <a:srcRect l="5294" t="14074" r="4407" b="22911"/>
          <a:stretch>
            <a:fillRect/>
          </a:stretch>
        </p:blipFill>
        <p:spPr>
          <a:xfrm flipH="1">
            <a:off x="2415299" y="155504"/>
            <a:ext cx="7373868" cy="4160233"/>
          </a:xfrm>
          <a:custGeom>
            <a:avLst/>
            <a:gdLst/>
            <a:ahLst/>
            <a:cxnLst>
              <a:cxn ang="0">
                <a:pos x="wd2" y="hd2"/>
              </a:cxn>
              <a:cxn ang="5400000">
                <a:pos x="wd2" y="hd2"/>
              </a:cxn>
              <a:cxn ang="10800000">
                <a:pos x="wd2" y="hd2"/>
              </a:cxn>
              <a:cxn ang="16200000">
                <a:pos x="wd2" y="hd2"/>
              </a:cxn>
            </a:cxnLst>
            <a:rect l="0" t="0" r="r" b="b"/>
            <a:pathLst>
              <a:path w="21473" h="21561" extrusionOk="0">
                <a:moveTo>
                  <a:pt x="11443" y="10"/>
                </a:moveTo>
                <a:cubicBezTo>
                  <a:pt x="10005" y="-37"/>
                  <a:pt x="8439" y="96"/>
                  <a:pt x="7145" y="388"/>
                </a:cubicBezTo>
                <a:cubicBezTo>
                  <a:pt x="3318" y="1252"/>
                  <a:pt x="578" y="3432"/>
                  <a:pt x="196" y="5913"/>
                </a:cubicBezTo>
                <a:cubicBezTo>
                  <a:pt x="158" y="6162"/>
                  <a:pt x="95" y="6516"/>
                  <a:pt x="55" y="6698"/>
                </a:cubicBezTo>
                <a:cubicBezTo>
                  <a:pt x="-110" y="7468"/>
                  <a:pt x="107" y="8638"/>
                  <a:pt x="586" y="9553"/>
                </a:cubicBezTo>
                <a:cubicBezTo>
                  <a:pt x="976" y="10298"/>
                  <a:pt x="2021" y="11364"/>
                  <a:pt x="2941" y="11956"/>
                </a:cubicBezTo>
                <a:cubicBezTo>
                  <a:pt x="4037" y="12660"/>
                  <a:pt x="5350" y="13208"/>
                  <a:pt x="6579" y="13474"/>
                </a:cubicBezTo>
                <a:cubicBezTo>
                  <a:pt x="7381" y="13647"/>
                  <a:pt x="7392" y="13650"/>
                  <a:pt x="7349" y="13716"/>
                </a:cubicBezTo>
                <a:cubicBezTo>
                  <a:pt x="7329" y="13747"/>
                  <a:pt x="6932" y="13789"/>
                  <a:pt x="6465" y="13807"/>
                </a:cubicBezTo>
                <a:cubicBezTo>
                  <a:pt x="5794" y="13833"/>
                  <a:pt x="5516" y="13872"/>
                  <a:pt x="5136" y="13998"/>
                </a:cubicBezTo>
                <a:cubicBezTo>
                  <a:pt x="3989" y="14380"/>
                  <a:pt x="3464" y="14888"/>
                  <a:pt x="3312" y="15765"/>
                </a:cubicBezTo>
                <a:cubicBezTo>
                  <a:pt x="3130" y="16813"/>
                  <a:pt x="3243" y="17231"/>
                  <a:pt x="3850" y="17754"/>
                </a:cubicBezTo>
                <a:cubicBezTo>
                  <a:pt x="4249" y="18098"/>
                  <a:pt x="4788" y="18359"/>
                  <a:pt x="5417" y="18509"/>
                </a:cubicBezTo>
                <a:cubicBezTo>
                  <a:pt x="6006" y="18649"/>
                  <a:pt x="7021" y="18661"/>
                  <a:pt x="7654" y="18535"/>
                </a:cubicBezTo>
                <a:cubicBezTo>
                  <a:pt x="8237" y="18420"/>
                  <a:pt x="9022" y="18065"/>
                  <a:pt x="9381" y="17754"/>
                </a:cubicBezTo>
                <a:cubicBezTo>
                  <a:pt x="9808" y="17384"/>
                  <a:pt x="9996" y="17017"/>
                  <a:pt x="9990" y="16565"/>
                </a:cubicBezTo>
                <a:cubicBezTo>
                  <a:pt x="9977" y="15618"/>
                  <a:pt x="9778" y="15075"/>
                  <a:pt x="9286" y="14640"/>
                </a:cubicBezTo>
                <a:cubicBezTo>
                  <a:pt x="9021" y="14406"/>
                  <a:pt x="8226" y="13982"/>
                  <a:pt x="8052" y="13982"/>
                </a:cubicBezTo>
                <a:cubicBezTo>
                  <a:pt x="8014" y="13982"/>
                  <a:pt x="7902" y="13952"/>
                  <a:pt x="7802" y="13916"/>
                </a:cubicBezTo>
                <a:cubicBezTo>
                  <a:pt x="7672" y="13868"/>
                  <a:pt x="7641" y="13829"/>
                  <a:pt x="7692" y="13780"/>
                </a:cubicBezTo>
                <a:cubicBezTo>
                  <a:pt x="7744" y="13731"/>
                  <a:pt x="7978" y="13754"/>
                  <a:pt x="8518" y="13862"/>
                </a:cubicBezTo>
                <a:cubicBezTo>
                  <a:pt x="9186" y="13996"/>
                  <a:pt x="9444" y="14012"/>
                  <a:pt x="10830" y="14012"/>
                </a:cubicBezTo>
                <a:cubicBezTo>
                  <a:pt x="12401" y="14012"/>
                  <a:pt x="12734" y="13983"/>
                  <a:pt x="14086" y="13718"/>
                </a:cubicBezTo>
                <a:cubicBezTo>
                  <a:pt x="16176" y="13309"/>
                  <a:pt x="18305" y="12321"/>
                  <a:pt x="19558" y="11178"/>
                </a:cubicBezTo>
                <a:cubicBezTo>
                  <a:pt x="20786" y="10058"/>
                  <a:pt x="21490" y="8747"/>
                  <a:pt x="21473" y="7610"/>
                </a:cubicBezTo>
                <a:cubicBezTo>
                  <a:pt x="21464" y="6983"/>
                  <a:pt x="21352" y="5897"/>
                  <a:pt x="21260" y="5538"/>
                </a:cubicBezTo>
                <a:cubicBezTo>
                  <a:pt x="21142" y="5075"/>
                  <a:pt x="20652" y="4126"/>
                  <a:pt x="20299" y="3675"/>
                </a:cubicBezTo>
                <a:cubicBezTo>
                  <a:pt x="18896" y="1884"/>
                  <a:pt x="16054" y="531"/>
                  <a:pt x="12824" y="116"/>
                </a:cubicBezTo>
                <a:cubicBezTo>
                  <a:pt x="12388" y="60"/>
                  <a:pt x="11922" y="25"/>
                  <a:pt x="11443" y="10"/>
                </a:cubicBezTo>
                <a:close/>
                <a:moveTo>
                  <a:pt x="3424" y="18920"/>
                </a:moveTo>
                <a:cubicBezTo>
                  <a:pt x="2919" y="18920"/>
                  <a:pt x="2774" y="18944"/>
                  <a:pt x="2494" y="19078"/>
                </a:cubicBezTo>
                <a:cubicBezTo>
                  <a:pt x="2104" y="19265"/>
                  <a:pt x="1848" y="19594"/>
                  <a:pt x="1872" y="19874"/>
                </a:cubicBezTo>
                <a:cubicBezTo>
                  <a:pt x="1881" y="19980"/>
                  <a:pt x="1853" y="20129"/>
                  <a:pt x="1810" y="20206"/>
                </a:cubicBezTo>
                <a:cubicBezTo>
                  <a:pt x="1554" y="20656"/>
                  <a:pt x="1985" y="21243"/>
                  <a:pt x="2738" y="21468"/>
                </a:cubicBezTo>
                <a:cubicBezTo>
                  <a:pt x="2954" y="21533"/>
                  <a:pt x="3184" y="21563"/>
                  <a:pt x="3412" y="21561"/>
                </a:cubicBezTo>
                <a:cubicBezTo>
                  <a:pt x="4095" y="21555"/>
                  <a:pt x="4762" y="21270"/>
                  <a:pt x="4987" y="20827"/>
                </a:cubicBezTo>
                <a:cubicBezTo>
                  <a:pt x="5138" y="20528"/>
                  <a:pt x="5153" y="20347"/>
                  <a:pt x="5035" y="20234"/>
                </a:cubicBezTo>
                <a:cubicBezTo>
                  <a:pt x="4990" y="20191"/>
                  <a:pt x="4951" y="20029"/>
                  <a:pt x="4950" y="19874"/>
                </a:cubicBezTo>
                <a:cubicBezTo>
                  <a:pt x="4948" y="19513"/>
                  <a:pt x="4776" y="19284"/>
                  <a:pt x="4351" y="19078"/>
                </a:cubicBezTo>
                <a:cubicBezTo>
                  <a:pt x="4073" y="18944"/>
                  <a:pt x="3930" y="18920"/>
                  <a:pt x="3424" y="18920"/>
                </a:cubicBezTo>
                <a:close/>
              </a:path>
            </a:pathLst>
          </a:custGeom>
          <a:ln w="12700">
            <a:miter lim="400000"/>
          </a:ln>
        </p:spPr>
      </p:pic>
      <p:sp>
        <p:nvSpPr>
          <p:cNvPr id="325" name="Information vs…"/>
          <p:cNvSpPr txBox="1">
            <a:spLocks noGrp="1"/>
          </p:cNvSpPr>
          <p:nvPr>
            <p:ph type="title"/>
          </p:nvPr>
        </p:nvSpPr>
        <p:spPr>
          <a:xfrm>
            <a:off x="2084683" y="77347"/>
            <a:ext cx="7810798" cy="2593041"/>
          </a:xfrm>
          <a:prstGeom prst="rect">
            <a:avLst/>
          </a:prstGeom>
        </p:spPr>
        <p:txBody>
          <a:bodyPr/>
          <a:lstStyle/>
          <a:p>
            <a:pPr>
              <a:defRPr sz="5500" spc="550"/>
            </a:pPr>
            <a:r>
              <a:t>Information vs</a:t>
            </a:r>
          </a:p>
          <a:p>
            <a:pPr>
              <a:defRPr sz="5500" spc="550"/>
            </a:pPr>
            <a:r>
              <a:t> Mis-information?</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21"/>
                                        </p:tgtEl>
                                        <p:attrNameLst>
                                          <p:attrName>style.visibility</p:attrName>
                                        </p:attrNameLst>
                                      </p:cBhvr>
                                      <p:to>
                                        <p:strVal val="visible"/>
                                      </p:to>
                                    </p:set>
                                    <p:animEffect transition="in" filter="fade">
                                      <p:cBhvr>
                                        <p:cTn id="11" dur="1000"/>
                                        <p:tgtEl>
                                          <p:spTgt spid="321"/>
                                        </p:tgtEl>
                                      </p:cBhvr>
                                    </p:animEffect>
                                  </p:childTnLst>
                                </p:cTn>
                              </p:par>
                            </p:childTnLst>
                          </p:cTn>
                        </p:par>
                        <p:par>
                          <p:cTn id="12" fill="hold">
                            <p:stCondLst>
                              <p:cond delay="2000"/>
                            </p:stCondLst>
                            <p:childTnLst>
                              <p:par>
                                <p:cTn id="13" presetID="18" presetClass="entr" presetSubtype="9" fill="hold" grpId="3" nodeType="afterEffect">
                                  <p:stCondLst>
                                    <p:cond delay="0"/>
                                  </p:stCondLst>
                                  <p:iterate>
                                    <p:tmAbs val="0"/>
                                  </p:iterate>
                                  <p:childTnLst>
                                    <p:set>
                                      <p:cBhvr>
                                        <p:cTn id="14" fill="hold"/>
                                        <p:tgtEl>
                                          <p:spTgt spid="324"/>
                                        </p:tgtEl>
                                        <p:attrNameLst>
                                          <p:attrName>style.visibility</p:attrName>
                                        </p:attrNameLst>
                                      </p:cBhvr>
                                      <p:to>
                                        <p:strVal val="visible"/>
                                      </p:to>
                                    </p:set>
                                    <p:animEffect transition="in" filter="strips(upLeft)">
                                      <p:cBhvr>
                                        <p:cTn id="15" dur="1000"/>
                                        <p:tgtEl>
                                          <p:spTgt spid="324"/>
                                        </p:tgtEl>
                                      </p:cBhvr>
                                    </p:animEffect>
                                  </p:childTnLst>
                                </p:cTn>
                              </p:par>
                            </p:childTnLst>
                          </p:cTn>
                        </p:par>
                        <p:par>
                          <p:cTn id="16" fill="hold">
                            <p:stCondLst>
                              <p:cond delay="3000"/>
                            </p:stCondLst>
                            <p:childTnLst>
                              <p:par>
                                <p:cTn id="17" presetID="10" presetClass="entr" fill="hold" grpId="4" nodeType="afterEffect">
                                  <p:stCondLst>
                                    <p:cond delay="0"/>
                                  </p:stCondLst>
                                  <p:iterate>
                                    <p:tmAbs val="0"/>
                                  </p:iterate>
                                  <p:childTnLst>
                                    <p:set>
                                      <p:cBhvr>
                                        <p:cTn id="18" fill="hold"/>
                                        <p:tgtEl>
                                          <p:spTgt spid="325">
                                            <p:bg/>
                                          </p:spTgt>
                                        </p:tgtEl>
                                        <p:attrNameLst>
                                          <p:attrName>style.visibility</p:attrName>
                                        </p:attrNameLst>
                                      </p:cBhvr>
                                      <p:to>
                                        <p:strVal val="visible"/>
                                      </p:to>
                                    </p:set>
                                    <p:animEffect transition="in" filter="fade">
                                      <p:cBhvr>
                                        <p:cTn id="19" dur="1000"/>
                                        <p:tgtEl>
                                          <p:spTgt spid="325">
                                            <p:bg/>
                                          </p:spTgt>
                                        </p:tgtEl>
                                      </p:cBhvr>
                                    </p:animEffect>
                                  </p:childTnLst>
                                </p:cTn>
                              </p:par>
                              <p:par>
                                <p:cTn id="20" presetID="10" presetClass="entr" presetSubtype="0" fill="hold" grpId="4" nodeType="withEffect">
                                  <p:stCondLst>
                                    <p:cond delay="0"/>
                                  </p:stCondLst>
                                  <p:iterate>
                                    <p:tmAbs val="0"/>
                                  </p:iterate>
                                  <p:childTnLst>
                                    <p:set>
                                      <p:cBhvr>
                                        <p:cTn id="21" fill="hold"/>
                                        <p:tgtEl>
                                          <p:spTgt spid="325">
                                            <p:txEl>
                                              <p:pRg st="0" end="0"/>
                                            </p:txEl>
                                          </p:spTgt>
                                        </p:tgtEl>
                                        <p:attrNameLst>
                                          <p:attrName>style.visibility</p:attrName>
                                        </p:attrNameLst>
                                      </p:cBhvr>
                                      <p:to>
                                        <p:strVal val="visible"/>
                                      </p:to>
                                    </p:set>
                                    <p:animEffect transition="in" filter="fade">
                                      <p:cBhvr>
                                        <p:cTn id="22" dur="1000"/>
                                        <p:tgtEl>
                                          <p:spTgt spid="325">
                                            <p:txEl>
                                              <p:pRg st="0" end="0"/>
                                            </p:txEl>
                                          </p:spTgt>
                                        </p:tgtEl>
                                      </p:cBhvr>
                                    </p:animEffect>
                                  </p:childTnLst>
                                </p:cTn>
                              </p:par>
                            </p:childTnLst>
                          </p:cTn>
                        </p:par>
                        <p:par>
                          <p:cTn id="23" fill="hold">
                            <p:stCondLst>
                              <p:cond delay="4000"/>
                            </p:stCondLst>
                            <p:childTnLst>
                              <p:par>
                                <p:cTn id="24" presetID="10" presetClass="entr" fill="hold" grpId="4" nodeType="afterEffect">
                                  <p:stCondLst>
                                    <p:cond delay="0"/>
                                  </p:stCondLst>
                                  <p:iterate>
                                    <p:tmAbs val="0"/>
                                  </p:iterate>
                                  <p:childTnLst>
                                    <p:set>
                                      <p:cBhvr>
                                        <p:cTn id="25" fill="hold"/>
                                        <p:tgtEl>
                                          <p:spTgt spid="325">
                                            <p:txEl>
                                              <p:pRg st="1" end="1"/>
                                            </p:txEl>
                                          </p:spTgt>
                                        </p:tgtEl>
                                        <p:attrNameLst>
                                          <p:attrName>style.visibility</p:attrName>
                                        </p:attrNameLst>
                                      </p:cBhvr>
                                      <p:to>
                                        <p:strVal val="visible"/>
                                      </p:to>
                                    </p:set>
                                    <p:animEffect transition="in" filter="fade">
                                      <p:cBhvr>
                                        <p:cTn id="26" dur="1000"/>
                                        <p:tgtEl>
                                          <p:spTgt spid="3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2" animBg="1" advAuto="0"/>
      <p:bldP spid="323" grpId="1" animBg="1" advAuto="0"/>
      <p:bldP spid="324" grpId="3" animBg="1" advAuto="0"/>
      <p:bldP spid="325" grpId="4"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3"/>
          <a:stretch>
            <a:fillRect/>
          </a:stretch>
        </p:blipFill>
        <p:spPr>
          <a:xfrm>
            <a:off x="992227" y="1417597"/>
            <a:ext cx="10802582" cy="7992014"/>
          </a:xfrm>
          <a:prstGeom prst="rect">
            <a:avLst/>
          </a:prstGeom>
          <a:ln w="25400">
            <a:miter lim="400000"/>
          </a:ln>
          <a:effectLst>
            <a:outerShdw blurRad="127000" dist="76200" dir="5520000" rotWithShape="0">
              <a:srgbClr val="000000">
                <a:alpha val="60000"/>
              </a:srgbClr>
            </a:outerShdw>
          </a:effectLst>
        </p:spPr>
      </p:pic>
      <p:sp>
        <p:nvSpPr>
          <p:cNvPr id="330" name="www.AseaGlobal.com"/>
          <p:cNvSpPr txBox="1">
            <a:spLocks noGrp="1"/>
          </p:cNvSpPr>
          <p:nvPr>
            <p:ph type="title"/>
          </p:nvPr>
        </p:nvSpPr>
        <p:spPr>
          <a:xfrm>
            <a:off x="2113279" y="-131239"/>
            <a:ext cx="8778241" cy="1608667"/>
          </a:xfrm>
          <a:prstGeom prst="rect">
            <a:avLst/>
          </a:prstGeom>
        </p:spPr>
        <p:txBody>
          <a:bodyPr>
            <a:normAutofit fontScale="90000"/>
          </a:bodyPr>
          <a:lstStyle>
            <a:lvl1pPr defTabSz="797627">
              <a:defRPr sz="5888" u="sng" spc="588">
                <a:solidFill>
                  <a:srgbClr val="0071AD"/>
                </a:solidFill>
                <a:latin typeface="Helvetica Light"/>
                <a:ea typeface="Helvetica Light"/>
                <a:cs typeface="Helvetica Light"/>
                <a:sym typeface="Helvetica Light"/>
                <a:hlinkClick r:id="rId4"/>
              </a:defRPr>
            </a:lvl1pPr>
          </a:lstStyle>
          <a:p>
            <a:pPr>
              <a:defRPr u="none"/>
            </a:pPr>
            <a:r>
              <a:rPr u="sng">
                <a:hlinkClick r:id="rId4"/>
              </a:rPr>
              <a:t>www.AseaGlobal.com</a:t>
            </a:r>
          </a:p>
        </p:txBody>
      </p:sp>
      <p:sp>
        <p:nvSpPr>
          <p:cNvPr id="331" name="Oval"/>
          <p:cNvSpPr/>
          <p:nvPr/>
        </p:nvSpPr>
        <p:spPr>
          <a:xfrm>
            <a:off x="8762238" y="1537836"/>
            <a:ext cx="881147" cy="452428"/>
          </a:xfrm>
          <a:prstGeom prst="ellipse">
            <a:avLst/>
          </a:prstGeom>
          <a:ln w="38100">
            <a:solidFill>
              <a:srgbClr val="FF2600">
                <a:alpha val="94159"/>
              </a:srgbClr>
            </a:solidFill>
            <a:miter/>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1"/>
                                        </p:tgtEl>
                                        <p:attrNameLst>
                                          <p:attrName>style.visibility</p:attrName>
                                        </p:attrNameLst>
                                      </p:cBhvr>
                                      <p:to>
                                        <p:strVal val="visible"/>
                                      </p:to>
                                    </p:set>
                                    <p:anim calcmode="lin" valueType="num">
                                      <p:cBhvr>
                                        <p:cTn id="7" dur="750" fill="hold"/>
                                        <p:tgtEl>
                                          <p:spTgt spid="331"/>
                                        </p:tgtEl>
                                        <p:attrNameLst>
                                          <p:attrName>ppt_w</p:attrName>
                                        </p:attrNameLst>
                                      </p:cBhvr>
                                      <p:tavLst>
                                        <p:tav tm="0">
                                          <p:val>
                                            <p:fltVal val="0"/>
                                          </p:val>
                                        </p:tav>
                                        <p:tav tm="100000">
                                          <p:val>
                                            <p:strVal val="#ppt_w"/>
                                          </p:val>
                                        </p:tav>
                                      </p:tavLst>
                                    </p:anim>
                                    <p:anim calcmode="lin" valueType="num">
                                      <p:cBhvr>
                                        <p:cTn id="8" dur="750" fill="hold"/>
                                        <p:tgtEl>
                                          <p:spTgt spid="3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www.AseaScience.com"/>
          <p:cNvSpPr txBox="1">
            <a:spLocks noGrp="1"/>
          </p:cNvSpPr>
          <p:nvPr>
            <p:ph type="title"/>
          </p:nvPr>
        </p:nvSpPr>
        <p:spPr>
          <a:xfrm>
            <a:off x="650239" y="-397242"/>
            <a:ext cx="11704322" cy="1354783"/>
          </a:xfrm>
          <a:prstGeom prst="rect">
            <a:avLst/>
          </a:prstGeom>
        </p:spPr>
        <p:txBody>
          <a:bodyPr/>
          <a:lstStyle>
            <a:lvl1pPr>
              <a:lnSpc>
                <a:spcPts val="4900"/>
              </a:lnSpc>
              <a:defRPr sz="3200" u="sng" spc="320">
                <a:hlinkClick r:id="rId3"/>
              </a:defRPr>
            </a:lvl1pPr>
          </a:lstStyle>
          <a:p>
            <a:pPr>
              <a:defRPr u="none"/>
            </a:pPr>
            <a:r>
              <a:rPr u="sng">
                <a:hlinkClick r:id="rId3"/>
              </a:rPr>
              <a:t>www.AseaScience.com</a:t>
            </a:r>
          </a:p>
        </p:txBody>
      </p:sp>
      <p:pic>
        <p:nvPicPr>
          <p:cNvPr id="336" name="asea science.png" descr="asea science.png"/>
          <p:cNvPicPr>
            <a:picLocks noChangeAspect="1"/>
          </p:cNvPicPr>
          <p:nvPr/>
        </p:nvPicPr>
        <p:blipFill>
          <a:blip r:embed="rId4"/>
          <a:srcRect/>
          <a:stretch>
            <a:fillRect/>
          </a:stretch>
        </p:blipFill>
        <p:spPr>
          <a:xfrm>
            <a:off x="1653741" y="716425"/>
            <a:ext cx="10321097" cy="8893215"/>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 name="ASEA Science Council"/>
          <p:cNvSpPr txBox="1">
            <a:spLocks noGrp="1"/>
          </p:cNvSpPr>
          <p:nvPr>
            <p:ph type="title"/>
          </p:nvPr>
        </p:nvSpPr>
        <p:spPr>
          <a:xfrm>
            <a:off x="247940" y="11412"/>
            <a:ext cx="8198206" cy="1189707"/>
          </a:xfrm>
          <a:prstGeom prst="rect">
            <a:avLst/>
          </a:prstGeom>
        </p:spPr>
        <p:txBody>
          <a:bodyPr/>
          <a:lstStyle>
            <a:lvl1pPr>
              <a:defRPr sz="4700" spc="470"/>
            </a:lvl1pPr>
          </a:lstStyle>
          <a:p>
            <a:r>
              <a:t>ASEA Science Council</a:t>
            </a:r>
          </a:p>
        </p:txBody>
      </p:sp>
      <p:sp>
        <p:nvSpPr>
          <p:cNvPr id="341" name="Text"/>
          <p:cNvSpPr txBox="1"/>
          <p:nvPr/>
        </p:nvSpPr>
        <p:spPr>
          <a:xfrm>
            <a:off x="-63584" y="258636"/>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342" name="ASEA Medical Professionals Board"/>
          <p:cNvSpPr txBox="1"/>
          <p:nvPr/>
        </p:nvSpPr>
        <p:spPr>
          <a:xfrm>
            <a:off x="-263129" y="4000437"/>
            <a:ext cx="11704321" cy="1113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lstStyle>
            <a:lvl1pPr defTabSz="866986">
              <a:defRPr sz="4400" spc="440">
                <a:solidFill>
                  <a:srgbClr val="0071AD"/>
                </a:solidFill>
                <a:latin typeface="Helvetica Light"/>
                <a:ea typeface="Helvetica Light"/>
                <a:cs typeface="Helvetica Light"/>
                <a:sym typeface="Helvetica Light"/>
              </a:defRPr>
            </a:lvl1pPr>
          </a:lstStyle>
          <a:p>
            <a:r>
              <a:t>ASEA Medical Professionals Board</a:t>
            </a:r>
          </a:p>
        </p:txBody>
      </p:sp>
      <p:grpSp>
        <p:nvGrpSpPr>
          <p:cNvPr id="345" name="dymond.jpg"/>
          <p:cNvGrpSpPr/>
          <p:nvPr/>
        </p:nvGrpSpPr>
        <p:grpSpPr>
          <a:xfrm>
            <a:off x="6841791" y="7274528"/>
            <a:ext cx="1778001" cy="1778001"/>
            <a:chOff x="0" y="0"/>
            <a:chExt cx="1778000" cy="1778000"/>
          </a:xfrm>
        </p:grpSpPr>
        <p:pic>
          <p:nvPicPr>
            <p:cNvPr id="344" name="dymond.jpg" descr="dymond.jpg"/>
            <p:cNvPicPr>
              <a:picLocks noChangeAspect="1"/>
            </p:cNvPicPr>
            <p:nvPr/>
          </p:nvPicPr>
          <p:blipFill>
            <a:blip r:embed="rId3"/>
            <a:srcRect/>
            <a:stretch>
              <a:fillRect/>
            </a:stretch>
          </p:blipFill>
          <p:spPr>
            <a:xfrm>
              <a:off x="50800" y="50800"/>
              <a:ext cx="1676400" cy="1676400"/>
            </a:xfrm>
            <a:prstGeom prst="rect">
              <a:avLst/>
            </a:prstGeom>
            <a:ln>
              <a:noFill/>
            </a:ln>
            <a:effectLst/>
          </p:spPr>
        </p:pic>
        <p:pic>
          <p:nvPicPr>
            <p:cNvPr id="343" name="dymond.jpg" descr="dymond.jpg"/>
            <p:cNvPicPr>
              <a:picLocks/>
            </p:cNvPicPr>
            <p:nvPr/>
          </p:nvPicPr>
          <p:blipFill>
            <a:blip r:embed="rId4"/>
            <a:stretch>
              <a:fillRect/>
            </a:stretch>
          </p:blipFill>
          <p:spPr>
            <a:xfrm>
              <a:off x="0" y="0"/>
              <a:ext cx="1778000" cy="1778000"/>
            </a:xfrm>
            <a:prstGeom prst="rect">
              <a:avLst/>
            </a:prstGeom>
            <a:effectLst/>
          </p:spPr>
        </p:pic>
      </p:grpSp>
      <p:grpSp>
        <p:nvGrpSpPr>
          <p:cNvPr id="348" name="white.png"/>
          <p:cNvGrpSpPr/>
          <p:nvPr/>
        </p:nvGrpSpPr>
        <p:grpSpPr>
          <a:xfrm>
            <a:off x="495125" y="7274528"/>
            <a:ext cx="1778001" cy="1778001"/>
            <a:chOff x="0" y="0"/>
            <a:chExt cx="1778000" cy="1778000"/>
          </a:xfrm>
        </p:grpSpPr>
        <p:pic>
          <p:nvPicPr>
            <p:cNvPr id="347" name="white.png" descr="white.png"/>
            <p:cNvPicPr>
              <a:picLocks noChangeAspect="1"/>
            </p:cNvPicPr>
            <p:nvPr/>
          </p:nvPicPr>
          <p:blipFill>
            <a:blip r:embed="rId5"/>
            <a:srcRect/>
            <a:stretch>
              <a:fillRect/>
            </a:stretch>
          </p:blipFill>
          <p:spPr>
            <a:xfrm>
              <a:off x="50800" y="50800"/>
              <a:ext cx="1676400" cy="1676400"/>
            </a:xfrm>
            <a:prstGeom prst="rect">
              <a:avLst/>
            </a:prstGeom>
            <a:ln>
              <a:noFill/>
            </a:ln>
            <a:effectLst/>
          </p:spPr>
        </p:pic>
        <p:pic>
          <p:nvPicPr>
            <p:cNvPr id="346" name="white.png" descr="white.png"/>
            <p:cNvPicPr>
              <a:picLocks/>
            </p:cNvPicPr>
            <p:nvPr/>
          </p:nvPicPr>
          <p:blipFill>
            <a:blip r:embed="rId6"/>
            <a:stretch>
              <a:fillRect/>
            </a:stretch>
          </p:blipFill>
          <p:spPr>
            <a:xfrm>
              <a:off x="0" y="-1"/>
              <a:ext cx="1778001" cy="1778001"/>
            </a:xfrm>
            <a:prstGeom prst="rect">
              <a:avLst/>
            </a:prstGeom>
            <a:effectLst/>
          </p:spPr>
        </p:pic>
      </p:grpSp>
      <p:grpSp>
        <p:nvGrpSpPr>
          <p:cNvPr id="351" name="richard-michal.png"/>
          <p:cNvGrpSpPr/>
          <p:nvPr/>
        </p:nvGrpSpPr>
        <p:grpSpPr>
          <a:xfrm>
            <a:off x="3668458" y="4936042"/>
            <a:ext cx="1778001" cy="1778001"/>
            <a:chOff x="0" y="0"/>
            <a:chExt cx="1778000" cy="1778000"/>
          </a:xfrm>
        </p:grpSpPr>
        <p:pic>
          <p:nvPicPr>
            <p:cNvPr id="350" name="richard-michal.png" descr="richard-michal.png"/>
            <p:cNvPicPr>
              <a:picLocks noChangeAspect="1"/>
            </p:cNvPicPr>
            <p:nvPr/>
          </p:nvPicPr>
          <p:blipFill>
            <a:blip r:embed="rId7"/>
            <a:srcRect/>
            <a:stretch>
              <a:fillRect/>
            </a:stretch>
          </p:blipFill>
          <p:spPr>
            <a:xfrm>
              <a:off x="50800" y="50800"/>
              <a:ext cx="1676400" cy="1676400"/>
            </a:xfrm>
            <a:prstGeom prst="rect">
              <a:avLst/>
            </a:prstGeom>
            <a:ln>
              <a:noFill/>
            </a:ln>
            <a:effectLst/>
          </p:spPr>
        </p:pic>
        <p:pic>
          <p:nvPicPr>
            <p:cNvPr id="349" name="richard-michal.png" descr="richard-michal.png"/>
            <p:cNvPicPr>
              <a:picLocks/>
            </p:cNvPicPr>
            <p:nvPr/>
          </p:nvPicPr>
          <p:blipFill>
            <a:blip r:embed="rId4"/>
            <a:stretch>
              <a:fillRect/>
            </a:stretch>
          </p:blipFill>
          <p:spPr>
            <a:xfrm>
              <a:off x="-1" y="-1"/>
              <a:ext cx="1778001" cy="1778001"/>
            </a:xfrm>
            <a:prstGeom prst="rect">
              <a:avLst/>
            </a:prstGeom>
            <a:effectLst/>
          </p:spPr>
        </p:pic>
      </p:grpSp>
      <p:grpSp>
        <p:nvGrpSpPr>
          <p:cNvPr id="354" name="malmed-2.jpg"/>
          <p:cNvGrpSpPr/>
          <p:nvPr/>
        </p:nvGrpSpPr>
        <p:grpSpPr>
          <a:xfrm>
            <a:off x="3668458" y="7274528"/>
            <a:ext cx="1778001" cy="1778001"/>
            <a:chOff x="0" y="0"/>
            <a:chExt cx="1778000" cy="1778000"/>
          </a:xfrm>
        </p:grpSpPr>
        <p:pic>
          <p:nvPicPr>
            <p:cNvPr id="353" name="malmed-2.jpg" descr="malmed-2.jpg"/>
            <p:cNvPicPr>
              <a:picLocks noChangeAspect="1"/>
            </p:cNvPicPr>
            <p:nvPr/>
          </p:nvPicPr>
          <p:blipFill>
            <a:blip r:embed="rId8"/>
            <a:stretch>
              <a:fillRect/>
            </a:stretch>
          </p:blipFill>
          <p:spPr>
            <a:xfrm>
              <a:off x="50800" y="50800"/>
              <a:ext cx="1676400" cy="1676400"/>
            </a:xfrm>
            <a:prstGeom prst="rect">
              <a:avLst/>
            </a:prstGeom>
            <a:ln>
              <a:noFill/>
            </a:ln>
            <a:effectLst/>
          </p:spPr>
        </p:pic>
        <p:pic>
          <p:nvPicPr>
            <p:cNvPr id="352" name="malmed-2.jpg" descr="malmed-2.jpg"/>
            <p:cNvPicPr>
              <a:picLocks/>
            </p:cNvPicPr>
            <p:nvPr/>
          </p:nvPicPr>
          <p:blipFill>
            <a:blip r:embed="rId4"/>
            <a:stretch>
              <a:fillRect/>
            </a:stretch>
          </p:blipFill>
          <p:spPr>
            <a:xfrm>
              <a:off x="0" y="0"/>
              <a:ext cx="1778000" cy="1778000"/>
            </a:xfrm>
            <a:prstGeom prst="rect">
              <a:avLst/>
            </a:prstGeom>
            <a:effectLst/>
          </p:spPr>
        </p:pic>
      </p:grpSp>
      <p:grpSp>
        <p:nvGrpSpPr>
          <p:cNvPr id="357" name="hayes.jpg"/>
          <p:cNvGrpSpPr/>
          <p:nvPr/>
        </p:nvGrpSpPr>
        <p:grpSpPr>
          <a:xfrm>
            <a:off x="6841791" y="4936042"/>
            <a:ext cx="1778001" cy="1778001"/>
            <a:chOff x="0" y="0"/>
            <a:chExt cx="1778000" cy="1778000"/>
          </a:xfrm>
        </p:grpSpPr>
        <p:pic>
          <p:nvPicPr>
            <p:cNvPr id="356" name="hayes.jpg" descr="hayes.jpg"/>
            <p:cNvPicPr>
              <a:picLocks noChangeAspect="1"/>
            </p:cNvPicPr>
            <p:nvPr/>
          </p:nvPicPr>
          <p:blipFill>
            <a:blip r:embed="rId9"/>
            <a:stretch>
              <a:fillRect/>
            </a:stretch>
          </p:blipFill>
          <p:spPr>
            <a:xfrm>
              <a:off x="50800" y="50800"/>
              <a:ext cx="1676400" cy="1676400"/>
            </a:xfrm>
            <a:prstGeom prst="rect">
              <a:avLst/>
            </a:prstGeom>
            <a:ln>
              <a:noFill/>
            </a:ln>
            <a:effectLst/>
          </p:spPr>
        </p:pic>
        <p:pic>
          <p:nvPicPr>
            <p:cNvPr id="355" name="hayes.jpg" descr="hayes.jpg"/>
            <p:cNvPicPr>
              <a:picLocks/>
            </p:cNvPicPr>
            <p:nvPr/>
          </p:nvPicPr>
          <p:blipFill>
            <a:blip r:embed="rId4"/>
            <a:stretch>
              <a:fillRect/>
            </a:stretch>
          </p:blipFill>
          <p:spPr>
            <a:xfrm>
              <a:off x="0" y="0"/>
              <a:ext cx="1778000" cy="1778000"/>
            </a:xfrm>
            <a:prstGeom prst="rect">
              <a:avLst/>
            </a:prstGeom>
            <a:effectLst/>
          </p:spPr>
        </p:pic>
      </p:grpSp>
      <p:grpSp>
        <p:nvGrpSpPr>
          <p:cNvPr id="360" name="silverman.jpg"/>
          <p:cNvGrpSpPr/>
          <p:nvPr/>
        </p:nvGrpSpPr>
        <p:grpSpPr>
          <a:xfrm>
            <a:off x="495125" y="4936042"/>
            <a:ext cx="1778001" cy="1778001"/>
            <a:chOff x="0" y="0"/>
            <a:chExt cx="1778000" cy="1778000"/>
          </a:xfrm>
        </p:grpSpPr>
        <p:pic>
          <p:nvPicPr>
            <p:cNvPr id="359" name="silverman.jpg" descr="silverman.jpg"/>
            <p:cNvPicPr>
              <a:picLocks noChangeAspect="1"/>
            </p:cNvPicPr>
            <p:nvPr/>
          </p:nvPicPr>
          <p:blipFill>
            <a:blip r:embed="rId10"/>
            <a:stretch>
              <a:fillRect/>
            </a:stretch>
          </p:blipFill>
          <p:spPr>
            <a:xfrm>
              <a:off x="50800" y="50800"/>
              <a:ext cx="1676400" cy="1676400"/>
            </a:xfrm>
            <a:prstGeom prst="rect">
              <a:avLst/>
            </a:prstGeom>
            <a:ln>
              <a:noFill/>
            </a:ln>
            <a:effectLst/>
          </p:spPr>
        </p:pic>
        <p:pic>
          <p:nvPicPr>
            <p:cNvPr id="358" name="silverman.jpg" descr="silverman.jpg"/>
            <p:cNvPicPr>
              <a:picLocks/>
            </p:cNvPicPr>
            <p:nvPr/>
          </p:nvPicPr>
          <p:blipFill>
            <a:blip r:embed="rId4"/>
            <a:stretch>
              <a:fillRect/>
            </a:stretch>
          </p:blipFill>
          <p:spPr>
            <a:xfrm>
              <a:off x="0" y="0"/>
              <a:ext cx="1778000" cy="1778000"/>
            </a:xfrm>
            <a:prstGeom prst="rect">
              <a:avLst/>
            </a:prstGeom>
            <a:effectLst/>
          </p:spPr>
        </p:pic>
      </p:grpSp>
      <p:sp>
        <p:nvSpPr>
          <p:cNvPr id="361" name="Dr. David Silverman, D.P.M."/>
          <p:cNvSpPr txBox="1"/>
          <p:nvPr/>
        </p:nvSpPr>
        <p:spPr>
          <a:xfrm>
            <a:off x="68694" y="6688327"/>
            <a:ext cx="2957140"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David Silverman, D.P.M.</a:t>
            </a:r>
          </a:p>
        </p:txBody>
      </p:sp>
      <p:sp>
        <p:nvSpPr>
          <p:cNvPr id="362" name="Dr. Richard G. Michal, M.D."/>
          <p:cNvSpPr txBox="1"/>
          <p:nvPr/>
        </p:nvSpPr>
        <p:spPr>
          <a:xfrm>
            <a:off x="3135147" y="6697996"/>
            <a:ext cx="2906391"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Richard G. Michal, M.D.</a:t>
            </a:r>
          </a:p>
        </p:txBody>
      </p:sp>
      <p:sp>
        <p:nvSpPr>
          <p:cNvPr id="363" name="Dr. Maureen Hayes, M.D."/>
          <p:cNvSpPr txBox="1"/>
          <p:nvPr/>
        </p:nvSpPr>
        <p:spPr>
          <a:xfrm>
            <a:off x="6417584" y="6688327"/>
            <a:ext cx="2901892"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r>
              <a:t>Dr. Maureen Hayes, M.D.</a:t>
            </a:r>
          </a:p>
        </p:txBody>
      </p:sp>
      <p:sp>
        <p:nvSpPr>
          <p:cNvPr id="364" name="Jerry White P.T."/>
          <p:cNvSpPr txBox="1"/>
          <p:nvPr/>
        </p:nvSpPr>
        <p:spPr>
          <a:xfrm>
            <a:off x="549245" y="9062646"/>
            <a:ext cx="1818238"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Jerry White P.T.</a:t>
            </a:r>
          </a:p>
        </p:txBody>
      </p:sp>
      <p:sp>
        <p:nvSpPr>
          <p:cNvPr id="365" name="Dr. Foster Malmed, D.C., P.C."/>
          <p:cNvSpPr txBox="1"/>
          <p:nvPr/>
        </p:nvSpPr>
        <p:spPr>
          <a:xfrm>
            <a:off x="3409746" y="9062646"/>
            <a:ext cx="3262126"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Foster Malmed, D.C., P.C.</a:t>
            </a:r>
          </a:p>
        </p:txBody>
      </p:sp>
      <p:sp>
        <p:nvSpPr>
          <p:cNvPr id="366" name="SallyDymond, L.R.M.T."/>
          <p:cNvSpPr txBox="1"/>
          <p:nvPr/>
        </p:nvSpPr>
        <p:spPr>
          <a:xfrm>
            <a:off x="6732941" y="9062646"/>
            <a:ext cx="3046945"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r>
              <a:t>SallyDymond, L.R.M.T.</a:t>
            </a:r>
          </a:p>
        </p:txBody>
      </p:sp>
      <p:grpSp>
        <p:nvGrpSpPr>
          <p:cNvPr id="371" name="Group"/>
          <p:cNvGrpSpPr/>
          <p:nvPr/>
        </p:nvGrpSpPr>
        <p:grpSpPr>
          <a:xfrm>
            <a:off x="163432" y="1159174"/>
            <a:ext cx="3489454" cy="3093455"/>
            <a:chOff x="0" y="-50800"/>
            <a:chExt cx="3489453" cy="3093454"/>
          </a:xfrm>
        </p:grpSpPr>
        <p:grpSp>
          <p:nvGrpSpPr>
            <p:cNvPr id="369" name="karen-stolman.jpg"/>
            <p:cNvGrpSpPr/>
            <p:nvPr/>
          </p:nvGrpSpPr>
          <p:grpSpPr>
            <a:xfrm>
              <a:off x="708895" y="-50800"/>
              <a:ext cx="2071664" cy="2564179"/>
              <a:chOff x="0" y="0"/>
              <a:chExt cx="2071662" cy="2564178"/>
            </a:xfrm>
          </p:grpSpPr>
          <p:pic>
            <p:nvPicPr>
              <p:cNvPr id="368" name="karen-stolman.jpg" descr="karen-stolman.jpg"/>
              <p:cNvPicPr>
                <a:picLocks noChangeAspect="1"/>
              </p:cNvPicPr>
              <p:nvPr/>
            </p:nvPicPr>
            <p:blipFill>
              <a:blip r:embed="rId11"/>
              <a:stretch>
                <a:fillRect/>
              </a:stretch>
            </p:blipFill>
            <p:spPr>
              <a:xfrm>
                <a:off x="50800" y="50800"/>
                <a:ext cx="1970063" cy="2462579"/>
              </a:xfrm>
              <a:prstGeom prst="rect">
                <a:avLst/>
              </a:prstGeom>
              <a:ln>
                <a:noFill/>
              </a:ln>
              <a:effectLst/>
            </p:spPr>
          </p:pic>
          <p:pic>
            <p:nvPicPr>
              <p:cNvPr id="367" name="karen-stolman.jpg" descr="karen-stolman.jpg"/>
              <p:cNvPicPr>
                <a:picLocks/>
              </p:cNvPicPr>
              <p:nvPr/>
            </p:nvPicPr>
            <p:blipFill>
              <a:blip r:embed="rId12"/>
              <a:stretch>
                <a:fillRect/>
              </a:stretch>
            </p:blipFill>
            <p:spPr>
              <a:xfrm>
                <a:off x="0" y="0"/>
                <a:ext cx="2071663" cy="2564179"/>
              </a:xfrm>
              <a:prstGeom prst="rect">
                <a:avLst/>
              </a:prstGeom>
              <a:effectLst/>
            </p:spPr>
          </p:pic>
        </p:grpSp>
        <p:sp>
          <p:nvSpPr>
            <p:cNvPr id="370" name="Karen R. Stolman, M.D"/>
            <p:cNvSpPr txBox="1"/>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Karen R. Stolman, M.D</a:t>
              </a:r>
            </a:p>
          </p:txBody>
        </p:sp>
      </p:grpSp>
      <p:grpSp>
        <p:nvGrpSpPr>
          <p:cNvPr id="376" name="Group"/>
          <p:cNvGrpSpPr/>
          <p:nvPr/>
        </p:nvGrpSpPr>
        <p:grpSpPr>
          <a:xfrm>
            <a:off x="4661415" y="1159174"/>
            <a:ext cx="3489454" cy="3093455"/>
            <a:chOff x="88900" y="-50800"/>
            <a:chExt cx="3489453" cy="3093454"/>
          </a:xfrm>
        </p:grpSpPr>
        <p:grpSp>
          <p:nvGrpSpPr>
            <p:cNvPr id="374" name="brooke-alpert.jpg"/>
            <p:cNvGrpSpPr/>
            <p:nvPr/>
          </p:nvGrpSpPr>
          <p:grpSpPr>
            <a:xfrm>
              <a:off x="708895" y="-50800"/>
              <a:ext cx="2071664" cy="2564179"/>
              <a:chOff x="0" y="0"/>
              <a:chExt cx="2071662" cy="2564178"/>
            </a:xfrm>
          </p:grpSpPr>
          <p:pic>
            <p:nvPicPr>
              <p:cNvPr id="373" name="brooke-alpert.jpg" descr="brooke-alpert.jpg"/>
              <p:cNvPicPr>
                <a:picLocks noChangeAspect="1"/>
              </p:cNvPicPr>
              <p:nvPr/>
            </p:nvPicPr>
            <p:blipFill>
              <a:blip r:embed="rId13"/>
              <a:stretch>
                <a:fillRect/>
              </a:stretch>
            </p:blipFill>
            <p:spPr>
              <a:xfrm>
                <a:off x="50800" y="50800"/>
                <a:ext cx="1970063" cy="2462579"/>
              </a:xfrm>
              <a:prstGeom prst="rect">
                <a:avLst/>
              </a:prstGeom>
              <a:ln>
                <a:noFill/>
              </a:ln>
              <a:effectLst/>
            </p:spPr>
          </p:pic>
          <p:pic>
            <p:nvPicPr>
              <p:cNvPr id="372" name="brooke-alpert.jpg" descr="brooke-alpert.jpg"/>
              <p:cNvPicPr>
                <a:picLocks/>
              </p:cNvPicPr>
              <p:nvPr/>
            </p:nvPicPr>
            <p:blipFill>
              <a:blip r:embed="rId12"/>
              <a:stretch>
                <a:fillRect/>
              </a:stretch>
            </p:blipFill>
            <p:spPr>
              <a:xfrm>
                <a:off x="0" y="0"/>
                <a:ext cx="2071663" cy="2564179"/>
              </a:xfrm>
              <a:prstGeom prst="rect">
                <a:avLst/>
              </a:prstGeom>
              <a:effectLst/>
            </p:spPr>
          </p:pic>
        </p:grpSp>
        <p:sp>
          <p:nvSpPr>
            <p:cNvPr id="375" name="Brooke Alpert, M.S., R.D., C.D.N."/>
            <p:cNvSpPr txBox="1"/>
            <p:nvPr/>
          </p:nvSpPr>
          <p:spPr>
            <a:xfrm>
              <a:off x="88900" y="2448654"/>
              <a:ext cx="3489454" cy="59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Brooke Alpert, M.S., R.D., C.D.N.</a:t>
              </a:r>
            </a:p>
          </p:txBody>
        </p:sp>
      </p:grpSp>
      <p:grpSp>
        <p:nvGrpSpPr>
          <p:cNvPr id="381" name="Group"/>
          <p:cNvGrpSpPr/>
          <p:nvPr/>
        </p:nvGrpSpPr>
        <p:grpSpPr>
          <a:xfrm>
            <a:off x="9159398" y="1161894"/>
            <a:ext cx="3489454" cy="3088014"/>
            <a:chOff x="0" y="-50800"/>
            <a:chExt cx="3489453" cy="3088013"/>
          </a:xfrm>
        </p:grpSpPr>
        <p:grpSp>
          <p:nvGrpSpPr>
            <p:cNvPr id="379" name="richard_watt.jpg"/>
            <p:cNvGrpSpPr/>
            <p:nvPr/>
          </p:nvGrpSpPr>
          <p:grpSpPr>
            <a:xfrm>
              <a:off x="774913" y="-50800"/>
              <a:ext cx="1939629" cy="2568429"/>
              <a:chOff x="0" y="0"/>
              <a:chExt cx="1939628" cy="2568428"/>
            </a:xfrm>
          </p:grpSpPr>
          <p:pic>
            <p:nvPicPr>
              <p:cNvPr id="378" name="richard_watt.jpg" descr="richard_watt.jpg"/>
              <p:cNvPicPr>
                <a:picLocks noChangeAspect="1"/>
              </p:cNvPicPr>
              <p:nvPr/>
            </p:nvPicPr>
            <p:blipFill>
              <a:blip r:embed="rId14"/>
              <a:stretch>
                <a:fillRect/>
              </a:stretch>
            </p:blipFill>
            <p:spPr>
              <a:xfrm>
                <a:off x="50800" y="50800"/>
                <a:ext cx="1838029" cy="2466829"/>
              </a:xfrm>
              <a:prstGeom prst="rect">
                <a:avLst/>
              </a:prstGeom>
              <a:ln>
                <a:noFill/>
              </a:ln>
              <a:effectLst/>
            </p:spPr>
          </p:pic>
          <p:pic>
            <p:nvPicPr>
              <p:cNvPr id="377" name="richard_watt.jpg" descr="richard_watt.jpg"/>
              <p:cNvPicPr>
                <a:picLocks/>
              </p:cNvPicPr>
              <p:nvPr/>
            </p:nvPicPr>
            <p:blipFill>
              <a:blip r:embed="rId15"/>
              <a:stretch>
                <a:fillRect/>
              </a:stretch>
            </p:blipFill>
            <p:spPr>
              <a:xfrm>
                <a:off x="0" y="0"/>
                <a:ext cx="1939629" cy="2568429"/>
              </a:xfrm>
              <a:prstGeom prst="rect">
                <a:avLst/>
              </a:prstGeom>
              <a:effectLst/>
            </p:spPr>
          </p:pic>
        </p:grpSp>
        <p:sp>
          <p:nvSpPr>
            <p:cNvPr id="380" name="Dr. Richard Watt, Ph.D."/>
            <p:cNvSpPr txBox="1"/>
            <p:nvPr/>
          </p:nvSpPr>
          <p:spPr>
            <a:xfrm>
              <a:off x="0" y="2443213"/>
              <a:ext cx="3489454" cy="59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Richard Watt, Ph.D.</a:t>
              </a:r>
            </a:p>
          </p:txBody>
        </p:sp>
      </p:grpSp>
      <p:grpSp>
        <p:nvGrpSpPr>
          <p:cNvPr id="384" name="Houng-King.png"/>
          <p:cNvGrpSpPr/>
          <p:nvPr/>
        </p:nvGrpSpPr>
        <p:grpSpPr>
          <a:xfrm>
            <a:off x="10015125" y="4936042"/>
            <a:ext cx="1778001" cy="1778001"/>
            <a:chOff x="0" y="0"/>
            <a:chExt cx="1778000" cy="1778000"/>
          </a:xfrm>
        </p:grpSpPr>
        <p:pic>
          <p:nvPicPr>
            <p:cNvPr id="383" name="Houng-King.png" descr="Houng-King.png"/>
            <p:cNvPicPr>
              <a:picLocks noChangeAspect="1"/>
            </p:cNvPicPr>
            <p:nvPr/>
          </p:nvPicPr>
          <p:blipFill>
            <a:blip r:embed="rId16"/>
            <a:srcRect/>
            <a:stretch>
              <a:fillRect/>
            </a:stretch>
          </p:blipFill>
          <p:spPr>
            <a:xfrm>
              <a:off x="50800" y="50800"/>
              <a:ext cx="1676400" cy="1676400"/>
            </a:xfrm>
            <a:prstGeom prst="rect">
              <a:avLst/>
            </a:prstGeom>
            <a:ln>
              <a:noFill/>
            </a:ln>
            <a:effectLst/>
          </p:spPr>
        </p:pic>
        <p:pic>
          <p:nvPicPr>
            <p:cNvPr id="382" name="Houng-King.png" descr="Houng-King.png"/>
            <p:cNvPicPr>
              <a:picLocks/>
            </p:cNvPicPr>
            <p:nvPr/>
          </p:nvPicPr>
          <p:blipFill>
            <a:blip r:embed="rId4"/>
            <a:stretch>
              <a:fillRect/>
            </a:stretch>
          </p:blipFill>
          <p:spPr>
            <a:xfrm>
              <a:off x="0" y="0"/>
              <a:ext cx="1778000" cy="1778000"/>
            </a:xfrm>
            <a:prstGeom prst="rect">
              <a:avLst/>
            </a:prstGeom>
            <a:effectLst/>
          </p:spPr>
        </p:pic>
      </p:grpSp>
      <p:sp>
        <p:nvSpPr>
          <p:cNvPr id="385" name="Dr. Houng King, L.A.C., C.M.D."/>
          <p:cNvSpPr txBox="1"/>
          <p:nvPr/>
        </p:nvSpPr>
        <p:spPr>
          <a:xfrm>
            <a:off x="9518751" y="6688327"/>
            <a:ext cx="3259892" cy="38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r>
              <a:t>Dr. Houng King, L.A.C., C.M.D.</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Image" descr="Image"/>
          <p:cNvPicPr>
            <a:picLocks noChangeAspect="1"/>
          </p:cNvPicPr>
          <p:nvPr/>
        </p:nvPicPr>
        <p:blipFill>
          <a:blip r:embed="rId3">
            <a:alphaModFix amt="20435"/>
          </a:blip>
          <a:srcRect l="2518" t="2419" r="2333" b="1615"/>
          <a:stretch>
            <a:fillRect/>
          </a:stretch>
        </p:blipFill>
        <p:spPr>
          <a:xfrm>
            <a:off x="-376064" y="4110194"/>
            <a:ext cx="12109394" cy="5048251"/>
          </a:xfrm>
          <a:custGeom>
            <a:avLst/>
            <a:gdLst/>
            <a:ahLst/>
            <a:cxnLst>
              <a:cxn ang="0">
                <a:pos x="wd2" y="hd2"/>
              </a:cxn>
              <a:cxn ang="5400000">
                <a:pos x="wd2" y="hd2"/>
              </a:cxn>
              <a:cxn ang="10800000">
                <a:pos x="wd2" y="hd2"/>
              </a:cxn>
              <a:cxn ang="16200000">
                <a:pos x="wd2" y="hd2"/>
              </a:cxn>
            </a:cxnLst>
            <a:rect l="0" t="0" r="r" b="b"/>
            <a:pathLst>
              <a:path w="21577" h="21548" extrusionOk="0">
                <a:moveTo>
                  <a:pt x="7786" y="0"/>
                </a:moveTo>
                <a:lnTo>
                  <a:pt x="7771" y="308"/>
                </a:lnTo>
                <a:lnTo>
                  <a:pt x="7757" y="615"/>
                </a:lnTo>
                <a:lnTo>
                  <a:pt x="7876" y="615"/>
                </a:lnTo>
                <a:cubicBezTo>
                  <a:pt x="7942" y="615"/>
                  <a:pt x="7986" y="593"/>
                  <a:pt x="7974" y="564"/>
                </a:cubicBezTo>
                <a:cubicBezTo>
                  <a:pt x="7963" y="535"/>
                  <a:pt x="7922" y="511"/>
                  <a:pt x="7885" y="510"/>
                </a:cubicBezTo>
                <a:cubicBezTo>
                  <a:pt x="7833" y="508"/>
                  <a:pt x="7816" y="454"/>
                  <a:pt x="7803" y="254"/>
                </a:cubicBezTo>
                <a:lnTo>
                  <a:pt x="7786" y="0"/>
                </a:lnTo>
                <a:close/>
                <a:moveTo>
                  <a:pt x="8059" y="0"/>
                </a:moveTo>
                <a:lnTo>
                  <a:pt x="8043" y="308"/>
                </a:lnTo>
                <a:cubicBezTo>
                  <a:pt x="8029" y="605"/>
                  <a:pt x="8032" y="615"/>
                  <a:pt x="8113" y="615"/>
                </a:cubicBezTo>
                <a:cubicBezTo>
                  <a:pt x="8159" y="615"/>
                  <a:pt x="8197" y="588"/>
                  <a:pt x="8197" y="552"/>
                </a:cubicBezTo>
                <a:cubicBezTo>
                  <a:pt x="8197" y="517"/>
                  <a:pt x="8173" y="492"/>
                  <a:pt x="8144" y="498"/>
                </a:cubicBezTo>
                <a:cubicBezTo>
                  <a:pt x="8106" y="505"/>
                  <a:pt x="8088" y="437"/>
                  <a:pt x="8076" y="254"/>
                </a:cubicBezTo>
                <a:lnTo>
                  <a:pt x="8059" y="0"/>
                </a:lnTo>
                <a:close/>
                <a:moveTo>
                  <a:pt x="11052" y="0"/>
                </a:moveTo>
                <a:lnTo>
                  <a:pt x="11037" y="308"/>
                </a:lnTo>
                <a:cubicBezTo>
                  <a:pt x="11022" y="615"/>
                  <a:pt x="11023" y="615"/>
                  <a:pt x="11122" y="615"/>
                </a:cubicBezTo>
                <a:cubicBezTo>
                  <a:pt x="11177" y="615"/>
                  <a:pt x="11221" y="587"/>
                  <a:pt x="11221" y="554"/>
                </a:cubicBezTo>
                <a:cubicBezTo>
                  <a:pt x="11221" y="521"/>
                  <a:pt x="11191" y="497"/>
                  <a:pt x="11153" y="500"/>
                </a:cubicBezTo>
                <a:cubicBezTo>
                  <a:pt x="11098" y="504"/>
                  <a:pt x="11081" y="459"/>
                  <a:pt x="11068" y="254"/>
                </a:cubicBezTo>
                <a:lnTo>
                  <a:pt x="11052" y="0"/>
                </a:lnTo>
                <a:close/>
                <a:moveTo>
                  <a:pt x="3851" y="36"/>
                </a:moveTo>
                <a:cubicBezTo>
                  <a:pt x="3731" y="36"/>
                  <a:pt x="3729" y="40"/>
                  <a:pt x="3717" y="325"/>
                </a:cubicBezTo>
                <a:cubicBezTo>
                  <a:pt x="3706" y="610"/>
                  <a:pt x="3707" y="615"/>
                  <a:pt x="3804" y="615"/>
                </a:cubicBezTo>
                <a:cubicBezTo>
                  <a:pt x="3909" y="615"/>
                  <a:pt x="3924" y="550"/>
                  <a:pt x="3872" y="318"/>
                </a:cubicBezTo>
                <a:cubicBezTo>
                  <a:pt x="3847" y="207"/>
                  <a:pt x="3851" y="167"/>
                  <a:pt x="3891" y="130"/>
                </a:cubicBezTo>
                <a:cubicBezTo>
                  <a:pt x="3954" y="73"/>
                  <a:pt x="4034" y="307"/>
                  <a:pt x="4014" y="490"/>
                </a:cubicBezTo>
                <a:cubicBezTo>
                  <a:pt x="4006" y="568"/>
                  <a:pt x="4017" y="615"/>
                  <a:pt x="4045" y="615"/>
                </a:cubicBezTo>
                <a:cubicBezTo>
                  <a:pt x="4069" y="615"/>
                  <a:pt x="4081" y="584"/>
                  <a:pt x="4071" y="545"/>
                </a:cubicBezTo>
                <a:cubicBezTo>
                  <a:pt x="4061" y="507"/>
                  <a:pt x="4074" y="376"/>
                  <a:pt x="4100" y="256"/>
                </a:cubicBezTo>
                <a:cubicBezTo>
                  <a:pt x="4126" y="135"/>
                  <a:pt x="4134" y="36"/>
                  <a:pt x="4119" y="36"/>
                </a:cubicBezTo>
                <a:cubicBezTo>
                  <a:pt x="4104" y="36"/>
                  <a:pt x="4082" y="93"/>
                  <a:pt x="4071" y="163"/>
                </a:cubicBezTo>
                <a:cubicBezTo>
                  <a:pt x="4051" y="283"/>
                  <a:pt x="4049" y="283"/>
                  <a:pt x="4011" y="163"/>
                </a:cubicBezTo>
                <a:cubicBezTo>
                  <a:pt x="3986" y="78"/>
                  <a:pt x="3932" y="36"/>
                  <a:pt x="3851" y="36"/>
                </a:cubicBezTo>
                <a:close/>
                <a:moveTo>
                  <a:pt x="4318" y="36"/>
                </a:moveTo>
                <a:cubicBezTo>
                  <a:pt x="4252" y="36"/>
                  <a:pt x="4242" y="71"/>
                  <a:pt x="4231" y="325"/>
                </a:cubicBezTo>
                <a:cubicBezTo>
                  <a:pt x="4220" y="600"/>
                  <a:pt x="4224" y="615"/>
                  <a:pt x="4304" y="615"/>
                </a:cubicBezTo>
                <a:cubicBezTo>
                  <a:pt x="4390" y="615"/>
                  <a:pt x="4408" y="518"/>
                  <a:pt x="4358" y="329"/>
                </a:cubicBezTo>
                <a:cubicBezTo>
                  <a:pt x="4340" y="261"/>
                  <a:pt x="4343" y="188"/>
                  <a:pt x="4363" y="129"/>
                </a:cubicBezTo>
                <a:cubicBezTo>
                  <a:pt x="4388" y="57"/>
                  <a:pt x="4377" y="36"/>
                  <a:pt x="4318" y="36"/>
                </a:cubicBezTo>
                <a:close/>
                <a:moveTo>
                  <a:pt x="6895" y="36"/>
                </a:moveTo>
                <a:cubicBezTo>
                  <a:pt x="6880" y="36"/>
                  <a:pt x="6867" y="99"/>
                  <a:pt x="6867" y="176"/>
                </a:cubicBezTo>
                <a:cubicBezTo>
                  <a:pt x="6867" y="399"/>
                  <a:pt x="6809" y="425"/>
                  <a:pt x="6776" y="217"/>
                </a:cubicBezTo>
                <a:cubicBezTo>
                  <a:pt x="6748" y="41"/>
                  <a:pt x="6734" y="29"/>
                  <a:pt x="6587" y="49"/>
                </a:cubicBezTo>
                <a:cubicBezTo>
                  <a:pt x="6447" y="68"/>
                  <a:pt x="6427" y="92"/>
                  <a:pt x="6418" y="240"/>
                </a:cubicBezTo>
                <a:cubicBezTo>
                  <a:pt x="6413" y="333"/>
                  <a:pt x="6416" y="457"/>
                  <a:pt x="6426" y="517"/>
                </a:cubicBezTo>
                <a:cubicBezTo>
                  <a:pt x="6437" y="589"/>
                  <a:pt x="6476" y="617"/>
                  <a:pt x="6542" y="601"/>
                </a:cubicBezTo>
                <a:cubicBezTo>
                  <a:pt x="6624" y="582"/>
                  <a:pt x="6642" y="544"/>
                  <a:pt x="6655" y="366"/>
                </a:cubicBezTo>
                <a:cubicBezTo>
                  <a:pt x="6675" y="81"/>
                  <a:pt x="6721" y="89"/>
                  <a:pt x="6752" y="384"/>
                </a:cubicBezTo>
                <a:cubicBezTo>
                  <a:pt x="6767" y="517"/>
                  <a:pt x="6795" y="613"/>
                  <a:pt x="6813" y="598"/>
                </a:cubicBezTo>
                <a:cubicBezTo>
                  <a:pt x="6857" y="563"/>
                  <a:pt x="6934" y="36"/>
                  <a:pt x="6895" y="36"/>
                </a:cubicBezTo>
                <a:close/>
                <a:moveTo>
                  <a:pt x="7025" y="36"/>
                </a:moveTo>
                <a:lnTo>
                  <a:pt x="7013" y="325"/>
                </a:lnTo>
                <a:lnTo>
                  <a:pt x="7001" y="615"/>
                </a:lnTo>
                <a:lnTo>
                  <a:pt x="7214" y="615"/>
                </a:lnTo>
                <a:lnTo>
                  <a:pt x="7426" y="615"/>
                </a:lnTo>
                <a:lnTo>
                  <a:pt x="7431" y="325"/>
                </a:lnTo>
                <a:lnTo>
                  <a:pt x="7436" y="36"/>
                </a:lnTo>
                <a:lnTo>
                  <a:pt x="7230" y="36"/>
                </a:lnTo>
                <a:lnTo>
                  <a:pt x="7025" y="36"/>
                </a:lnTo>
                <a:close/>
                <a:moveTo>
                  <a:pt x="9963" y="36"/>
                </a:moveTo>
                <a:cubicBezTo>
                  <a:pt x="9908" y="36"/>
                  <a:pt x="9896" y="84"/>
                  <a:pt x="9886" y="325"/>
                </a:cubicBezTo>
                <a:cubicBezTo>
                  <a:pt x="9874" y="614"/>
                  <a:pt x="9874" y="615"/>
                  <a:pt x="9982" y="615"/>
                </a:cubicBezTo>
                <a:cubicBezTo>
                  <a:pt x="10042" y="615"/>
                  <a:pt x="10106" y="578"/>
                  <a:pt x="10125" y="532"/>
                </a:cubicBezTo>
                <a:cubicBezTo>
                  <a:pt x="10150" y="473"/>
                  <a:pt x="10172" y="471"/>
                  <a:pt x="10199" y="525"/>
                </a:cubicBezTo>
                <a:cubicBezTo>
                  <a:pt x="10221" y="567"/>
                  <a:pt x="10341" y="601"/>
                  <a:pt x="10466" y="601"/>
                </a:cubicBezTo>
                <a:lnTo>
                  <a:pt x="10693" y="605"/>
                </a:lnTo>
                <a:lnTo>
                  <a:pt x="10682" y="318"/>
                </a:lnTo>
                <a:lnTo>
                  <a:pt x="10670" y="36"/>
                </a:lnTo>
                <a:lnTo>
                  <a:pt x="10510" y="36"/>
                </a:lnTo>
                <a:cubicBezTo>
                  <a:pt x="10350" y="36"/>
                  <a:pt x="10348" y="38"/>
                  <a:pt x="10339" y="271"/>
                </a:cubicBezTo>
                <a:cubicBezTo>
                  <a:pt x="10327" y="562"/>
                  <a:pt x="10277" y="555"/>
                  <a:pt x="10241" y="257"/>
                </a:cubicBezTo>
                <a:cubicBezTo>
                  <a:pt x="10214" y="35"/>
                  <a:pt x="10153" y="-33"/>
                  <a:pt x="10115" y="115"/>
                </a:cubicBezTo>
                <a:cubicBezTo>
                  <a:pt x="10100" y="172"/>
                  <a:pt x="10086" y="172"/>
                  <a:pt x="10063" y="115"/>
                </a:cubicBezTo>
                <a:cubicBezTo>
                  <a:pt x="10045" y="72"/>
                  <a:pt x="10000" y="36"/>
                  <a:pt x="9963" y="36"/>
                </a:cubicBezTo>
                <a:close/>
                <a:moveTo>
                  <a:pt x="7574" y="41"/>
                </a:moveTo>
                <a:cubicBezTo>
                  <a:pt x="7566" y="49"/>
                  <a:pt x="7562" y="74"/>
                  <a:pt x="7562" y="120"/>
                </a:cubicBezTo>
                <a:cubicBezTo>
                  <a:pt x="7562" y="173"/>
                  <a:pt x="7543" y="307"/>
                  <a:pt x="7519" y="417"/>
                </a:cubicBezTo>
                <a:cubicBezTo>
                  <a:pt x="7474" y="623"/>
                  <a:pt x="7493" y="682"/>
                  <a:pt x="7557" y="530"/>
                </a:cubicBezTo>
                <a:cubicBezTo>
                  <a:pt x="7585" y="463"/>
                  <a:pt x="7600" y="463"/>
                  <a:pt x="7629" y="530"/>
                </a:cubicBezTo>
                <a:cubicBezTo>
                  <a:pt x="7695" y="688"/>
                  <a:pt x="7711" y="620"/>
                  <a:pt x="7672" y="349"/>
                </a:cubicBezTo>
                <a:cubicBezTo>
                  <a:pt x="7643" y="150"/>
                  <a:pt x="7595" y="16"/>
                  <a:pt x="7574" y="41"/>
                </a:cubicBezTo>
                <a:close/>
                <a:moveTo>
                  <a:pt x="10839" y="81"/>
                </a:moveTo>
                <a:cubicBezTo>
                  <a:pt x="10822" y="96"/>
                  <a:pt x="10808" y="153"/>
                  <a:pt x="10802" y="254"/>
                </a:cubicBezTo>
                <a:cubicBezTo>
                  <a:pt x="10797" y="354"/>
                  <a:pt x="10778" y="475"/>
                  <a:pt x="10761" y="525"/>
                </a:cubicBezTo>
                <a:cubicBezTo>
                  <a:pt x="10721" y="641"/>
                  <a:pt x="10774" y="645"/>
                  <a:pt x="10822" y="530"/>
                </a:cubicBezTo>
                <a:cubicBezTo>
                  <a:pt x="10850" y="463"/>
                  <a:pt x="10865" y="463"/>
                  <a:pt x="10894" y="530"/>
                </a:cubicBezTo>
                <a:cubicBezTo>
                  <a:pt x="10960" y="689"/>
                  <a:pt x="10977" y="619"/>
                  <a:pt x="10937" y="344"/>
                </a:cubicBezTo>
                <a:cubicBezTo>
                  <a:pt x="10914" y="189"/>
                  <a:pt x="10884" y="99"/>
                  <a:pt x="10858" y="81"/>
                </a:cubicBezTo>
                <a:cubicBezTo>
                  <a:pt x="10852" y="77"/>
                  <a:pt x="10845" y="76"/>
                  <a:pt x="10839" y="81"/>
                </a:cubicBezTo>
                <a:close/>
                <a:moveTo>
                  <a:pt x="17529" y="1113"/>
                </a:moveTo>
                <a:cubicBezTo>
                  <a:pt x="17518" y="1124"/>
                  <a:pt x="17506" y="1154"/>
                  <a:pt x="17493" y="1203"/>
                </a:cubicBezTo>
                <a:cubicBezTo>
                  <a:pt x="17478" y="1259"/>
                  <a:pt x="17464" y="1259"/>
                  <a:pt x="17440" y="1203"/>
                </a:cubicBezTo>
                <a:cubicBezTo>
                  <a:pt x="17420" y="1155"/>
                  <a:pt x="17268" y="1123"/>
                  <a:pt x="17051" y="1123"/>
                </a:cubicBezTo>
                <a:cubicBezTo>
                  <a:pt x="16728" y="1123"/>
                  <a:pt x="16694" y="1135"/>
                  <a:pt x="16694" y="1254"/>
                </a:cubicBezTo>
                <a:cubicBezTo>
                  <a:pt x="16694" y="1325"/>
                  <a:pt x="16709" y="1419"/>
                  <a:pt x="16727" y="1462"/>
                </a:cubicBezTo>
                <a:cubicBezTo>
                  <a:pt x="16751" y="1519"/>
                  <a:pt x="16751" y="1554"/>
                  <a:pt x="16727" y="1589"/>
                </a:cubicBezTo>
                <a:cubicBezTo>
                  <a:pt x="16709" y="1616"/>
                  <a:pt x="16694" y="1665"/>
                  <a:pt x="16694" y="1699"/>
                </a:cubicBezTo>
                <a:cubicBezTo>
                  <a:pt x="16694" y="1733"/>
                  <a:pt x="16856" y="1766"/>
                  <a:pt x="17054" y="1770"/>
                </a:cubicBezTo>
                <a:cubicBezTo>
                  <a:pt x="17394" y="1777"/>
                  <a:pt x="17413" y="1768"/>
                  <a:pt x="17399" y="1638"/>
                </a:cubicBezTo>
                <a:cubicBezTo>
                  <a:pt x="17375" y="1422"/>
                  <a:pt x="17445" y="1382"/>
                  <a:pt x="17485" y="1589"/>
                </a:cubicBezTo>
                <a:cubicBezTo>
                  <a:pt x="17536" y="1859"/>
                  <a:pt x="17564" y="1817"/>
                  <a:pt x="17576" y="1448"/>
                </a:cubicBezTo>
                <a:cubicBezTo>
                  <a:pt x="17584" y="1212"/>
                  <a:pt x="17562" y="1081"/>
                  <a:pt x="17529" y="1113"/>
                </a:cubicBezTo>
                <a:close/>
                <a:moveTo>
                  <a:pt x="3158" y="1116"/>
                </a:moveTo>
                <a:cubicBezTo>
                  <a:pt x="3138" y="1137"/>
                  <a:pt x="3135" y="1233"/>
                  <a:pt x="3154" y="1394"/>
                </a:cubicBezTo>
                <a:cubicBezTo>
                  <a:pt x="3171" y="1544"/>
                  <a:pt x="3191" y="1693"/>
                  <a:pt x="3199" y="1724"/>
                </a:cubicBezTo>
                <a:cubicBezTo>
                  <a:pt x="3207" y="1756"/>
                  <a:pt x="3231" y="1746"/>
                  <a:pt x="3253" y="1702"/>
                </a:cubicBezTo>
                <a:cubicBezTo>
                  <a:pt x="3281" y="1647"/>
                  <a:pt x="3299" y="1645"/>
                  <a:pt x="3313" y="1697"/>
                </a:cubicBezTo>
                <a:cubicBezTo>
                  <a:pt x="3351" y="1844"/>
                  <a:pt x="3380" y="1771"/>
                  <a:pt x="3410" y="1448"/>
                </a:cubicBezTo>
                <a:cubicBezTo>
                  <a:pt x="3443" y="1108"/>
                  <a:pt x="3428" y="1064"/>
                  <a:pt x="3329" y="1211"/>
                </a:cubicBezTo>
                <a:cubicBezTo>
                  <a:pt x="3282" y="1281"/>
                  <a:pt x="3262" y="1281"/>
                  <a:pt x="3233" y="1211"/>
                </a:cubicBezTo>
                <a:cubicBezTo>
                  <a:pt x="3214" y="1165"/>
                  <a:pt x="3197" y="1134"/>
                  <a:pt x="3183" y="1120"/>
                </a:cubicBezTo>
                <a:cubicBezTo>
                  <a:pt x="3173" y="1109"/>
                  <a:pt x="3165" y="1109"/>
                  <a:pt x="3158" y="1116"/>
                </a:cubicBezTo>
                <a:close/>
                <a:moveTo>
                  <a:pt x="3610" y="1123"/>
                </a:moveTo>
                <a:cubicBezTo>
                  <a:pt x="3530" y="1123"/>
                  <a:pt x="3526" y="1140"/>
                  <a:pt x="3526" y="1448"/>
                </a:cubicBezTo>
                <a:cubicBezTo>
                  <a:pt x="3526" y="1769"/>
                  <a:pt x="3528" y="1775"/>
                  <a:pt x="3626" y="1775"/>
                </a:cubicBezTo>
                <a:cubicBezTo>
                  <a:pt x="3697" y="1775"/>
                  <a:pt x="3719" y="1747"/>
                  <a:pt x="3703" y="1685"/>
                </a:cubicBezTo>
                <a:cubicBezTo>
                  <a:pt x="3691" y="1637"/>
                  <a:pt x="3684" y="1491"/>
                  <a:pt x="3688" y="1360"/>
                </a:cubicBezTo>
                <a:cubicBezTo>
                  <a:pt x="3694" y="1144"/>
                  <a:pt x="3686" y="1123"/>
                  <a:pt x="3610" y="1123"/>
                </a:cubicBezTo>
                <a:close/>
                <a:moveTo>
                  <a:pt x="3798" y="1123"/>
                </a:moveTo>
                <a:lnTo>
                  <a:pt x="3798" y="1448"/>
                </a:lnTo>
                <a:lnTo>
                  <a:pt x="3798" y="1775"/>
                </a:lnTo>
                <a:lnTo>
                  <a:pt x="3910" y="1775"/>
                </a:lnTo>
                <a:cubicBezTo>
                  <a:pt x="3971" y="1775"/>
                  <a:pt x="4031" y="1739"/>
                  <a:pt x="4042" y="1696"/>
                </a:cubicBezTo>
                <a:cubicBezTo>
                  <a:pt x="4056" y="1639"/>
                  <a:pt x="4071" y="1639"/>
                  <a:pt x="4094" y="1696"/>
                </a:cubicBezTo>
                <a:cubicBezTo>
                  <a:pt x="4153" y="1836"/>
                  <a:pt x="4176" y="1780"/>
                  <a:pt x="4174" y="1503"/>
                </a:cubicBezTo>
                <a:cubicBezTo>
                  <a:pt x="4172" y="1267"/>
                  <a:pt x="4168" y="1253"/>
                  <a:pt x="4144" y="1394"/>
                </a:cubicBezTo>
                <a:cubicBezTo>
                  <a:pt x="4108" y="1611"/>
                  <a:pt x="4088" y="1600"/>
                  <a:pt x="4050" y="1340"/>
                </a:cubicBezTo>
                <a:cubicBezTo>
                  <a:pt x="4023" y="1152"/>
                  <a:pt x="4004" y="1123"/>
                  <a:pt x="3908" y="1123"/>
                </a:cubicBezTo>
                <a:lnTo>
                  <a:pt x="3798" y="1123"/>
                </a:lnTo>
                <a:close/>
                <a:moveTo>
                  <a:pt x="4282" y="1123"/>
                </a:moveTo>
                <a:lnTo>
                  <a:pt x="4282" y="1448"/>
                </a:lnTo>
                <a:lnTo>
                  <a:pt x="4282" y="1775"/>
                </a:lnTo>
                <a:lnTo>
                  <a:pt x="4521" y="1775"/>
                </a:lnTo>
                <a:cubicBezTo>
                  <a:pt x="4652" y="1775"/>
                  <a:pt x="4751" y="1751"/>
                  <a:pt x="4739" y="1723"/>
                </a:cubicBezTo>
                <a:cubicBezTo>
                  <a:pt x="4727" y="1694"/>
                  <a:pt x="4687" y="1670"/>
                  <a:pt x="4650" y="1669"/>
                </a:cubicBezTo>
                <a:cubicBezTo>
                  <a:pt x="4594" y="1667"/>
                  <a:pt x="4584" y="1625"/>
                  <a:pt x="4584" y="1394"/>
                </a:cubicBezTo>
                <a:lnTo>
                  <a:pt x="4584" y="1123"/>
                </a:lnTo>
                <a:lnTo>
                  <a:pt x="4433" y="1123"/>
                </a:lnTo>
                <a:lnTo>
                  <a:pt x="4282" y="1123"/>
                </a:lnTo>
                <a:close/>
                <a:moveTo>
                  <a:pt x="4878" y="1123"/>
                </a:moveTo>
                <a:cubicBezTo>
                  <a:pt x="4800" y="1123"/>
                  <a:pt x="4796" y="1141"/>
                  <a:pt x="4796" y="1448"/>
                </a:cubicBezTo>
                <a:cubicBezTo>
                  <a:pt x="4796" y="1756"/>
                  <a:pt x="4800" y="1775"/>
                  <a:pt x="4878" y="1775"/>
                </a:cubicBezTo>
                <a:cubicBezTo>
                  <a:pt x="4967" y="1775"/>
                  <a:pt x="4980" y="1704"/>
                  <a:pt x="4931" y="1486"/>
                </a:cubicBezTo>
                <a:cubicBezTo>
                  <a:pt x="4911" y="1395"/>
                  <a:pt x="4911" y="1334"/>
                  <a:pt x="4931" y="1304"/>
                </a:cubicBezTo>
                <a:cubicBezTo>
                  <a:pt x="4989" y="1219"/>
                  <a:pt x="4961" y="1123"/>
                  <a:pt x="4878" y="1123"/>
                </a:cubicBezTo>
                <a:close/>
                <a:moveTo>
                  <a:pt x="6860" y="1123"/>
                </a:moveTo>
                <a:cubicBezTo>
                  <a:pt x="6763" y="1123"/>
                  <a:pt x="6761" y="1128"/>
                  <a:pt x="6761" y="1448"/>
                </a:cubicBezTo>
                <a:lnTo>
                  <a:pt x="6761" y="1775"/>
                </a:lnTo>
                <a:lnTo>
                  <a:pt x="6876" y="1775"/>
                </a:lnTo>
                <a:cubicBezTo>
                  <a:pt x="6959" y="1775"/>
                  <a:pt x="6985" y="1748"/>
                  <a:pt x="6969" y="1685"/>
                </a:cubicBezTo>
                <a:cubicBezTo>
                  <a:pt x="6956" y="1637"/>
                  <a:pt x="6949" y="1491"/>
                  <a:pt x="6953" y="1360"/>
                </a:cubicBezTo>
                <a:cubicBezTo>
                  <a:pt x="6959" y="1136"/>
                  <a:pt x="6953" y="1123"/>
                  <a:pt x="6860" y="1123"/>
                </a:cubicBezTo>
                <a:close/>
                <a:moveTo>
                  <a:pt x="7064" y="1123"/>
                </a:moveTo>
                <a:lnTo>
                  <a:pt x="7064" y="1448"/>
                </a:lnTo>
                <a:lnTo>
                  <a:pt x="7064" y="1775"/>
                </a:lnTo>
                <a:lnTo>
                  <a:pt x="7175" y="1775"/>
                </a:lnTo>
                <a:cubicBezTo>
                  <a:pt x="7236" y="1775"/>
                  <a:pt x="7296" y="1739"/>
                  <a:pt x="7307" y="1696"/>
                </a:cubicBezTo>
                <a:cubicBezTo>
                  <a:pt x="7322" y="1639"/>
                  <a:pt x="7336" y="1639"/>
                  <a:pt x="7360" y="1696"/>
                </a:cubicBezTo>
                <a:cubicBezTo>
                  <a:pt x="7418" y="1836"/>
                  <a:pt x="7441" y="1780"/>
                  <a:pt x="7439" y="1503"/>
                </a:cubicBezTo>
                <a:cubicBezTo>
                  <a:pt x="7437" y="1267"/>
                  <a:pt x="7434" y="1253"/>
                  <a:pt x="7410" y="1394"/>
                </a:cubicBezTo>
                <a:cubicBezTo>
                  <a:pt x="7374" y="1611"/>
                  <a:pt x="7353" y="1600"/>
                  <a:pt x="7315" y="1340"/>
                </a:cubicBezTo>
                <a:cubicBezTo>
                  <a:pt x="7288" y="1152"/>
                  <a:pt x="7269" y="1123"/>
                  <a:pt x="7174" y="1123"/>
                </a:cubicBezTo>
                <a:lnTo>
                  <a:pt x="7064" y="1123"/>
                </a:lnTo>
                <a:close/>
                <a:moveTo>
                  <a:pt x="7540" y="1123"/>
                </a:moveTo>
                <a:lnTo>
                  <a:pt x="7540" y="1448"/>
                </a:lnTo>
                <a:lnTo>
                  <a:pt x="7540" y="1775"/>
                </a:lnTo>
                <a:lnTo>
                  <a:pt x="7885" y="1775"/>
                </a:lnTo>
                <a:cubicBezTo>
                  <a:pt x="8237" y="1775"/>
                  <a:pt x="8258" y="1756"/>
                  <a:pt x="8197" y="1486"/>
                </a:cubicBezTo>
                <a:cubicBezTo>
                  <a:pt x="8177" y="1395"/>
                  <a:pt x="8177" y="1334"/>
                  <a:pt x="8197" y="1304"/>
                </a:cubicBezTo>
                <a:cubicBezTo>
                  <a:pt x="8259" y="1213"/>
                  <a:pt x="8225" y="1123"/>
                  <a:pt x="8127" y="1123"/>
                </a:cubicBezTo>
                <a:cubicBezTo>
                  <a:pt x="8033" y="1123"/>
                  <a:pt x="8027" y="1136"/>
                  <a:pt x="8040" y="1333"/>
                </a:cubicBezTo>
                <a:cubicBezTo>
                  <a:pt x="8049" y="1494"/>
                  <a:pt x="8037" y="1565"/>
                  <a:pt x="7986" y="1630"/>
                </a:cubicBezTo>
                <a:cubicBezTo>
                  <a:pt x="7881" y="1764"/>
                  <a:pt x="7826" y="1668"/>
                  <a:pt x="7840" y="1375"/>
                </a:cubicBezTo>
                <a:lnTo>
                  <a:pt x="7852" y="1123"/>
                </a:lnTo>
                <a:lnTo>
                  <a:pt x="7697" y="1123"/>
                </a:lnTo>
                <a:lnTo>
                  <a:pt x="7540" y="1123"/>
                </a:lnTo>
                <a:close/>
                <a:moveTo>
                  <a:pt x="10329" y="1123"/>
                </a:moveTo>
                <a:lnTo>
                  <a:pt x="10329" y="1448"/>
                </a:lnTo>
                <a:lnTo>
                  <a:pt x="10329" y="1775"/>
                </a:lnTo>
                <a:lnTo>
                  <a:pt x="10559" y="1775"/>
                </a:lnTo>
                <a:cubicBezTo>
                  <a:pt x="10785" y="1775"/>
                  <a:pt x="10789" y="1772"/>
                  <a:pt x="10776" y="1602"/>
                </a:cubicBezTo>
                <a:cubicBezTo>
                  <a:pt x="10755" y="1339"/>
                  <a:pt x="10818" y="1309"/>
                  <a:pt x="10878" y="1555"/>
                </a:cubicBezTo>
                <a:cubicBezTo>
                  <a:pt x="10908" y="1675"/>
                  <a:pt x="10941" y="1775"/>
                  <a:pt x="10952" y="1775"/>
                </a:cubicBezTo>
                <a:cubicBezTo>
                  <a:pt x="10964" y="1775"/>
                  <a:pt x="10978" y="1628"/>
                  <a:pt x="10984" y="1448"/>
                </a:cubicBezTo>
                <a:cubicBezTo>
                  <a:pt x="10991" y="1234"/>
                  <a:pt x="10983" y="1123"/>
                  <a:pt x="10959" y="1123"/>
                </a:cubicBezTo>
                <a:cubicBezTo>
                  <a:pt x="10940" y="1123"/>
                  <a:pt x="10931" y="1182"/>
                  <a:pt x="10940" y="1259"/>
                </a:cubicBezTo>
                <a:cubicBezTo>
                  <a:pt x="10963" y="1474"/>
                  <a:pt x="10893" y="1514"/>
                  <a:pt x="10853" y="1308"/>
                </a:cubicBezTo>
                <a:cubicBezTo>
                  <a:pt x="10820" y="1131"/>
                  <a:pt x="10807" y="1123"/>
                  <a:pt x="10574" y="1123"/>
                </a:cubicBezTo>
                <a:lnTo>
                  <a:pt x="10329" y="1123"/>
                </a:lnTo>
                <a:close/>
                <a:moveTo>
                  <a:pt x="13768" y="1123"/>
                </a:moveTo>
                <a:cubicBezTo>
                  <a:pt x="13749" y="1123"/>
                  <a:pt x="13725" y="1158"/>
                  <a:pt x="13715" y="1199"/>
                </a:cubicBezTo>
                <a:cubicBezTo>
                  <a:pt x="13701" y="1252"/>
                  <a:pt x="13683" y="1250"/>
                  <a:pt x="13655" y="1194"/>
                </a:cubicBezTo>
                <a:cubicBezTo>
                  <a:pt x="13633" y="1150"/>
                  <a:pt x="13556" y="1124"/>
                  <a:pt x="13484" y="1137"/>
                </a:cubicBezTo>
                <a:cubicBezTo>
                  <a:pt x="13329" y="1163"/>
                  <a:pt x="13293" y="1339"/>
                  <a:pt x="13414" y="1472"/>
                </a:cubicBezTo>
                <a:cubicBezTo>
                  <a:pt x="13501" y="1567"/>
                  <a:pt x="13485" y="1735"/>
                  <a:pt x="13394" y="1679"/>
                </a:cubicBezTo>
                <a:cubicBezTo>
                  <a:pt x="13363" y="1659"/>
                  <a:pt x="13338" y="1671"/>
                  <a:pt x="13338" y="1704"/>
                </a:cubicBezTo>
                <a:cubicBezTo>
                  <a:pt x="13338" y="1737"/>
                  <a:pt x="13441" y="1764"/>
                  <a:pt x="13568" y="1765"/>
                </a:cubicBezTo>
                <a:lnTo>
                  <a:pt x="13797" y="1770"/>
                </a:lnTo>
                <a:lnTo>
                  <a:pt x="13746" y="1584"/>
                </a:lnTo>
                <a:cubicBezTo>
                  <a:pt x="13698" y="1411"/>
                  <a:pt x="13699" y="1390"/>
                  <a:pt x="13748" y="1260"/>
                </a:cubicBezTo>
                <a:cubicBezTo>
                  <a:pt x="13777" y="1184"/>
                  <a:pt x="13786" y="1123"/>
                  <a:pt x="13768" y="1123"/>
                </a:cubicBezTo>
                <a:close/>
                <a:moveTo>
                  <a:pt x="13988" y="1123"/>
                </a:moveTo>
                <a:cubicBezTo>
                  <a:pt x="13900" y="1123"/>
                  <a:pt x="13897" y="1134"/>
                  <a:pt x="13897" y="1448"/>
                </a:cubicBezTo>
                <a:cubicBezTo>
                  <a:pt x="13897" y="1767"/>
                  <a:pt x="13899" y="1775"/>
                  <a:pt x="13993" y="1775"/>
                </a:cubicBezTo>
                <a:cubicBezTo>
                  <a:pt x="14046" y="1775"/>
                  <a:pt x="14099" y="1739"/>
                  <a:pt x="14111" y="1696"/>
                </a:cubicBezTo>
                <a:cubicBezTo>
                  <a:pt x="14125" y="1639"/>
                  <a:pt x="14140" y="1639"/>
                  <a:pt x="14164" y="1696"/>
                </a:cubicBezTo>
                <a:cubicBezTo>
                  <a:pt x="14221" y="1833"/>
                  <a:pt x="14238" y="1783"/>
                  <a:pt x="14249" y="1448"/>
                </a:cubicBezTo>
                <a:cubicBezTo>
                  <a:pt x="14257" y="1225"/>
                  <a:pt x="14248" y="1123"/>
                  <a:pt x="14223" y="1123"/>
                </a:cubicBezTo>
                <a:cubicBezTo>
                  <a:pt x="14203" y="1123"/>
                  <a:pt x="14193" y="1169"/>
                  <a:pt x="14202" y="1225"/>
                </a:cubicBezTo>
                <a:cubicBezTo>
                  <a:pt x="14229" y="1392"/>
                  <a:pt x="14159" y="1430"/>
                  <a:pt x="14117" y="1270"/>
                </a:cubicBezTo>
                <a:cubicBezTo>
                  <a:pt x="14092" y="1175"/>
                  <a:pt x="14046" y="1123"/>
                  <a:pt x="13988" y="1123"/>
                </a:cubicBezTo>
                <a:close/>
                <a:moveTo>
                  <a:pt x="20501" y="1123"/>
                </a:moveTo>
                <a:cubicBezTo>
                  <a:pt x="20405" y="1123"/>
                  <a:pt x="20317" y="1159"/>
                  <a:pt x="20305" y="1203"/>
                </a:cubicBezTo>
                <a:cubicBezTo>
                  <a:pt x="20291" y="1259"/>
                  <a:pt x="20276" y="1259"/>
                  <a:pt x="20252" y="1203"/>
                </a:cubicBezTo>
                <a:cubicBezTo>
                  <a:pt x="20197" y="1070"/>
                  <a:pt x="20186" y="1109"/>
                  <a:pt x="20186" y="1448"/>
                </a:cubicBezTo>
                <a:cubicBezTo>
                  <a:pt x="20186" y="1811"/>
                  <a:pt x="20193" y="1831"/>
                  <a:pt x="20249" y="1648"/>
                </a:cubicBezTo>
                <a:cubicBezTo>
                  <a:pt x="20286" y="1527"/>
                  <a:pt x="20289" y="1527"/>
                  <a:pt x="20308" y="1648"/>
                </a:cubicBezTo>
                <a:cubicBezTo>
                  <a:pt x="20325" y="1749"/>
                  <a:pt x="20366" y="1775"/>
                  <a:pt x="20506" y="1775"/>
                </a:cubicBezTo>
                <a:cubicBezTo>
                  <a:pt x="20603" y="1775"/>
                  <a:pt x="20691" y="1739"/>
                  <a:pt x="20702" y="1696"/>
                </a:cubicBezTo>
                <a:cubicBezTo>
                  <a:pt x="20717" y="1639"/>
                  <a:pt x="20732" y="1639"/>
                  <a:pt x="20755" y="1696"/>
                </a:cubicBezTo>
                <a:cubicBezTo>
                  <a:pt x="20813" y="1833"/>
                  <a:pt x="20830" y="1783"/>
                  <a:pt x="20841" y="1448"/>
                </a:cubicBezTo>
                <a:cubicBezTo>
                  <a:pt x="20848" y="1234"/>
                  <a:pt x="20840" y="1123"/>
                  <a:pt x="20817" y="1123"/>
                </a:cubicBezTo>
                <a:cubicBezTo>
                  <a:pt x="20797" y="1123"/>
                  <a:pt x="20788" y="1182"/>
                  <a:pt x="20796" y="1259"/>
                </a:cubicBezTo>
                <a:cubicBezTo>
                  <a:pt x="20820" y="1474"/>
                  <a:pt x="20750" y="1514"/>
                  <a:pt x="20711" y="1308"/>
                </a:cubicBezTo>
                <a:cubicBezTo>
                  <a:pt x="20679" y="1140"/>
                  <a:pt x="20659" y="1123"/>
                  <a:pt x="20501" y="1123"/>
                </a:cubicBezTo>
                <a:close/>
                <a:moveTo>
                  <a:pt x="10158" y="1133"/>
                </a:moveTo>
                <a:cubicBezTo>
                  <a:pt x="10060" y="1167"/>
                  <a:pt x="10054" y="1369"/>
                  <a:pt x="10148" y="1472"/>
                </a:cubicBezTo>
                <a:cubicBezTo>
                  <a:pt x="10235" y="1567"/>
                  <a:pt x="10219" y="1735"/>
                  <a:pt x="10129" y="1679"/>
                </a:cubicBezTo>
                <a:cubicBezTo>
                  <a:pt x="10097" y="1659"/>
                  <a:pt x="10072" y="1673"/>
                  <a:pt x="10072" y="1709"/>
                </a:cubicBezTo>
                <a:cubicBezTo>
                  <a:pt x="10072" y="1801"/>
                  <a:pt x="10216" y="1790"/>
                  <a:pt x="10240" y="1697"/>
                </a:cubicBezTo>
                <a:cubicBezTo>
                  <a:pt x="10250" y="1656"/>
                  <a:pt x="10249" y="1567"/>
                  <a:pt x="10237" y="1499"/>
                </a:cubicBezTo>
                <a:cubicBezTo>
                  <a:pt x="10224" y="1431"/>
                  <a:pt x="10217" y="1316"/>
                  <a:pt x="10221" y="1243"/>
                </a:cubicBezTo>
                <a:cubicBezTo>
                  <a:pt x="10226" y="1143"/>
                  <a:pt x="10211" y="1115"/>
                  <a:pt x="10158" y="1133"/>
                </a:cubicBezTo>
                <a:close/>
                <a:moveTo>
                  <a:pt x="6679" y="1137"/>
                </a:moveTo>
                <a:cubicBezTo>
                  <a:pt x="6673" y="1129"/>
                  <a:pt x="6665" y="1130"/>
                  <a:pt x="6653" y="1138"/>
                </a:cubicBezTo>
                <a:cubicBezTo>
                  <a:pt x="6639" y="1150"/>
                  <a:pt x="6620" y="1176"/>
                  <a:pt x="6595" y="1213"/>
                </a:cubicBezTo>
                <a:cubicBezTo>
                  <a:pt x="6547" y="1284"/>
                  <a:pt x="6522" y="1284"/>
                  <a:pt x="6474" y="1213"/>
                </a:cubicBezTo>
                <a:cubicBezTo>
                  <a:pt x="6388" y="1085"/>
                  <a:pt x="6388" y="1088"/>
                  <a:pt x="6423" y="1448"/>
                </a:cubicBezTo>
                <a:cubicBezTo>
                  <a:pt x="6457" y="1802"/>
                  <a:pt x="6487" y="1862"/>
                  <a:pt x="6513" y="1623"/>
                </a:cubicBezTo>
                <a:cubicBezTo>
                  <a:pt x="6531" y="1460"/>
                  <a:pt x="6595" y="1497"/>
                  <a:pt x="6595" y="1670"/>
                </a:cubicBezTo>
                <a:cubicBezTo>
                  <a:pt x="6595" y="1898"/>
                  <a:pt x="6647" y="1756"/>
                  <a:pt x="6676" y="1448"/>
                </a:cubicBezTo>
                <a:cubicBezTo>
                  <a:pt x="6694" y="1256"/>
                  <a:pt x="6697" y="1159"/>
                  <a:pt x="6679" y="1137"/>
                </a:cubicBezTo>
                <a:close/>
                <a:moveTo>
                  <a:pt x="20012" y="1137"/>
                </a:moveTo>
                <a:cubicBezTo>
                  <a:pt x="19915" y="1170"/>
                  <a:pt x="19912" y="1370"/>
                  <a:pt x="20006" y="1472"/>
                </a:cubicBezTo>
                <a:cubicBezTo>
                  <a:pt x="20093" y="1567"/>
                  <a:pt x="20076" y="1735"/>
                  <a:pt x="19986" y="1679"/>
                </a:cubicBezTo>
                <a:cubicBezTo>
                  <a:pt x="19954" y="1659"/>
                  <a:pt x="19929" y="1673"/>
                  <a:pt x="19929" y="1709"/>
                </a:cubicBezTo>
                <a:cubicBezTo>
                  <a:pt x="19929" y="1745"/>
                  <a:pt x="19964" y="1775"/>
                  <a:pt x="20006" y="1775"/>
                </a:cubicBezTo>
                <a:cubicBezTo>
                  <a:pt x="20101" y="1775"/>
                  <a:pt x="20137" y="1582"/>
                  <a:pt x="20064" y="1455"/>
                </a:cubicBezTo>
                <a:cubicBezTo>
                  <a:pt x="20027" y="1390"/>
                  <a:pt x="20021" y="1347"/>
                  <a:pt x="20045" y="1311"/>
                </a:cubicBezTo>
                <a:cubicBezTo>
                  <a:pt x="20105" y="1223"/>
                  <a:pt x="20083" y="1112"/>
                  <a:pt x="20012" y="1137"/>
                </a:cubicBezTo>
                <a:close/>
                <a:moveTo>
                  <a:pt x="14353" y="2275"/>
                </a:moveTo>
                <a:cubicBezTo>
                  <a:pt x="14342" y="2286"/>
                  <a:pt x="14331" y="2314"/>
                  <a:pt x="14319" y="2361"/>
                </a:cubicBezTo>
                <a:cubicBezTo>
                  <a:pt x="14304" y="2418"/>
                  <a:pt x="14289" y="2418"/>
                  <a:pt x="14266" y="2361"/>
                </a:cubicBezTo>
                <a:cubicBezTo>
                  <a:pt x="14247" y="2318"/>
                  <a:pt x="14189" y="2282"/>
                  <a:pt x="14136" y="2282"/>
                </a:cubicBezTo>
                <a:cubicBezTo>
                  <a:pt x="14063" y="2282"/>
                  <a:pt x="14041" y="2313"/>
                  <a:pt x="14044" y="2409"/>
                </a:cubicBezTo>
                <a:cubicBezTo>
                  <a:pt x="14047" y="2491"/>
                  <a:pt x="14027" y="2536"/>
                  <a:pt x="13988" y="2536"/>
                </a:cubicBezTo>
                <a:cubicBezTo>
                  <a:pt x="13949" y="2536"/>
                  <a:pt x="13928" y="2491"/>
                  <a:pt x="13931" y="2409"/>
                </a:cubicBezTo>
                <a:cubicBezTo>
                  <a:pt x="13934" y="2307"/>
                  <a:pt x="13911" y="2282"/>
                  <a:pt x="13810" y="2282"/>
                </a:cubicBezTo>
                <a:lnTo>
                  <a:pt x="13686" y="2282"/>
                </a:lnTo>
                <a:lnTo>
                  <a:pt x="13686" y="2571"/>
                </a:lnTo>
                <a:cubicBezTo>
                  <a:pt x="13686" y="2742"/>
                  <a:pt x="13700" y="2861"/>
                  <a:pt x="13720" y="2861"/>
                </a:cubicBezTo>
                <a:cubicBezTo>
                  <a:pt x="13740" y="2861"/>
                  <a:pt x="13748" y="2798"/>
                  <a:pt x="13739" y="2715"/>
                </a:cubicBezTo>
                <a:cubicBezTo>
                  <a:pt x="13731" y="2636"/>
                  <a:pt x="13732" y="2522"/>
                  <a:pt x="13742" y="2460"/>
                </a:cubicBezTo>
                <a:cubicBezTo>
                  <a:pt x="13773" y="2266"/>
                  <a:pt x="13892" y="2470"/>
                  <a:pt x="13874" y="2687"/>
                </a:cubicBezTo>
                <a:cubicBezTo>
                  <a:pt x="13865" y="2802"/>
                  <a:pt x="13873" y="2861"/>
                  <a:pt x="13901" y="2861"/>
                </a:cubicBezTo>
                <a:cubicBezTo>
                  <a:pt x="13923" y="2861"/>
                  <a:pt x="13939" y="2819"/>
                  <a:pt x="13935" y="2770"/>
                </a:cubicBezTo>
                <a:cubicBezTo>
                  <a:pt x="13930" y="2720"/>
                  <a:pt x="13954" y="2680"/>
                  <a:pt x="13988" y="2680"/>
                </a:cubicBezTo>
                <a:cubicBezTo>
                  <a:pt x="14021" y="2680"/>
                  <a:pt x="14045" y="2720"/>
                  <a:pt x="14041" y="2770"/>
                </a:cubicBezTo>
                <a:cubicBezTo>
                  <a:pt x="14031" y="2884"/>
                  <a:pt x="14233" y="2894"/>
                  <a:pt x="14262" y="2782"/>
                </a:cubicBezTo>
                <a:cubicBezTo>
                  <a:pt x="14277" y="2725"/>
                  <a:pt x="14291" y="2725"/>
                  <a:pt x="14314" y="2782"/>
                </a:cubicBezTo>
                <a:cubicBezTo>
                  <a:pt x="14370" y="2916"/>
                  <a:pt x="14389" y="2872"/>
                  <a:pt x="14401" y="2571"/>
                </a:cubicBezTo>
                <a:cubicBezTo>
                  <a:pt x="14409" y="2359"/>
                  <a:pt x="14386" y="2242"/>
                  <a:pt x="14353" y="2275"/>
                </a:cubicBezTo>
                <a:close/>
                <a:moveTo>
                  <a:pt x="3486" y="2282"/>
                </a:moveTo>
                <a:cubicBezTo>
                  <a:pt x="3376" y="2282"/>
                  <a:pt x="3374" y="2286"/>
                  <a:pt x="3374" y="2571"/>
                </a:cubicBezTo>
                <a:cubicBezTo>
                  <a:pt x="3374" y="2857"/>
                  <a:pt x="3376" y="2861"/>
                  <a:pt x="3486" y="2861"/>
                </a:cubicBezTo>
                <a:cubicBezTo>
                  <a:pt x="3607" y="2861"/>
                  <a:pt x="3653" y="2705"/>
                  <a:pt x="3616" y="2426"/>
                </a:cubicBezTo>
                <a:cubicBezTo>
                  <a:pt x="3602" y="2315"/>
                  <a:pt x="3571" y="2282"/>
                  <a:pt x="3486" y="2282"/>
                </a:cubicBezTo>
                <a:close/>
                <a:moveTo>
                  <a:pt x="3707" y="2282"/>
                </a:moveTo>
                <a:lnTo>
                  <a:pt x="3707" y="2571"/>
                </a:lnTo>
                <a:lnTo>
                  <a:pt x="3707" y="2861"/>
                </a:lnTo>
                <a:lnTo>
                  <a:pt x="3868" y="2861"/>
                </a:lnTo>
                <a:cubicBezTo>
                  <a:pt x="3968" y="2861"/>
                  <a:pt x="4021" y="2834"/>
                  <a:pt x="4009" y="2788"/>
                </a:cubicBezTo>
                <a:cubicBezTo>
                  <a:pt x="3999" y="2748"/>
                  <a:pt x="4015" y="2694"/>
                  <a:pt x="4045" y="2668"/>
                </a:cubicBezTo>
                <a:cubicBezTo>
                  <a:pt x="4076" y="2642"/>
                  <a:pt x="4130" y="2558"/>
                  <a:pt x="4166" y="2480"/>
                </a:cubicBezTo>
                <a:cubicBezTo>
                  <a:pt x="4249" y="2301"/>
                  <a:pt x="4307" y="2382"/>
                  <a:pt x="4290" y="2653"/>
                </a:cubicBezTo>
                <a:cubicBezTo>
                  <a:pt x="4278" y="2852"/>
                  <a:pt x="4283" y="2861"/>
                  <a:pt x="4393" y="2861"/>
                </a:cubicBezTo>
                <a:cubicBezTo>
                  <a:pt x="4470" y="2861"/>
                  <a:pt x="4506" y="2829"/>
                  <a:pt x="4501" y="2770"/>
                </a:cubicBezTo>
                <a:cubicBezTo>
                  <a:pt x="4497" y="2720"/>
                  <a:pt x="4521" y="2680"/>
                  <a:pt x="4554" y="2680"/>
                </a:cubicBezTo>
                <a:cubicBezTo>
                  <a:pt x="4587" y="2680"/>
                  <a:pt x="4611" y="2720"/>
                  <a:pt x="4607" y="2770"/>
                </a:cubicBezTo>
                <a:cubicBezTo>
                  <a:pt x="4603" y="2819"/>
                  <a:pt x="4616" y="2861"/>
                  <a:pt x="4637" y="2861"/>
                </a:cubicBezTo>
                <a:cubicBezTo>
                  <a:pt x="4661" y="2861"/>
                  <a:pt x="4675" y="2755"/>
                  <a:pt x="4675" y="2571"/>
                </a:cubicBezTo>
                <a:cubicBezTo>
                  <a:pt x="4675" y="2403"/>
                  <a:pt x="4661" y="2282"/>
                  <a:pt x="4641" y="2282"/>
                </a:cubicBezTo>
                <a:cubicBezTo>
                  <a:pt x="4622" y="2282"/>
                  <a:pt x="4608" y="2339"/>
                  <a:pt x="4610" y="2409"/>
                </a:cubicBezTo>
                <a:cubicBezTo>
                  <a:pt x="4613" y="2491"/>
                  <a:pt x="4593" y="2536"/>
                  <a:pt x="4554" y="2536"/>
                </a:cubicBezTo>
                <a:cubicBezTo>
                  <a:pt x="4515" y="2536"/>
                  <a:pt x="4495" y="2491"/>
                  <a:pt x="4497" y="2409"/>
                </a:cubicBezTo>
                <a:cubicBezTo>
                  <a:pt x="4501" y="2294"/>
                  <a:pt x="4464" y="2282"/>
                  <a:pt x="4104" y="2282"/>
                </a:cubicBezTo>
                <a:lnTo>
                  <a:pt x="3707" y="2282"/>
                </a:lnTo>
                <a:close/>
                <a:moveTo>
                  <a:pt x="7907" y="2282"/>
                </a:moveTo>
                <a:cubicBezTo>
                  <a:pt x="7888" y="2282"/>
                  <a:pt x="7874" y="2339"/>
                  <a:pt x="7876" y="2409"/>
                </a:cubicBezTo>
                <a:cubicBezTo>
                  <a:pt x="7879" y="2491"/>
                  <a:pt x="7859" y="2536"/>
                  <a:pt x="7820" y="2536"/>
                </a:cubicBezTo>
                <a:cubicBezTo>
                  <a:pt x="7781" y="2536"/>
                  <a:pt x="7760" y="2490"/>
                  <a:pt x="7762" y="2411"/>
                </a:cubicBezTo>
                <a:cubicBezTo>
                  <a:pt x="7766" y="2297"/>
                  <a:pt x="7717" y="2287"/>
                  <a:pt x="7203" y="2289"/>
                </a:cubicBezTo>
                <a:lnTo>
                  <a:pt x="6640" y="2290"/>
                </a:lnTo>
                <a:lnTo>
                  <a:pt x="6640" y="2571"/>
                </a:lnTo>
                <a:lnTo>
                  <a:pt x="6640" y="2853"/>
                </a:lnTo>
                <a:lnTo>
                  <a:pt x="6967" y="2856"/>
                </a:lnTo>
                <a:cubicBezTo>
                  <a:pt x="7175" y="2858"/>
                  <a:pt x="7287" y="2833"/>
                  <a:pt x="7275" y="2787"/>
                </a:cubicBezTo>
                <a:cubicBezTo>
                  <a:pt x="7265" y="2747"/>
                  <a:pt x="7281" y="2694"/>
                  <a:pt x="7311" y="2668"/>
                </a:cubicBezTo>
                <a:cubicBezTo>
                  <a:pt x="7341" y="2642"/>
                  <a:pt x="7390" y="2572"/>
                  <a:pt x="7419" y="2510"/>
                </a:cubicBezTo>
                <a:cubicBezTo>
                  <a:pt x="7537" y="2269"/>
                  <a:pt x="7730" y="2388"/>
                  <a:pt x="7706" y="2687"/>
                </a:cubicBezTo>
                <a:cubicBezTo>
                  <a:pt x="7697" y="2802"/>
                  <a:pt x="7705" y="2861"/>
                  <a:pt x="7733" y="2861"/>
                </a:cubicBezTo>
                <a:cubicBezTo>
                  <a:pt x="7755" y="2861"/>
                  <a:pt x="7771" y="2819"/>
                  <a:pt x="7767" y="2770"/>
                </a:cubicBezTo>
                <a:cubicBezTo>
                  <a:pt x="7762" y="2720"/>
                  <a:pt x="7786" y="2680"/>
                  <a:pt x="7820" y="2680"/>
                </a:cubicBezTo>
                <a:cubicBezTo>
                  <a:pt x="7853" y="2680"/>
                  <a:pt x="7876" y="2720"/>
                  <a:pt x="7872" y="2770"/>
                </a:cubicBezTo>
                <a:cubicBezTo>
                  <a:pt x="7868" y="2819"/>
                  <a:pt x="7882" y="2861"/>
                  <a:pt x="7902" y="2861"/>
                </a:cubicBezTo>
                <a:cubicBezTo>
                  <a:pt x="7926" y="2861"/>
                  <a:pt x="7941" y="2755"/>
                  <a:pt x="7941" y="2571"/>
                </a:cubicBezTo>
                <a:cubicBezTo>
                  <a:pt x="7941" y="2403"/>
                  <a:pt x="7927" y="2282"/>
                  <a:pt x="7907" y="2282"/>
                </a:cubicBezTo>
                <a:close/>
                <a:moveTo>
                  <a:pt x="9997" y="2282"/>
                </a:moveTo>
                <a:cubicBezTo>
                  <a:pt x="9805" y="2282"/>
                  <a:pt x="9648" y="2294"/>
                  <a:pt x="9648" y="2309"/>
                </a:cubicBezTo>
                <a:cubicBezTo>
                  <a:pt x="9648" y="2324"/>
                  <a:pt x="9669" y="2430"/>
                  <a:pt x="9694" y="2544"/>
                </a:cubicBezTo>
                <a:cubicBezTo>
                  <a:pt x="9735" y="2730"/>
                  <a:pt x="9739" y="2735"/>
                  <a:pt x="9740" y="2593"/>
                </a:cubicBezTo>
                <a:cubicBezTo>
                  <a:pt x="9740" y="2386"/>
                  <a:pt x="9784" y="2327"/>
                  <a:pt x="9863" y="2429"/>
                </a:cubicBezTo>
                <a:cubicBezTo>
                  <a:pt x="9909" y="2488"/>
                  <a:pt x="9924" y="2561"/>
                  <a:pt x="9914" y="2687"/>
                </a:cubicBezTo>
                <a:cubicBezTo>
                  <a:pt x="9900" y="2852"/>
                  <a:pt x="9907" y="2861"/>
                  <a:pt x="10044" y="2861"/>
                </a:cubicBezTo>
                <a:cubicBezTo>
                  <a:pt x="10124" y="2861"/>
                  <a:pt x="10199" y="2825"/>
                  <a:pt x="10210" y="2782"/>
                </a:cubicBezTo>
                <a:cubicBezTo>
                  <a:pt x="10224" y="2725"/>
                  <a:pt x="10239" y="2725"/>
                  <a:pt x="10263" y="2782"/>
                </a:cubicBezTo>
                <a:cubicBezTo>
                  <a:pt x="10281" y="2825"/>
                  <a:pt x="10315" y="2861"/>
                  <a:pt x="10339" y="2861"/>
                </a:cubicBezTo>
                <a:cubicBezTo>
                  <a:pt x="10375" y="2861"/>
                  <a:pt x="10373" y="2834"/>
                  <a:pt x="10331" y="2722"/>
                </a:cubicBezTo>
                <a:cubicBezTo>
                  <a:pt x="10289" y="2611"/>
                  <a:pt x="10286" y="2553"/>
                  <a:pt x="10313" y="2433"/>
                </a:cubicBezTo>
                <a:cubicBezTo>
                  <a:pt x="10346" y="2284"/>
                  <a:pt x="10341" y="2282"/>
                  <a:pt x="9997" y="2282"/>
                </a:cubicBezTo>
                <a:close/>
                <a:moveTo>
                  <a:pt x="10510" y="2282"/>
                </a:moveTo>
                <a:cubicBezTo>
                  <a:pt x="10430" y="2282"/>
                  <a:pt x="10374" y="2306"/>
                  <a:pt x="10387" y="2336"/>
                </a:cubicBezTo>
                <a:cubicBezTo>
                  <a:pt x="10399" y="2366"/>
                  <a:pt x="10426" y="2390"/>
                  <a:pt x="10445" y="2390"/>
                </a:cubicBezTo>
                <a:cubicBezTo>
                  <a:pt x="10465" y="2391"/>
                  <a:pt x="10480" y="2495"/>
                  <a:pt x="10480" y="2626"/>
                </a:cubicBezTo>
                <a:cubicBezTo>
                  <a:pt x="10480" y="2755"/>
                  <a:pt x="10493" y="2861"/>
                  <a:pt x="10510" y="2861"/>
                </a:cubicBezTo>
                <a:cubicBezTo>
                  <a:pt x="10527" y="2861"/>
                  <a:pt x="10541" y="2755"/>
                  <a:pt x="10541" y="2626"/>
                </a:cubicBezTo>
                <a:cubicBezTo>
                  <a:pt x="10541" y="2495"/>
                  <a:pt x="10556" y="2391"/>
                  <a:pt x="10575" y="2390"/>
                </a:cubicBezTo>
                <a:cubicBezTo>
                  <a:pt x="10595" y="2390"/>
                  <a:pt x="10622" y="2366"/>
                  <a:pt x="10634" y="2336"/>
                </a:cubicBezTo>
                <a:cubicBezTo>
                  <a:pt x="10647" y="2306"/>
                  <a:pt x="10591" y="2282"/>
                  <a:pt x="10510" y="2282"/>
                </a:cubicBezTo>
                <a:close/>
                <a:moveTo>
                  <a:pt x="10690" y="2282"/>
                </a:moveTo>
                <a:lnTo>
                  <a:pt x="10702" y="2571"/>
                </a:lnTo>
                <a:cubicBezTo>
                  <a:pt x="10712" y="2819"/>
                  <a:pt x="10723" y="2861"/>
                  <a:pt x="10783" y="2861"/>
                </a:cubicBezTo>
                <a:cubicBezTo>
                  <a:pt x="10822" y="2861"/>
                  <a:pt x="10864" y="2825"/>
                  <a:pt x="10875" y="2782"/>
                </a:cubicBezTo>
                <a:cubicBezTo>
                  <a:pt x="10890" y="2725"/>
                  <a:pt x="10905" y="2725"/>
                  <a:pt x="10928" y="2782"/>
                </a:cubicBezTo>
                <a:cubicBezTo>
                  <a:pt x="10946" y="2825"/>
                  <a:pt x="11065" y="2861"/>
                  <a:pt x="11193" y="2861"/>
                </a:cubicBezTo>
                <a:lnTo>
                  <a:pt x="11424" y="2861"/>
                </a:lnTo>
                <a:lnTo>
                  <a:pt x="11424" y="2577"/>
                </a:lnTo>
                <a:lnTo>
                  <a:pt x="11424" y="2290"/>
                </a:lnTo>
                <a:lnTo>
                  <a:pt x="11058" y="2287"/>
                </a:lnTo>
                <a:lnTo>
                  <a:pt x="10690" y="2282"/>
                </a:lnTo>
                <a:close/>
                <a:moveTo>
                  <a:pt x="12404" y="2282"/>
                </a:moveTo>
                <a:lnTo>
                  <a:pt x="12406" y="2570"/>
                </a:lnTo>
                <a:lnTo>
                  <a:pt x="12408" y="2856"/>
                </a:lnTo>
                <a:lnTo>
                  <a:pt x="12546" y="2849"/>
                </a:lnTo>
                <a:cubicBezTo>
                  <a:pt x="12623" y="2846"/>
                  <a:pt x="12709" y="2808"/>
                  <a:pt x="12737" y="2766"/>
                </a:cubicBezTo>
                <a:cubicBezTo>
                  <a:pt x="12773" y="2712"/>
                  <a:pt x="12800" y="2712"/>
                  <a:pt x="12829" y="2766"/>
                </a:cubicBezTo>
                <a:cubicBezTo>
                  <a:pt x="12851" y="2809"/>
                  <a:pt x="12946" y="2848"/>
                  <a:pt x="13040" y="2853"/>
                </a:cubicBezTo>
                <a:cubicBezTo>
                  <a:pt x="13176" y="2859"/>
                  <a:pt x="13215" y="2835"/>
                  <a:pt x="13231" y="2734"/>
                </a:cubicBezTo>
                <a:cubicBezTo>
                  <a:pt x="13250" y="2615"/>
                  <a:pt x="13253" y="2615"/>
                  <a:pt x="13291" y="2739"/>
                </a:cubicBezTo>
                <a:cubicBezTo>
                  <a:pt x="13348" y="2924"/>
                  <a:pt x="13529" y="2882"/>
                  <a:pt x="13544" y="2680"/>
                </a:cubicBezTo>
                <a:cubicBezTo>
                  <a:pt x="13550" y="2600"/>
                  <a:pt x="13575" y="2482"/>
                  <a:pt x="13599" y="2417"/>
                </a:cubicBezTo>
                <a:cubicBezTo>
                  <a:pt x="13639" y="2311"/>
                  <a:pt x="13629" y="2300"/>
                  <a:pt x="13499" y="2294"/>
                </a:cubicBezTo>
                <a:cubicBezTo>
                  <a:pt x="13406" y="2289"/>
                  <a:pt x="13336" y="2327"/>
                  <a:pt x="13302" y="2402"/>
                </a:cubicBezTo>
                <a:cubicBezTo>
                  <a:pt x="13253" y="2508"/>
                  <a:pt x="13246" y="2508"/>
                  <a:pt x="13229" y="2404"/>
                </a:cubicBezTo>
                <a:cubicBezTo>
                  <a:pt x="13216" y="2316"/>
                  <a:pt x="13169" y="2291"/>
                  <a:pt x="13032" y="2295"/>
                </a:cubicBezTo>
                <a:cubicBezTo>
                  <a:pt x="12934" y="2299"/>
                  <a:pt x="12854" y="2323"/>
                  <a:pt x="12854" y="2350"/>
                </a:cubicBezTo>
                <a:cubicBezTo>
                  <a:pt x="12854" y="2376"/>
                  <a:pt x="12834" y="2462"/>
                  <a:pt x="12810" y="2539"/>
                </a:cubicBezTo>
                <a:cubicBezTo>
                  <a:pt x="12769" y="2675"/>
                  <a:pt x="12767" y="2672"/>
                  <a:pt x="12736" y="2480"/>
                </a:cubicBezTo>
                <a:cubicBezTo>
                  <a:pt x="12707" y="2300"/>
                  <a:pt x="12690" y="2282"/>
                  <a:pt x="12554" y="2282"/>
                </a:cubicBezTo>
                <a:lnTo>
                  <a:pt x="12404" y="2282"/>
                </a:lnTo>
                <a:close/>
                <a:moveTo>
                  <a:pt x="14583" y="2282"/>
                </a:moveTo>
                <a:cubicBezTo>
                  <a:pt x="14508" y="2282"/>
                  <a:pt x="14502" y="2305"/>
                  <a:pt x="14502" y="2571"/>
                </a:cubicBezTo>
                <a:lnTo>
                  <a:pt x="14502" y="2861"/>
                </a:lnTo>
                <a:lnTo>
                  <a:pt x="14810" y="2854"/>
                </a:lnTo>
                <a:lnTo>
                  <a:pt x="15118" y="2849"/>
                </a:lnTo>
                <a:lnTo>
                  <a:pt x="15116" y="2571"/>
                </a:lnTo>
                <a:lnTo>
                  <a:pt x="15115" y="2294"/>
                </a:lnTo>
                <a:lnTo>
                  <a:pt x="14938" y="2290"/>
                </a:lnTo>
                <a:lnTo>
                  <a:pt x="14763" y="2289"/>
                </a:lnTo>
                <a:lnTo>
                  <a:pt x="14753" y="2521"/>
                </a:lnTo>
                <a:cubicBezTo>
                  <a:pt x="14741" y="2822"/>
                  <a:pt x="14686" y="2820"/>
                  <a:pt x="14674" y="2517"/>
                </a:cubicBezTo>
                <a:cubicBezTo>
                  <a:pt x="14665" y="2316"/>
                  <a:pt x="14653" y="2282"/>
                  <a:pt x="14583" y="2282"/>
                </a:cubicBezTo>
                <a:close/>
                <a:moveTo>
                  <a:pt x="16074" y="2282"/>
                </a:moveTo>
                <a:lnTo>
                  <a:pt x="16074" y="2571"/>
                </a:lnTo>
                <a:lnTo>
                  <a:pt x="16074" y="2861"/>
                </a:lnTo>
                <a:lnTo>
                  <a:pt x="16298" y="2861"/>
                </a:lnTo>
                <a:cubicBezTo>
                  <a:pt x="16421" y="2861"/>
                  <a:pt x="16512" y="2836"/>
                  <a:pt x="16500" y="2807"/>
                </a:cubicBezTo>
                <a:cubicBezTo>
                  <a:pt x="16488" y="2778"/>
                  <a:pt x="16455" y="2753"/>
                  <a:pt x="16427" y="2753"/>
                </a:cubicBezTo>
                <a:cubicBezTo>
                  <a:pt x="16390" y="2752"/>
                  <a:pt x="16376" y="2689"/>
                  <a:pt x="16376" y="2517"/>
                </a:cubicBezTo>
                <a:cubicBezTo>
                  <a:pt x="16377" y="2283"/>
                  <a:pt x="16376" y="2282"/>
                  <a:pt x="16225" y="2282"/>
                </a:cubicBezTo>
                <a:lnTo>
                  <a:pt x="16074" y="2282"/>
                </a:lnTo>
                <a:close/>
                <a:moveTo>
                  <a:pt x="16852" y="2282"/>
                </a:moveTo>
                <a:lnTo>
                  <a:pt x="16840" y="2571"/>
                </a:lnTo>
                <a:cubicBezTo>
                  <a:pt x="16829" y="2848"/>
                  <a:pt x="16832" y="2861"/>
                  <a:pt x="16914" y="2861"/>
                </a:cubicBezTo>
                <a:cubicBezTo>
                  <a:pt x="16989" y="2861"/>
                  <a:pt x="16999" y="2838"/>
                  <a:pt x="16990" y="2671"/>
                </a:cubicBezTo>
                <a:cubicBezTo>
                  <a:pt x="16983" y="2527"/>
                  <a:pt x="16998" y="2464"/>
                  <a:pt x="17050" y="2417"/>
                </a:cubicBezTo>
                <a:cubicBezTo>
                  <a:pt x="17129" y="2348"/>
                  <a:pt x="17165" y="2471"/>
                  <a:pt x="17139" y="2715"/>
                </a:cubicBezTo>
                <a:cubicBezTo>
                  <a:pt x="17125" y="2843"/>
                  <a:pt x="17138" y="2861"/>
                  <a:pt x="17254" y="2861"/>
                </a:cubicBezTo>
                <a:cubicBezTo>
                  <a:pt x="17326" y="2861"/>
                  <a:pt x="17395" y="2825"/>
                  <a:pt x="17406" y="2782"/>
                </a:cubicBezTo>
                <a:cubicBezTo>
                  <a:pt x="17421" y="2725"/>
                  <a:pt x="17435" y="2725"/>
                  <a:pt x="17459" y="2782"/>
                </a:cubicBezTo>
                <a:cubicBezTo>
                  <a:pt x="17477" y="2825"/>
                  <a:pt x="17560" y="2861"/>
                  <a:pt x="17644" y="2861"/>
                </a:cubicBezTo>
                <a:lnTo>
                  <a:pt x="17798" y="2861"/>
                </a:lnTo>
                <a:lnTo>
                  <a:pt x="17798" y="2571"/>
                </a:lnTo>
                <a:lnTo>
                  <a:pt x="17798" y="2282"/>
                </a:lnTo>
                <a:lnTo>
                  <a:pt x="17644" y="2282"/>
                </a:lnTo>
                <a:cubicBezTo>
                  <a:pt x="17560" y="2282"/>
                  <a:pt x="17477" y="2318"/>
                  <a:pt x="17459" y="2361"/>
                </a:cubicBezTo>
                <a:cubicBezTo>
                  <a:pt x="17435" y="2418"/>
                  <a:pt x="17421" y="2418"/>
                  <a:pt x="17406" y="2361"/>
                </a:cubicBezTo>
                <a:cubicBezTo>
                  <a:pt x="17394" y="2314"/>
                  <a:pt x="17278" y="2282"/>
                  <a:pt x="17118" y="2282"/>
                </a:cubicBezTo>
                <a:lnTo>
                  <a:pt x="16852" y="2282"/>
                </a:lnTo>
                <a:close/>
                <a:moveTo>
                  <a:pt x="18051" y="2282"/>
                </a:moveTo>
                <a:cubicBezTo>
                  <a:pt x="17952" y="2282"/>
                  <a:pt x="17948" y="2290"/>
                  <a:pt x="17948" y="2571"/>
                </a:cubicBezTo>
                <a:cubicBezTo>
                  <a:pt x="17948" y="2731"/>
                  <a:pt x="17962" y="2861"/>
                  <a:pt x="17979" y="2861"/>
                </a:cubicBezTo>
                <a:cubicBezTo>
                  <a:pt x="17996" y="2861"/>
                  <a:pt x="18009" y="2755"/>
                  <a:pt x="18009" y="2626"/>
                </a:cubicBezTo>
                <a:cubicBezTo>
                  <a:pt x="18009" y="2431"/>
                  <a:pt x="18019" y="2393"/>
                  <a:pt x="18069" y="2412"/>
                </a:cubicBezTo>
                <a:cubicBezTo>
                  <a:pt x="18143" y="2440"/>
                  <a:pt x="18213" y="2641"/>
                  <a:pt x="18192" y="2768"/>
                </a:cubicBezTo>
                <a:cubicBezTo>
                  <a:pt x="18184" y="2819"/>
                  <a:pt x="18198" y="2861"/>
                  <a:pt x="18224" y="2861"/>
                </a:cubicBezTo>
                <a:cubicBezTo>
                  <a:pt x="18249" y="2861"/>
                  <a:pt x="18262" y="2829"/>
                  <a:pt x="18252" y="2790"/>
                </a:cubicBezTo>
                <a:cubicBezTo>
                  <a:pt x="18242" y="2751"/>
                  <a:pt x="18256" y="2621"/>
                  <a:pt x="18282" y="2500"/>
                </a:cubicBezTo>
                <a:cubicBezTo>
                  <a:pt x="18308" y="2380"/>
                  <a:pt x="18315" y="2282"/>
                  <a:pt x="18300" y="2282"/>
                </a:cubicBezTo>
                <a:cubicBezTo>
                  <a:pt x="18285" y="2282"/>
                  <a:pt x="18263" y="2339"/>
                  <a:pt x="18252" y="2409"/>
                </a:cubicBezTo>
                <a:cubicBezTo>
                  <a:pt x="18232" y="2530"/>
                  <a:pt x="18230" y="2530"/>
                  <a:pt x="18192" y="2409"/>
                </a:cubicBezTo>
                <a:cubicBezTo>
                  <a:pt x="18169" y="2331"/>
                  <a:pt x="18114" y="2282"/>
                  <a:pt x="18051" y="2282"/>
                </a:cubicBezTo>
                <a:close/>
                <a:moveTo>
                  <a:pt x="19899" y="2282"/>
                </a:moveTo>
                <a:cubicBezTo>
                  <a:pt x="19852" y="2282"/>
                  <a:pt x="19805" y="2305"/>
                  <a:pt x="19793" y="2351"/>
                </a:cubicBezTo>
                <a:cubicBezTo>
                  <a:pt x="19781" y="2396"/>
                  <a:pt x="19753" y="2390"/>
                  <a:pt x="19715" y="2334"/>
                </a:cubicBezTo>
                <a:cubicBezTo>
                  <a:pt x="19663" y="2258"/>
                  <a:pt x="19647" y="2269"/>
                  <a:pt x="19600" y="2419"/>
                </a:cubicBezTo>
                <a:lnTo>
                  <a:pt x="19544" y="2593"/>
                </a:lnTo>
                <a:lnTo>
                  <a:pt x="19509" y="2438"/>
                </a:lnTo>
                <a:cubicBezTo>
                  <a:pt x="19456" y="2203"/>
                  <a:pt x="19430" y="2248"/>
                  <a:pt x="19430" y="2571"/>
                </a:cubicBezTo>
                <a:cubicBezTo>
                  <a:pt x="19430" y="2863"/>
                  <a:pt x="19463" y="2932"/>
                  <a:pt x="19528" y="2776"/>
                </a:cubicBezTo>
                <a:cubicBezTo>
                  <a:pt x="19555" y="2713"/>
                  <a:pt x="19575" y="2716"/>
                  <a:pt x="19612" y="2790"/>
                </a:cubicBezTo>
                <a:cubicBezTo>
                  <a:pt x="19651" y="2866"/>
                  <a:pt x="19674" y="2871"/>
                  <a:pt x="19719" y="2805"/>
                </a:cubicBezTo>
                <a:cubicBezTo>
                  <a:pt x="19754" y="2752"/>
                  <a:pt x="19781" y="2745"/>
                  <a:pt x="19793" y="2790"/>
                </a:cubicBezTo>
                <a:cubicBezTo>
                  <a:pt x="19818" y="2886"/>
                  <a:pt x="19981" y="2880"/>
                  <a:pt x="20006" y="2782"/>
                </a:cubicBezTo>
                <a:cubicBezTo>
                  <a:pt x="20021" y="2725"/>
                  <a:pt x="20036" y="2725"/>
                  <a:pt x="20059" y="2782"/>
                </a:cubicBezTo>
                <a:cubicBezTo>
                  <a:pt x="20077" y="2825"/>
                  <a:pt x="20166" y="2861"/>
                  <a:pt x="20256" y="2861"/>
                </a:cubicBezTo>
                <a:cubicBezTo>
                  <a:pt x="20415" y="2861"/>
                  <a:pt x="20419" y="2856"/>
                  <a:pt x="20405" y="2678"/>
                </a:cubicBezTo>
                <a:cubicBezTo>
                  <a:pt x="20395" y="2548"/>
                  <a:pt x="20407" y="2471"/>
                  <a:pt x="20448" y="2419"/>
                </a:cubicBezTo>
                <a:cubicBezTo>
                  <a:pt x="20514" y="2334"/>
                  <a:pt x="20552" y="2477"/>
                  <a:pt x="20525" y="2715"/>
                </a:cubicBezTo>
                <a:cubicBezTo>
                  <a:pt x="20516" y="2805"/>
                  <a:pt x="20524" y="2861"/>
                  <a:pt x="20549" y="2861"/>
                </a:cubicBezTo>
                <a:cubicBezTo>
                  <a:pt x="20573" y="2861"/>
                  <a:pt x="20583" y="2805"/>
                  <a:pt x="20573" y="2715"/>
                </a:cubicBezTo>
                <a:cubicBezTo>
                  <a:pt x="20564" y="2636"/>
                  <a:pt x="20566" y="2522"/>
                  <a:pt x="20576" y="2460"/>
                </a:cubicBezTo>
                <a:cubicBezTo>
                  <a:pt x="20601" y="2299"/>
                  <a:pt x="20709" y="2448"/>
                  <a:pt x="20721" y="2661"/>
                </a:cubicBezTo>
                <a:cubicBezTo>
                  <a:pt x="20729" y="2785"/>
                  <a:pt x="20753" y="2831"/>
                  <a:pt x="20825" y="2848"/>
                </a:cubicBezTo>
                <a:cubicBezTo>
                  <a:pt x="20916" y="2869"/>
                  <a:pt x="20921" y="2857"/>
                  <a:pt x="20932" y="2577"/>
                </a:cubicBezTo>
                <a:cubicBezTo>
                  <a:pt x="20939" y="2404"/>
                  <a:pt x="20931" y="2282"/>
                  <a:pt x="20913" y="2282"/>
                </a:cubicBezTo>
                <a:cubicBezTo>
                  <a:pt x="20896" y="2282"/>
                  <a:pt x="20882" y="2388"/>
                  <a:pt x="20882" y="2517"/>
                </a:cubicBezTo>
                <a:cubicBezTo>
                  <a:pt x="20882" y="2705"/>
                  <a:pt x="20869" y="2753"/>
                  <a:pt x="20821" y="2753"/>
                </a:cubicBezTo>
                <a:cubicBezTo>
                  <a:pt x="20773" y="2753"/>
                  <a:pt x="20761" y="2705"/>
                  <a:pt x="20761" y="2517"/>
                </a:cubicBezTo>
                <a:lnTo>
                  <a:pt x="20762" y="2282"/>
                </a:lnTo>
                <a:lnTo>
                  <a:pt x="20513" y="2282"/>
                </a:lnTo>
                <a:cubicBezTo>
                  <a:pt x="20373" y="2282"/>
                  <a:pt x="20257" y="2315"/>
                  <a:pt x="20246" y="2358"/>
                </a:cubicBezTo>
                <a:cubicBezTo>
                  <a:pt x="20233" y="2409"/>
                  <a:pt x="20212" y="2403"/>
                  <a:pt x="20182" y="2343"/>
                </a:cubicBezTo>
                <a:cubicBezTo>
                  <a:pt x="20147" y="2274"/>
                  <a:pt x="20123" y="2272"/>
                  <a:pt x="20079" y="2338"/>
                </a:cubicBezTo>
                <a:cubicBezTo>
                  <a:pt x="20043" y="2391"/>
                  <a:pt x="20017" y="2396"/>
                  <a:pt x="20005" y="2351"/>
                </a:cubicBezTo>
                <a:cubicBezTo>
                  <a:pt x="19993" y="2305"/>
                  <a:pt x="19946" y="2282"/>
                  <a:pt x="19899" y="2282"/>
                </a:cubicBezTo>
                <a:close/>
                <a:moveTo>
                  <a:pt x="21033" y="2290"/>
                </a:moveTo>
                <a:lnTo>
                  <a:pt x="21033" y="2577"/>
                </a:lnTo>
                <a:lnTo>
                  <a:pt x="21033" y="2861"/>
                </a:lnTo>
                <a:lnTo>
                  <a:pt x="21270" y="2861"/>
                </a:lnTo>
                <a:cubicBezTo>
                  <a:pt x="21474" y="2861"/>
                  <a:pt x="21505" y="2844"/>
                  <a:pt x="21489" y="2746"/>
                </a:cubicBezTo>
                <a:cubicBezTo>
                  <a:pt x="21479" y="2683"/>
                  <a:pt x="21472" y="2554"/>
                  <a:pt x="21472" y="2460"/>
                </a:cubicBezTo>
                <a:cubicBezTo>
                  <a:pt x="21472" y="2295"/>
                  <a:pt x="21463" y="2290"/>
                  <a:pt x="21252" y="2290"/>
                </a:cubicBezTo>
                <a:lnTo>
                  <a:pt x="21033" y="2290"/>
                </a:lnTo>
                <a:close/>
                <a:moveTo>
                  <a:pt x="16657" y="2316"/>
                </a:moveTo>
                <a:cubicBezTo>
                  <a:pt x="16634" y="2319"/>
                  <a:pt x="16611" y="2412"/>
                  <a:pt x="16584" y="2593"/>
                </a:cubicBezTo>
                <a:cubicBezTo>
                  <a:pt x="16549" y="2840"/>
                  <a:pt x="16573" y="2965"/>
                  <a:pt x="16620" y="2782"/>
                </a:cubicBezTo>
                <a:cubicBezTo>
                  <a:pt x="16635" y="2725"/>
                  <a:pt x="16649" y="2725"/>
                  <a:pt x="16673" y="2782"/>
                </a:cubicBezTo>
                <a:cubicBezTo>
                  <a:pt x="16751" y="2968"/>
                  <a:pt x="16780" y="2864"/>
                  <a:pt x="16731" y="2570"/>
                </a:cubicBezTo>
                <a:cubicBezTo>
                  <a:pt x="16703" y="2397"/>
                  <a:pt x="16680" y="2312"/>
                  <a:pt x="16657" y="2316"/>
                </a:cubicBezTo>
                <a:close/>
                <a:moveTo>
                  <a:pt x="1529" y="3405"/>
                </a:moveTo>
                <a:cubicBezTo>
                  <a:pt x="1488" y="3398"/>
                  <a:pt x="1424" y="3472"/>
                  <a:pt x="1424" y="3554"/>
                </a:cubicBezTo>
                <a:cubicBezTo>
                  <a:pt x="1424" y="3721"/>
                  <a:pt x="1361" y="3750"/>
                  <a:pt x="1343" y="3591"/>
                </a:cubicBezTo>
                <a:cubicBezTo>
                  <a:pt x="1325" y="3428"/>
                  <a:pt x="1231" y="3384"/>
                  <a:pt x="1195" y="3523"/>
                </a:cubicBezTo>
                <a:cubicBezTo>
                  <a:pt x="1180" y="3580"/>
                  <a:pt x="1189" y="3594"/>
                  <a:pt x="1222" y="3564"/>
                </a:cubicBezTo>
                <a:cubicBezTo>
                  <a:pt x="1303" y="3490"/>
                  <a:pt x="1319" y="3669"/>
                  <a:pt x="1245" y="3813"/>
                </a:cubicBezTo>
                <a:lnTo>
                  <a:pt x="1176" y="3947"/>
                </a:lnTo>
                <a:lnTo>
                  <a:pt x="1262" y="3952"/>
                </a:lnTo>
                <a:cubicBezTo>
                  <a:pt x="1310" y="3955"/>
                  <a:pt x="1376" y="3983"/>
                  <a:pt x="1409" y="4015"/>
                </a:cubicBezTo>
                <a:cubicBezTo>
                  <a:pt x="1489" y="4090"/>
                  <a:pt x="1536" y="4043"/>
                  <a:pt x="1555" y="3864"/>
                </a:cubicBezTo>
                <a:cubicBezTo>
                  <a:pt x="1574" y="3695"/>
                  <a:pt x="1688" y="3710"/>
                  <a:pt x="1672" y="3879"/>
                </a:cubicBezTo>
                <a:cubicBezTo>
                  <a:pt x="1665" y="3960"/>
                  <a:pt x="1670" y="3964"/>
                  <a:pt x="1698" y="3898"/>
                </a:cubicBezTo>
                <a:cubicBezTo>
                  <a:pt x="1726" y="3833"/>
                  <a:pt x="1748" y="3833"/>
                  <a:pt x="1790" y="3896"/>
                </a:cubicBezTo>
                <a:cubicBezTo>
                  <a:pt x="1833" y="3960"/>
                  <a:pt x="1855" y="3959"/>
                  <a:pt x="1884" y="3891"/>
                </a:cubicBezTo>
                <a:cubicBezTo>
                  <a:pt x="1913" y="3820"/>
                  <a:pt x="1907" y="3779"/>
                  <a:pt x="1853" y="3690"/>
                </a:cubicBezTo>
                <a:cubicBezTo>
                  <a:pt x="1815" y="3625"/>
                  <a:pt x="1796" y="3539"/>
                  <a:pt x="1808" y="3490"/>
                </a:cubicBezTo>
                <a:cubicBezTo>
                  <a:pt x="1822" y="3435"/>
                  <a:pt x="1811" y="3439"/>
                  <a:pt x="1780" y="3500"/>
                </a:cubicBezTo>
                <a:cubicBezTo>
                  <a:pt x="1745" y="3569"/>
                  <a:pt x="1726" y="3570"/>
                  <a:pt x="1710" y="3510"/>
                </a:cubicBezTo>
                <a:cubicBezTo>
                  <a:pt x="1699" y="3465"/>
                  <a:pt x="1663" y="3443"/>
                  <a:pt x="1632" y="3463"/>
                </a:cubicBezTo>
                <a:cubicBezTo>
                  <a:pt x="1600" y="3482"/>
                  <a:pt x="1569" y="3473"/>
                  <a:pt x="1560" y="3440"/>
                </a:cubicBezTo>
                <a:cubicBezTo>
                  <a:pt x="1555" y="3418"/>
                  <a:pt x="1543" y="3407"/>
                  <a:pt x="1529" y="3405"/>
                </a:cubicBezTo>
                <a:close/>
                <a:moveTo>
                  <a:pt x="6995" y="3749"/>
                </a:moveTo>
                <a:cubicBezTo>
                  <a:pt x="4322" y="3759"/>
                  <a:pt x="6510" y="3766"/>
                  <a:pt x="11856" y="3766"/>
                </a:cubicBezTo>
                <a:cubicBezTo>
                  <a:pt x="17203" y="3766"/>
                  <a:pt x="19390" y="3759"/>
                  <a:pt x="16717" y="3749"/>
                </a:cubicBezTo>
                <a:cubicBezTo>
                  <a:pt x="14043" y="3739"/>
                  <a:pt x="9668" y="3739"/>
                  <a:pt x="6995" y="3749"/>
                </a:cubicBezTo>
                <a:close/>
                <a:moveTo>
                  <a:pt x="12951" y="4564"/>
                </a:moveTo>
                <a:lnTo>
                  <a:pt x="12872" y="4780"/>
                </a:lnTo>
                <a:cubicBezTo>
                  <a:pt x="12795" y="4992"/>
                  <a:pt x="12791" y="4994"/>
                  <a:pt x="12774" y="4840"/>
                </a:cubicBezTo>
                <a:cubicBezTo>
                  <a:pt x="12755" y="4674"/>
                  <a:pt x="12686" y="4571"/>
                  <a:pt x="12639" y="4640"/>
                </a:cubicBezTo>
                <a:cubicBezTo>
                  <a:pt x="12624" y="4662"/>
                  <a:pt x="12612" y="4789"/>
                  <a:pt x="12612" y="4921"/>
                </a:cubicBezTo>
                <a:cubicBezTo>
                  <a:pt x="12612" y="5109"/>
                  <a:pt x="12627" y="5171"/>
                  <a:pt x="12679" y="5204"/>
                </a:cubicBezTo>
                <a:cubicBezTo>
                  <a:pt x="12733" y="5237"/>
                  <a:pt x="12739" y="5264"/>
                  <a:pt x="12709" y="5334"/>
                </a:cubicBezTo>
                <a:cubicBezTo>
                  <a:pt x="12689" y="5384"/>
                  <a:pt x="12672" y="5450"/>
                  <a:pt x="12672" y="5482"/>
                </a:cubicBezTo>
                <a:cubicBezTo>
                  <a:pt x="12672" y="5599"/>
                  <a:pt x="12731" y="5535"/>
                  <a:pt x="12766" y="5382"/>
                </a:cubicBezTo>
                <a:cubicBezTo>
                  <a:pt x="12798" y="5237"/>
                  <a:pt x="12804" y="5235"/>
                  <a:pt x="12838" y="5346"/>
                </a:cubicBezTo>
                <a:cubicBezTo>
                  <a:pt x="12899" y="5546"/>
                  <a:pt x="12975" y="5499"/>
                  <a:pt x="12975" y="5260"/>
                </a:cubicBezTo>
                <a:cubicBezTo>
                  <a:pt x="12975" y="5110"/>
                  <a:pt x="12958" y="5039"/>
                  <a:pt x="12913" y="5011"/>
                </a:cubicBezTo>
                <a:cubicBezTo>
                  <a:pt x="12852" y="4973"/>
                  <a:pt x="12851" y="4964"/>
                  <a:pt x="12900" y="4767"/>
                </a:cubicBezTo>
                <a:lnTo>
                  <a:pt x="12951" y="4564"/>
                </a:lnTo>
                <a:close/>
                <a:moveTo>
                  <a:pt x="6178" y="4620"/>
                </a:moveTo>
                <a:cubicBezTo>
                  <a:pt x="6164" y="4617"/>
                  <a:pt x="6150" y="4622"/>
                  <a:pt x="6139" y="4640"/>
                </a:cubicBezTo>
                <a:cubicBezTo>
                  <a:pt x="6124" y="4662"/>
                  <a:pt x="6111" y="4777"/>
                  <a:pt x="6111" y="4896"/>
                </a:cubicBezTo>
                <a:cubicBezTo>
                  <a:pt x="6111" y="5062"/>
                  <a:pt x="6129" y="5127"/>
                  <a:pt x="6191" y="5184"/>
                </a:cubicBezTo>
                <a:cubicBezTo>
                  <a:pt x="6252" y="5239"/>
                  <a:pt x="6264" y="5277"/>
                  <a:pt x="6237" y="5341"/>
                </a:cubicBezTo>
                <a:cubicBezTo>
                  <a:pt x="6218" y="5387"/>
                  <a:pt x="6202" y="5459"/>
                  <a:pt x="6202" y="5500"/>
                </a:cubicBezTo>
                <a:cubicBezTo>
                  <a:pt x="6203" y="5542"/>
                  <a:pt x="6229" y="5495"/>
                  <a:pt x="6261" y="5395"/>
                </a:cubicBezTo>
                <a:cubicBezTo>
                  <a:pt x="6313" y="5235"/>
                  <a:pt x="6321" y="5229"/>
                  <a:pt x="6339" y="5341"/>
                </a:cubicBezTo>
                <a:cubicBezTo>
                  <a:pt x="6350" y="5411"/>
                  <a:pt x="6384" y="5468"/>
                  <a:pt x="6416" y="5468"/>
                </a:cubicBezTo>
                <a:cubicBezTo>
                  <a:pt x="6488" y="5468"/>
                  <a:pt x="6498" y="5073"/>
                  <a:pt x="6427" y="5007"/>
                </a:cubicBezTo>
                <a:cubicBezTo>
                  <a:pt x="6390" y="4973"/>
                  <a:pt x="6387" y="4935"/>
                  <a:pt x="6414" y="4813"/>
                </a:cubicBezTo>
                <a:cubicBezTo>
                  <a:pt x="6433" y="4729"/>
                  <a:pt x="6441" y="4641"/>
                  <a:pt x="6433" y="4621"/>
                </a:cubicBezTo>
                <a:cubicBezTo>
                  <a:pt x="6424" y="4601"/>
                  <a:pt x="6396" y="4688"/>
                  <a:pt x="6369" y="4813"/>
                </a:cubicBezTo>
                <a:cubicBezTo>
                  <a:pt x="6318" y="5047"/>
                  <a:pt x="6262" y="5052"/>
                  <a:pt x="6262" y="4821"/>
                </a:cubicBezTo>
                <a:cubicBezTo>
                  <a:pt x="6262" y="4717"/>
                  <a:pt x="6220" y="4628"/>
                  <a:pt x="6178" y="4620"/>
                </a:cubicBezTo>
                <a:close/>
                <a:moveTo>
                  <a:pt x="12099" y="4672"/>
                </a:moveTo>
                <a:cubicBezTo>
                  <a:pt x="12051" y="4672"/>
                  <a:pt x="12002" y="4706"/>
                  <a:pt x="11991" y="4748"/>
                </a:cubicBezTo>
                <a:cubicBezTo>
                  <a:pt x="11960" y="4870"/>
                  <a:pt x="12001" y="4920"/>
                  <a:pt x="12051" y="4819"/>
                </a:cubicBezTo>
                <a:cubicBezTo>
                  <a:pt x="12089" y="4745"/>
                  <a:pt x="12101" y="4749"/>
                  <a:pt x="12116" y="4848"/>
                </a:cubicBezTo>
                <a:cubicBezTo>
                  <a:pt x="12129" y="4926"/>
                  <a:pt x="12107" y="5043"/>
                  <a:pt x="12056" y="5170"/>
                </a:cubicBezTo>
                <a:cubicBezTo>
                  <a:pt x="12013" y="5279"/>
                  <a:pt x="11977" y="5391"/>
                  <a:pt x="11977" y="5419"/>
                </a:cubicBezTo>
                <a:cubicBezTo>
                  <a:pt x="11977" y="5447"/>
                  <a:pt x="12027" y="5468"/>
                  <a:pt x="12088" y="5468"/>
                </a:cubicBezTo>
                <a:cubicBezTo>
                  <a:pt x="12187" y="5468"/>
                  <a:pt x="12194" y="5457"/>
                  <a:pt x="12146" y="5373"/>
                </a:cubicBezTo>
                <a:cubicBezTo>
                  <a:pt x="12097" y="5288"/>
                  <a:pt x="12097" y="5271"/>
                  <a:pt x="12140" y="5184"/>
                </a:cubicBezTo>
                <a:cubicBezTo>
                  <a:pt x="12167" y="5131"/>
                  <a:pt x="12189" y="4995"/>
                  <a:pt x="12189" y="4880"/>
                </a:cubicBezTo>
                <a:cubicBezTo>
                  <a:pt x="12189" y="4698"/>
                  <a:pt x="12177" y="4672"/>
                  <a:pt x="12099" y="4672"/>
                </a:cubicBezTo>
                <a:close/>
                <a:moveTo>
                  <a:pt x="5599" y="4674"/>
                </a:moveTo>
                <a:cubicBezTo>
                  <a:pt x="5553" y="4665"/>
                  <a:pt x="5506" y="4687"/>
                  <a:pt x="5490" y="4748"/>
                </a:cubicBezTo>
                <a:cubicBezTo>
                  <a:pt x="5458" y="4872"/>
                  <a:pt x="5501" y="4919"/>
                  <a:pt x="5552" y="4816"/>
                </a:cubicBezTo>
                <a:cubicBezTo>
                  <a:pt x="5585" y="4751"/>
                  <a:pt x="5609" y="4744"/>
                  <a:pt x="5631" y="4796"/>
                </a:cubicBezTo>
                <a:cubicBezTo>
                  <a:pt x="5652" y="4847"/>
                  <a:pt x="5633" y="4949"/>
                  <a:pt x="5569" y="5124"/>
                </a:cubicBezTo>
                <a:cubicBezTo>
                  <a:pt x="5517" y="5264"/>
                  <a:pt x="5476" y="5398"/>
                  <a:pt x="5476" y="5422"/>
                </a:cubicBezTo>
                <a:cubicBezTo>
                  <a:pt x="5476" y="5447"/>
                  <a:pt x="5533" y="5468"/>
                  <a:pt x="5603" y="5468"/>
                </a:cubicBezTo>
                <a:cubicBezTo>
                  <a:pt x="5716" y="5468"/>
                  <a:pt x="5724" y="5458"/>
                  <a:pt x="5675" y="5372"/>
                </a:cubicBezTo>
                <a:cubicBezTo>
                  <a:pt x="5623" y="5281"/>
                  <a:pt x="5622" y="5264"/>
                  <a:pt x="5669" y="5092"/>
                </a:cubicBezTo>
                <a:cubicBezTo>
                  <a:pt x="5697" y="4992"/>
                  <a:pt x="5711" y="4858"/>
                  <a:pt x="5700" y="4792"/>
                </a:cubicBezTo>
                <a:cubicBezTo>
                  <a:pt x="5689" y="4725"/>
                  <a:pt x="5645" y="4683"/>
                  <a:pt x="5599" y="4674"/>
                </a:cubicBezTo>
                <a:close/>
                <a:moveTo>
                  <a:pt x="12338" y="4684"/>
                </a:moveTo>
                <a:cubicBezTo>
                  <a:pt x="12280" y="4715"/>
                  <a:pt x="12289" y="4835"/>
                  <a:pt x="12366" y="5036"/>
                </a:cubicBezTo>
                <a:cubicBezTo>
                  <a:pt x="12469" y="5307"/>
                  <a:pt x="12463" y="5417"/>
                  <a:pt x="12348" y="5348"/>
                </a:cubicBezTo>
                <a:cubicBezTo>
                  <a:pt x="12292" y="5314"/>
                  <a:pt x="12276" y="5325"/>
                  <a:pt x="12292" y="5389"/>
                </a:cubicBezTo>
                <a:cubicBezTo>
                  <a:pt x="12305" y="5436"/>
                  <a:pt x="12358" y="5467"/>
                  <a:pt x="12411" y="5455"/>
                </a:cubicBezTo>
                <a:cubicBezTo>
                  <a:pt x="12504" y="5433"/>
                  <a:pt x="12506" y="5424"/>
                  <a:pt x="12506" y="5070"/>
                </a:cubicBezTo>
                <a:cubicBezTo>
                  <a:pt x="12506" y="4725"/>
                  <a:pt x="12502" y="4707"/>
                  <a:pt x="12419" y="4684"/>
                </a:cubicBezTo>
                <a:cubicBezTo>
                  <a:pt x="12385" y="4675"/>
                  <a:pt x="12358" y="4674"/>
                  <a:pt x="12338" y="4684"/>
                </a:cubicBezTo>
                <a:close/>
                <a:moveTo>
                  <a:pt x="5917" y="4708"/>
                </a:moveTo>
                <a:cubicBezTo>
                  <a:pt x="5800" y="4708"/>
                  <a:pt x="5790" y="4824"/>
                  <a:pt x="5886" y="5055"/>
                </a:cubicBezTo>
                <a:cubicBezTo>
                  <a:pt x="5972" y="5259"/>
                  <a:pt x="5960" y="5430"/>
                  <a:pt x="5866" y="5358"/>
                </a:cubicBezTo>
                <a:cubicBezTo>
                  <a:pt x="5833" y="5332"/>
                  <a:pt x="5808" y="5348"/>
                  <a:pt x="5808" y="5395"/>
                </a:cubicBezTo>
                <a:cubicBezTo>
                  <a:pt x="5808" y="5444"/>
                  <a:pt x="5848" y="5468"/>
                  <a:pt x="5907" y="5455"/>
                </a:cubicBezTo>
                <a:cubicBezTo>
                  <a:pt x="6003" y="5432"/>
                  <a:pt x="6005" y="5426"/>
                  <a:pt x="6005" y="5070"/>
                </a:cubicBezTo>
                <a:cubicBezTo>
                  <a:pt x="6005" y="4718"/>
                  <a:pt x="6003" y="4708"/>
                  <a:pt x="5917" y="4708"/>
                </a:cubicBezTo>
                <a:close/>
                <a:moveTo>
                  <a:pt x="6687" y="5179"/>
                </a:moveTo>
                <a:lnTo>
                  <a:pt x="6679" y="6175"/>
                </a:lnTo>
                <a:lnTo>
                  <a:pt x="6670" y="7171"/>
                </a:lnTo>
                <a:lnTo>
                  <a:pt x="5642" y="7171"/>
                </a:lnTo>
                <a:lnTo>
                  <a:pt x="4614" y="7171"/>
                </a:lnTo>
                <a:lnTo>
                  <a:pt x="4605" y="6862"/>
                </a:lnTo>
                <a:lnTo>
                  <a:pt x="4596" y="6556"/>
                </a:lnTo>
                <a:lnTo>
                  <a:pt x="3994" y="6556"/>
                </a:lnTo>
                <a:lnTo>
                  <a:pt x="3393" y="6556"/>
                </a:lnTo>
                <a:lnTo>
                  <a:pt x="3384" y="6862"/>
                </a:lnTo>
                <a:lnTo>
                  <a:pt x="3374" y="7171"/>
                </a:lnTo>
                <a:lnTo>
                  <a:pt x="2762" y="7191"/>
                </a:lnTo>
                <a:cubicBezTo>
                  <a:pt x="1950" y="7217"/>
                  <a:pt x="1950" y="7341"/>
                  <a:pt x="2762" y="7367"/>
                </a:cubicBezTo>
                <a:lnTo>
                  <a:pt x="3374" y="7388"/>
                </a:lnTo>
                <a:lnTo>
                  <a:pt x="3374" y="9054"/>
                </a:lnTo>
                <a:lnTo>
                  <a:pt x="3374" y="10720"/>
                </a:lnTo>
                <a:lnTo>
                  <a:pt x="2755" y="10754"/>
                </a:lnTo>
                <a:lnTo>
                  <a:pt x="2135" y="10789"/>
                </a:lnTo>
                <a:lnTo>
                  <a:pt x="2755" y="10826"/>
                </a:lnTo>
                <a:lnTo>
                  <a:pt x="3374" y="10865"/>
                </a:lnTo>
                <a:lnTo>
                  <a:pt x="3374" y="12531"/>
                </a:lnTo>
                <a:lnTo>
                  <a:pt x="3374" y="14196"/>
                </a:lnTo>
                <a:lnTo>
                  <a:pt x="2755" y="14230"/>
                </a:lnTo>
                <a:lnTo>
                  <a:pt x="2135" y="14267"/>
                </a:lnTo>
                <a:lnTo>
                  <a:pt x="2755" y="14303"/>
                </a:lnTo>
                <a:lnTo>
                  <a:pt x="3374" y="14341"/>
                </a:lnTo>
                <a:lnTo>
                  <a:pt x="3374" y="16044"/>
                </a:lnTo>
                <a:lnTo>
                  <a:pt x="3374" y="17746"/>
                </a:lnTo>
                <a:lnTo>
                  <a:pt x="2755" y="17780"/>
                </a:lnTo>
                <a:lnTo>
                  <a:pt x="2135" y="17816"/>
                </a:lnTo>
                <a:lnTo>
                  <a:pt x="2755" y="17851"/>
                </a:lnTo>
                <a:lnTo>
                  <a:pt x="3374" y="17890"/>
                </a:lnTo>
                <a:lnTo>
                  <a:pt x="3374" y="19593"/>
                </a:lnTo>
                <a:lnTo>
                  <a:pt x="3374" y="21295"/>
                </a:lnTo>
                <a:lnTo>
                  <a:pt x="2755" y="21333"/>
                </a:lnTo>
                <a:cubicBezTo>
                  <a:pt x="2414" y="21354"/>
                  <a:pt x="6510" y="21372"/>
                  <a:pt x="11856" y="21373"/>
                </a:cubicBezTo>
                <a:cubicBezTo>
                  <a:pt x="17203" y="21374"/>
                  <a:pt x="21434" y="21358"/>
                  <a:pt x="21259" y="21336"/>
                </a:cubicBezTo>
                <a:lnTo>
                  <a:pt x="20942" y="21295"/>
                </a:lnTo>
                <a:lnTo>
                  <a:pt x="20942" y="19593"/>
                </a:lnTo>
                <a:lnTo>
                  <a:pt x="20942" y="17890"/>
                </a:lnTo>
                <a:lnTo>
                  <a:pt x="21259" y="17857"/>
                </a:lnTo>
                <a:lnTo>
                  <a:pt x="21577" y="17823"/>
                </a:lnTo>
                <a:lnTo>
                  <a:pt x="21259" y="17784"/>
                </a:lnTo>
                <a:lnTo>
                  <a:pt x="20942" y="17746"/>
                </a:lnTo>
                <a:lnTo>
                  <a:pt x="20942" y="16044"/>
                </a:lnTo>
                <a:lnTo>
                  <a:pt x="20942" y="14341"/>
                </a:lnTo>
                <a:lnTo>
                  <a:pt x="21259" y="14308"/>
                </a:lnTo>
                <a:lnTo>
                  <a:pt x="21577" y="14274"/>
                </a:lnTo>
                <a:lnTo>
                  <a:pt x="21259" y="14235"/>
                </a:lnTo>
                <a:lnTo>
                  <a:pt x="20942" y="14196"/>
                </a:lnTo>
                <a:lnTo>
                  <a:pt x="20933" y="13816"/>
                </a:lnTo>
                <a:lnTo>
                  <a:pt x="20924" y="13435"/>
                </a:lnTo>
                <a:lnTo>
                  <a:pt x="20307" y="13435"/>
                </a:lnTo>
                <a:lnTo>
                  <a:pt x="19690" y="13435"/>
                </a:lnTo>
                <a:lnTo>
                  <a:pt x="19682" y="13816"/>
                </a:lnTo>
                <a:lnTo>
                  <a:pt x="19672" y="14196"/>
                </a:lnTo>
                <a:lnTo>
                  <a:pt x="18674" y="14196"/>
                </a:lnTo>
                <a:lnTo>
                  <a:pt x="17676" y="14196"/>
                </a:lnTo>
                <a:lnTo>
                  <a:pt x="17676" y="12531"/>
                </a:lnTo>
                <a:lnTo>
                  <a:pt x="17676" y="10865"/>
                </a:lnTo>
                <a:lnTo>
                  <a:pt x="19627" y="10828"/>
                </a:lnTo>
                <a:lnTo>
                  <a:pt x="21577" y="10793"/>
                </a:lnTo>
                <a:lnTo>
                  <a:pt x="19627" y="10755"/>
                </a:lnTo>
                <a:lnTo>
                  <a:pt x="17676" y="10720"/>
                </a:lnTo>
                <a:lnTo>
                  <a:pt x="17676" y="9054"/>
                </a:lnTo>
                <a:lnTo>
                  <a:pt x="17676" y="7388"/>
                </a:lnTo>
                <a:lnTo>
                  <a:pt x="19620" y="7371"/>
                </a:lnTo>
                <a:cubicBezTo>
                  <a:pt x="20880" y="7359"/>
                  <a:pt x="21562" y="7326"/>
                  <a:pt x="21562" y="7279"/>
                </a:cubicBezTo>
                <a:cubicBezTo>
                  <a:pt x="21562" y="7232"/>
                  <a:pt x="20649" y="7206"/>
                  <a:pt x="18924" y="7205"/>
                </a:cubicBezTo>
                <a:cubicBezTo>
                  <a:pt x="16387" y="7203"/>
                  <a:pt x="16283" y="7199"/>
                  <a:pt x="16212" y="7067"/>
                </a:cubicBezTo>
                <a:cubicBezTo>
                  <a:pt x="16148" y="6950"/>
                  <a:pt x="16143" y="6914"/>
                  <a:pt x="16178" y="6813"/>
                </a:cubicBezTo>
                <a:cubicBezTo>
                  <a:pt x="16200" y="6749"/>
                  <a:pt x="16211" y="6677"/>
                  <a:pt x="16202" y="6654"/>
                </a:cubicBezTo>
                <a:cubicBezTo>
                  <a:pt x="16192" y="6631"/>
                  <a:pt x="16163" y="6715"/>
                  <a:pt x="16137" y="6839"/>
                </a:cubicBezTo>
                <a:cubicBezTo>
                  <a:pt x="16078" y="7110"/>
                  <a:pt x="16065" y="7114"/>
                  <a:pt x="16028" y="6881"/>
                </a:cubicBezTo>
                <a:cubicBezTo>
                  <a:pt x="15985" y="6605"/>
                  <a:pt x="15883" y="6640"/>
                  <a:pt x="15872" y="6935"/>
                </a:cubicBezTo>
                <a:cubicBezTo>
                  <a:pt x="15860" y="7231"/>
                  <a:pt x="15808" y="7242"/>
                  <a:pt x="15787" y="6954"/>
                </a:cubicBezTo>
                <a:cubicBezTo>
                  <a:pt x="15773" y="6769"/>
                  <a:pt x="15758" y="6735"/>
                  <a:pt x="15681" y="6735"/>
                </a:cubicBezTo>
                <a:cubicBezTo>
                  <a:pt x="15605" y="6735"/>
                  <a:pt x="15589" y="6769"/>
                  <a:pt x="15575" y="6954"/>
                </a:cubicBezTo>
                <a:cubicBezTo>
                  <a:pt x="15558" y="7199"/>
                  <a:pt x="15471" y="7255"/>
                  <a:pt x="15466" y="7025"/>
                </a:cubicBezTo>
                <a:cubicBezTo>
                  <a:pt x="15460" y="6729"/>
                  <a:pt x="15453" y="6699"/>
                  <a:pt x="15386" y="6700"/>
                </a:cubicBezTo>
                <a:cubicBezTo>
                  <a:pt x="15305" y="6701"/>
                  <a:pt x="15220" y="6817"/>
                  <a:pt x="15250" y="6888"/>
                </a:cubicBezTo>
                <a:cubicBezTo>
                  <a:pt x="15261" y="6916"/>
                  <a:pt x="15293" y="6897"/>
                  <a:pt x="15319" y="6845"/>
                </a:cubicBezTo>
                <a:cubicBezTo>
                  <a:pt x="15398" y="6689"/>
                  <a:pt x="15449" y="6876"/>
                  <a:pt x="15379" y="7062"/>
                </a:cubicBezTo>
                <a:cubicBezTo>
                  <a:pt x="15326" y="7201"/>
                  <a:pt x="15293" y="7210"/>
                  <a:pt x="14881" y="7191"/>
                </a:cubicBezTo>
                <a:lnTo>
                  <a:pt x="14441" y="7171"/>
                </a:lnTo>
                <a:lnTo>
                  <a:pt x="14432" y="6175"/>
                </a:lnTo>
                <a:lnTo>
                  <a:pt x="14424" y="5179"/>
                </a:lnTo>
                <a:lnTo>
                  <a:pt x="13807" y="5179"/>
                </a:lnTo>
                <a:lnTo>
                  <a:pt x="13188" y="5179"/>
                </a:lnTo>
                <a:lnTo>
                  <a:pt x="13180" y="6175"/>
                </a:lnTo>
                <a:lnTo>
                  <a:pt x="13172" y="7171"/>
                </a:lnTo>
                <a:lnTo>
                  <a:pt x="12174" y="7171"/>
                </a:lnTo>
                <a:lnTo>
                  <a:pt x="11176" y="7171"/>
                </a:lnTo>
                <a:lnTo>
                  <a:pt x="11167" y="6500"/>
                </a:lnTo>
                <a:lnTo>
                  <a:pt x="11159" y="5831"/>
                </a:lnTo>
                <a:lnTo>
                  <a:pt x="10541" y="5831"/>
                </a:lnTo>
                <a:lnTo>
                  <a:pt x="9923" y="5831"/>
                </a:lnTo>
                <a:lnTo>
                  <a:pt x="9914" y="6500"/>
                </a:lnTo>
                <a:lnTo>
                  <a:pt x="9906" y="7171"/>
                </a:lnTo>
                <a:lnTo>
                  <a:pt x="8923" y="7171"/>
                </a:lnTo>
                <a:lnTo>
                  <a:pt x="7941" y="7171"/>
                </a:lnTo>
                <a:lnTo>
                  <a:pt x="7932" y="6175"/>
                </a:lnTo>
                <a:lnTo>
                  <a:pt x="7924" y="5179"/>
                </a:lnTo>
                <a:lnTo>
                  <a:pt x="7305" y="5179"/>
                </a:lnTo>
                <a:lnTo>
                  <a:pt x="6687" y="5179"/>
                </a:lnTo>
                <a:close/>
                <a:moveTo>
                  <a:pt x="225" y="5314"/>
                </a:moveTo>
                <a:cubicBezTo>
                  <a:pt x="211" y="5329"/>
                  <a:pt x="168" y="5468"/>
                  <a:pt x="130" y="5622"/>
                </a:cubicBezTo>
                <a:lnTo>
                  <a:pt x="60" y="5904"/>
                </a:lnTo>
                <a:lnTo>
                  <a:pt x="231" y="5904"/>
                </a:lnTo>
                <a:lnTo>
                  <a:pt x="402" y="5904"/>
                </a:lnTo>
                <a:lnTo>
                  <a:pt x="326" y="5595"/>
                </a:lnTo>
                <a:cubicBezTo>
                  <a:pt x="285" y="5426"/>
                  <a:pt x="239" y="5299"/>
                  <a:pt x="225" y="5314"/>
                </a:cubicBezTo>
                <a:close/>
                <a:moveTo>
                  <a:pt x="9655" y="5324"/>
                </a:moveTo>
                <a:cubicBezTo>
                  <a:pt x="9638" y="5324"/>
                  <a:pt x="9596" y="5413"/>
                  <a:pt x="9563" y="5522"/>
                </a:cubicBezTo>
                <a:lnTo>
                  <a:pt x="9502" y="5722"/>
                </a:lnTo>
                <a:lnTo>
                  <a:pt x="9469" y="5519"/>
                </a:lnTo>
                <a:cubicBezTo>
                  <a:pt x="9427" y="5256"/>
                  <a:pt x="9335" y="5281"/>
                  <a:pt x="9322" y="5560"/>
                </a:cubicBezTo>
                <a:cubicBezTo>
                  <a:pt x="9314" y="5718"/>
                  <a:pt x="9328" y="5774"/>
                  <a:pt x="9391" y="5831"/>
                </a:cubicBezTo>
                <a:cubicBezTo>
                  <a:pt x="9457" y="5891"/>
                  <a:pt x="9464" y="5926"/>
                  <a:pt x="9438" y="6044"/>
                </a:cubicBezTo>
                <a:cubicBezTo>
                  <a:pt x="9420" y="6122"/>
                  <a:pt x="9408" y="6210"/>
                  <a:pt x="9408" y="6242"/>
                </a:cubicBezTo>
                <a:cubicBezTo>
                  <a:pt x="9408" y="6275"/>
                  <a:pt x="9435" y="6220"/>
                  <a:pt x="9467" y="6120"/>
                </a:cubicBezTo>
                <a:cubicBezTo>
                  <a:pt x="9518" y="5960"/>
                  <a:pt x="9526" y="5954"/>
                  <a:pt x="9544" y="6066"/>
                </a:cubicBezTo>
                <a:cubicBezTo>
                  <a:pt x="9555" y="6138"/>
                  <a:pt x="9595" y="6193"/>
                  <a:pt x="9636" y="6193"/>
                </a:cubicBezTo>
                <a:cubicBezTo>
                  <a:pt x="9724" y="6193"/>
                  <a:pt x="9736" y="5954"/>
                  <a:pt x="9661" y="5699"/>
                </a:cubicBezTo>
                <a:cubicBezTo>
                  <a:pt x="9623" y="5569"/>
                  <a:pt x="9621" y="5513"/>
                  <a:pt x="9650" y="5429"/>
                </a:cubicBezTo>
                <a:cubicBezTo>
                  <a:pt x="9672" y="5364"/>
                  <a:pt x="9675" y="5324"/>
                  <a:pt x="9655" y="5324"/>
                </a:cubicBezTo>
                <a:close/>
                <a:moveTo>
                  <a:pt x="9061" y="5395"/>
                </a:moveTo>
                <a:cubicBezTo>
                  <a:pt x="9035" y="5395"/>
                  <a:pt x="9014" y="5428"/>
                  <a:pt x="9014" y="5468"/>
                </a:cubicBezTo>
                <a:cubicBezTo>
                  <a:pt x="9014" y="5508"/>
                  <a:pt x="9027" y="5541"/>
                  <a:pt x="9042" y="5541"/>
                </a:cubicBezTo>
                <a:cubicBezTo>
                  <a:pt x="9058" y="5541"/>
                  <a:pt x="9079" y="5508"/>
                  <a:pt x="9089" y="5468"/>
                </a:cubicBezTo>
                <a:cubicBezTo>
                  <a:pt x="9099" y="5428"/>
                  <a:pt x="9087" y="5395"/>
                  <a:pt x="9061" y="5395"/>
                </a:cubicBezTo>
                <a:close/>
                <a:moveTo>
                  <a:pt x="9183" y="5395"/>
                </a:moveTo>
                <a:cubicBezTo>
                  <a:pt x="9157" y="5395"/>
                  <a:pt x="9146" y="5448"/>
                  <a:pt x="9155" y="5526"/>
                </a:cubicBezTo>
                <a:cubicBezTo>
                  <a:pt x="9163" y="5602"/>
                  <a:pt x="9137" y="5722"/>
                  <a:pt x="9091" y="5826"/>
                </a:cubicBezTo>
                <a:cubicBezTo>
                  <a:pt x="9049" y="5921"/>
                  <a:pt x="9014" y="6046"/>
                  <a:pt x="9014" y="6098"/>
                </a:cubicBezTo>
                <a:cubicBezTo>
                  <a:pt x="9014" y="6162"/>
                  <a:pt x="9052" y="6191"/>
                  <a:pt x="9127" y="6188"/>
                </a:cubicBezTo>
                <a:cubicBezTo>
                  <a:pt x="9231" y="6184"/>
                  <a:pt x="9234" y="6177"/>
                  <a:pt x="9167" y="6114"/>
                </a:cubicBezTo>
                <a:lnTo>
                  <a:pt x="9095" y="6044"/>
                </a:lnTo>
                <a:lnTo>
                  <a:pt x="9160" y="5878"/>
                </a:lnTo>
                <a:cubicBezTo>
                  <a:pt x="9234" y="5691"/>
                  <a:pt x="9248" y="5395"/>
                  <a:pt x="9183" y="5395"/>
                </a:cubicBezTo>
                <a:close/>
                <a:moveTo>
                  <a:pt x="8801" y="5399"/>
                </a:moveTo>
                <a:cubicBezTo>
                  <a:pt x="8754" y="5401"/>
                  <a:pt x="8707" y="5428"/>
                  <a:pt x="8694" y="5480"/>
                </a:cubicBezTo>
                <a:cubicBezTo>
                  <a:pt x="8679" y="5538"/>
                  <a:pt x="8695" y="5549"/>
                  <a:pt x="8750" y="5516"/>
                </a:cubicBezTo>
                <a:cubicBezTo>
                  <a:pt x="8865" y="5447"/>
                  <a:pt x="8872" y="5557"/>
                  <a:pt x="8771" y="5838"/>
                </a:cubicBezTo>
                <a:cubicBezTo>
                  <a:pt x="8723" y="5973"/>
                  <a:pt x="8683" y="6109"/>
                  <a:pt x="8682" y="6139"/>
                </a:cubicBezTo>
                <a:cubicBezTo>
                  <a:pt x="8682" y="6169"/>
                  <a:pt x="8739" y="6191"/>
                  <a:pt x="8810" y="6188"/>
                </a:cubicBezTo>
                <a:cubicBezTo>
                  <a:pt x="8917" y="6184"/>
                  <a:pt x="8926" y="6173"/>
                  <a:pt x="8870" y="6119"/>
                </a:cubicBezTo>
                <a:lnTo>
                  <a:pt x="8803" y="6053"/>
                </a:lnTo>
                <a:lnTo>
                  <a:pt x="8866" y="5799"/>
                </a:lnTo>
                <a:cubicBezTo>
                  <a:pt x="8900" y="5659"/>
                  <a:pt x="8919" y="5513"/>
                  <a:pt x="8909" y="5472"/>
                </a:cubicBezTo>
                <a:cubicBezTo>
                  <a:pt x="8896" y="5421"/>
                  <a:pt x="8848" y="5397"/>
                  <a:pt x="8801" y="5399"/>
                </a:cubicBezTo>
                <a:close/>
                <a:moveTo>
                  <a:pt x="2876" y="5934"/>
                </a:moveTo>
                <a:cubicBezTo>
                  <a:pt x="2842" y="5951"/>
                  <a:pt x="2815" y="6054"/>
                  <a:pt x="2815" y="6236"/>
                </a:cubicBezTo>
                <a:cubicBezTo>
                  <a:pt x="2815" y="6431"/>
                  <a:pt x="2827" y="6483"/>
                  <a:pt x="2874" y="6483"/>
                </a:cubicBezTo>
                <a:cubicBezTo>
                  <a:pt x="2953" y="6483"/>
                  <a:pt x="2976" y="6590"/>
                  <a:pt x="2921" y="6700"/>
                </a:cubicBezTo>
                <a:cubicBezTo>
                  <a:pt x="2896" y="6749"/>
                  <a:pt x="2876" y="6828"/>
                  <a:pt x="2876" y="6873"/>
                </a:cubicBezTo>
                <a:cubicBezTo>
                  <a:pt x="2877" y="6917"/>
                  <a:pt x="2912" y="6855"/>
                  <a:pt x="2953" y="6735"/>
                </a:cubicBezTo>
                <a:cubicBezTo>
                  <a:pt x="3027" y="6521"/>
                  <a:pt x="3027" y="6520"/>
                  <a:pt x="3045" y="6681"/>
                </a:cubicBezTo>
                <a:cubicBezTo>
                  <a:pt x="3058" y="6792"/>
                  <a:pt x="3088" y="6845"/>
                  <a:pt x="3137" y="6845"/>
                </a:cubicBezTo>
                <a:cubicBezTo>
                  <a:pt x="3199" y="6845"/>
                  <a:pt x="3208" y="6810"/>
                  <a:pt x="3208" y="6591"/>
                </a:cubicBezTo>
                <a:cubicBezTo>
                  <a:pt x="3208" y="6389"/>
                  <a:pt x="3196" y="6337"/>
                  <a:pt x="3149" y="6337"/>
                </a:cubicBezTo>
                <a:cubicBezTo>
                  <a:pt x="3071" y="6337"/>
                  <a:pt x="3047" y="6230"/>
                  <a:pt x="3102" y="6120"/>
                </a:cubicBezTo>
                <a:cubicBezTo>
                  <a:pt x="3127" y="6071"/>
                  <a:pt x="3148" y="5993"/>
                  <a:pt x="3148" y="5948"/>
                </a:cubicBezTo>
                <a:cubicBezTo>
                  <a:pt x="3148" y="5903"/>
                  <a:pt x="3114" y="5965"/>
                  <a:pt x="3074" y="6085"/>
                </a:cubicBezTo>
                <a:cubicBezTo>
                  <a:pt x="3005" y="6289"/>
                  <a:pt x="3000" y="6292"/>
                  <a:pt x="2978" y="6156"/>
                </a:cubicBezTo>
                <a:cubicBezTo>
                  <a:pt x="2952" y="5988"/>
                  <a:pt x="2911" y="5917"/>
                  <a:pt x="2876" y="5934"/>
                </a:cubicBezTo>
                <a:close/>
                <a:moveTo>
                  <a:pt x="2303" y="5975"/>
                </a:moveTo>
                <a:cubicBezTo>
                  <a:pt x="2254" y="5975"/>
                  <a:pt x="2205" y="6010"/>
                  <a:pt x="2194" y="6053"/>
                </a:cubicBezTo>
                <a:cubicBezTo>
                  <a:pt x="2164" y="6169"/>
                  <a:pt x="2203" y="6225"/>
                  <a:pt x="2250" y="6132"/>
                </a:cubicBezTo>
                <a:cubicBezTo>
                  <a:pt x="2280" y="6072"/>
                  <a:pt x="2300" y="6073"/>
                  <a:pt x="2325" y="6134"/>
                </a:cubicBezTo>
                <a:cubicBezTo>
                  <a:pt x="2350" y="6195"/>
                  <a:pt x="2336" y="6285"/>
                  <a:pt x="2270" y="6486"/>
                </a:cubicBezTo>
                <a:cubicBezTo>
                  <a:pt x="2220" y="6635"/>
                  <a:pt x="2180" y="6777"/>
                  <a:pt x="2180" y="6801"/>
                </a:cubicBezTo>
                <a:cubicBezTo>
                  <a:pt x="2180" y="6826"/>
                  <a:pt x="2231" y="6843"/>
                  <a:pt x="2294" y="6840"/>
                </a:cubicBezTo>
                <a:cubicBezTo>
                  <a:pt x="2397" y="6836"/>
                  <a:pt x="2400" y="6829"/>
                  <a:pt x="2334" y="6766"/>
                </a:cubicBezTo>
                <a:lnTo>
                  <a:pt x="2261" y="6695"/>
                </a:lnTo>
                <a:lnTo>
                  <a:pt x="2326" y="6530"/>
                </a:lnTo>
                <a:cubicBezTo>
                  <a:pt x="2362" y="6439"/>
                  <a:pt x="2392" y="6277"/>
                  <a:pt x="2392" y="6170"/>
                </a:cubicBezTo>
                <a:cubicBezTo>
                  <a:pt x="2392" y="6003"/>
                  <a:pt x="2379" y="5975"/>
                  <a:pt x="2303" y="5975"/>
                </a:cubicBezTo>
                <a:close/>
                <a:moveTo>
                  <a:pt x="2590" y="5975"/>
                </a:moveTo>
                <a:cubicBezTo>
                  <a:pt x="2529" y="5975"/>
                  <a:pt x="2499" y="6117"/>
                  <a:pt x="2539" y="6214"/>
                </a:cubicBezTo>
                <a:cubicBezTo>
                  <a:pt x="2558" y="6258"/>
                  <a:pt x="2573" y="6418"/>
                  <a:pt x="2573" y="6569"/>
                </a:cubicBezTo>
                <a:cubicBezTo>
                  <a:pt x="2573" y="6721"/>
                  <a:pt x="2587" y="6845"/>
                  <a:pt x="2603" y="6845"/>
                </a:cubicBezTo>
                <a:cubicBezTo>
                  <a:pt x="2620" y="6845"/>
                  <a:pt x="2634" y="6652"/>
                  <a:pt x="2634" y="6410"/>
                </a:cubicBezTo>
                <a:cubicBezTo>
                  <a:pt x="2634" y="6080"/>
                  <a:pt x="2623" y="5975"/>
                  <a:pt x="2590" y="5975"/>
                </a:cubicBezTo>
                <a:close/>
                <a:moveTo>
                  <a:pt x="1814" y="6773"/>
                </a:moveTo>
                <a:cubicBezTo>
                  <a:pt x="1811" y="6773"/>
                  <a:pt x="1803" y="6789"/>
                  <a:pt x="1788" y="6822"/>
                </a:cubicBezTo>
                <a:cubicBezTo>
                  <a:pt x="1759" y="6886"/>
                  <a:pt x="1736" y="6888"/>
                  <a:pt x="1693" y="6825"/>
                </a:cubicBezTo>
                <a:cubicBezTo>
                  <a:pt x="1651" y="6762"/>
                  <a:pt x="1629" y="6762"/>
                  <a:pt x="1603" y="6825"/>
                </a:cubicBezTo>
                <a:cubicBezTo>
                  <a:pt x="1576" y="6888"/>
                  <a:pt x="1554" y="6886"/>
                  <a:pt x="1511" y="6822"/>
                </a:cubicBezTo>
                <a:cubicBezTo>
                  <a:pt x="1467" y="6757"/>
                  <a:pt x="1440" y="6759"/>
                  <a:pt x="1395" y="6827"/>
                </a:cubicBezTo>
                <a:cubicBezTo>
                  <a:pt x="1358" y="6882"/>
                  <a:pt x="1330" y="6887"/>
                  <a:pt x="1319" y="6842"/>
                </a:cubicBezTo>
                <a:cubicBezTo>
                  <a:pt x="1293" y="6744"/>
                  <a:pt x="1191" y="6753"/>
                  <a:pt x="1164" y="6856"/>
                </a:cubicBezTo>
                <a:cubicBezTo>
                  <a:pt x="1150" y="6912"/>
                  <a:pt x="1159" y="6927"/>
                  <a:pt x="1192" y="6896"/>
                </a:cubicBezTo>
                <a:cubicBezTo>
                  <a:pt x="1271" y="6823"/>
                  <a:pt x="1289" y="7001"/>
                  <a:pt x="1216" y="7142"/>
                </a:cubicBezTo>
                <a:cubicBezTo>
                  <a:pt x="1151" y="7269"/>
                  <a:pt x="1152" y="7272"/>
                  <a:pt x="1333" y="7266"/>
                </a:cubicBezTo>
                <a:cubicBezTo>
                  <a:pt x="1480" y="7261"/>
                  <a:pt x="1523" y="7232"/>
                  <a:pt x="1548" y="7123"/>
                </a:cubicBezTo>
                <a:cubicBezTo>
                  <a:pt x="1572" y="7014"/>
                  <a:pt x="1589" y="7002"/>
                  <a:pt x="1637" y="7064"/>
                </a:cubicBezTo>
                <a:cubicBezTo>
                  <a:pt x="1671" y="7107"/>
                  <a:pt x="1689" y="7181"/>
                  <a:pt x="1678" y="7230"/>
                </a:cubicBezTo>
                <a:cubicBezTo>
                  <a:pt x="1662" y="7297"/>
                  <a:pt x="1666" y="7296"/>
                  <a:pt x="1695" y="7230"/>
                </a:cubicBezTo>
                <a:cubicBezTo>
                  <a:pt x="1725" y="7165"/>
                  <a:pt x="1748" y="7163"/>
                  <a:pt x="1790" y="7227"/>
                </a:cubicBezTo>
                <a:cubicBezTo>
                  <a:pt x="1833" y="7290"/>
                  <a:pt x="1855" y="7292"/>
                  <a:pt x="1884" y="7223"/>
                </a:cubicBezTo>
                <a:cubicBezTo>
                  <a:pt x="1913" y="7152"/>
                  <a:pt x="1907" y="7111"/>
                  <a:pt x="1853" y="7022"/>
                </a:cubicBezTo>
                <a:cubicBezTo>
                  <a:pt x="1816" y="6959"/>
                  <a:pt x="1795" y="6869"/>
                  <a:pt x="1806" y="6822"/>
                </a:cubicBezTo>
                <a:cubicBezTo>
                  <a:pt x="1813" y="6789"/>
                  <a:pt x="1816" y="6773"/>
                  <a:pt x="1814" y="6773"/>
                </a:cubicBezTo>
                <a:close/>
                <a:moveTo>
                  <a:pt x="21" y="7059"/>
                </a:moveTo>
                <a:cubicBezTo>
                  <a:pt x="10" y="7040"/>
                  <a:pt x="7" y="7139"/>
                  <a:pt x="7" y="7388"/>
                </a:cubicBezTo>
                <a:cubicBezTo>
                  <a:pt x="7" y="7718"/>
                  <a:pt x="13" y="7784"/>
                  <a:pt x="34" y="7660"/>
                </a:cubicBezTo>
                <a:cubicBezTo>
                  <a:pt x="58" y="7519"/>
                  <a:pt x="84" y="7496"/>
                  <a:pt x="229" y="7496"/>
                </a:cubicBezTo>
                <a:cubicBezTo>
                  <a:pt x="357" y="7496"/>
                  <a:pt x="396" y="7471"/>
                  <a:pt x="396" y="7388"/>
                </a:cubicBezTo>
                <a:cubicBezTo>
                  <a:pt x="396" y="7304"/>
                  <a:pt x="357" y="7279"/>
                  <a:pt x="229" y="7279"/>
                </a:cubicBezTo>
                <a:cubicBezTo>
                  <a:pt x="84" y="7279"/>
                  <a:pt x="58" y="7258"/>
                  <a:pt x="34" y="7117"/>
                </a:cubicBezTo>
                <a:cubicBezTo>
                  <a:pt x="29" y="7085"/>
                  <a:pt x="24" y="7065"/>
                  <a:pt x="21" y="7059"/>
                </a:cubicBezTo>
                <a:close/>
                <a:moveTo>
                  <a:pt x="15517" y="7244"/>
                </a:moveTo>
                <a:lnTo>
                  <a:pt x="15565" y="7406"/>
                </a:lnTo>
                <a:cubicBezTo>
                  <a:pt x="15578" y="7453"/>
                  <a:pt x="15596" y="7490"/>
                  <a:pt x="15615" y="7516"/>
                </a:cubicBezTo>
                <a:cubicBezTo>
                  <a:pt x="15631" y="7539"/>
                  <a:pt x="15649" y="7548"/>
                  <a:pt x="15666" y="7555"/>
                </a:cubicBezTo>
                <a:cubicBezTo>
                  <a:pt x="15671" y="7557"/>
                  <a:pt x="15675" y="7562"/>
                  <a:pt x="15679" y="7562"/>
                </a:cubicBezTo>
                <a:cubicBezTo>
                  <a:pt x="15691" y="7564"/>
                  <a:pt x="15702" y="7555"/>
                  <a:pt x="15714" y="7550"/>
                </a:cubicBezTo>
                <a:cubicBezTo>
                  <a:pt x="15722" y="7546"/>
                  <a:pt x="15731" y="7548"/>
                  <a:pt x="15739" y="7540"/>
                </a:cubicBezTo>
                <a:cubicBezTo>
                  <a:pt x="15757" y="7522"/>
                  <a:pt x="15774" y="7494"/>
                  <a:pt x="15787" y="7455"/>
                </a:cubicBezTo>
                <a:cubicBezTo>
                  <a:pt x="15816" y="7372"/>
                  <a:pt x="15866" y="7347"/>
                  <a:pt x="15907" y="7364"/>
                </a:cubicBezTo>
                <a:cubicBezTo>
                  <a:pt x="15911" y="7366"/>
                  <a:pt x="15914" y="7374"/>
                  <a:pt x="15918" y="7377"/>
                </a:cubicBezTo>
                <a:cubicBezTo>
                  <a:pt x="15952" y="7393"/>
                  <a:pt x="15980" y="7429"/>
                  <a:pt x="15974" y="7494"/>
                </a:cubicBezTo>
                <a:cubicBezTo>
                  <a:pt x="15966" y="7578"/>
                  <a:pt x="15976" y="7573"/>
                  <a:pt x="16022" y="7474"/>
                </a:cubicBezTo>
                <a:cubicBezTo>
                  <a:pt x="16036" y="7443"/>
                  <a:pt x="16043" y="7441"/>
                  <a:pt x="16053" y="7427"/>
                </a:cubicBezTo>
                <a:cubicBezTo>
                  <a:pt x="16076" y="7370"/>
                  <a:pt x="16091" y="7360"/>
                  <a:pt x="16103" y="7433"/>
                </a:cubicBezTo>
                <a:cubicBezTo>
                  <a:pt x="16108" y="7444"/>
                  <a:pt x="16112" y="7441"/>
                  <a:pt x="16118" y="7459"/>
                </a:cubicBezTo>
                <a:cubicBezTo>
                  <a:pt x="16141" y="7524"/>
                  <a:pt x="16163" y="7557"/>
                  <a:pt x="16183" y="7562"/>
                </a:cubicBezTo>
                <a:cubicBezTo>
                  <a:pt x="16193" y="7562"/>
                  <a:pt x="16203" y="7556"/>
                  <a:pt x="16212" y="7547"/>
                </a:cubicBezTo>
                <a:cubicBezTo>
                  <a:pt x="16219" y="7538"/>
                  <a:pt x="16227" y="7520"/>
                  <a:pt x="16234" y="7503"/>
                </a:cubicBezTo>
                <a:cubicBezTo>
                  <a:pt x="16240" y="7487"/>
                  <a:pt x="16248" y="7477"/>
                  <a:pt x="16252" y="7455"/>
                </a:cubicBezTo>
                <a:cubicBezTo>
                  <a:pt x="16261" y="7402"/>
                  <a:pt x="16285" y="7380"/>
                  <a:pt x="16317" y="7372"/>
                </a:cubicBezTo>
                <a:cubicBezTo>
                  <a:pt x="16332" y="7359"/>
                  <a:pt x="16347" y="7343"/>
                  <a:pt x="16362" y="7338"/>
                </a:cubicBezTo>
                <a:lnTo>
                  <a:pt x="16437" y="7315"/>
                </a:lnTo>
                <a:lnTo>
                  <a:pt x="16437" y="7388"/>
                </a:lnTo>
                <a:lnTo>
                  <a:pt x="16437" y="9017"/>
                </a:lnTo>
                <a:lnTo>
                  <a:pt x="16437" y="9054"/>
                </a:lnTo>
                <a:lnTo>
                  <a:pt x="16437" y="10720"/>
                </a:lnTo>
                <a:lnTo>
                  <a:pt x="15446" y="10738"/>
                </a:lnTo>
                <a:cubicBezTo>
                  <a:pt x="14853" y="10750"/>
                  <a:pt x="14590" y="10746"/>
                  <a:pt x="14491" y="10711"/>
                </a:cubicBezTo>
                <a:cubicBezTo>
                  <a:pt x="14458" y="10700"/>
                  <a:pt x="14443" y="10684"/>
                  <a:pt x="14440" y="10665"/>
                </a:cubicBezTo>
                <a:cubicBezTo>
                  <a:pt x="14432" y="10614"/>
                  <a:pt x="14428" y="9855"/>
                  <a:pt x="14432" y="8980"/>
                </a:cubicBezTo>
                <a:lnTo>
                  <a:pt x="14432" y="8968"/>
                </a:lnTo>
                <a:cubicBezTo>
                  <a:pt x="14432" y="8961"/>
                  <a:pt x="14432" y="8962"/>
                  <a:pt x="14432" y="8955"/>
                </a:cubicBezTo>
                <a:lnTo>
                  <a:pt x="14441" y="7388"/>
                </a:lnTo>
                <a:lnTo>
                  <a:pt x="14441" y="7333"/>
                </a:lnTo>
                <a:lnTo>
                  <a:pt x="14819" y="7345"/>
                </a:lnTo>
                <a:cubicBezTo>
                  <a:pt x="14940" y="7349"/>
                  <a:pt x="15008" y="7360"/>
                  <a:pt x="15070" y="7372"/>
                </a:cubicBezTo>
                <a:cubicBezTo>
                  <a:pt x="15167" y="7381"/>
                  <a:pt x="15222" y="7401"/>
                  <a:pt x="15231" y="7459"/>
                </a:cubicBezTo>
                <a:cubicBezTo>
                  <a:pt x="15232" y="7467"/>
                  <a:pt x="15239" y="7469"/>
                  <a:pt x="15241" y="7476"/>
                </a:cubicBezTo>
                <a:cubicBezTo>
                  <a:pt x="15264" y="7527"/>
                  <a:pt x="15317" y="7569"/>
                  <a:pt x="15371" y="7569"/>
                </a:cubicBezTo>
                <a:cubicBezTo>
                  <a:pt x="15408" y="7569"/>
                  <a:pt x="15431" y="7558"/>
                  <a:pt x="15449" y="7540"/>
                </a:cubicBezTo>
                <a:cubicBezTo>
                  <a:pt x="15459" y="7531"/>
                  <a:pt x="15462" y="7513"/>
                  <a:pt x="15469" y="7501"/>
                </a:cubicBezTo>
                <a:cubicBezTo>
                  <a:pt x="15480" y="7476"/>
                  <a:pt x="15491" y="7454"/>
                  <a:pt x="15497" y="7406"/>
                </a:cubicBezTo>
                <a:lnTo>
                  <a:pt x="15517" y="7244"/>
                </a:lnTo>
                <a:close/>
                <a:moveTo>
                  <a:pt x="4614" y="7388"/>
                </a:moveTo>
                <a:lnTo>
                  <a:pt x="5642" y="7388"/>
                </a:lnTo>
                <a:lnTo>
                  <a:pt x="6670" y="7388"/>
                </a:lnTo>
                <a:lnTo>
                  <a:pt x="6670" y="9054"/>
                </a:lnTo>
                <a:lnTo>
                  <a:pt x="6670" y="10720"/>
                </a:lnTo>
                <a:lnTo>
                  <a:pt x="5649" y="10738"/>
                </a:lnTo>
                <a:cubicBezTo>
                  <a:pt x="4838" y="10753"/>
                  <a:pt x="4625" y="10739"/>
                  <a:pt x="4613" y="10665"/>
                </a:cubicBezTo>
                <a:cubicBezTo>
                  <a:pt x="4605" y="10614"/>
                  <a:pt x="4601" y="9855"/>
                  <a:pt x="4605" y="8980"/>
                </a:cubicBezTo>
                <a:lnTo>
                  <a:pt x="4614" y="7388"/>
                </a:lnTo>
                <a:close/>
                <a:moveTo>
                  <a:pt x="7941" y="7388"/>
                </a:moveTo>
                <a:lnTo>
                  <a:pt x="8923" y="7388"/>
                </a:lnTo>
                <a:lnTo>
                  <a:pt x="9906" y="7388"/>
                </a:lnTo>
                <a:lnTo>
                  <a:pt x="9906" y="9054"/>
                </a:lnTo>
                <a:lnTo>
                  <a:pt x="9906" y="10720"/>
                </a:lnTo>
                <a:lnTo>
                  <a:pt x="8930" y="10738"/>
                </a:lnTo>
                <a:cubicBezTo>
                  <a:pt x="8156" y="10753"/>
                  <a:pt x="7951" y="10739"/>
                  <a:pt x="7939" y="10665"/>
                </a:cubicBezTo>
                <a:cubicBezTo>
                  <a:pt x="7931" y="10614"/>
                  <a:pt x="7928" y="9855"/>
                  <a:pt x="7932" y="8980"/>
                </a:cubicBezTo>
                <a:lnTo>
                  <a:pt x="7941" y="7388"/>
                </a:lnTo>
                <a:close/>
                <a:moveTo>
                  <a:pt x="11176" y="7388"/>
                </a:moveTo>
                <a:lnTo>
                  <a:pt x="12174" y="7388"/>
                </a:lnTo>
                <a:lnTo>
                  <a:pt x="13172" y="7388"/>
                </a:lnTo>
                <a:lnTo>
                  <a:pt x="13172" y="9054"/>
                </a:lnTo>
                <a:lnTo>
                  <a:pt x="13172" y="10720"/>
                </a:lnTo>
                <a:lnTo>
                  <a:pt x="12180" y="10738"/>
                </a:lnTo>
                <a:cubicBezTo>
                  <a:pt x="11394" y="10753"/>
                  <a:pt x="11186" y="10739"/>
                  <a:pt x="11174" y="10665"/>
                </a:cubicBezTo>
                <a:cubicBezTo>
                  <a:pt x="11166" y="10614"/>
                  <a:pt x="11163" y="9855"/>
                  <a:pt x="11167" y="8980"/>
                </a:cubicBezTo>
                <a:lnTo>
                  <a:pt x="11176" y="7388"/>
                </a:lnTo>
                <a:close/>
                <a:moveTo>
                  <a:pt x="200" y="8004"/>
                </a:moveTo>
                <a:cubicBezTo>
                  <a:pt x="89" y="8004"/>
                  <a:pt x="3" y="8034"/>
                  <a:pt x="3" y="8075"/>
                </a:cubicBezTo>
                <a:cubicBezTo>
                  <a:pt x="3" y="8115"/>
                  <a:pt x="36" y="8148"/>
                  <a:pt x="77" y="8148"/>
                </a:cubicBezTo>
                <a:cubicBezTo>
                  <a:pt x="189" y="8148"/>
                  <a:pt x="197" y="8273"/>
                  <a:pt x="94" y="8401"/>
                </a:cubicBezTo>
                <a:cubicBezTo>
                  <a:pt x="39" y="8469"/>
                  <a:pt x="3" y="8572"/>
                  <a:pt x="3" y="8658"/>
                </a:cubicBezTo>
                <a:cubicBezTo>
                  <a:pt x="3" y="8786"/>
                  <a:pt x="24" y="8800"/>
                  <a:pt x="200" y="8800"/>
                </a:cubicBezTo>
                <a:cubicBezTo>
                  <a:pt x="354" y="8800"/>
                  <a:pt x="396" y="8777"/>
                  <a:pt x="396" y="8692"/>
                </a:cubicBezTo>
                <a:cubicBezTo>
                  <a:pt x="396" y="8625"/>
                  <a:pt x="368" y="8584"/>
                  <a:pt x="322" y="8584"/>
                </a:cubicBezTo>
                <a:cubicBezTo>
                  <a:pt x="210" y="8584"/>
                  <a:pt x="202" y="8458"/>
                  <a:pt x="304" y="8331"/>
                </a:cubicBezTo>
                <a:cubicBezTo>
                  <a:pt x="464" y="8133"/>
                  <a:pt x="423" y="8004"/>
                  <a:pt x="200" y="8004"/>
                </a:cubicBezTo>
                <a:close/>
                <a:moveTo>
                  <a:pt x="357" y="9026"/>
                </a:moveTo>
                <a:cubicBezTo>
                  <a:pt x="346" y="9046"/>
                  <a:pt x="335" y="9133"/>
                  <a:pt x="330" y="9290"/>
                </a:cubicBezTo>
                <a:cubicBezTo>
                  <a:pt x="319" y="9617"/>
                  <a:pt x="235" y="9671"/>
                  <a:pt x="220" y="9361"/>
                </a:cubicBezTo>
                <a:cubicBezTo>
                  <a:pt x="215" y="9252"/>
                  <a:pt x="199" y="9163"/>
                  <a:pt x="184" y="9163"/>
                </a:cubicBezTo>
                <a:cubicBezTo>
                  <a:pt x="170" y="9163"/>
                  <a:pt x="154" y="9252"/>
                  <a:pt x="149" y="9361"/>
                </a:cubicBezTo>
                <a:cubicBezTo>
                  <a:pt x="134" y="9675"/>
                  <a:pt x="52" y="9613"/>
                  <a:pt x="31" y="9271"/>
                </a:cubicBezTo>
                <a:cubicBezTo>
                  <a:pt x="14" y="9004"/>
                  <a:pt x="12" y="9014"/>
                  <a:pt x="8" y="9398"/>
                </a:cubicBezTo>
                <a:lnTo>
                  <a:pt x="3" y="9815"/>
                </a:lnTo>
                <a:lnTo>
                  <a:pt x="200" y="9815"/>
                </a:lnTo>
                <a:lnTo>
                  <a:pt x="396" y="9815"/>
                </a:lnTo>
                <a:lnTo>
                  <a:pt x="396" y="9415"/>
                </a:lnTo>
                <a:cubicBezTo>
                  <a:pt x="396" y="9192"/>
                  <a:pt x="384" y="9056"/>
                  <a:pt x="369" y="9027"/>
                </a:cubicBezTo>
                <a:cubicBezTo>
                  <a:pt x="365" y="9020"/>
                  <a:pt x="361" y="9019"/>
                  <a:pt x="357" y="9026"/>
                </a:cubicBezTo>
                <a:close/>
                <a:moveTo>
                  <a:pt x="200" y="10032"/>
                </a:moveTo>
                <a:cubicBezTo>
                  <a:pt x="27" y="10032"/>
                  <a:pt x="3" y="10048"/>
                  <a:pt x="3" y="10169"/>
                </a:cubicBezTo>
                <a:cubicBezTo>
                  <a:pt x="3" y="10258"/>
                  <a:pt x="36" y="10336"/>
                  <a:pt x="97" y="10388"/>
                </a:cubicBezTo>
                <a:cubicBezTo>
                  <a:pt x="176" y="10453"/>
                  <a:pt x="186" y="10484"/>
                  <a:pt x="155" y="10572"/>
                </a:cubicBezTo>
                <a:cubicBezTo>
                  <a:pt x="135" y="10631"/>
                  <a:pt x="92" y="10697"/>
                  <a:pt x="60" y="10721"/>
                </a:cubicBezTo>
                <a:cubicBezTo>
                  <a:pt x="10" y="10760"/>
                  <a:pt x="3" y="10838"/>
                  <a:pt x="3" y="11340"/>
                </a:cubicBezTo>
                <a:lnTo>
                  <a:pt x="3" y="11916"/>
                </a:lnTo>
                <a:lnTo>
                  <a:pt x="200" y="11916"/>
                </a:lnTo>
                <a:lnTo>
                  <a:pt x="397" y="11916"/>
                </a:lnTo>
                <a:lnTo>
                  <a:pt x="394" y="11353"/>
                </a:lnTo>
                <a:cubicBezTo>
                  <a:pt x="391" y="11045"/>
                  <a:pt x="379" y="10760"/>
                  <a:pt x="367" y="10720"/>
                </a:cubicBezTo>
                <a:cubicBezTo>
                  <a:pt x="318" y="10563"/>
                  <a:pt x="310" y="10313"/>
                  <a:pt x="353" y="10274"/>
                </a:cubicBezTo>
                <a:cubicBezTo>
                  <a:pt x="376" y="10252"/>
                  <a:pt x="396" y="10189"/>
                  <a:pt x="396" y="10134"/>
                </a:cubicBezTo>
                <a:cubicBezTo>
                  <a:pt x="396" y="10058"/>
                  <a:pt x="348" y="10032"/>
                  <a:pt x="200" y="10032"/>
                </a:cubicBezTo>
                <a:close/>
                <a:moveTo>
                  <a:pt x="1528" y="10354"/>
                </a:moveTo>
                <a:cubicBezTo>
                  <a:pt x="1487" y="10349"/>
                  <a:pt x="1426" y="10439"/>
                  <a:pt x="1414" y="10552"/>
                </a:cubicBezTo>
                <a:cubicBezTo>
                  <a:pt x="1397" y="10710"/>
                  <a:pt x="1333" y="10667"/>
                  <a:pt x="1333" y="10498"/>
                </a:cubicBezTo>
                <a:cubicBezTo>
                  <a:pt x="1333" y="10440"/>
                  <a:pt x="1323" y="10394"/>
                  <a:pt x="1310" y="10394"/>
                </a:cubicBezTo>
                <a:cubicBezTo>
                  <a:pt x="1297" y="10394"/>
                  <a:pt x="1287" y="10483"/>
                  <a:pt x="1287" y="10593"/>
                </a:cubicBezTo>
                <a:cubicBezTo>
                  <a:pt x="1288" y="10733"/>
                  <a:pt x="1311" y="10816"/>
                  <a:pt x="1364" y="10876"/>
                </a:cubicBezTo>
                <a:cubicBezTo>
                  <a:pt x="1475" y="11000"/>
                  <a:pt x="1503" y="10991"/>
                  <a:pt x="1553" y="10811"/>
                </a:cubicBezTo>
                <a:cubicBezTo>
                  <a:pt x="1587" y="10689"/>
                  <a:pt x="1608" y="10668"/>
                  <a:pt x="1640" y="10726"/>
                </a:cubicBezTo>
                <a:cubicBezTo>
                  <a:pt x="1694" y="10826"/>
                  <a:pt x="1869" y="10850"/>
                  <a:pt x="1892" y="10760"/>
                </a:cubicBezTo>
                <a:cubicBezTo>
                  <a:pt x="1902" y="10722"/>
                  <a:pt x="1882" y="10655"/>
                  <a:pt x="1848" y="10611"/>
                </a:cubicBezTo>
                <a:cubicBezTo>
                  <a:pt x="1811" y="10564"/>
                  <a:pt x="1794" y="10495"/>
                  <a:pt x="1807" y="10444"/>
                </a:cubicBezTo>
                <a:cubicBezTo>
                  <a:pt x="1822" y="10385"/>
                  <a:pt x="1813" y="10389"/>
                  <a:pt x="1780" y="10452"/>
                </a:cubicBezTo>
                <a:cubicBezTo>
                  <a:pt x="1745" y="10521"/>
                  <a:pt x="1726" y="10524"/>
                  <a:pt x="1710" y="10464"/>
                </a:cubicBezTo>
                <a:cubicBezTo>
                  <a:pt x="1699" y="10419"/>
                  <a:pt x="1663" y="10397"/>
                  <a:pt x="1632" y="10416"/>
                </a:cubicBezTo>
                <a:cubicBezTo>
                  <a:pt x="1600" y="10436"/>
                  <a:pt x="1569" y="10427"/>
                  <a:pt x="1560" y="10394"/>
                </a:cubicBezTo>
                <a:cubicBezTo>
                  <a:pt x="1554" y="10369"/>
                  <a:pt x="1542" y="10355"/>
                  <a:pt x="1528" y="10354"/>
                </a:cubicBezTo>
                <a:close/>
                <a:moveTo>
                  <a:pt x="4614" y="10865"/>
                </a:moveTo>
                <a:lnTo>
                  <a:pt x="5642" y="10865"/>
                </a:lnTo>
                <a:lnTo>
                  <a:pt x="6670" y="10865"/>
                </a:lnTo>
                <a:lnTo>
                  <a:pt x="6670" y="12531"/>
                </a:lnTo>
                <a:lnTo>
                  <a:pt x="6670" y="14196"/>
                </a:lnTo>
                <a:lnTo>
                  <a:pt x="5649" y="14214"/>
                </a:lnTo>
                <a:cubicBezTo>
                  <a:pt x="4838" y="14230"/>
                  <a:pt x="4625" y="14216"/>
                  <a:pt x="4613" y="14142"/>
                </a:cubicBezTo>
                <a:cubicBezTo>
                  <a:pt x="4605" y="14090"/>
                  <a:pt x="4601" y="13332"/>
                  <a:pt x="4605" y="12456"/>
                </a:cubicBezTo>
                <a:lnTo>
                  <a:pt x="4614" y="10865"/>
                </a:lnTo>
                <a:close/>
                <a:moveTo>
                  <a:pt x="7941" y="10865"/>
                </a:moveTo>
                <a:lnTo>
                  <a:pt x="8923" y="10865"/>
                </a:lnTo>
                <a:lnTo>
                  <a:pt x="9906" y="10865"/>
                </a:lnTo>
                <a:lnTo>
                  <a:pt x="9906" y="12531"/>
                </a:lnTo>
                <a:lnTo>
                  <a:pt x="9906" y="14196"/>
                </a:lnTo>
                <a:lnTo>
                  <a:pt x="8930" y="14214"/>
                </a:lnTo>
                <a:cubicBezTo>
                  <a:pt x="8156" y="14230"/>
                  <a:pt x="7951" y="14216"/>
                  <a:pt x="7939" y="14142"/>
                </a:cubicBezTo>
                <a:cubicBezTo>
                  <a:pt x="7931" y="14090"/>
                  <a:pt x="7928" y="13332"/>
                  <a:pt x="7932" y="12456"/>
                </a:cubicBezTo>
                <a:lnTo>
                  <a:pt x="7941" y="10865"/>
                </a:lnTo>
                <a:close/>
                <a:moveTo>
                  <a:pt x="11176" y="10865"/>
                </a:moveTo>
                <a:lnTo>
                  <a:pt x="12174" y="10865"/>
                </a:lnTo>
                <a:lnTo>
                  <a:pt x="13172" y="10865"/>
                </a:lnTo>
                <a:lnTo>
                  <a:pt x="13172" y="12531"/>
                </a:lnTo>
                <a:lnTo>
                  <a:pt x="13172" y="14196"/>
                </a:lnTo>
                <a:lnTo>
                  <a:pt x="12180" y="14214"/>
                </a:lnTo>
                <a:cubicBezTo>
                  <a:pt x="11394" y="14230"/>
                  <a:pt x="11186" y="14216"/>
                  <a:pt x="11174" y="14142"/>
                </a:cubicBezTo>
                <a:cubicBezTo>
                  <a:pt x="11166" y="14090"/>
                  <a:pt x="11163" y="13332"/>
                  <a:pt x="11167" y="12456"/>
                </a:cubicBezTo>
                <a:lnTo>
                  <a:pt x="11176" y="10865"/>
                </a:lnTo>
                <a:close/>
                <a:moveTo>
                  <a:pt x="14441" y="10865"/>
                </a:moveTo>
                <a:lnTo>
                  <a:pt x="15439" y="10865"/>
                </a:lnTo>
                <a:lnTo>
                  <a:pt x="16437" y="10865"/>
                </a:lnTo>
                <a:lnTo>
                  <a:pt x="16437" y="12531"/>
                </a:lnTo>
                <a:lnTo>
                  <a:pt x="16437" y="14196"/>
                </a:lnTo>
                <a:lnTo>
                  <a:pt x="15446" y="14214"/>
                </a:lnTo>
                <a:cubicBezTo>
                  <a:pt x="14660" y="14230"/>
                  <a:pt x="14452" y="14216"/>
                  <a:pt x="14440" y="14142"/>
                </a:cubicBezTo>
                <a:cubicBezTo>
                  <a:pt x="14432" y="14090"/>
                  <a:pt x="14428" y="13332"/>
                  <a:pt x="14432" y="12456"/>
                </a:cubicBezTo>
                <a:lnTo>
                  <a:pt x="14441" y="10865"/>
                </a:lnTo>
                <a:close/>
                <a:moveTo>
                  <a:pt x="38" y="12187"/>
                </a:moveTo>
                <a:cubicBezTo>
                  <a:pt x="10" y="12179"/>
                  <a:pt x="3" y="12201"/>
                  <a:pt x="3" y="12246"/>
                </a:cubicBezTo>
                <a:cubicBezTo>
                  <a:pt x="3" y="12306"/>
                  <a:pt x="37" y="12384"/>
                  <a:pt x="79" y="12422"/>
                </a:cubicBezTo>
                <a:cubicBezTo>
                  <a:pt x="120" y="12460"/>
                  <a:pt x="155" y="12524"/>
                  <a:pt x="155" y="12566"/>
                </a:cubicBezTo>
                <a:cubicBezTo>
                  <a:pt x="155" y="12608"/>
                  <a:pt x="120" y="12674"/>
                  <a:pt x="79" y="12712"/>
                </a:cubicBezTo>
                <a:cubicBezTo>
                  <a:pt x="37" y="12750"/>
                  <a:pt x="3" y="12832"/>
                  <a:pt x="3" y="12896"/>
                </a:cubicBezTo>
                <a:cubicBezTo>
                  <a:pt x="3" y="12961"/>
                  <a:pt x="20" y="12997"/>
                  <a:pt x="41" y="12976"/>
                </a:cubicBezTo>
                <a:cubicBezTo>
                  <a:pt x="61" y="12956"/>
                  <a:pt x="151" y="12882"/>
                  <a:pt x="239" y="12812"/>
                </a:cubicBezTo>
                <a:cubicBezTo>
                  <a:pt x="449" y="12644"/>
                  <a:pt x="437" y="12506"/>
                  <a:pt x="192" y="12297"/>
                </a:cubicBezTo>
                <a:cubicBezTo>
                  <a:pt x="113" y="12230"/>
                  <a:pt x="65" y="12194"/>
                  <a:pt x="38" y="12187"/>
                </a:cubicBezTo>
                <a:close/>
                <a:moveTo>
                  <a:pt x="19180" y="12805"/>
                </a:moveTo>
                <a:cubicBezTo>
                  <a:pt x="19166" y="12802"/>
                  <a:pt x="19152" y="12808"/>
                  <a:pt x="19140" y="12825"/>
                </a:cubicBezTo>
                <a:cubicBezTo>
                  <a:pt x="19125" y="12848"/>
                  <a:pt x="19112" y="12963"/>
                  <a:pt x="19112" y="13081"/>
                </a:cubicBezTo>
                <a:cubicBezTo>
                  <a:pt x="19112" y="13247"/>
                  <a:pt x="19131" y="13311"/>
                  <a:pt x="19193" y="13367"/>
                </a:cubicBezTo>
                <a:cubicBezTo>
                  <a:pt x="19254" y="13423"/>
                  <a:pt x="19265" y="13463"/>
                  <a:pt x="19238" y="13527"/>
                </a:cubicBezTo>
                <a:cubicBezTo>
                  <a:pt x="19219" y="13573"/>
                  <a:pt x="19204" y="13642"/>
                  <a:pt x="19204" y="13684"/>
                </a:cubicBezTo>
                <a:cubicBezTo>
                  <a:pt x="19205" y="13726"/>
                  <a:pt x="19231" y="13680"/>
                  <a:pt x="19263" y="13581"/>
                </a:cubicBezTo>
                <a:cubicBezTo>
                  <a:pt x="19315" y="13420"/>
                  <a:pt x="19322" y="13414"/>
                  <a:pt x="19340" y="13527"/>
                </a:cubicBezTo>
                <a:cubicBezTo>
                  <a:pt x="19351" y="13596"/>
                  <a:pt x="19387" y="13654"/>
                  <a:pt x="19418" y="13654"/>
                </a:cubicBezTo>
                <a:cubicBezTo>
                  <a:pt x="19491" y="13654"/>
                  <a:pt x="19500" y="13257"/>
                  <a:pt x="19429" y="13191"/>
                </a:cubicBezTo>
                <a:cubicBezTo>
                  <a:pt x="19392" y="13157"/>
                  <a:pt x="19389" y="13119"/>
                  <a:pt x="19416" y="12996"/>
                </a:cubicBezTo>
                <a:cubicBezTo>
                  <a:pt x="19435" y="12913"/>
                  <a:pt x="19443" y="12827"/>
                  <a:pt x="19435" y="12807"/>
                </a:cubicBezTo>
                <a:cubicBezTo>
                  <a:pt x="19427" y="12787"/>
                  <a:pt x="19398" y="12872"/>
                  <a:pt x="19371" y="12996"/>
                </a:cubicBezTo>
                <a:cubicBezTo>
                  <a:pt x="19320" y="13231"/>
                  <a:pt x="19264" y="13238"/>
                  <a:pt x="19264" y="13007"/>
                </a:cubicBezTo>
                <a:cubicBezTo>
                  <a:pt x="19264" y="12902"/>
                  <a:pt x="19221" y="12813"/>
                  <a:pt x="19180" y="12805"/>
                </a:cubicBezTo>
                <a:close/>
                <a:moveTo>
                  <a:pt x="18646" y="12856"/>
                </a:moveTo>
                <a:cubicBezTo>
                  <a:pt x="18585" y="12856"/>
                  <a:pt x="18555" y="12998"/>
                  <a:pt x="18595" y="13095"/>
                </a:cubicBezTo>
                <a:cubicBezTo>
                  <a:pt x="18613" y="13139"/>
                  <a:pt x="18629" y="13282"/>
                  <a:pt x="18629" y="13413"/>
                </a:cubicBezTo>
                <a:cubicBezTo>
                  <a:pt x="18629" y="13545"/>
                  <a:pt x="18643" y="13654"/>
                  <a:pt x="18659" y="13654"/>
                </a:cubicBezTo>
                <a:cubicBezTo>
                  <a:pt x="18676" y="13654"/>
                  <a:pt x="18690" y="13475"/>
                  <a:pt x="18690" y="13256"/>
                </a:cubicBezTo>
                <a:cubicBezTo>
                  <a:pt x="18690" y="12957"/>
                  <a:pt x="18678" y="12856"/>
                  <a:pt x="18646" y="12856"/>
                </a:cubicBezTo>
                <a:close/>
                <a:moveTo>
                  <a:pt x="18901" y="12856"/>
                </a:moveTo>
                <a:cubicBezTo>
                  <a:pt x="18838" y="12856"/>
                  <a:pt x="18817" y="13031"/>
                  <a:pt x="18871" y="13110"/>
                </a:cubicBezTo>
                <a:cubicBezTo>
                  <a:pt x="18887" y="13135"/>
                  <a:pt x="18901" y="13268"/>
                  <a:pt x="18901" y="13405"/>
                </a:cubicBezTo>
                <a:cubicBezTo>
                  <a:pt x="18901" y="13542"/>
                  <a:pt x="18915" y="13654"/>
                  <a:pt x="18931" y="13654"/>
                </a:cubicBezTo>
                <a:cubicBezTo>
                  <a:pt x="18948" y="13654"/>
                  <a:pt x="18962" y="13475"/>
                  <a:pt x="18962" y="13256"/>
                </a:cubicBezTo>
                <a:cubicBezTo>
                  <a:pt x="18962" y="12906"/>
                  <a:pt x="18954" y="12856"/>
                  <a:pt x="18901" y="12856"/>
                </a:cubicBezTo>
                <a:close/>
                <a:moveTo>
                  <a:pt x="200" y="13149"/>
                </a:moveTo>
                <a:cubicBezTo>
                  <a:pt x="149" y="13149"/>
                  <a:pt x="99" y="13174"/>
                  <a:pt x="62" y="13222"/>
                </a:cubicBezTo>
                <a:cubicBezTo>
                  <a:pt x="4" y="13296"/>
                  <a:pt x="-23" y="13713"/>
                  <a:pt x="23" y="13823"/>
                </a:cubicBezTo>
                <a:cubicBezTo>
                  <a:pt x="58" y="13906"/>
                  <a:pt x="322" y="13876"/>
                  <a:pt x="360" y="13784"/>
                </a:cubicBezTo>
                <a:cubicBezTo>
                  <a:pt x="418" y="13646"/>
                  <a:pt x="404" y="13307"/>
                  <a:pt x="338" y="13222"/>
                </a:cubicBezTo>
                <a:cubicBezTo>
                  <a:pt x="300" y="13174"/>
                  <a:pt x="250" y="13149"/>
                  <a:pt x="200" y="13149"/>
                </a:cubicBezTo>
                <a:close/>
                <a:moveTo>
                  <a:pt x="1246" y="13943"/>
                </a:moveTo>
                <a:cubicBezTo>
                  <a:pt x="1236" y="13943"/>
                  <a:pt x="1228" y="14056"/>
                  <a:pt x="1228" y="14196"/>
                </a:cubicBezTo>
                <a:cubicBezTo>
                  <a:pt x="1228" y="14335"/>
                  <a:pt x="1242" y="14450"/>
                  <a:pt x="1260" y="14450"/>
                </a:cubicBezTo>
                <a:cubicBezTo>
                  <a:pt x="1278" y="14450"/>
                  <a:pt x="1286" y="14343"/>
                  <a:pt x="1279" y="14196"/>
                </a:cubicBezTo>
                <a:cubicBezTo>
                  <a:pt x="1272" y="14056"/>
                  <a:pt x="1257" y="13943"/>
                  <a:pt x="1246" y="13943"/>
                </a:cubicBezTo>
                <a:close/>
                <a:moveTo>
                  <a:pt x="1442" y="13943"/>
                </a:moveTo>
                <a:cubicBezTo>
                  <a:pt x="1384" y="13943"/>
                  <a:pt x="1368" y="13988"/>
                  <a:pt x="1359" y="14182"/>
                </a:cubicBezTo>
                <a:cubicBezTo>
                  <a:pt x="1349" y="14392"/>
                  <a:pt x="1356" y="14424"/>
                  <a:pt x="1421" y="14436"/>
                </a:cubicBezTo>
                <a:cubicBezTo>
                  <a:pt x="1462" y="14444"/>
                  <a:pt x="1519" y="14398"/>
                  <a:pt x="1549" y="14333"/>
                </a:cubicBezTo>
                <a:cubicBezTo>
                  <a:pt x="1610" y="14202"/>
                  <a:pt x="1713" y="14251"/>
                  <a:pt x="1678" y="14396"/>
                </a:cubicBezTo>
                <a:cubicBezTo>
                  <a:pt x="1662" y="14466"/>
                  <a:pt x="1666" y="14467"/>
                  <a:pt x="1695" y="14401"/>
                </a:cubicBezTo>
                <a:cubicBezTo>
                  <a:pt x="1725" y="14336"/>
                  <a:pt x="1748" y="14334"/>
                  <a:pt x="1790" y="14397"/>
                </a:cubicBezTo>
                <a:cubicBezTo>
                  <a:pt x="1833" y="14461"/>
                  <a:pt x="1855" y="14462"/>
                  <a:pt x="1884" y="14394"/>
                </a:cubicBezTo>
                <a:cubicBezTo>
                  <a:pt x="1913" y="14323"/>
                  <a:pt x="1907" y="14282"/>
                  <a:pt x="1853" y="14192"/>
                </a:cubicBezTo>
                <a:cubicBezTo>
                  <a:pt x="1816" y="14130"/>
                  <a:pt x="1795" y="14040"/>
                  <a:pt x="1806" y="13993"/>
                </a:cubicBezTo>
                <a:cubicBezTo>
                  <a:pt x="1820" y="13932"/>
                  <a:pt x="1814" y="13933"/>
                  <a:pt x="1786" y="13996"/>
                </a:cubicBezTo>
                <a:cubicBezTo>
                  <a:pt x="1755" y="14064"/>
                  <a:pt x="1736" y="14064"/>
                  <a:pt x="1704" y="13999"/>
                </a:cubicBezTo>
                <a:cubicBezTo>
                  <a:pt x="1672" y="13935"/>
                  <a:pt x="1648" y="13935"/>
                  <a:pt x="1605" y="13999"/>
                </a:cubicBezTo>
                <a:cubicBezTo>
                  <a:pt x="1569" y="14053"/>
                  <a:pt x="1542" y="14058"/>
                  <a:pt x="1530" y="14013"/>
                </a:cubicBezTo>
                <a:cubicBezTo>
                  <a:pt x="1520" y="13974"/>
                  <a:pt x="1480" y="13943"/>
                  <a:pt x="1442" y="13943"/>
                </a:cubicBezTo>
                <a:close/>
                <a:moveTo>
                  <a:pt x="379" y="14167"/>
                </a:moveTo>
                <a:cubicBezTo>
                  <a:pt x="366" y="14163"/>
                  <a:pt x="342" y="14185"/>
                  <a:pt x="302" y="14236"/>
                </a:cubicBezTo>
                <a:cubicBezTo>
                  <a:pt x="258" y="14292"/>
                  <a:pt x="230" y="14293"/>
                  <a:pt x="200" y="14233"/>
                </a:cubicBezTo>
                <a:cubicBezTo>
                  <a:pt x="177" y="14187"/>
                  <a:pt x="126" y="14161"/>
                  <a:pt x="88" y="14174"/>
                </a:cubicBezTo>
                <a:cubicBezTo>
                  <a:pt x="27" y="14195"/>
                  <a:pt x="17" y="14243"/>
                  <a:pt x="9" y="14577"/>
                </a:cubicBezTo>
                <a:lnTo>
                  <a:pt x="0" y="14956"/>
                </a:lnTo>
                <a:lnTo>
                  <a:pt x="198" y="14956"/>
                </a:lnTo>
                <a:cubicBezTo>
                  <a:pt x="354" y="14956"/>
                  <a:pt x="396" y="14934"/>
                  <a:pt x="396" y="14848"/>
                </a:cubicBezTo>
                <a:cubicBezTo>
                  <a:pt x="396" y="14781"/>
                  <a:pt x="368" y="14740"/>
                  <a:pt x="322" y="14740"/>
                </a:cubicBezTo>
                <a:cubicBezTo>
                  <a:pt x="210" y="14740"/>
                  <a:pt x="202" y="14616"/>
                  <a:pt x="304" y="14489"/>
                </a:cubicBezTo>
                <a:cubicBezTo>
                  <a:pt x="355" y="14426"/>
                  <a:pt x="396" y="14326"/>
                  <a:pt x="396" y="14267"/>
                </a:cubicBezTo>
                <a:cubicBezTo>
                  <a:pt x="396" y="14203"/>
                  <a:pt x="393" y="14171"/>
                  <a:pt x="379" y="14167"/>
                </a:cubicBezTo>
                <a:close/>
                <a:moveTo>
                  <a:pt x="18657" y="14323"/>
                </a:moveTo>
                <a:cubicBezTo>
                  <a:pt x="19196" y="14312"/>
                  <a:pt x="19649" y="14329"/>
                  <a:pt x="19662" y="14360"/>
                </a:cubicBezTo>
                <a:cubicBezTo>
                  <a:pt x="19675" y="14391"/>
                  <a:pt x="19686" y="15164"/>
                  <a:pt x="19688" y="16080"/>
                </a:cubicBezTo>
                <a:lnTo>
                  <a:pt x="19692" y="17746"/>
                </a:lnTo>
                <a:lnTo>
                  <a:pt x="18690" y="17763"/>
                </a:lnTo>
                <a:cubicBezTo>
                  <a:pt x="17897" y="17779"/>
                  <a:pt x="17687" y="17764"/>
                  <a:pt x="17676" y="17691"/>
                </a:cubicBezTo>
                <a:cubicBezTo>
                  <a:pt x="17667" y="17639"/>
                  <a:pt x="17663" y="16865"/>
                  <a:pt x="17668" y="15969"/>
                </a:cubicBezTo>
                <a:lnTo>
                  <a:pt x="17676" y="14341"/>
                </a:lnTo>
                <a:lnTo>
                  <a:pt x="18657" y="14323"/>
                </a:lnTo>
                <a:close/>
                <a:moveTo>
                  <a:pt x="4614" y="14341"/>
                </a:moveTo>
                <a:lnTo>
                  <a:pt x="5642" y="14341"/>
                </a:lnTo>
                <a:lnTo>
                  <a:pt x="6670" y="14341"/>
                </a:lnTo>
                <a:lnTo>
                  <a:pt x="6670" y="16044"/>
                </a:lnTo>
                <a:lnTo>
                  <a:pt x="6670" y="17746"/>
                </a:lnTo>
                <a:lnTo>
                  <a:pt x="5649" y="17763"/>
                </a:lnTo>
                <a:cubicBezTo>
                  <a:pt x="4838" y="17779"/>
                  <a:pt x="4625" y="17764"/>
                  <a:pt x="4613" y="17691"/>
                </a:cubicBezTo>
                <a:cubicBezTo>
                  <a:pt x="4605" y="17639"/>
                  <a:pt x="4601" y="16865"/>
                  <a:pt x="4605" y="15969"/>
                </a:cubicBezTo>
                <a:lnTo>
                  <a:pt x="4614" y="14341"/>
                </a:lnTo>
                <a:close/>
                <a:moveTo>
                  <a:pt x="7941" y="14341"/>
                </a:moveTo>
                <a:lnTo>
                  <a:pt x="8923" y="14341"/>
                </a:lnTo>
                <a:lnTo>
                  <a:pt x="9906" y="14341"/>
                </a:lnTo>
                <a:lnTo>
                  <a:pt x="9906" y="16044"/>
                </a:lnTo>
                <a:lnTo>
                  <a:pt x="9906" y="17746"/>
                </a:lnTo>
                <a:lnTo>
                  <a:pt x="8921" y="17763"/>
                </a:lnTo>
                <a:cubicBezTo>
                  <a:pt x="8380" y="17774"/>
                  <a:pt x="7931" y="17770"/>
                  <a:pt x="7924" y="17753"/>
                </a:cubicBezTo>
                <a:cubicBezTo>
                  <a:pt x="7916" y="17736"/>
                  <a:pt x="7917" y="16962"/>
                  <a:pt x="7925" y="16032"/>
                </a:cubicBezTo>
                <a:lnTo>
                  <a:pt x="7941" y="14341"/>
                </a:lnTo>
                <a:close/>
                <a:moveTo>
                  <a:pt x="14441" y="14341"/>
                </a:moveTo>
                <a:lnTo>
                  <a:pt x="15439" y="14341"/>
                </a:lnTo>
                <a:lnTo>
                  <a:pt x="16437" y="14341"/>
                </a:lnTo>
                <a:lnTo>
                  <a:pt x="16437" y="16044"/>
                </a:lnTo>
                <a:lnTo>
                  <a:pt x="16437" y="17746"/>
                </a:lnTo>
                <a:lnTo>
                  <a:pt x="15446" y="17763"/>
                </a:lnTo>
                <a:cubicBezTo>
                  <a:pt x="14660" y="17779"/>
                  <a:pt x="14452" y="17764"/>
                  <a:pt x="14440" y="17691"/>
                </a:cubicBezTo>
                <a:cubicBezTo>
                  <a:pt x="14432" y="17639"/>
                  <a:pt x="14428" y="16865"/>
                  <a:pt x="14432" y="15969"/>
                </a:cubicBezTo>
                <a:lnTo>
                  <a:pt x="14441" y="14341"/>
                </a:lnTo>
                <a:close/>
                <a:moveTo>
                  <a:pt x="167" y="15183"/>
                </a:moveTo>
                <a:cubicBezTo>
                  <a:pt x="154" y="15181"/>
                  <a:pt x="137" y="15184"/>
                  <a:pt x="116" y="15189"/>
                </a:cubicBezTo>
                <a:cubicBezTo>
                  <a:pt x="21" y="15210"/>
                  <a:pt x="18" y="15222"/>
                  <a:pt x="9" y="15592"/>
                </a:cubicBezTo>
                <a:lnTo>
                  <a:pt x="0" y="15971"/>
                </a:lnTo>
                <a:lnTo>
                  <a:pt x="198" y="15971"/>
                </a:lnTo>
                <a:cubicBezTo>
                  <a:pt x="354" y="15971"/>
                  <a:pt x="396" y="15948"/>
                  <a:pt x="396" y="15863"/>
                </a:cubicBezTo>
                <a:cubicBezTo>
                  <a:pt x="396" y="15802"/>
                  <a:pt x="369" y="15754"/>
                  <a:pt x="335" y="15754"/>
                </a:cubicBezTo>
                <a:cubicBezTo>
                  <a:pt x="272" y="15754"/>
                  <a:pt x="264" y="15724"/>
                  <a:pt x="232" y="15370"/>
                </a:cubicBezTo>
                <a:cubicBezTo>
                  <a:pt x="219" y="15236"/>
                  <a:pt x="208" y="15190"/>
                  <a:pt x="167" y="15183"/>
                </a:cubicBezTo>
                <a:close/>
                <a:moveTo>
                  <a:pt x="200" y="16188"/>
                </a:moveTo>
                <a:cubicBezTo>
                  <a:pt x="49" y="16188"/>
                  <a:pt x="3" y="16214"/>
                  <a:pt x="3" y="16293"/>
                </a:cubicBezTo>
                <a:cubicBezTo>
                  <a:pt x="3" y="16350"/>
                  <a:pt x="29" y="16416"/>
                  <a:pt x="60" y="16440"/>
                </a:cubicBezTo>
                <a:cubicBezTo>
                  <a:pt x="92" y="16465"/>
                  <a:pt x="135" y="16531"/>
                  <a:pt x="155" y="16589"/>
                </a:cubicBezTo>
                <a:cubicBezTo>
                  <a:pt x="186" y="16678"/>
                  <a:pt x="176" y="16708"/>
                  <a:pt x="97" y="16774"/>
                </a:cubicBezTo>
                <a:cubicBezTo>
                  <a:pt x="36" y="16825"/>
                  <a:pt x="3" y="16903"/>
                  <a:pt x="3" y="16993"/>
                </a:cubicBezTo>
                <a:cubicBezTo>
                  <a:pt x="3" y="17114"/>
                  <a:pt x="27" y="17130"/>
                  <a:pt x="200" y="17130"/>
                </a:cubicBezTo>
                <a:cubicBezTo>
                  <a:pt x="348" y="17130"/>
                  <a:pt x="396" y="17104"/>
                  <a:pt x="396" y="17028"/>
                </a:cubicBezTo>
                <a:cubicBezTo>
                  <a:pt x="396" y="16973"/>
                  <a:pt x="376" y="16910"/>
                  <a:pt x="352" y="16888"/>
                </a:cubicBezTo>
                <a:cubicBezTo>
                  <a:pt x="326" y="16864"/>
                  <a:pt x="314" y="16798"/>
                  <a:pt x="324" y="16733"/>
                </a:cubicBezTo>
                <a:cubicBezTo>
                  <a:pt x="334" y="16672"/>
                  <a:pt x="325" y="16571"/>
                  <a:pt x="304" y="16510"/>
                </a:cubicBezTo>
                <a:cubicBezTo>
                  <a:pt x="271" y="16416"/>
                  <a:pt x="276" y="16392"/>
                  <a:pt x="331" y="16357"/>
                </a:cubicBezTo>
                <a:cubicBezTo>
                  <a:pt x="461" y="16276"/>
                  <a:pt x="392" y="16188"/>
                  <a:pt x="200" y="16188"/>
                </a:cubicBezTo>
                <a:close/>
                <a:moveTo>
                  <a:pt x="200" y="17420"/>
                </a:moveTo>
                <a:cubicBezTo>
                  <a:pt x="45" y="17420"/>
                  <a:pt x="3" y="17442"/>
                  <a:pt x="3" y="17528"/>
                </a:cubicBezTo>
                <a:cubicBezTo>
                  <a:pt x="3" y="17613"/>
                  <a:pt x="45" y="17636"/>
                  <a:pt x="200" y="17636"/>
                </a:cubicBezTo>
                <a:cubicBezTo>
                  <a:pt x="354" y="17636"/>
                  <a:pt x="396" y="17613"/>
                  <a:pt x="396" y="17528"/>
                </a:cubicBezTo>
                <a:cubicBezTo>
                  <a:pt x="396" y="17443"/>
                  <a:pt x="354" y="17420"/>
                  <a:pt x="200" y="17420"/>
                </a:cubicBezTo>
                <a:close/>
                <a:moveTo>
                  <a:pt x="1519" y="17467"/>
                </a:moveTo>
                <a:cubicBezTo>
                  <a:pt x="1501" y="17470"/>
                  <a:pt x="1481" y="17482"/>
                  <a:pt x="1462" y="17499"/>
                </a:cubicBezTo>
                <a:cubicBezTo>
                  <a:pt x="1391" y="17563"/>
                  <a:pt x="1371" y="17740"/>
                  <a:pt x="1426" y="17821"/>
                </a:cubicBezTo>
                <a:cubicBezTo>
                  <a:pt x="1448" y="17854"/>
                  <a:pt x="1447" y="17897"/>
                  <a:pt x="1424" y="17963"/>
                </a:cubicBezTo>
                <a:cubicBezTo>
                  <a:pt x="1400" y="18033"/>
                  <a:pt x="1402" y="18066"/>
                  <a:pt x="1431" y="18090"/>
                </a:cubicBezTo>
                <a:cubicBezTo>
                  <a:pt x="1492" y="18141"/>
                  <a:pt x="1538" y="18076"/>
                  <a:pt x="1555" y="17916"/>
                </a:cubicBezTo>
                <a:cubicBezTo>
                  <a:pt x="1574" y="17747"/>
                  <a:pt x="1688" y="17762"/>
                  <a:pt x="1672" y="17931"/>
                </a:cubicBezTo>
                <a:cubicBezTo>
                  <a:pt x="1665" y="18011"/>
                  <a:pt x="1670" y="18015"/>
                  <a:pt x="1698" y="17950"/>
                </a:cubicBezTo>
                <a:cubicBezTo>
                  <a:pt x="1726" y="17885"/>
                  <a:pt x="1748" y="17883"/>
                  <a:pt x="1790" y="17946"/>
                </a:cubicBezTo>
                <a:cubicBezTo>
                  <a:pt x="1833" y="18010"/>
                  <a:pt x="1855" y="18011"/>
                  <a:pt x="1884" y="17943"/>
                </a:cubicBezTo>
                <a:cubicBezTo>
                  <a:pt x="1913" y="17872"/>
                  <a:pt x="1907" y="17831"/>
                  <a:pt x="1853" y="17741"/>
                </a:cubicBezTo>
                <a:cubicBezTo>
                  <a:pt x="1815" y="17677"/>
                  <a:pt x="1796" y="17591"/>
                  <a:pt x="1808" y="17541"/>
                </a:cubicBezTo>
                <a:cubicBezTo>
                  <a:pt x="1822" y="17487"/>
                  <a:pt x="1811" y="17491"/>
                  <a:pt x="1780" y="17552"/>
                </a:cubicBezTo>
                <a:cubicBezTo>
                  <a:pt x="1746" y="17618"/>
                  <a:pt x="1726" y="17621"/>
                  <a:pt x="1712" y="17565"/>
                </a:cubicBezTo>
                <a:cubicBezTo>
                  <a:pt x="1700" y="17522"/>
                  <a:pt x="1668" y="17495"/>
                  <a:pt x="1640" y="17506"/>
                </a:cubicBezTo>
                <a:cubicBezTo>
                  <a:pt x="1613" y="17517"/>
                  <a:pt x="1577" y="17505"/>
                  <a:pt x="1560" y="17481"/>
                </a:cubicBezTo>
                <a:cubicBezTo>
                  <a:pt x="1552" y="17468"/>
                  <a:pt x="1536" y="17464"/>
                  <a:pt x="1519" y="17467"/>
                </a:cubicBezTo>
                <a:close/>
                <a:moveTo>
                  <a:pt x="4614" y="17890"/>
                </a:moveTo>
                <a:lnTo>
                  <a:pt x="5642" y="17890"/>
                </a:lnTo>
                <a:lnTo>
                  <a:pt x="6670" y="17890"/>
                </a:lnTo>
                <a:lnTo>
                  <a:pt x="6670" y="19593"/>
                </a:lnTo>
                <a:lnTo>
                  <a:pt x="6670" y="21295"/>
                </a:lnTo>
                <a:lnTo>
                  <a:pt x="5649" y="21312"/>
                </a:lnTo>
                <a:cubicBezTo>
                  <a:pt x="4838" y="21328"/>
                  <a:pt x="4625" y="21315"/>
                  <a:pt x="4613" y="21241"/>
                </a:cubicBezTo>
                <a:cubicBezTo>
                  <a:pt x="4605" y="21190"/>
                  <a:pt x="4601" y="20414"/>
                  <a:pt x="4605" y="19518"/>
                </a:cubicBezTo>
                <a:lnTo>
                  <a:pt x="4614" y="17890"/>
                </a:lnTo>
                <a:close/>
                <a:moveTo>
                  <a:pt x="7922" y="17890"/>
                </a:moveTo>
                <a:lnTo>
                  <a:pt x="8914" y="17890"/>
                </a:lnTo>
                <a:lnTo>
                  <a:pt x="9906" y="17890"/>
                </a:lnTo>
                <a:lnTo>
                  <a:pt x="9906" y="19593"/>
                </a:lnTo>
                <a:lnTo>
                  <a:pt x="9906" y="21295"/>
                </a:lnTo>
                <a:lnTo>
                  <a:pt x="8916" y="21312"/>
                </a:lnTo>
                <a:cubicBezTo>
                  <a:pt x="8371" y="21323"/>
                  <a:pt x="7925" y="21316"/>
                  <a:pt x="7924" y="21295"/>
                </a:cubicBezTo>
                <a:cubicBezTo>
                  <a:pt x="7924" y="21275"/>
                  <a:pt x="7924" y="20501"/>
                  <a:pt x="7924" y="19574"/>
                </a:cubicBezTo>
                <a:lnTo>
                  <a:pt x="7922" y="17890"/>
                </a:lnTo>
                <a:close/>
                <a:moveTo>
                  <a:pt x="11176" y="17890"/>
                </a:moveTo>
                <a:lnTo>
                  <a:pt x="12174" y="17890"/>
                </a:lnTo>
                <a:lnTo>
                  <a:pt x="13172" y="17890"/>
                </a:lnTo>
                <a:lnTo>
                  <a:pt x="13172" y="19593"/>
                </a:lnTo>
                <a:lnTo>
                  <a:pt x="13172" y="21295"/>
                </a:lnTo>
                <a:lnTo>
                  <a:pt x="12180" y="21312"/>
                </a:lnTo>
                <a:cubicBezTo>
                  <a:pt x="11394" y="21328"/>
                  <a:pt x="11186" y="21315"/>
                  <a:pt x="11174" y="21241"/>
                </a:cubicBezTo>
                <a:cubicBezTo>
                  <a:pt x="11166" y="21190"/>
                  <a:pt x="11163" y="20414"/>
                  <a:pt x="11167" y="19518"/>
                </a:cubicBezTo>
                <a:lnTo>
                  <a:pt x="11176" y="17890"/>
                </a:lnTo>
                <a:close/>
                <a:moveTo>
                  <a:pt x="14441" y="17890"/>
                </a:moveTo>
                <a:lnTo>
                  <a:pt x="15439" y="17890"/>
                </a:lnTo>
                <a:lnTo>
                  <a:pt x="16437" y="17890"/>
                </a:lnTo>
                <a:lnTo>
                  <a:pt x="16437" y="19593"/>
                </a:lnTo>
                <a:lnTo>
                  <a:pt x="16437" y="21295"/>
                </a:lnTo>
                <a:lnTo>
                  <a:pt x="15446" y="21312"/>
                </a:lnTo>
                <a:cubicBezTo>
                  <a:pt x="14660" y="21328"/>
                  <a:pt x="14452" y="21315"/>
                  <a:pt x="14440" y="21241"/>
                </a:cubicBezTo>
                <a:cubicBezTo>
                  <a:pt x="14432" y="21190"/>
                  <a:pt x="14428" y="20414"/>
                  <a:pt x="14432" y="19518"/>
                </a:cubicBezTo>
                <a:lnTo>
                  <a:pt x="14441" y="17890"/>
                </a:lnTo>
                <a:close/>
                <a:moveTo>
                  <a:pt x="17676" y="17890"/>
                </a:moveTo>
                <a:lnTo>
                  <a:pt x="18683" y="17890"/>
                </a:lnTo>
                <a:lnTo>
                  <a:pt x="19690" y="17890"/>
                </a:lnTo>
                <a:lnTo>
                  <a:pt x="19690" y="19593"/>
                </a:lnTo>
                <a:lnTo>
                  <a:pt x="19690" y="21295"/>
                </a:lnTo>
                <a:lnTo>
                  <a:pt x="18690" y="21312"/>
                </a:lnTo>
                <a:cubicBezTo>
                  <a:pt x="17897" y="21328"/>
                  <a:pt x="17687" y="21315"/>
                  <a:pt x="17676" y="21241"/>
                </a:cubicBezTo>
                <a:cubicBezTo>
                  <a:pt x="17667" y="21190"/>
                  <a:pt x="17663" y="20414"/>
                  <a:pt x="17668" y="19518"/>
                </a:cubicBezTo>
                <a:lnTo>
                  <a:pt x="17676" y="17890"/>
                </a:lnTo>
                <a:close/>
                <a:moveTo>
                  <a:pt x="1437" y="21114"/>
                </a:moveTo>
                <a:cubicBezTo>
                  <a:pt x="1375" y="21114"/>
                  <a:pt x="1364" y="21149"/>
                  <a:pt x="1364" y="21331"/>
                </a:cubicBezTo>
                <a:cubicBezTo>
                  <a:pt x="1364" y="21521"/>
                  <a:pt x="1375" y="21548"/>
                  <a:pt x="1449" y="21548"/>
                </a:cubicBezTo>
                <a:cubicBezTo>
                  <a:pt x="1495" y="21548"/>
                  <a:pt x="1549" y="21511"/>
                  <a:pt x="1568" y="21465"/>
                </a:cubicBezTo>
                <a:cubicBezTo>
                  <a:pt x="1592" y="21409"/>
                  <a:pt x="1616" y="21404"/>
                  <a:pt x="1642" y="21451"/>
                </a:cubicBezTo>
                <a:cubicBezTo>
                  <a:pt x="1695" y="21547"/>
                  <a:pt x="1870" y="21567"/>
                  <a:pt x="1892" y="21480"/>
                </a:cubicBezTo>
                <a:cubicBezTo>
                  <a:pt x="1902" y="21442"/>
                  <a:pt x="1882" y="21375"/>
                  <a:pt x="1848" y="21331"/>
                </a:cubicBezTo>
                <a:cubicBezTo>
                  <a:pt x="1811" y="21284"/>
                  <a:pt x="1794" y="21215"/>
                  <a:pt x="1807" y="21163"/>
                </a:cubicBezTo>
                <a:cubicBezTo>
                  <a:pt x="1823" y="21098"/>
                  <a:pt x="1817" y="21099"/>
                  <a:pt x="1783" y="21165"/>
                </a:cubicBezTo>
                <a:cubicBezTo>
                  <a:pt x="1747" y="21234"/>
                  <a:pt x="1729" y="21236"/>
                  <a:pt x="1701" y="21168"/>
                </a:cubicBezTo>
                <a:cubicBezTo>
                  <a:pt x="1673" y="21101"/>
                  <a:pt x="1652" y="21100"/>
                  <a:pt x="1606" y="21168"/>
                </a:cubicBezTo>
                <a:cubicBezTo>
                  <a:pt x="1570" y="21223"/>
                  <a:pt x="1542" y="21228"/>
                  <a:pt x="1530" y="21184"/>
                </a:cubicBezTo>
                <a:cubicBezTo>
                  <a:pt x="1520" y="21145"/>
                  <a:pt x="1478" y="21114"/>
                  <a:pt x="1437" y="21114"/>
                </a:cubicBezTo>
                <a:close/>
              </a:path>
            </a:pathLst>
          </a:custGeom>
          <a:ln w="12700">
            <a:miter lim="400000"/>
          </a:ln>
        </p:spPr>
      </p:pic>
      <p:pic>
        <p:nvPicPr>
          <p:cNvPr id="390" name="Image" descr="Image"/>
          <p:cNvPicPr>
            <a:picLocks noChangeAspect="1"/>
          </p:cNvPicPr>
          <p:nvPr/>
        </p:nvPicPr>
        <p:blipFill>
          <a:blip r:embed="rId4"/>
          <a:stretch>
            <a:fillRect/>
          </a:stretch>
        </p:blipFill>
        <p:spPr>
          <a:xfrm>
            <a:off x="6484510" y="7229605"/>
            <a:ext cx="5651629" cy="731003"/>
          </a:xfrm>
          <a:prstGeom prst="rect">
            <a:avLst/>
          </a:prstGeom>
          <a:ln w="12700">
            <a:miter lim="400000"/>
          </a:ln>
          <a:effectLst>
            <a:outerShdw blurRad="127000" dist="76200" dir="2710256" rotWithShape="0">
              <a:srgbClr val="000000">
                <a:alpha val="60000"/>
              </a:srgbClr>
            </a:outerShdw>
          </a:effectLst>
        </p:spPr>
      </p:pic>
      <p:pic>
        <p:nvPicPr>
          <p:cNvPr id="391" name="image33.png" descr="image33.png"/>
          <p:cNvPicPr>
            <a:picLocks noChangeAspect="1"/>
          </p:cNvPicPr>
          <p:nvPr/>
        </p:nvPicPr>
        <p:blipFill>
          <a:blip r:embed="rId5"/>
          <a:stretch>
            <a:fillRect/>
          </a:stretch>
        </p:blipFill>
        <p:spPr>
          <a:xfrm>
            <a:off x="7911210" y="2812135"/>
            <a:ext cx="3272954" cy="1255786"/>
          </a:xfrm>
          <a:prstGeom prst="rect">
            <a:avLst/>
          </a:prstGeom>
          <a:ln w="25400">
            <a:miter lim="400000"/>
          </a:ln>
          <a:effectLst>
            <a:outerShdw blurRad="127000" dist="76200" dir="5520000" rotWithShape="0">
              <a:srgbClr val="000000">
                <a:alpha val="60000"/>
              </a:srgbClr>
            </a:outerShdw>
          </a:effectLst>
        </p:spPr>
      </p:pic>
      <p:pic>
        <p:nvPicPr>
          <p:cNvPr id="392" name="Image" descr="Image"/>
          <p:cNvPicPr>
            <a:picLocks noChangeAspect="1"/>
          </p:cNvPicPr>
          <p:nvPr/>
        </p:nvPicPr>
        <p:blipFill>
          <a:blip r:embed="rId6"/>
          <a:stretch>
            <a:fillRect/>
          </a:stretch>
        </p:blipFill>
        <p:spPr>
          <a:xfrm>
            <a:off x="1769542" y="2820037"/>
            <a:ext cx="3914679" cy="962359"/>
          </a:xfrm>
          <a:prstGeom prst="rect">
            <a:avLst/>
          </a:prstGeom>
          <a:ln w="12700">
            <a:miter lim="400000"/>
          </a:ln>
          <a:effectLst>
            <a:outerShdw blurRad="127000" dist="76200" dir="2710256" rotWithShape="0">
              <a:srgbClr val="000000">
                <a:alpha val="45937"/>
              </a:srgbClr>
            </a:outerShdw>
          </a:effectLst>
        </p:spPr>
      </p:pic>
      <p:pic>
        <p:nvPicPr>
          <p:cNvPr id="393" name="Image" descr="Image"/>
          <p:cNvPicPr>
            <a:picLocks noChangeAspect="1"/>
          </p:cNvPicPr>
          <p:nvPr/>
        </p:nvPicPr>
        <p:blipFill>
          <a:blip r:embed="rId7"/>
          <a:stretch>
            <a:fillRect/>
          </a:stretch>
        </p:blipFill>
        <p:spPr>
          <a:xfrm>
            <a:off x="1666347" y="7044818"/>
            <a:ext cx="3740069" cy="804602"/>
          </a:xfrm>
          <a:prstGeom prst="rect">
            <a:avLst/>
          </a:prstGeom>
          <a:ln w="12700">
            <a:miter lim="400000"/>
          </a:ln>
          <a:effectLst>
            <a:outerShdw blurRad="127000" dist="76200" dir="2710256" rotWithShape="0">
              <a:srgbClr val="000000">
                <a:alpha val="46273"/>
              </a:srgbClr>
            </a:outerShdw>
          </a:effectLst>
        </p:spPr>
      </p:pic>
      <p:pic>
        <p:nvPicPr>
          <p:cNvPr id="394" name="Image" descr="Image"/>
          <p:cNvPicPr>
            <a:picLocks noChangeAspect="1"/>
          </p:cNvPicPr>
          <p:nvPr/>
        </p:nvPicPr>
        <p:blipFill>
          <a:blip r:embed="rId8"/>
          <a:stretch>
            <a:fillRect/>
          </a:stretch>
        </p:blipFill>
        <p:spPr>
          <a:xfrm>
            <a:off x="4356100" y="5073650"/>
            <a:ext cx="4292600" cy="1150228"/>
          </a:xfrm>
          <a:prstGeom prst="rect">
            <a:avLst/>
          </a:prstGeom>
          <a:ln w="12700">
            <a:miter lim="400000"/>
          </a:ln>
          <a:effectLst>
            <a:outerShdw blurRad="127000" dist="76200" dir="5520000" rotWithShape="0">
              <a:srgbClr val="000000">
                <a:alpha val="60000"/>
              </a:srgbClr>
            </a:outerShdw>
          </a:effectLst>
        </p:spPr>
      </p:pic>
      <p:sp>
        <p:nvSpPr>
          <p:cNvPr id="395" name="World Class Institutes for Clinical Trials &amp; Testing"/>
          <p:cNvSpPr txBox="1">
            <a:spLocks noGrp="1"/>
          </p:cNvSpPr>
          <p:nvPr>
            <p:ph type="title"/>
          </p:nvPr>
        </p:nvSpPr>
        <p:spPr>
          <a:xfrm>
            <a:off x="650239" y="150474"/>
            <a:ext cx="11704322" cy="2027133"/>
          </a:xfrm>
          <a:prstGeom prst="rect">
            <a:avLst/>
          </a:prstGeom>
        </p:spPr>
        <p:txBody>
          <a:bodyPr/>
          <a:lstStyle>
            <a:lvl1pPr>
              <a:defRPr sz="5200" spc="520"/>
            </a:lvl1pPr>
          </a:lstStyle>
          <a:p>
            <a:r>
              <a:t>World Class Institutes for Clinical Trials &amp; Testing</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92"/>
                                        </p:tgtEl>
                                        <p:attrNameLst>
                                          <p:attrName>style.visibility</p:attrName>
                                        </p:attrNameLst>
                                      </p:cBhvr>
                                      <p:to>
                                        <p:strVal val="visible"/>
                                      </p:to>
                                    </p:set>
                                    <p:animEffect transition="in" filter="fade">
                                      <p:cBhvr>
                                        <p:cTn id="7" dur="499"/>
                                        <p:tgtEl>
                                          <p:spTgt spid="392"/>
                                        </p:tgtEl>
                                      </p:cBhvr>
                                    </p:animEffect>
                                  </p:childTnLst>
                                </p:cTn>
                              </p:par>
                            </p:childTnLst>
                          </p:cTn>
                        </p:par>
                        <p:par>
                          <p:cTn id="8" fill="hold">
                            <p:stCondLst>
                              <p:cond delay="499"/>
                            </p:stCondLst>
                            <p:childTnLst>
                              <p:par>
                                <p:cTn id="9" presetID="10" presetClass="entr" fill="hold" grpId="2" nodeType="afterEffect">
                                  <p:stCondLst>
                                    <p:cond delay="0"/>
                                  </p:stCondLst>
                                  <p:iterate>
                                    <p:tmAbs val="0"/>
                                  </p:iterate>
                                  <p:childTnLst>
                                    <p:set>
                                      <p:cBhvr>
                                        <p:cTn id="10" fill="hold"/>
                                        <p:tgtEl>
                                          <p:spTgt spid="391"/>
                                        </p:tgtEl>
                                        <p:attrNameLst>
                                          <p:attrName>style.visibility</p:attrName>
                                        </p:attrNameLst>
                                      </p:cBhvr>
                                      <p:to>
                                        <p:strVal val="visible"/>
                                      </p:to>
                                    </p:set>
                                    <p:animEffect transition="in" filter="fade">
                                      <p:cBhvr>
                                        <p:cTn id="11" dur="499"/>
                                        <p:tgtEl>
                                          <p:spTgt spid="391"/>
                                        </p:tgtEl>
                                      </p:cBhvr>
                                    </p:animEffect>
                                  </p:childTnLst>
                                </p:cTn>
                              </p:par>
                            </p:childTnLst>
                          </p:cTn>
                        </p:par>
                        <p:par>
                          <p:cTn id="12" fill="hold">
                            <p:stCondLst>
                              <p:cond delay="998"/>
                            </p:stCondLst>
                            <p:childTnLst>
                              <p:par>
                                <p:cTn id="13" presetID="10" presetClass="entr" fill="hold" grpId="3" nodeType="afterEffect">
                                  <p:stCondLst>
                                    <p:cond delay="0"/>
                                  </p:stCondLst>
                                  <p:iterate>
                                    <p:tmAbs val="0"/>
                                  </p:iterate>
                                  <p:childTnLst>
                                    <p:set>
                                      <p:cBhvr>
                                        <p:cTn id="14" fill="hold"/>
                                        <p:tgtEl>
                                          <p:spTgt spid="393"/>
                                        </p:tgtEl>
                                        <p:attrNameLst>
                                          <p:attrName>style.visibility</p:attrName>
                                        </p:attrNameLst>
                                      </p:cBhvr>
                                      <p:to>
                                        <p:strVal val="visible"/>
                                      </p:to>
                                    </p:set>
                                    <p:animEffect transition="in" filter="fade">
                                      <p:cBhvr>
                                        <p:cTn id="15" dur="499"/>
                                        <p:tgtEl>
                                          <p:spTgt spid="393"/>
                                        </p:tgtEl>
                                      </p:cBhvr>
                                    </p:animEffect>
                                  </p:childTnLst>
                                </p:cTn>
                              </p:par>
                            </p:childTnLst>
                          </p:cTn>
                        </p:par>
                        <p:par>
                          <p:cTn id="16" fill="hold">
                            <p:stCondLst>
                              <p:cond delay="1497"/>
                            </p:stCondLst>
                            <p:childTnLst>
                              <p:par>
                                <p:cTn id="17" presetID="10" presetClass="entr" fill="hold" grpId="4" nodeType="afterEffect">
                                  <p:stCondLst>
                                    <p:cond delay="0"/>
                                  </p:stCondLst>
                                  <p:iterate>
                                    <p:tmAbs val="0"/>
                                  </p:iterate>
                                  <p:childTnLst>
                                    <p:set>
                                      <p:cBhvr>
                                        <p:cTn id="18" fill="hold"/>
                                        <p:tgtEl>
                                          <p:spTgt spid="390"/>
                                        </p:tgtEl>
                                        <p:attrNameLst>
                                          <p:attrName>style.visibility</p:attrName>
                                        </p:attrNameLst>
                                      </p:cBhvr>
                                      <p:to>
                                        <p:strVal val="visible"/>
                                      </p:to>
                                    </p:set>
                                    <p:animEffect transition="in" filter="fade">
                                      <p:cBhvr>
                                        <p:cTn id="19" dur="499"/>
                                        <p:tgtEl>
                                          <p:spTgt spid="390"/>
                                        </p:tgtEl>
                                      </p:cBhvr>
                                    </p:animEffect>
                                  </p:childTnLst>
                                </p:cTn>
                              </p:par>
                            </p:childTnLst>
                          </p:cTn>
                        </p:par>
                        <p:par>
                          <p:cTn id="20" fill="hold">
                            <p:stCondLst>
                              <p:cond delay="1996"/>
                            </p:stCondLst>
                            <p:childTnLst>
                              <p:par>
                                <p:cTn id="21" presetID="10" presetClass="entr" fill="hold" grpId="5" nodeType="afterEffect">
                                  <p:stCondLst>
                                    <p:cond delay="0"/>
                                  </p:stCondLst>
                                  <p:iterate>
                                    <p:tmAbs val="0"/>
                                  </p:iterate>
                                  <p:childTnLst>
                                    <p:set>
                                      <p:cBhvr>
                                        <p:cTn id="22" fill="hold"/>
                                        <p:tgtEl>
                                          <p:spTgt spid="394"/>
                                        </p:tgtEl>
                                        <p:attrNameLst>
                                          <p:attrName>style.visibility</p:attrName>
                                        </p:attrNameLst>
                                      </p:cBhvr>
                                      <p:to>
                                        <p:strVal val="visible"/>
                                      </p:to>
                                    </p:set>
                                    <p:animEffect transition="in" filter="fade">
                                      <p:cBhvr>
                                        <p:cTn id="23" dur="499"/>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4" animBg="1" advAuto="0"/>
      <p:bldP spid="391" grpId="2" animBg="1" advAuto="0"/>
      <p:bldP spid="392" grpId="1" animBg="1" advAuto="0"/>
      <p:bldP spid="393" grpId="3" animBg="1" advAuto="0"/>
      <p:bldP spid="394" grpId="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 descr="Image"/>
          <p:cNvPicPr>
            <a:picLocks noChangeAspect="1"/>
          </p:cNvPicPr>
          <p:nvPr/>
        </p:nvPicPr>
        <p:blipFill>
          <a:blip r:embed="rId3">
            <a:alphaModFix amt="20435"/>
          </a:blip>
          <a:srcRect l="2518" t="2419" r="2333" b="1615"/>
          <a:stretch>
            <a:fillRect/>
          </a:stretch>
        </p:blipFill>
        <p:spPr>
          <a:xfrm>
            <a:off x="398636" y="4262594"/>
            <a:ext cx="12109394" cy="5048251"/>
          </a:xfrm>
          <a:custGeom>
            <a:avLst/>
            <a:gdLst/>
            <a:ahLst/>
            <a:cxnLst>
              <a:cxn ang="0">
                <a:pos x="wd2" y="hd2"/>
              </a:cxn>
              <a:cxn ang="5400000">
                <a:pos x="wd2" y="hd2"/>
              </a:cxn>
              <a:cxn ang="10800000">
                <a:pos x="wd2" y="hd2"/>
              </a:cxn>
              <a:cxn ang="16200000">
                <a:pos x="wd2" y="hd2"/>
              </a:cxn>
            </a:cxnLst>
            <a:rect l="0" t="0" r="r" b="b"/>
            <a:pathLst>
              <a:path w="21577" h="21548" extrusionOk="0">
                <a:moveTo>
                  <a:pt x="7786" y="0"/>
                </a:moveTo>
                <a:lnTo>
                  <a:pt x="7771" y="308"/>
                </a:lnTo>
                <a:lnTo>
                  <a:pt x="7757" y="615"/>
                </a:lnTo>
                <a:lnTo>
                  <a:pt x="7876" y="615"/>
                </a:lnTo>
                <a:cubicBezTo>
                  <a:pt x="7942" y="615"/>
                  <a:pt x="7986" y="593"/>
                  <a:pt x="7974" y="564"/>
                </a:cubicBezTo>
                <a:cubicBezTo>
                  <a:pt x="7963" y="535"/>
                  <a:pt x="7922" y="511"/>
                  <a:pt x="7885" y="510"/>
                </a:cubicBezTo>
                <a:cubicBezTo>
                  <a:pt x="7833" y="508"/>
                  <a:pt x="7816" y="454"/>
                  <a:pt x="7803" y="254"/>
                </a:cubicBezTo>
                <a:lnTo>
                  <a:pt x="7786" y="0"/>
                </a:lnTo>
                <a:close/>
                <a:moveTo>
                  <a:pt x="8059" y="0"/>
                </a:moveTo>
                <a:lnTo>
                  <a:pt x="8043" y="308"/>
                </a:lnTo>
                <a:cubicBezTo>
                  <a:pt x="8029" y="605"/>
                  <a:pt x="8032" y="615"/>
                  <a:pt x="8113" y="615"/>
                </a:cubicBezTo>
                <a:cubicBezTo>
                  <a:pt x="8159" y="615"/>
                  <a:pt x="8197" y="588"/>
                  <a:pt x="8197" y="552"/>
                </a:cubicBezTo>
                <a:cubicBezTo>
                  <a:pt x="8197" y="517"/>
                  <a:pt x="8173" y="492"/>
                  <a:pt x="8144" y="498"/>
                </a:cubicBezTo>
                <a:cubicBezTo>
                  <a:pt x="8106" y="505"/>
                  <a:pt x="8088" y="437"/>
                  <a:pt x="8076" y="254"/>
                </a:cubicBezTo>
                <a:lnTo>
                  <a:pt x="8059" y="0"/>
                </a:lnTo>
                <a:close/>
                <a:moveTo>
                  <a:pt x="11052" y="0"/>
                </a:moveTo>
                <a:lnTo>
                  <a:pt x="11037" y="308"/>
                </a:lnTo>
                <a:cubicBezTo>
                  <a:pt x="11022" y="615"/>
                  <a:pt x="11023" y="615"/>
                  <a:pt x="11122" y="615"/>
                </a:cubicBezTo>
                <a:cubicBezTo>
                  <a:pt x="11177" y="615"/>
                  <a:pt x="11221" y="587"/>
                  <a:pt x="11221" y="554"/>
                </a:cubicBezTo>
                <a:cubicBezTo>
                  <a:pt x="11221" y="521"/>
                  <a:pt x="11191" y="497"/>
                  <a:pt x="11153" y="500"/>
                </a:cubicBezTo>
                <a:cubicBezTo>
                  <a:pt x="11098" y="504"/>
                  <a:pt x="11081" y="459"/>
                  <a:pt x="11068" y="254"/>
                </a:cubicBezTo>
                <a:lnTo>
                  <a:pt x="11052" y="0"/>
                </a:lnTo>
                <a:close/>
                <a:moveTo>
                  <a:pt x="3851" y="36"/>
                </a:moveTo>
                <a:cubicBezTo>
                  <a:pt x="3731" y="36"/>
                  <a:pt x="3729" y="40"/>
                  <a:pt x="3717" y="325"/>
                </a:cubicBezTo>
                <a:cubicBezTo>
                  <a:pt x="3706" y="610"/>
                  <a:pt x="3707" y="615"/>
                  <a:pt x="3804" y="615"/>
                </a:cubicBezTo>
                <a:cubicBezTo>
                  <a:pt x="3909" y="615"/>
                  <a:pt x="3924" y="550"/>
                  <a:pt x="3872" y="318"/>
                </a:cubicBezTo>
                <a:cubicBezTo>
                  <a:pt x="3847" y="207"/>
                  <a:pt x="3851" y="167"/>
                  <a:pt x="3891" y="130"/>
                </a:cubicBezTo>
                <a:cubicBezTo>
                  <a:pt x="3954" y="73"/>
                  <a:pt x="4034" y="307"/>
                  <a:pt x="4014" y="490"/>
                </a:cubicBezTo>
                <a:cubicBezTo>
                  <a:pt x="4006" y="568"/>
                  <a:pt x="4017" y="615"/>
                  <a:pt x="4045" y="615"/>
                </a:cubicBezTo>
                <a:cubicBezTo>
                  <a:pt x="4069" y="615"/>
                  <a:pt x="4081" y="584"/>
                  <a:pt x="4071" y="545"/>
                </a:cubicBezTo>
                <a:cubicBezTo>
                  <a:pt x="4061" y="507"/>
                  <a:pt x="4074" y="376"/>
                  <a:pt x="4100" y="256"/>
                </a:cubicBezTo>
                <a:cubicBezTo>
                  <a:pt x="4126" y="135"/>
                  <a:pt x="4134" y="36"/>
                  <a:pt x="4119" y="36"/>
                </a:cubicBezTo>
                <a:cubicBezTo>
                  <a:pt x="4104" y="36"/>
                  <a:pt x="4082" y="93"/>
                  <a:pt x="4071" y="163"/>
                </a:cubicBezTo>
                <a:cubicBezTo>
                  <a:pt x="4051" y="283"/>
                  <a:pt x="4049" y="283"/>
                  <a:pt x="4011" y="163"/>
                </a:cubicBezTo>
                <a:cubicBezTo>
                  <a:pt x="3986" y="78"/>
                  <a:pt x="3932" y="36"/>
                  <a:pt x="3851" y="36"/>
                </a:cubicBezTo>
                <a:close/>
                <a:moveTo>
                  <a:pt x="4318" y="36"/>
                </a:moveTo>
                <a:cubicBezTo>
                  <a:pt x="4252" y="36"/>
                  <a:pt x="4242" y="71"/>
                  <a:pt x="4231" y="325"/>
                </a:cubicBezTo>
                <a:cubicBezTo>
                  <a:pt x="4220" y="600"/>
                  <a:pt x="4224" y="615"/>
                  <a:pt x="4304" y="615"/>
                </a:cubicBezTo>
                <a:cubicBezTo>
                  <a:pt x="4390" y="615"/>
                  <a:pt x="4408" y="518"/>
                  <a:pt x="4358" y="329"/>
                </a:cubicBezTo>
                <a:cubicBezTo>
                  <a:pt x="4340" y="261"/>
                  <a:pt x="4343" y="188"/>
                  <a:pt x="4363" y="129"/>
                </a:cubicBezTo>
                <a:cubicBezTo>
                  <a:pt x="4388" y="57"/>
                  <a:pt x="4377" y="36"/>
                  <a:pt x="4318" y="36"/>
                </a:cubicBezTo>
                <a:close/>
                <a:moveTo>
                  <a:pt x="6895" y="36"/>
                </a:moveTo>
                <a:cubicBezTo>
                  <a:pt x="6880" y="36"/>
                  <a:pt x="6867" y="99"/>
                  <a:pt x="6867" y="176"/>
                </a:cubicBezTo>
                <a:cubicBezTo>
                  <a:pt x="6867" y="399"/>
                  <a:pt x="6809" y="425"/>
                  <a:pt x="6776" y="217"/>
                </a:cubicBezTo>
                <a:cubicBezTo>
                  <a:pt x="6748" y="41"/>
                  <a:pt x="6734" y="29"/>
                  <a:pt x="6587" y="49"/>
                </a:cubicBezTo>
                <a:cubicBezTo>
                  <a:pt x="6447" y="68"/>
                  <a:pt x="6427" y="92"/>
                  <a:pt x="6418" y="240"/>
                </a:cubicBezTo>
                <a:cubicBezTo>
                  <a:pt x="6413" y="333"/>
                  <a:pt x="6416" y="457"/>
                  <a:pt x="6426" y="517"/>
                </a:cubicBezTo>
                <a:cubicBezTo>
                  <a:pt x="6437" y="589"/>
                  <a:pt x="6476" y="617"/>
                  <a:pt x="6542" y="601"/>
                </a:cubicBezTo>
                <a:cubicBezTo>
                  <a:pt x="6624" y="582"/>
                  <a:pt x="6642" y="544"/>
                  <a:pt x="6655" y="366"/>
                </a:cubicBezTo>
                <a:cubicBezTo>
                  <a:pt x="6675" y="81"/>
                  <a:pt x="6721" y="89"/>
                  <a:pt x="6752" y="384"/>
                </a:cubicBezTo>
                <a:cubicBezTo>
                  <a:pt x="6767" y="517"/>
                  <a:pt x="6795" y="613"/>
                  <a:pt x="6813" y="598"/>
                </a:cubicBezTo>
                <a:cubicBezTo>
                  <a:pt x="6857" y="563"/>
                  <a:pt x="6934" y="36"/>
                  <a:pt x="6895" y="36"/>
                </a:cubicBezTo>
                <a:close/>
                <a:moveTo>
                  <a:pt x="7025" y="36"/>
                </a:moveTo>
                <a:lnTo>
                  <a:pt x="7013" y="325"/>
                </a:lnTo>
                <a:lnTo>
                  <a:pt x="7001" y="615"/>
                </a:lnTo>
                <a:lnTo>
                  <a:pt x="7214" y="615"/>
                </a:lnTo>
                <a:lnTo>
                  <a:pt x="7426" y="615"/>
                </a:lnTo>
                <a:lnTo>
                  <a:pt x="7431" y="325"/>
                </a:lnTo>
                <a:lnTo>
                  <a:pt x="7436" y="36"/>
                </a:lnTo>
                <a:lnTo>
                  <a:pt x="7230" y="36"/>
                </a:lnTo>
                <a:lnTo>
                  <a:pt x="7025" y="36"/>
                </a:lnTo>
                <a:close/>
                <a:moveTo>
                  <a:pt x="9963" y="36"/>
                </a:moveTo>
                <a:cubicBezTo>
                  <a:pt x="9908" y="36"/>
                  <a:pt x="9896" y="84"/>
                  <a:pt x="9886" y="325"/>
                </a:cubicBezTo>
                <a:cubicBezTo>
                  <a:pt x="9874" y="614"/>
                  <a:pt x="9874" y="615"/>
                  <a:pt x="9982" y="615"/>
                </a:cubicBezTo>
                <a:cubicBezTo>
                  <a:pt x="10042" y="615"/>
                  <a:pt x="10106" y="578"/>
                  <a:pt x="10125" y="532"/>
                </a:cubicBezTo>
                <a:cubicBezTo>
                  <a:pt x="10150" y="473"/>
                  <a:pt x="10172" y="471"/>
                  <a:pt x="10199" y="525"/>
                </a:cubicBezTo>
                <a:cubicBezTo>
                  <a:pt x="10221" y="567"/>
                  <a:pt x="10341" y="601"/>
                  <a:pt x="10466" y="601"/>
                </a:cubicBezTo>
                <a:lnTo>
                  <a:pt x="10693" y="605"/>
                </a:lnTo>
                <a:lnTo>
                  <a:pt x="10682" y="318"/>
                </a:lnTo>
                <a:lnTo>
                  <a:pt x="10670" y="36"/>
                </a:lnTo>
                <a:lnTo>
                  <a:pt x="10510" y="36"/>
                </a:lnTo>
                <a:cubicBezTo>
                  <a:pt x="10350" y="36"/>
                  <a:pt x="10348" y="38"/>
                  <a:pt x="10339" y="271"/>
                </a:cubicBezTo>
                <a:cubicBezTo>
                  <a:pt x="10327" y="562"/>
                  <a:pt x="10277" y="555"/>
                  <a:pt x="10241" y="257"/>
                </a:cubicBezTo>
                <a:cubicBezTo>
                  <a:pt x="10214" y="35"/>
                  <a:pt x="10153" y="-33"/>
                  <a:pt x="10115" y="115"/>
                </a:cubicBezTo>
                <a:cubicBezTo>
                  <a:pt x="10100" y="172"/>
                  <a:pt x="10086" y="172"/>
                  <a:pt x="10063" y="115"/>
                </a:cubicBezTo>
                <a:cubicBezTo>
                  <a:pt x="10045" y="72"/>
                  <a:pt x="10000" y="36"/>
                  <a:pt x="9963" y="36"/>
                </a:cubicBezTo>
                <a:close/>
                <a:moveTo>
                  <a:pt x="7574" y="41"/>
                </a:moveTo>
                <a:cubicBezTo>
                  <a:pt x="7566" y="49"/>
                  <a:pt x="7562" y="74"/>
                  <a:pt x="7562" y="120"/>
                </a:cubicBezTo>
                <a:cubicBezTo>
                  <a:pt x="7562" y="173"/>
                  <a:pt x="7543" y="307"/>
                  <a:pt x="7519" y="417"/>
                </a:cubicBezTo>
                <a:cubicBezTo>
                  <a:pt x="7474" y="623"/>
                  <a:pt x="7493" y="682"/>
                  <a:pt x="7557" y="530"/>
                </a:cubicBezTo>
                <a:cubicBezTo>
                  <a:pt x="7585" y="463"/>
                  <a:pt x="7600" y="463"/>
                  <a:pt x="7629" y="530"/>
                </a:cubicBezTo>
                <a:cubicBezTo>
                  <a:pt x="7695" y="688"/>
                  <a:pt x="7711" y="620"/>
                  <a:pt x="7672" y="349"/>
                </a:cubicBezTo>
                <a:cubicBezTo>
                  <a:pt x="7643" y="150"/>
                  <a:pt x="7595" y="16"/>
                  <a:pt x="7574" y="41"/>
                </a:cubicBezTo>
                <a:close/>
                <a:moveTo>
                  <a:pt x="10839" y="81"/>
                </a:moveTo>
                <a:cubicBezTo>
                  <a:pt x="10822" y="96"/>
                  <a:pt x="10808" y="153"/>
                  <a:pt x="10802" y="254"/>
                </a:cubicBezTo>
                <a:cubicBezTo>
                  <a:pt x="10797" y="354"/>
                  <a:pt x="10778" y="475"/>
                  <a:pt x="10761" y="525"/>
                </a:cubicBezTo>
                <a:cubicBezTo>
                  <a:pt x="10721" y="641"/>
                  <a:pt x="10774" y="645"/>
                  <a:pt x="10822" y="530"/>
                </a:cubicBezTo>
                <a:cubicBezTo>
                  <a:pt x="10850" y="463"/>
                  <a:pt x="10865" y="463"/>
                  <a:pt x="10894" y="530"/>
                </a:cubicBezTo>
                <a:cubicBezTo>
                  <a:pt x="10960" y="689"/>
                  <a:pt x="10977" y="619"/>
                  <a:pt x="10937" y="344"/>
                </a:cubicBezTo>
                <a:cubicBezTo>
                  <a:pt x="10914" y="189"/>
                  <a:pt x="10884" y="99"/>
                  <a:pt x="10858" y="81"/>
                </a:cubicBezTo>
                <a:cubicBezTo>
                  <a:pt x="10852" y="77"/>
                  <a:pt x="10845" y="76"/>
                  <a:pt x="10839" y="81"/>
                </a:cubicBezTo>
                <a:close/>
                <a:moveTo>
                  <a:pt x="17529" y="1113"/>
                </a:moveTo>
                <a:cubicBezTo>
                  <a:pt x="17518" y="1124"/>
                  <a:pt x="17506" y="1154"/>
                  <a:pt x="17493" y="1203"/>
                </a:cubicBezTo>
                <a:cubicBezTo>
                  <a:pt x="17478" y="1259"/>
                  <a:pt x="17464" y="1259"/>
                  <a:pt x="17440" y="1203"/>
                </a:cubicBezTo>
                <a:cubicBezTo>
                  <a:pt x="17420" y="1155"/>
                  <a:pt x="17268" y="1123"/>
                  <a:pt x="17051" y="1123"/>
                </a:cubicBezTo>
                <a:cubicBezTo>
                  <a:pt x="16728" y="1123"/>
                  <a:pt x="16694" y="1135"/>
                  <a:pt x="16694" y="1254"/>
                </a:cubicBezTo>
                <a:cubicBezTo>
                  <a:pt x="16694" y="1325"/>
                  <a:pt x="16709" y="1419"/>
                  <a:pt x="16727" y="1462"/>
                </a:cubicBezTo>
                <a:cubicBezTo>
                  <a:pt x="16751" y="1519"/>
                  <a:pt x="16751" y="1554"/>
                  <a:pt x="16727" y="1589"/>
                </a:cubicBezTo>
                <a:cubicBezTo>
                  <a:pt x="16709" y="1616"/>
                  <a:pt x="16694" y="1665"/>
                  <a:pt x="16694" y="1699"/>
                </a:cubicBezTo>
                <a:cubicBezTo>
                  <a:pt x="16694" y="1733"/>
                  <a:pt x="16856" y="1766"/>
                  <a:pt x="17054" y="1770"/>
                </a:cubicBezTo>
                <a:cubicBezTo>
                  <a:pt x="17394" y="1777"/>
                  <a:pt x="17413" y="1768"/>
                  <a:pt x="17399" y="1638"/>
                </a:cubicBezTo>
                <a:cubicBezTo>
                  <a:pt x="17375" y="1422"/>
                  <a:pt x="17445" y="1382"/>
                  <a:pt x="17485" y="1589"/>
                </a:cubicBezTo>
                <a:cubicBezTo>
                  <a:pt x="17536" y="1859"/>
                  <a:pt x="17564" y="1817"/>
                  <a:pt x="17576" y="1448"/>
                </a:cubicBezTo>
                <a:cubicBezTo>
                  <a:pt x="17584" y="1212"/>
                  <a:pt x="17562" y="1081"/>
                  <a:pt x="17529" y="1113"/>
                </a:cubicBezTo>
                <a:close/>
                <a:moveTo>
                  <a:pt x="3158" y="1116"/>
                </a:moveTo>
                <a:cubicBezTo>
                  <a:pt x="3138" y="1137"/>
                  <a:pt x="3135" y="1233"/>
                  <a:pt x="3154" y="1394"/>
                </a:cubicBezTo>
                <a:cubicBezTo>
                  <a:pt x="3171" y="1544"/>
                  <a:pt x="3191" y="1693"/>
                  <a:pt x="3199" y="1724"/>
                </a:cubicBezTo>
                <a:cubicBezTo>
                  <a:pt x="3207" y="1756"/>
                  <a:pt x="3231" y="1746"/>
                  <a:pt x="3253" y="1702"/>
                </a:cubicBezTo>
                <a:cubicBezTo>
                  <a:pt x="3281" y="1647"/>
                  <a:pt x="3299" y="1645"/>
                  <a:pt x="3313" y="1697"/>
                </a:cubicBezTo>
                <a:cubicBezTo>
                  <a:pt x="3351" y="1844"/>
                  <a:pt x="3380" y="1771"/>
                  <a:pt x="3410" y="1448"/>
                </a:cubicBezTo>
                <a:cubicBezTo>
                  <a:pt x="3443" y="1108"/>
                  <a:pt x="3428" y="1064"/>
                  <a:pt x="3329" y="1211"/>
                </a:cubicBezTo>
                <a:cubicBezTo>
                  <a:pt x="3282" y="1281"/>
                  <a:pt x="3262" y="1281"/>
                  <a:pt x="3233" y="1211"/>
                </a:cubicBezTo>
                <a:cubicBezTo>
                  <a:pt x="3214" y="1165"/>
                  <a:pt x="3197" y="1134"/>
                  <a:pt x="3183" y="1120"/>
                </a:cubicBezTo>
                <a:cubicBezTo>
                  <a:pt x="3173" y="1109"/>
                  <a:pt x="3165" y="1109"/>
                  <a:pt x="3158" y="1116"/>
                </a:cubicBezTo>
                <a:close/>
                <a:moveTo>
                  <a:pt x="3610" y="1123"/>
                </a:moveTo>
                <a:cubicBezTo>
                  <a:pt x="3530" y="1123"/>
                  <a:pt x="3526" y="1140"/>
                  <a:pt x="3526" y="1448"/>
                </a:cubicBezTo>
                <a:cubicBezTo>
                  <a:pt x="3526" y="1769"/>
                  <a:pt x="3528" y="1775"/>
                  <a:pt x="3626" y="1775"/>
                </a:cubicBezTo>
                <a:cubicBezTo>
                  <a:pt x="3697" y="1775"/>
                  <a:pt x="3719" y="1747"/>
                  <a:pt x="3703" y="1685"/>
                </a:cubicBezTo>
                <a:cubicBezTo>
                  <a:pt x="3691" y="1637"/>
                  <a:pt x="3684" y="1491"/>
                  <a:pt x="3688" y="1360"/>
                </a:cubicBezTo>
                <a:cubicBezTo>
                  <a:pt x="3694" y="1144"/>
                  <a:pt x="3686" y="1123"/>
                  <a:pt x="3610" y="1123"/>
                </a:cubicBezTo>
                <a:close/>
                <a:moveTo>
                  <a:pt x="3798" y="1123"/>
                </a:moveTo>
                <a:lnTo>
                  <a:pt x="3798" y="1448"/>
                </a:lnTo>
                <a:lnTo>
                  <a:pt x="3798" y="1775"/>
                </a:lnTo>
                <a:lnTo>
                  <a:pt x="3910" y="1775"/>
                </a:lnTo>
                <a:cubicBezTo>
                  <a:pt x="3971" y="1775"/>
                  <a:pt x="4031" y="1739"/>
                  <a:pt x="4042" y="1696"/>
                </a:cubicBezTo>
                <a:cubicBezTo>
                  <a:pt x="4056" y="1639"/>
                  <a:pt x="4071" y="1639"/>
                  <a:pt x="4094" y="1696"/>
                </a:cubicBezTo>
                <a:cubicBezTo>
                  <a:pt x="4153" y="1836"/>
                  <a:pt x="4176" y="1780"/>
                  <a:pt x="4174" y="1503"/>
                </a:cubicBezTo>
                <a:cubicBezTo>
                  <a:pt x="4172" y="1267"/>
                  <a:pt x="4168" y="1253"/>
                  <a:pt x="4144" y="1394"/>
                </a:cubicBezTo>
                <a:cubicBezTo>
                  <a:pt x="4108" y="1611"/>
                  <a:pt x="4088" y="1600"/>
                  <a:pt x="4050" y="1340"/>
                </a:cubicBezTo>
                <a:cubicBezTo>
                  <a:pt x="4023" y="1152"/>
                  <a:pt x="4004" y="1123"/>
                  <a:pt x="3908" y="1123"/>
                </a:cubicBezTo>
                <a:lnTo>
                  <a:pt x="3798" y="1123"/>
                </a:lnTo>
                <a:close/>
                <a:moveTo>
                  <a:pt x="4282" y="1123"/>
                </a:moveTo>
                <a:lnTo>
                  <a:pt x="4282" y="1448"/>
                </a:lnTo>
                <a:lnTo>
                  <a:pt x="4282" y="1775"/>
                </a:lnTo>
                <a:lnTo>
                  <a:pt x="4521" y="1775"/>
                </a:lnTo>
                <a:cubicBezTo>
                  <a:pt x="4652" y="1775"/>
                  <a:pt x="4751" y="1751"/>
                  <a:pt x="4739" y="1723"/>
                </a:cubicBezTo>
                <a:cubicBezTo>
                  <a:pt x="4727" y="1694"/>
                  <a:pt x="4687" y="1670"/>
                  <a:pt x="4650" y="1669"/>
                </a:cubicBezTo>
                <a:cubicBezTo>
                  <a:pt x="4594" y="1667"/>
                  <a:pt x="4584" y="1625"/>
                  <a:pt x="4584" y="1394"/>
                </a:cubicBezTo>
                <a:lnTo>
                  <a:pt x="4584" y="1123"/>
                </a:lnTo>
                <a:lnTo>
                  <a:pt x="4433" y="1123"/>
                </a:lnTo>
                <a:lnTo>
                  <a:pt x="4282" y="1123"/>
                </a:lnTo>
                <a:close/>
                <a:moveTo>
                  <a:pt x="4878" y="1123"/>
                </a:moveTo>
                <a:cubicBezTo>
                  <a:pt x="4800" y="1123"/>
                  <a:pt x="4796" y="1141"/>
                  <a:pt x="4796" y="1448"/>
                </a:cubicBezTo>
                <a:cubicBezTo>
                  <a:pt x="4796" y="1756"/>
                  <a:pt x="4800" y="1775"/>
                  <a:pt x="4878" y="1775"/>
                </a:cubicBezTo>
                <a:cubicBezTo>
                  <a:pt x="4967" y="1775"/>
                  <a:pt x="4980" y="1704"/>
                  <a:pt x="4931" y="1486"/>
                </a:cubicBezTo>
                <a:cubicBezTo>
                  <a:pt x="4911" y="1395"/>
                  <a:pt x="4911" y="1334"/>
                  <a:pt x="4931" y="1304"/>
                </a:cubicBezTo>
                <a:cubicBezTo>
                  <a:pt x="4989" y="1219"/>
                  <a:pt x="4961" y="1123"/>
                  <a:pt x="4878" y="1123"/>
                </a:cubicBezTo>
                <a:close/>
                <a:moveTo>
                  <a:pt x="6860" y="1123"/>
                </a:moveTo>
                <a:cubicBezTo>
                  <a:pt x="6763" y="1123"/>
                  <a:pt x="6761" y="1128"/>
                  <a:pt x="6761" y="1448"/>
                </a:cubicBezTo>
                <a:lnTo>
                  <a:pt x="6761" y="1775"/>
                </a:lnTo>
                <a:lnTo>
                  <a:pt x="6876" y="1775"/>
                </a:lnTo>
                <a:cubicBezTo>
                  <a:pt x="6959" y="1775"/>
                  <a:pt x="6985" y="1748"/>
                  <a:pt x="6969" y="1685"/>
                </a:cubicBezTo>
                <a:cubicBezTo>
                  <a:pt x="6956" y="1637"/>
                  <a:pt x="6949" y="1491"/>
                  <a:pt x="6953" y="1360"/>
                </a:cubicBezTo>
                <a:cubicBezTo>
                  <a:pt x="6959" y="1136"/>
                  <a:pt x="6953" y="1123"/>
                  <a:pt x="6860" y="1123"/>
                </a:cubicBezTo>
                <a:close/>
                <a:moveTo>
                  <a:pt x="7064" y="1123"/>
                </a:moveTo>
                <a:lnTo>
                  <a:pt x="7064" y="1448"/>
                </a:lnTo>
                <a:lnTo>
                  <a:pt x="7064" y="1775"/>
                </a:lnTo>
                <a:lnTo>
                  <a:pt x="7175" y="1775"/>
                </a:lnTo>
                <a:cubicBezTo>
                  <a:pt x="7236" y="1775"/>
                  <a:pt x="7296" y="1739"/>
                  <a:pt x="7307" y="1696"/>
                </a:cubicBezTo>
                <a:cubicBezTo>
                  <a:pt x="7322" y="1639"/>
                  <a:pt x="7336" y="1639"/>
                  <a:pt x="7360" y="1696"/>
                </a:cubicBezTo>
                <a:cubicBezTo>
                  <a:pt x="7418" y="1836"/>
                  <a:pt x="7441" y="1780"/>
                  <a:pt x="7439" y="1503"/>
                </a:cubicBezTo>
                <a:cubicBezTo>
                  <a:pt x="7437" y="1267"/>
                  <a:pt x="7434" y="1253"/>
                  <a:pt x="7410" y="1394"/>
                </a:cubicBezTo>
                <a:cubicBezTo>
                  <a:pt x="7374" y="1611"/>
                  <a:pt x="7353" y="1600"/>
                  <a:pt x="7315" y="1340"/>
                </a:cubicBezTo>
                <a:cubicBezTo>
                  <a:pt x="7288" y="1152"/>
                  <a:pt x="7269" y="1123"/>
                  <a:pt x="7174" y="1123"/>
                </a:cubicBezTo>
                <a:lnTo>
                  <a:pt x="7064" y="1123"/>
                </a:lnTo>
                <a:close/>
                <a:moveTo>
                  <a:pt x="7540" y="1123"/>
                </a:moveTo>
                <a:lnTo>
                  <a:pt x="7540" y="1448"/>
                </a:lnTo>
                <a:lnTo>
                  <a:pt x="7540" y="1775"/>
                </a:lnTo>
                <a:lnTo>
                  <a:pt x="7885" y="1775"/>
                </a:lnTo>
                <a:cubicBezTo>
                  <a:pt x="8237" y="1775"/>
                  <a:pt x="8258" y="1756"/>
                  <a:pt x="8197" y="1486"/>
                </a:cubicBezTo>
                <a:cubicBezTo>
                  <a:pt x="8177" y="1395"/>
                  <a:pt x="8177" y="1334"/>
                  <a:pt x="8197" y="1304"/>
                </a:cubicBezTo>
                <a:cubicBezTo>
                  <a:pt x="8259" y="1213"/>
                  <a:pt x="8225" y="1123"/>
                  <a:pt x="8127" y="1123"/>
                </a:cubicBezTo>
                <a:cubicBezTo>
                  <a:pt x="8033" y="1123"/>
                  <a:pt x="8027" y="1136"/>
                  <a:pt x="8040" y="1333"/>
                </a:cubicBezTo>
                <a:cubicBezTo>
                  <a:pt x="8049" y="1494"/>
                  <a:pt x="8037" y="1565"/>
                  <a:pt x="7986" y="1630"/>
                </a:cubicBezTo>
                <a:cubicBezTo>
                  <a:pt x="7881" y="1764"/>
                  <a:pt x="7826" y="1668"/>
                  <a:pt x="7840" y="1375"/>
                </a:cubicBezTo>
                <a:lnTo>
                  <a:pt x="7852" y="1123"/>
                </a:lnTo>
                <a:lnTo>
                  <a:pt x="7697" y="1123"/>
                </a:lnTo>
                <a:lnTo>
                  <a:pt x="7540" y="1123"/>
                </a:lnTo>
                <a:close/>
                <a:moveTo>
                  <a:pt x="10329" y="1123"/>
                </a:moveTo>
                <a:lnTo>
                  <a:pt x="10329" y="1448"/>
                </a:lnTo>
                <a:lnTo>
                  <a:pt x="10329" y="1775"/>
                </a:lnTo>
                <a:lnTo>
                  <a:pt x="10559" y="1775"/>
                </a:lnTo>
                <a:cubicBezTo>
                  <a:pt x="10785" y="1775"/>
                  <a:pt x="10789" y="1772"/>
                  <a:pt x="10776" y="1602"/>
                </a:cubicBezTo>
                <a:cubicBezTo>
                  <a:pt x="10755" y="1339"/>
                  <a:pt x="10818" y="1309"/>
                  <a:pt x="10878" y="1555"/>
                </a:cubicBezTo>
                <a:cubicBezTo>
                  <a:pt x="10908" y="1675"/>
                  <a:pt x="10941" y="1775"/>
                  <a:pt x="10952" y="1775"/>
                </a:cubicBezTo>
                <a:cubicBezTo>
                  <a:pt x="10964" y="1775"/>
                  <a:pt x="10978" y="1628"/>
                  <a:pt x="10984" y="1448"/>
                </a:cubicBezTo>
                <a:cubicBezTo>
                  <a:pt x="10991" y="1234"/>
                  <a:pt x="10983" y="1123"/>
                  <a:pt x="10959" y="1123"/>
                </a:cubicBezTo>
                <a:cubicBezTo>
                  <a:pt x="10940" y="1123"/>
                  <a:pt x="10931" y="1182"/>
                  <a:pt x="10940" y="1259"/>
                </a:cubicBezTo>
                <a:cubicBezTo>
                  <a:pt x="10963" y="1474"/>
                  <a:pt x="10893" y="1514"/>
                  <a:pt x="10853" y="1308"/>
                </a:cubicBezTo>
                <a:cubicBezTo>
                  <a:pt x="10820" y="1131"/>
                  <a:pt x="10807" y="1123"/>
                  <a:pt x="10574" y="1123"/>
                </a:cubicBezTo>
                <a:lnTo>
                  <a:pt x="10329" y="1123"/>
                </a:lnTo>
                <a:close/>
                <a:moveTo>
                  <a:pt x="13768" y="1123"/>
                </a:moveTo>
                <a:cubicBezTo>
                  <a:pt x="13749" y="1123"/>
                  <a:pt x="13725" y="1158"/>
                  <a:pt x="13715" y="1199"/>
                </a:cubicBezTo>
                <a:cubicBezTo>
                  <a:pt x="13701" y="1252"/>
                  <a:pt x="13683" y="1250"/>
                  <a:pt x="13655" y="1194"/>
                </a:cubicBezTo>
                <a:cubicBezTo>
                  <a:pt x="13633" y="1150"/>
                  <a:pt x="13556" y="1124"/>
                  <a:pt x="13484" y="1137"/>
                </a:cubicBezTo>
                <a:cubicBezTo>
                  <a:pt x="13329" y="1163"/>
                  <a:pt x="13293" y="1339"/>
                  <a:pt x="13414" y="1472"/>
                </a:cubicBezTo>
                <a:cubicBezTo>
                  <a:pt x="13501" y="1567"/>
                  <a:pt x="13485" y="1735"/>
                  <a:pt x="13394" y="1679"/>
                </a:cubicBezTo>
                <a:cubicBezTo>
                  <a:pt x="13363" y="1659"/>
                  <a:pt x="13338" y="1671"/>
                  <a:pt x="13338" y="1704"/>
                </a:cubicBezTo>
                <a:cubicBezTo>
                  <a:pt x="13338" y="1737"/>
                  <a:pt x="13441" y="1764"/>
                  <a:pt x="13568" y="1765"/>
                </a:cubicBezTo>
                <a:lnTo>
                  <a:pt x="13797" y="1770"/>
                </a:lnTo>
                <a:lnTo>
                  <a:pt x="13746" y="1584"/>
                </a:lnTo>
                <a:cubicBezTo>
                  <a:pt x="13698" y="1411"/>
                  <a:pt x="13699" y="1390"/>
                  <a:pt x="13748" y="1260"/>
                </a:cubicBezTo>
                <a:cubicBezTo>
                  <a:pt x="13777" y="1184"/>
                  <a:pt x="13786" y="1123"/>
                  <a:pt x="13768" y="1123"/>
                </a:cubicBezTo>
                <a:close/>
                <a:moveTo>
                  <a:pt x="13988" y="1123"/>
                </a:moveTo>
                <a:cubicBezTo>
                  <a:pt x="13900" y="1123"/>
                  <a:pt x="13897" y="1134"/>
                  <a:pt x="13897" y="1448"/>
                </a:cubicBezTo>
                <a:cubicBezTo>
                  <a:pt x="13897" y="1767"/>
                  <a:pt x="13899" y="1775"/>
                  <a:pt x="13993" y="1775"/>
                </a:cubicBezTo>
                <a:cubicBezTo>
                  <a:pt x="14046" y="1775"/>
                  <a:pt x="14099" y="1739"/>
                  <a:pt x="14111" y="1696"/>
                </a:cubicBezTo>
                <a:cubicBezTo>
                  <a:pt x="14125" y="1639"/>
                  <a:pt x="14140" y="1639"/>
                  <a:pt x="14164" y="1696"/>
                </a:cubicBezTo>
                <a:cubicBezTo>
                  <a:pt x="14221" y="1833"/>
                  <a:pt x="14238" y="1783"/>
                  <a:pt x="14249" y="1448"/>
                </a:cubicBezTo>
                <a:cubicBezTo>
                  <a:pt x="14257" y="1225"/>
                  <a:pt x="14248" y="1123"/>
                  <a:pt x="14223" y="1123"/>
                </a:cubicBezTo>
                <a:cubicBezTo>
                  <a:pt x="14203" y="1123"/>
                  <a:pt x="14193" y="1169"/>
                  <a:pt x="14202" y="1225"/>
                </a:cubicBezTo>
                <a:cubicBezTo>
                  <a:pt x="14229" y="1392"/>
                  <a:pt x="14159" y="1430"/>
                  <a:pt x="14117" y="1270"/>
                </a:cubicBezTo>
                <a:cubicBezTo>
                  <a:pt x="14092" y="1175"/>
                  <a:pt x="14046" y="1123"/>
                  <a:pt x="13988" y="1123"/>
                </a:cubicBezTo>
                <a:close/>
                <a:moveTo>
                  <a:pt x="20501" y="1123"/>
                </a:moveTo>
                <a:cubicBezTo>
                  <a:pt x="20405" y="1123"/>
                  <a:pt x="20317" y="1159"/>
                  <a:pt x="20305" y="1203"/>
                </a:cubicBezTo>
                <a:cubicBezTo>
                  <a:pt x="20291" y="1259"/>
                  <a:pt x="20276" y="1259"/>
                  <a:pt x="20252" y="1203"/>
                </a:cubicBezTo>
                <a:cubicBezTo>
                  <a:pt x="20197" y="1070"/>
                  <a:pt x="20186" y="1109"/>
                  <a:pt x="20186" y="1448"/>
                </a:cubicBezTo>
                <a:cubicBezTo>
                  <a:pt x="20186" y="1811"/>
                  <a:pt x="20193" y="1831"/>
                  <a:pt x="20249" y="1648"/>
                </a:cubicBezTo>
                <a:cubicBezTo>
                  <a:pt x="20286" y="1527"/>
                  <a:pt x="20289" y="1527"/>
                  <a:pt x="20308" y="1648"/>
                </a:cubicBezTo>
                <a:cubicBezTo>
                  <a:pt x="20325" y="1749"/>
                  <a:pt x="20366" y="1775"/>
                  <a:pt x="20506" y="1775"/>
                </a:cubicBezTo>
                <a:cubicBezTo>
                  <a:pt x="20603" y="1775"/>
                  <a:pt x="20691" y="1739"/>
                  <a:pt x="20702" y="1696"/>
                </a:cubicBezTo>
                <a:cubicBezTo>
                  <a:pt x="20717" y="1639"/>
                  <a:pt x="20732" y="1639"/>
                  <a:pt x="20755" y="1696"/>
                </a:cubicBezTo>
                <a:cubicBezTo>
                  <a:pt x="20813" y="1833"/>
                  <a:pt x="20830" y="1783"/>
                  <a:pt x="20841" y="1448"/>
                </a:cubicBezTo>
                <a:cubicBezTo>
                  <a:pt x="20848" y="1234"/>
                  <a:pt x="20840" y="1123"/>
                  <a:pt x="20817" y="1123"/>
                </a:cubicBezTo>
                <a:cubicBezTo>
                  <a:pt x="20797" y="1123"/>
                  <a:pt x="20788" y="1182"/>
                  <a:pt x="20796" y="1259"/>
                </a:cubicBezTo>
                <a:cubicBezTo>
                  <a:pt x="20820" y="1474"/>
                  <a:pt x="20750" y="1514"/>
                  <a:pt x="20711" y="1308"/>
                </a:cubicBezTo>
                <a:cubicBezTo>
                  <a:pt x="20679" y="1140"/>
                  <a:pt x="20659" y="1123"/>
                  <a:pt x="20501" y="1123"/>
                </a:cubicBezTo>
                <a:close/>
                <a:moveTo>
                  <a:pt x="10158" y="1133"/>
                </a:moveTo>
                <a:cubicBezTo>
                  <a:pt x="10060" y="1167"/>
                  <a:pt x="10054" y="1369"/>
                  <a:pt x="10148" y="1472"/>
                </a:cubicBezTo>
                <a:cubicBezTo>
                  <a:pt x="10235" y="1567"/>
                  <a:pt x="10219" y="1735"/>
                  <a:pt x="10129" y="1679"/>
                </a:cubicBezTo>
                <a:cubicBezTo>
                  <a:pt x="10097" y="1659"/>
                  <a:pt x="10072" y="1673"/>
                  <a:pt x="10072" y="1709"/>
                </a:cubicBezTo>
                <a:cubicBezTo>
                  <a:pt x="10072" y="1801"/>
                  <a:pt x="10216" y="1790"/>
                  <a:pt x="10240" y="1697"/>
                </a:cubicBezTo>
                <a:cubicBezTo>
                  <a:pt x="10250" y="1656"/>
                  <a:pt x="10249" y="1567"/>
                  <a:pt x="10237" y="1499"/>
                </a:cubicBezTo>
                <a:cubicBezTo>
                  <a:pt x="10224" y="1431"/>
                  <a:pt x="10217" y="1316"/>
                  <a:pt x="10221" y="1243"/>
                </a:cubicBezTo>
                <a:cubicBezTo>
                  <a:pt x="10226" y="1143"/>
                  <a:pt x="10211" y="1115"/>
                  <a:pt x="10158" y="1133"/>
                </a:cubicBezTo>
                <a:close/>
                <a:moveTo>
                  <a:pt x="6679" y="1137"/>
                </a:moveTo>
                <a:cubicBezTo>
                  <a:pt x="6673" y="1129"/>
                  <a:pt x="6665" y="1130"/>
                  <a:pt x="6653" y="1138"/>
                </a:cubicBezTo>
                <a:cubicBezTo>
                  <a:pt x="6639" y="1150"/>
                  <a:pt x="6620" y="1176"/>
                  <a:pt x="6595" y="1213"/>
                </a:cubicBezTo>
                <a:cubicBezTo>
                  <a:pt x="6547" y="1284"/>
                  <a:pt x="6522" y="1284"/>
                  <a:pt x="6474" y="1213"/>
                </a:cubicBezTo>
                <a:cubicBezTo>
                  <a:pt x="6388" y="1085"/>
                  <a:pt x="6388" y="1088"/>
                  <a:pt x="6423" y="1448"/>
                </a:cubicBezTo>
                <a:cubicBezTo>
                  <a:pt x="6457" y="1802"/>
                  <a:pt x="6487" y="1862"/>
                  <a:pt x="6513" y="1623"/>
                </a:cubicBezTo>
                <a:cubicBezTo>
                  <a:pt x="6531" y="1460"/>
                  <a:pt x="6595" y="1497"/>
                  <a:pt x="6595" y="1670"/>
                </a:cubicBezTo>
                <a:cubicBezTo>
                  <a:pt x="6595" y="1898"/>
                  <a:pt x="6647" y="1756"/>
                  <a:pt x="6676" y="1448"/>
                </a:cubicBezTo>
                <a:cubicBezTo>
                  <a:pt x="6694" y="1256"/>
                  <a:pt x="6697" y="1159"/>
                  <a:pt x="6679" y="1137"/>
                </a:cubicBezTo>
                <a:close/>
                <a:moveTo>
                  <a:pt x="20012" y="1137"/>
                </a:moveTo>
                <a:cubicBezTo>
                  <a:pt x="19915" y="1170"/>
                  <a:pt x="19912" y="1370"/>
                  <a:pt x="20006" y="1472"/>
                </a:cubicBezTo>
                <a:cubicBezTo>
                  <a:pt x="20093" y="1567"/>
                  <a:pt x="20076" y="1735"/>
                  <a:pt x="19986" y="1679"/>
                </a:cubicBezTo>
                <a:cubicBezTo>
                  <a:pt x="19954" y="1659"/>
                  <a:pt x="19929" y="1673"/>
                  <a:pt x="19929" y="1709"/>
                </a:cubicBezTo>
                <a:cubicBezTo>
                  <a:pt x="19929" y="1745"/>
                  <a:pt x="19964" y="1775"/>
                  <a:pt x="20006" y="1775"/>
                </a:cubicBezTo>
                <a:cubicBezTo>
                  <a:pt x="20101" y="1775"/>
                  <a:pt x="20137" y="1582"/>
                  <a:pt x="20064" y="1455"/>
                </a:cubicBezTo>
                <a:cubicBezTo>
                  <a:pt x="20027" y="1390"/>
                  <a:pt x="20021" y="1347"/>
                  <a:pt x="20045" y="1311"/>
                </a:cubicBezTo>
                <a:cubicBezTo>
                  <a:pt x="20105" y="1223"/>
                  <a:pt x="20083" y="1112"/>
                  <a:pt x="20012" y="1137"/>
                </a:cubicBezTo>
                <a:close/>
                <a:moveTo>
                  <a:pt x="14353" y="2275"/>
                </a:moveTo>
                <a:cubicBezTo>
                  <a:pt x="14342" y="2286"/>
                  <a:pt x="14331" y="2314"/>
                  <a:pt x="14319" y="2361"/>
                </a:cubicBezTo>
                <a:cubicBezTo>
                  <a:pt x="14304" y="2418"/>
                  <a:pt x="14289" y="2418"/>
                  <a:pt x="14266" y="2361"/>
                </a:cubicBezTo>
                <a:cubicBezTo>
                  <a:pt x="14247" y="2318"/>
                  <a:pt x="14189" y="2282"/>
                  <a:pt x="14136" y="2282"/>
                </a:cubicBezTo>
                <a:cubicBezTo>
                  <a:pt x="14063" y="2282"/>
                  <a:pt x="14041" y="2313"/>
                  <a:pt x="14044" y="2409"/>
                </a:cubicBezTo>
                <a:cubicBezTo>
                  <a:pt x="14047" y="2491"/>
                  <a:pt x="14027" y="2536"/>
                  <a:pt x="13988" y="2536"/>
                </a:cubicBezTo>
                <a:cubicBezTo>
                  <a:pt x="13949" y="2536"/>
                  <a:pt x="13928" y="2491"/>
                  <a:pt x="13931" y="2409"/>
                </a:cubicBezTo>
                <a:cubicBezTo>
                  <a:pt x="13934" y="2307"/>
                  <a:pt x="13911" y="2282"/>
                  <a:pt x="13810" y="2282"/>
                </a:cubicBezTo>
                <a:lnTo>
                  <a:pt x="13686" y="2282"/>
                </a:lnTo>
                <a:lnTo>
                  <a:pt x="13686" y="2571"/>
                </a:lnTo>
                <a:cubicBezTo>
                  <a:pt x="13686" y="2742"/>
                  <a:pt x="13700" y="2861"/>
                  <a:pt x="13720" y="2861"/>
                </a:cubicBezTo>
                <a:cubicBezTo>
                  <a:pt x="13740" y="2861"/>
                  <a:pt x="13748" y="2798"/>
                  <a:pt x="13739" y="2715"/>
                </a:cubicBezTo>
                <a:cubicBezTo>
                  <a:pt x="13731" y="2636"/>
                  <a:pt x="13732" y="2522"/>
                  <a:pt x="13742" y="2460"/>
                </a:cubicBezTo>
                <a:cubicBezTo>
                  <a:pt x="13773" y="2266"/>
                  <a:pt x="13892" y="2470"/>
                  <a:pt x="13874" y="2687"/>
                </a:cubicBezTo>
                <a:cubicBezTo>
                  <a:pt x="13865" y="2802"/>
                  <a:pt x="13873" y="2861"/>
                  <a:pt x="13901" y="2861"/>
                </a:cubicBezTo>
                <a:cubicBezTo>
                  <a:pt x="13923" y="2861"/>
                  <a:pt x="13939" y="2819"/>
                  <a:pt x="13935" y="2770"/>
                </a:cubicBezTo>
                <a:cubicBezTo>
                  <a:pt x="13930" y="2720"/>
                  <a:pt x="13954" y="2680"/>
                  <a:pt x="13988" y="2680"/>
                </a:cubicBezTo>
                <a:cubicBezTo>
                  <a:pt x="14021" y="2680"/>
                  <a:pt x="14045" y="2720"/>
                  <a:pt x="14041" y="2770"/>
                </a:cubicBezTo>
                <a:cubicBezTo>
                  <a:pt x="14031" y="2884"/>
                  <a:pt x="14233" y="2894"/>
                  <a:pt x="14262" y="2782"/>
                </a:cubicBezTo>
                <a:cubicBezTo>
                  <a:pt x="14277" y="2725"/>
                  <a:pt x="14291" y="2725"/>
                  <a:pt x="14314" y="2782"/>
                </a:cubicBezTo>
                <a:cubicBezTo>
                  <a:pt x="14370" y="2916"/>
                  <a:pt x="14389" y="2872"/>
                  <a:pt x="14401" y="2571"/>
                </a:cubicBezTo>
                <a:cubicBezTo>
                  <a:pt x="14409" y="2359"/>
                  <a:pt x="14386" y="2242"/>
                  <a:pt x="14353" y="2275"/>
                </a:cubicBezTo>
                <a:close/>
                <a:moveTo>
                  <a:pt x="3486" y="2282"/>
                </a:moveTo>
                <a:cubicBezTo>
                  <a:pt x="3376" y="2282"/>
                  <a:pt x="3374" y="2286"/>
                  <a:pt x="3374" y="2571"/>
                </a:cubicBezTo>
                <a:cubicBezTo>
                  <a:pt x="3374" y="2857"/>
                  <a:pt x="3376" y="2861"/>
                  <a:pt x="3486" y="2861"/>
                </a:cubicBezTo>
                <a:cubicBezTo>
                  <a:pt x="3607" y="2861"/>
                  <a:pt x="3653" y="2705"/>
                  <a:pt x="3616" y="2426"/>
                </a:cubicBezTo>
                <a:cubicBezTo>
                  <a:pt x="3602" y="2315"/>
                  <a:pt x="3571" y="2282"/>
                  <a:pt x="3486" y="2282"/>
                </a:cubicBezTo>
                <a:close/>
                <a:moveTo>
                  <a:pt x="3707" y="2282"/>
                </a:moveTo>
                <a:lnTo>
                  <a:pt x="3707" y="2571"/>
                </a:lnTo>
                <a:lnTo>
                  <a:pt x="3707" y="2861"/>
                </a:lnTo>
                <a:lnTo>
                  <a:pt x="3868" y="2861"/>
                </a:lnTo>
                <a:cubicBezTo>
                  <a:pt x="3968" y="2861"/>
                  <a:pt x="4021" y="2834"/>
                  <a:pt x="4009" y="2788"/>
                </a:cubicBezTo>
                <a:cubicBezTo>
                  <a:pt x="3999" y="2748"/>
                  <a:pt x="4015" y="2694"/>
                  <a:pt x="4045" y="2668"/>
                </a:cubicBezTo>
                <a:cubicBezTo>
                  <a:pt x="4076" y="2642"/>
                  <a:pt x="4130" y="2558"/>
                  <a:pt x="4166" y="2480"/>
                </a:cubicBezTo>
                <a:cubicBezTo>
                  <a:pt x="4249" y="2301"/>
                  <a:pt x="4307" y="2382"/>
                  <a:pt x="4290" y="2653"/>
                </a:cubicBezTo>
                <a:cubicBezTo>
                  <a:pt x="4278" y="2852"/>
                  <a:pt x="4283" y="2861"/>
                  <a:pt x="4393" y="2861"/>
                </a:cubicBezTo>
                <a:cubicBezTo>
                  <a:pt x="4470" y="2861"/>
                  <a:pt x="4506" y="2829"/>
                  <a:pt x="4501" y="2770"/>
                </a:cubicBezTo>
                <a:cubicBezTo>
                  <a:pt x="4497" y="2720"/>
                  <a:pt x="4521" y="2680"/>
                  <a:pt x="4554" y="2680"/>
                </a:cubicBezTo>
                <a:cubicBezTo>
                  <a:pt x="4587" y="2680"/>
                  <a:pt x="4611" y="2720"/>
                  <a:pt x="4607" y="2770"/>
                </a:cubicBezTo>
                <a:cubicBezTo>
                  <a:pt x="4603" y="2819"/>
                  <a:pt x="4616" y="2861"/>
                  <a:pt x="4637" y="2861"/>
                </a:cubicBezTo>
                <a:cubicBezTo>
                  <a:pt x="4661" y="2861"/>
                  <a:pt x="4675" y="2755"/>
                  <a:pt x="4675" y="2571"/>
                </a:cubicBezTo>
                <a:cubicBezTo>
                  <a:pt x="4675" y="2403"/>
                  <a:pt x="4661" y="2282"/>
                  <a:pt x="4641" y="2282"/>
                </a:cubicBezTo>
                <a:cubicBezTo>
                  <a:pt x="4622" y="2282"/>
                  <a:pt x="4608" y="2339"/>
                  <a:pt x="4610" y="2409"/>
                </a:cubicBezTo>
                <a:cubicBezTo>
                  <a:pt x="4613" y="2491"/>
                  <a:pt x="4593" y="2536"/>
                  <a:pt x="4554" y="2536"/>
                </a:cubicBezTo>
                <a:cubicBezTo>
                  <a:pt x="4515" y="2536"/>
                  <a:pt x="4495" y="2491"/>
                  <a:pt x="4497" y="2409"/>
                </a:cubicBezTo>
                <a:cubicBezTo>
                  <a:pt x="4501" y="2294"/>
                  <a:pt x="4464" y="2282"/>
                  <a:pt x="4104" y="2282"/>
                </a:cubicBezTo>
                <a:lnTo>
                  <a:pt x="3707" y="2282"/>
                </a:lnTo>
                <a:close/>
                <a:moveTo>
                  <a:pt x="7907" y="2282"/>
                </a:moveTo>
                <a:cubicBezTo>
                  <a:pt x="7888" y="2282"/>
                  <a:pt x="7874" y="2339"/>
                  <a:pt x="7876" y="2409"/>
                </a:cubicBezTo>
                <a:cubicBezTo>
                  <a:pt x="7879" y="2491"/>
                  <a:pt x="7859" y="2536"/>
                  <a:pt x="7820" y="2536"/>
                </a:cubicBezTo>
                <a:cubicBezTo>
                  <a:pt x="7781" y="2536"/>
                  <a:pt x="7760" y="2490"/>
                  <a:pt x="7762" y="2411"/>
                </a:cubicBezTo>
                <a:cubicBezTo>
                  <a:pt x="7766" y="2297"/>
                  <a:pt x="7717" y="2287"/>
                  <a:pt x="7203" y="2289"/>
                </a:cubicBezTo>
                <a:lnTo>
                  <a:pt x="6640" y="2290"/>
                </a:lnTo>
                <a:lnTo>
                  <a:pt x="6640" y="2571"/>
                </a:lnTo>
                <a:lnTo>
                  <a:pt x="6640" y="2853"/>
                </a:lnTo>
                <a:lnTo>
                  <a:pt x="6967" y="2856"/>
                </a:lnTo>
                <a:cubicBezTo>
                  <a:pt x="7175" y="2858"/>
                  <a:pt x="7287" y="2833"/>
                  <a:pt x="7275" y="2787"/>
                </a:cubicBezTo>
                <a:cubicBezTo>
                  <a:pt x="7265" y="2747"/>
                  <a:pt x="7281" y="2694"/>
                  <a:pt x="7311" y="2668"/>
                </a:cubicBezTo>
                <a:cubicBezTo>
                  <a:pt x="7341" y="2642"/>
                  <a:pt x="7390" y="2572"/>
                  <a:pt x="7419" y="2510"/>
                </a:cubicBezTo>
                <a:cubicBezTo>
                  <a:pt x="7537" y="2269"/>
                  <a:pt x="7730" y="2388"/>
                  <a:pt x="7706" y="2687"/>
                </a:cubicBezTo>
                <a:cubicBezTo>
                  <a:pt x="7697" y="2802"/>
                  <a:pt x="7705" y="2861"/>
                  <a:pt x="7733" y="2861"/>
                </a:cubicBezTo>
                <a:cubicBezTo>
                  <a:pt x="7755" y="2861"/>
                  <a:pt x="7771" y="2819"/>
                  <a:pt x="7767" y="2770"/>
                </a:cubicBezTo>
                <a:cubicBezTo>
                  <a:pt x="7762" y="2720"/>
                  <a:pt x="7786" y="2680"/>
                  <a:pt x="7820" y="2680"/>
                </a:cubicBezTo>
                <a:cubicBezTo>
                  <a:pt x="7853" y="2680"/>
                  <a:pt x="7876" y="2720"/>
                  <a:pt x="7872" y="2770"/>
                </a:cubicBezTo>
                <a:cubicBezTo>
                  <a:pt x="7868" y="2819"/>
                  <a:pt x="7882" y="2861"/>
                  <a:pt x="7902" y="2861"/>
                </a:cubicBezTo>
                <a:cubicBezTo>
                  <a:pt x="7926" y="2861"/>
                  <a:pt x="7941" y="2755"/>
                  <a:pt x="7941" y="2571"/>
                </a:cubicBezTo>
                <a:cubicBezTo>
                  <a:pt x="7941" y="2403"/>
                  <a:pt x="7927" y="2282"/>
                  <a:pt x="7907" y="2282"/>
                </a:cubicBezTo>
                <a:close/>
                <a:moveTo>
                  <a:pt x="9997" y="2282"/>
                </a:moveTo>
                <a:cubicBezTo>
                  <a:pt x="9805" y="2282"/>
                  <a:pt x="9648" y="2294"/>
                  <a:pt x="9648" y="2309"/>
                </a:cubicBezTo>
                <a:cubicBezTo>
                  <a:pt x="9648" y="2324"/>
                  <a:pt x="9669" y="2430"/>
                  <a:pt x="9694" y="2544"/>
                </a:cubicBezTo>
                <a:cubicBezTo>
                  <a:pt x="9735" y="2730"/>
                  <a:pt x="9739" y="2735"/>
                  <a:pt x="9740" y="2593"/>
                </a:cubicBezTo>
                <a:cubicBezTo>
                  <a:pt x="9740" y="2386"/>
                  <a:pt x="9784" y="2327"/>
                  <a:pt x="9863" y="2429"/>
                </a:cubicBezTo>
                <a:cubicBezTo>
                  <a:pt x="9909" y="2488"/>
                  <a:pt x="9924" y="2561"/>
                  <a:pt x="9914" y="2687"/>
                </a:cubicBezTo>
                <a:cubicBezTo>
                  <a:pt x="9900" y="2852"/>
                  <a:pt x="9907" y="2861"/>
                  <a:pt x="10044" y="2861"/>
                </a:cubicBezTo>
                <a:cubicBezTo>
                  <a:pt x="10124" y="2861"/>
                  <a:pt x="10199" y="2825"/>
                  <a:pt x="10210" y="2782"/>
                </a:cubicBezTo>
                <a:cubicBezTo>
                  <a:pt x="10224" y="2725"/>
                  <a:pt x="10239" y="2725"/>
                  <a:pt x="10263" y="2782"/>
                </a:cubicBezTo>
                <a:cubicBezTo>
                  <a:pt x="10281" y="2825"/>
                  <a:pt x="10315" y="2861"/>
                  <a:pt x="10339" y="2861"/>
                </a:cubicBezTo>
                <a:cubicBezTo>
                  <a:pt x="10375" y="2861"/>
                  <a:pt x="10373" y="2834"/>
                  <a:pt x="10331" y="2722"/>
                </a:cubicBezTo>
                <a:cubicBezTo>
                  <a:pt x="10289" y="2611"/>
                  <a:pt x="10286" y="2553"/>
                  <a:pt x="10313" y="2433"/>
                </a:cubicBezTo>
                <a:cubicBezTo>
                  <a:pt x="10346" y="2284"/>
                  <a:pt x="10341" y="2282"/>
                  <a:pt x="9997" y="2282"/>
                </a:cubicBezTo>
                <a:close/>
                <a:moveTo>
                  <a:pt x="10510" y="2282"/>
                </a:moveTo>
                <a:cubicBezTo>
                  <a:pt x="10430" y="2282"/>
                  <a:pt x="10374" y="2306"/>
                  <a:pt x="10387" y="2336"/>
                </a:cubicBezTo>
                <a:cubicBezTo>
                  <a:pt x="10399" y="2366"/>
                  <a:pt x="10426" y="2390"/>
                  <a:pt x="10445" y="2390"/>
                </a:cubicBezTo>
                <a:cubicBezTo>
                  <a:pt x="10465" y="2391"/>
                  <a:pt x="10480" y="2495"/>
                  <a:pt x="10480" y="2626"/>
                </a:cubicBezTo>
                <a:cubicBezTo>
                  <a:pt x="10480" y="2755"/>
                  <a:pt x="10493" y="2861"/>
                  <a:pt x="10510" y="2861"/>
                </a:cubicBezTo>
                <a:cubicBezTo>
                  <a:pt x="10527" y="2861"/>
                  <a:pt x="10541" y="2755"/>
                  <a:pt x="10541" y="2626"/>
                </a:cubicBezTo>
                <a:cubicBezTo>
                  <a:pt x="10541" y="2495"/>
                  <a:pt x="10556" y="2391"/>
                  <a:pt x="10575" y="2390"/>
                </a:cubicBezTo>
                <a:cubicBezTo>
                  <a:pt x="10595" y="2390"/>
                  <a:pt x="10622" y="2366"/>
                  <a:pt x="10634" y="2336"/>
                </a:cubicBezTo>
                <a:cubicBezTo>
                  <a:pt x="10647" y="2306"/>
                  <a:pt x="10591" y="2282"/>
                  <a:pt x="10510" y="2282"/>
                </a:cubicBezTo>
                <a:close/>
                <a:moveTo>
                  <a:pt x="10690" y="2282"/>
                </a:moveTo>
                <a:lnTo>
                  <a:pt x="10702" y="2571"/>
                </a:lnTo>
                <a:cubicBezTo>
                  <a:pt x="10712" y="2819"/>
                  <a:pt x="10723" y="2861"/>
                  <a:pt x="10783" y="2861"/>
                </a:cubicBezTo>
                <a:cubicBezTo>
                  <a:pt x="10822" y="2861"/>
                  <a:pt x="10864" y="2825"/>
                  <a:pt x="10875" y="2782"/>
                </a:cubicBezTo>
                <a:cubicBezTo>
                  <a:pt x="10890" y="2725"/>
                  <a:pt x="10905" y="2725"/>
                  <a:pt x="10928" y="2782"/>
                </a:cubicBezTo>
                <a:cubicBezTo>
                  <a:pt x="10946" y="2825"/>
                  <a:pt x="11065" y="2861"/>
                  <a:pt x="11193" y="2861"/>
                </a:cubicBezTo>
                <a:lnTo>
                  <a:pt x="11424" y="2861"/>
                </a:lnTo>
                <a:lnTo>
                  <a:pt x="11424" y="2577"/>
                </a:lnTo>
                <a:lnTo>
                  <a:pt x="11424" y="2290"/>
                </a:lnTo>
                <a:lnTo>
                  <a:pt x="11058" y="2287"/>
                </a:lnTo>
                <a:lnTo>
                  <a:pt x="10690" y="2282"/>
                </a:lnTo>
                <a:close/>
                <a:moveTo>
                  <a:pt x="12404" y="2282"/>
                </a:moveTo>
                <a:lnTo>
                  <a:pt x="12406" y="2570"/>
                </a:lnTo>
                <a:lnTo>
                  <a:pt x="12408" y="2856"/>
                </a:lnTo>
                <a:lnTo>
                  <a:pt x="12546" y="2849"/>
                </a:lnTo>
                <a:cubicBezTo>
                  <a:pt x="12623" y="2846"/>
                  <a:pt x="12709" y="2808"/>
                  <a:pt x="12737" y="2766"/>
                </a:cubicBezTo>
                <a:cubicBezTo>
                  <a:pt x="12773" y="2712"/>
                  <a:pt x="12800" y="2712"/>
                  <a:pt x="12829" y="2766"/>
                </a:cubicBezTo>
                <a:cubicBezTo>
                  <a:pt x="12851" y="2809"/>
                  <a:pt x="12946" y="2848"/>
                  <a:pt x="13040" y="2853"/>
                </a:cubicBezTo>
                <a:cubicBezTo>
                  <a:pt x="13176" y="2859"/>
                  <a:pt x="13215" y="2835"/>
                  <a:pt x="13231" y="2734"/>
                </a:cubicBezTo>
                <a:cubicBezTo>
                  <a:pt x="13250" y="2615"/>
                  <a:pt x="13253" y="2615"/>
                  <a:pt x="13291" y="2739"/>
                </a:cubicBezTo>
                <a:cubicBezTo>
                  <a:pt x="13348" y="2924"/>
                  <a:pt x="13529" y="2882"/>
                  <a:pt x="13544" y="2680"/>
                </a:cubicBezTo>
                <a:cubicBezTo>
                  <a:pt x="13550" y="2600"/>
                  <a:pt x="13575" y="2482"/>
                  <a:pt x="13599" y="2417"/>
                </a:cubicBezTo>
                <a:cubicBezTo>
                  <a:pt x="13639" y="2311"/>
                  <a:pt x="13629" y="2300"/>
                  <a:pt x="13499" y="2294"/>
                </a:cubicBezTo>
                <a:cubicBezTo>
                  <a:pt x="13406" y="2289"/>
                  <a:pt x="13336" y="2327"/>
                  <a:pt x="13302" y="2402"/>
                </a:cubicBezTo>
                <a:cubicBezTo>
                  <a:pt x="13253" y="2508"/>
                  <a:pt x="13246" y="2508"/>
                  <a:pt x="13229" y="2404"/>
                </a:cubicBezTo>
                <a:cubicBezTo>
                  <a:pt x="13216" y="2316"/>
                  <a:pt x="13169" y="2291"/>
                  <a:pt x="13032" y="2295"/>
                </a:cubicBezTo>
                <a:cubicBezTo>
                  <a:pt x="12934" y="2299"/>
                  <a:pt x="12854" y="2323"/>
                  <a:pt x="12854" y="2350"/>
                </a:cubicBezTo>
                <a:cubicBezTo>
                  <a:pt x="12854" y="2376"/>
                  <a:pt x="12834" y="2462"/>
                  <a:pt x="12810" y="2539"/>
                </a:cubicBezTo>
                <a:cubicBezTo>
                  <a:pt x="12769" y="2675"/>
                  <a:pt x="12767" y="2672"/>
                  <a:pt x="12736" y="2480"/>
                </a:cubicBezTo>
                <a:cubicBezTo>
                  <a:pt x="12707" y="2300"/>
                  <a:pt x="12690" y="2282"/>
                  <a:pt x="12554" y="2282"/>
                </a:cubicBezTo>
                <a:lnTo>
                  <a:pt x="12404" y="2282"/>
                </a:lnTo>
                <a:close/>
                <a:moveTo>
                  <a:pt x="14583" y="2282"/>
                </a:moveTo>
                <a:cubicBezTo>
                  <a:pt x="14508" y="2282"/>
                  <a:pt x="14502" y="2305"/>
                  <a:pt x="14502" y="2571"/>
                </a:cubicBezTo>
                <a:lnTo>
                  <a:pt x="14502" y="2861"/>
                </a:lnTo>
                <a:lnTo>
                  <a:pt x="14810" y="2854"/>
                </a:lnTo>
                <a:lnTo>
                  <a:pt x="15118" y="2849"/>
                </a:lnTo>
                <a:lnTo>
                  <a:pt x="15116" y="2571"/>
                </a:lnTo>
                <a:lnTo>
                  <a:pt x="15115" y="2294"/>
                </a:lnTo>
                <a:lnTo>
                  <a:pt x="14938" y="2290"/>
                </a:lnTo>
                <a:lnTo>
                  <a:pt x="14763" y="2289"/>
                </a:lnTo>
                <a:lnTo>
                  <a:pt x="14753" y="2521"/>
                </a:lnTo>
                <a:cubicBezTo>
                  <a:pt x="14741" y="2822"/>
                  <a:pt x="14686" y="2820"/>
                  <a:pt x="14674" y="2517"/>
                </a:cubicBezTo>
                <a:cubicBezTo>
                  <a:pt x="14665" y="2316"/>
                  <a:pt x="14653" y="2282"/>
                  <a:pt x="14583" y="2282"/>
                </a:cubicBezTo>
                <a:close/>
                <a:moveTo>
                  <a:pt x="16074" y="2282"/>
                </a:moveTo>
                <a:lnTo>
                  <a:pt x="16074" y="2571"/>
                </a:lnTo>
                <a:lnTo>
                  <a:pt x="16074" y="2861"/>
                </a:lnTo>
                <a:lnTo>
                  <a:pt x="16298" y="2861"/>
                </a:lnTo>
                <a:cubicBezTo>
                  <a:pt x="16421" y="2861"/>
                  <a:pt x="16512" y="2836"/>
                  <a:pt x="16500" y="2807"/>
                </a:cubicBezTo>
                <a:cubicBezTo>
                  <a:pt x="16488" y="2778"/>
                  <a:pt x="16455" y="2753"/>
                  <a:pt x="16427" y="2753"/>
                </a:cubicBezTo>
                <a:cubicBezTo>
                  <a:pt x="16390" y="2752"/>
                  <a:pt x="16376" y="2689"/>
                  <a:pt x="16376" y="2517"/>
                </a:cubicBezTo>
                <a:cubicBezTo>
                  <a:pt x="16377" y="2283"/>
                  <a:pt x="16376" y="2282"/>
                  <a:pt x="16225" y="2282"/>
                </a:cubicBezTo>
                <a:lnTo>
                  <a:pt x="16074" y="2282"/>
                </a:lnTo>
                <a:close/>
                <a:moveTo>
                  <a:pt x="16852" y="2282"/>
                </a:moveTo>
                <a:lnTo>
                  <a:pt x="16840" y="2571"/>
                </a:lnTo>
                <a:cubicBezTo>
                  <a:pt x="16829" y="2848"/>
                  <a:pt x="16832" y="2861"/>
                  <a:pt x="16914" y="2861"/>
                </a:cubicBezTo>
                <a:cubicBezTo>
                  <a:pt x="16989" y="2861"/>
                  <a:pt x="16999" y="2838"/>
                  <a:pt x="16990" y="2671"/>
                </a:cubicBezTo>
                <a:cubicBezTo>
                  <a:pt x="16983" y="2527"/>
                  <a:pt x="16998" y="2464"/>
                  <a:pt x="17050" y="2417"/>
                </a:cubicBezTo>
                <a:cubicBezTo>
                  <a:pt x="17129" y="2348"/>
                  <a:pt x="17165" y="2471"/>
                  <a:pt x="17139" y="2715"/>
                </a:cubicBezTo>
                <a:cubicBezTo>
                  <a:pt x="17125" y="2843"/>
                  <a:pt x="17138" y="2861"/>
                  <a:pt x="17254" y="2861"/>
                </a:cubicBezTo>
                <a:cubicBezTo>
                  <a:pt x="17326" y="2861"/>
                  <a:pt x="17395" y="2825"/>
                  <a:pt x="17406" y="2782"/>
                </a:cubicBezTo>
                <a:cubicBezTo>
                  <a:pt x="17421" y="2725"/>
                  <a:pt x="17435" y="2725"/>
                  <a:pt x="17459" y="2782"/>
                </a:cubicBezTo>
                <a:cubicBezTo>
                  <a:pt x="17477" y="2825"/>
                  <a:pt x="17560" y="2861"/>
                  <a:pt x="17644" y="2861"/>
                </a:cubicBezTo>
                <a:lnTo>
                  <a:pt x="17798" y="2861"/>
                </a:lnTo>
                <a:lnTo>
                  <a:pt x="17798" y="2571"/>
                </a:lnTo>
                <a:lnTo>
                  <a:pt x="17798" y="2282"/>
                </a:lnTo>
                <a:lnTo>
                  <a:pt x="17644" y="2282"/>
                </a:lnTo>
                <a:cubicBezTo>
                  <a:pt x="17560" y="2282"/>
                  <a:pt x="17477" y="2318"/>
                  <a:pt x="17459" y="2361"/>
                </a:cubicBezTo>
                <a:cubicBezTo>
                  <a:pt x="17435" y="2418"/>
                  <a:pt x="17421" y="2418"/>
                  <a:pt x="17406" y="2361"/>
                </a:cubicBezTo>
                <a:cubicBezTo>
                  <a:pt x="17394" y="2314"/>
                  <a:pt x="17278" y="2282"/>
                  <a:pt x="17118" y="2282"/>
                </a:cubicBezTo>
                <a:lnTo>
                  <a:pt x="16852" y="2282"/>
                </a:lnTo>
                <a:close/>
                <a:moveTo>
                  <a:pt x="18051" y="2282"/>
                </a:moveTo>
                <a:cubicBezTo>
                  <a:pt x="17952" y="2282"/>
                  <a:pt x="17948" y="2290"/>
                  <a:pt x="17948" y="2571"/>
                </a:cubicBezTo>
                <a:cubicBezTo>
                  <a:pt x="17948" y="2731"/>
                  <a:pt x="17962" y="2861"/>
                  <a:pt x="17979" y="2861"/>
                </a:cubicBezTo>
                <a:cubicBezTo>
                  <a:pt x="17996" y="2861"/>
                  <a:pt x="18009" y="2755"/>
                  <a:pt x="18009" y="2626"/>
                </a:cubicBezTo>
                <a:cubicBezTo>
                  <a:pt x="18009" y="2431"/>
                  <a:pt x="18019" y="2393"/>
                  <a:pt x="18069" y="2412"/>
                </a:cubicBezTo>
                <a:cubicBezTo>
                  <a:pt x="18143" y="2440"/>
                  <a:pt x="18213" y="2641"/>
                  <a:pt x="18192" y="2768"/>
                </a:cubicBezTo>
                <a:cubicBezTo>
                  <a:pt x="18184" y="2819"/>
                  <a:pt x="18198" y="2861"/>
                  <a:pt x="18224" y="2861"/>
                </a:cubicBezTo>
                <a:cubicBezTo>
                  <a:pt x="18249" y="2861"/>
                  <a:pt x="18262" y="2829"/>
                  <a:pt x="18252" y="2790"/>
                </a:cubicBezTo>
                <a:cubicBezTo>
                  <a:pt x="18242" y="2751"/>
                  <a:pt x="18256" y="2621"/>
                  <a:pt x="18282" y="2500"/>
                </a:cubicBezTo>
                <a:cubicBezTo>
                  <a:pt x="18308" y="2380"/>
                  <a:pt x="18315" y="2282"/>
                  <a:pt x="18300" y="2282"/>
                </a:cubicBezTo>
                <a:cubicBezTo>
                  <a:pt x="18285" y="2282"/>
                  <a:pt x="18263" y="2339"/>
                  <a:pt x="18252" y="2409"/>
                </a:cubicBezTo>
                <a:cubicBezTo>
                  <a:pt x="18232" y="2530"/>
                  <a:pt x="18230" y="2530"/>
                  <a:pt x="18192" y="2409"/>
                </a:cubicBezTo>
                <a:cubicBezTo>
                  <a:pt x="18169" y="2331"/>
                  <a:pt x="18114" y="2282"/>
                  <a:pt x="18051" y="2282"/>
                </a:cubicBezTo>
                <a:close/>
                <a:moveTo>
                  <a:pt x="19899" y="2282"/>
                </a:moveTo>
                <a:cubicBezTo>
                  <a:pt x="19852" y="2282"/>
                  <a:pt x="19805" y="2305"/>
                  <a:pt x="19793" y="2351"/>
                </a:cubicBezTo>
                <a:cubicBezTo>
                  <a:pt x="19781" y="2396"/>
                  <a:pt x="19753" y="2390"/>
                  <a:pt x="19715" y="2334"/>
                </a:cubicBezTo>
                <a:cubicBezTo>
                  <a:pt x="19663" y="2258"/>
                  <a:pt x="19647" y="2269"/>
                  <a:pt x="19600" y="2419"/>
                </a:cubicBezTo>
                <a:lnTo>
                  <a:pt x="19544" y="2593"/>
                </a:lnTo>
                <a:lnTo>
                  <a:pt x="19509" y="2438"/>
                </a:lnTo>
                <a:cubicBezTo>
                  <a:pt x="19456" y="2203"/>
                  <a:pt x="19430" y="2248"/>
                  <a:pt x="19430" y="2571"/>
                </a:cubicBezTo>
                <a:cubicBezTo>
                  <a:pt x="19430" y="2863"/>
                  <a:pt x="19463" y="2932"/>
                  <a:pt x="19528" y="2776"/>
                </a:cubicBezTo>
                <a:cubicBezTo>
                  <a:pt x="19555" y="2713"/>
                  <a:pt x="19575" y="2716"/>
                  <a:pt x="19612" y="2790"/>
                </a:cubicBezTo>
                <a:cubicBezTo>
                  <a:pt x="19651" y="2866"/>
                  <a:pt x="19674" y="2871"/>
                  <a:pt x="19719" y="2805"/>
                </a:cubicBezTo>
                <a:cubicBezTo>
                  <a:pt x="19754" y="2752"/>
                  <a:pt x="19781" y="2745"/>
                  <a:pt x="19793" y="2790"/>
                </a:cubicBezTo>
                <a:cubicBezTo>
                  <a:pt x="19818" y="2886"/>
                  <a:pt x="19981" y="2880"/>
                  <a:pt x="20006" y="2782"/>
                </a:cubicBezTo>
                <a:cubicBezTo>
                  <a:pt x="20021" y="2725"/>
                  <a:pt x="20036" y="2725"/>
                  <a:pt x="20059" y="2782"/>
                </a:cubicBezTo>
                <a:cubicBezTo>
                  <a:pt x="20077" y="2825"/>
                  <a:pt x="20166" y="2861"/>
                  <a:pt x="20256" y="2861"/>
                </a:cubicBezTo>
                <a:cubicBezTo>
                  <a:pt x="20415" y="2861"/>
                  <a:pt x="20419" y="2856"/>
                  <a:pt x="20405" y="2678"/>
                </a:cubicBezTo>
                <a:cubicBezTo>
                  <a:pt x="20395" y="2548"/>
                  <a:pt x="20407" y="2471"/>
                  <a:pt x="20448" y="2419"/>
                </a:cubicBezTo>
                <a:cubicBezTo>
                  <a:pt x="20514" y="2334"/>
                  <a:pt x="20552" y="2477"/>
                  <a:pt x="20525" y="2715"/>
                </a:cubicBezTo>
                <a:cubicBezTo>
                  <a:pt x="20516" y="2805"/>
                  <a:pt x="20524" y="2861"/>
                  <a:pt x="20549" y="2861"/>
                </a:cubicBezTo>
                <a:cubicBezTo>
                  <a:pt x="20573" y="2861"/>
                  <a:pt x="20583" y="2805"/>
                  <a:pt x="20573" y="2715"/>
                </a:cubicBezTo>
                <a:cubicBezTo>
                  <a:pt x="20564" y="2636"/>
                  <a:pt x="20566" y="2522"/>
                  <a:pt x="20576" y="2460"/>
                </a:cubicBezTo>
                <a:cubicBezTo>
                  <a:pt x="20601" y="2299"/>
                  <a:pt x="20709" y="2448"/>
                  <a:pt x="20721" y="2661"/>
                </a:cubicBezTo>
                <a:cubicBezTo>
                  <a:pt x="20729" y="2785"/>
                  <a:pt x="20753" y="2831"/>
                  <a:pt x="20825" y="2848"/>
                </a:cubicBezTo>
                <a:cubicBezTo>
                  <a:pt x="20916" y="2869"/>
                  <a:pt x="20921" y="2857"/>
                  <a:pt x="20932" y="2577"/>
                </a:cubicBezTo>
                <a:cubicBezTo>
                  <a:pt x="20939" y="2404"/>
                  <a:pt x="20931" y="2282"/>
                  <a:pt x="20913" y="2282"/>
                </a:cubicBezTo>
                <a:cubicBezTo>
                  <a:pt x="20896" y="2282"/>
                  <a:pt x="20882" y="2388"/>
                  <a:pt x="20882" y="2517"/>
                </a:cubicBezTo>
                <a:cubicBezTo>
                  <a:pt x="20882" y="2705"/>
                  <a:pt x="20869" y="2753"/>
                  <a:pt x="20821" y="2753"/>
                </a:cubicBezTo>
                <a:cubicBezTo>
                  <a:pt x="20773" y="2753"/>
                  <a:pt x="20761" y="2705"/>
                  <a:pt x="20761" y="2517"/>
                </a:cubicBezTo>
                <a:lnTo>
                  <a:pt x="20762" y="2282"/>
                </a:lnTo>
                <a:lnTo>
                  <a:pt x="20513" y="2282"/>
                </a:lnTo>
                <a:cubicBezTo>
                  <a:pt x="20373" y="2282"/>
                  <a:pt x="20257" y="2315"/>
                  <a:pt x="20246" y="2358"/>
                </a:cubicBezTo>
                <a:cubicBezTo>
                  <a:pt x="20233" y="2409"/>
                  <a:pt x="20212" y="2403"/>
                  <a:pt x="20182" y="2343"/>
                </a:cubicBezTo>
                <a:cubicBezTo>
                  <a:pt x="20147" y="2274"/>
                  <a:pt x="20123" y="2272"/>
                  <a:pt x="20079" y="2338"/>
                </a:cubicBezTo>
                <a:cubicBezTo>
                  <a:pt x="20043" y="2391"/>
                  <a:pt x="20017" y="2396"/>
                  <a:pt x="20005" y="2351"/>
                </a:cubicBezTo>
                <a:cubicBezTo>
                  <a:pt x="19993" y="2305"/>
                  <a:pt x="19946" y="2282"/>
                  <a:pt x="19899" y="2282"/>
                </a:cubicBezTo>
                <a:close/>
                <a:moveTo>
                  <a:pt x="21033" y="2290"/>
                </a:moveTo>
                <a:lnTo>
                  <a:pt x="21033" y="2577"/>
                </a:lnTo>
                <a:lnTo>
                  <a:pt x="21033" y="2861"/>
                </a:lnTo>
                <a:lnTo>
                  <a:pt x="21270" y="2861"/>
                </a:lnTo>
                <a:cubicBezTo>
                  <a:pt x="21474" y="2861"/>
                  <a:pt x="21505" y="2844"/>
                  <a:pt x="21489" y="2746"/>
                </a:cubicBezTo>
                <a:cubicBezTo>
                  <a:pt x="21479" y="2683"/>
                  <a:pt x="21472" y="2554"/>
                  <a:pt x="21472" y="2460"/>
                </a:cubicBezTo>
                <a:cubicBezTo>
                  <a:pt x="21472" y="2295"/>
                  <a:pt x="21463" y="2290"/>
                  <a:pt x="21252" y="2290"/>
                </a:cubicBezTo>
                <a:lnTo>
                  <a:pt x="21033" y="2290"/>
                </a:lnTo>
                <a:close/>
                <a:moveTo>
                  <a:pt x="16657" y="2316"/>
                </a:moveTo>
                <a:cubicBezTo>
                  <a:pt x="16634" y="2319"/>
                  <a:pt x="16611" y="2412"/>
                  <a:pt x="16584" y="2593"/>
                </a:cubicBezTo>
                <a:cubicBezTo>
                  <a:pt x="16549" y="2840"/>
                  <a:pt x="16573" y="2965"/>
                  <a:pt x="16620" y="2782"/>
                </a:cubicBezTo>
                <a:cubicBezTo>
                  <a:pt x="16635" y="2725"/>
                  <a:pt x="16649" y="2725"/>
                  <a:pt x="16673" y="2782"/>
                </a:cubicBezTo>
                <a:cubicBezTo>
                  <a:pt x="16751" y="2968"/>
                  <a:pt x="16780" y="2864"/>
                  <a:pt x="16731" y="2570"/>
                </a:cubicBezTo>
                <a:cubicBezTo>
                  <a:pt x="16703" y="2397"/>
                  <a:pt x="16680" y="2312"/>
                  <a:pt x="16657" y="2316"/>
                </a:cubicBezTo>
                <a:close/>
                <a:moveTo>
                  <a:pt x="1529" y="3405"/>
                </a:moveTo>
                <a:cubicBezTo>
                  <a:pt x="1488" y="3398"/>
                  <a:pt x="1424" y="3472"/>
                  <a:pt x="1424" y="3554"/>
                </a:cubicBezTo>
                <a:cubicBezTo>
                  <a:pt x="1424" y="3721"/>
                  <a:pt x="1361" y="3750"/>
                  <a:pt x="1343" y="3591"/>
                </a:cubicBezTo>
                <a:cubicBezTo>
                  <a:pt x="1325" y="3428"/>
                  <a:pt x="1231" y="3384"/>
                  <a:pt x="1195" y="3523"/>
                </a:cubicBezTo>
                <a:cubicBezTo>
                  <a:pt x="1180" y="3580"/>
                  <a:pt x="1189" y="3594"/>
                  <a:pt x="1222" y="3564"/>
                </a:cubicBezTo>
                <a:cubicBezTo>
                  <a:pt x="1303" y="3490"/>
                  <a:pt x="1319" y="3669"/>
                  <a:pt x="1245" y="3813"/>
                </a:cubicBezTo>
                <a:lnTo>
                  <a:pt x="1176" y="3947"/>
                </a:lnTo>
                <a:lnTo>
                  <a:pt x="1262" y="3952"/>
                </a:lnTo>
                <a:cubicBezTo>
                  <a:pt x="1310" y="3955"/>
                  <a:pt x="1376" y="3983"/>
                  <a:pt x="1409" y="4015"/>
                </a:cubicBezTo>
                <a:cubicBezTo>
                  <a:pt x="1489" y="4090"/>
                  <a:pt x="1536" y="4043"/>
                  <a:pt x="1555" y="3864"/>
                </a:cubicBezTo>
                <a:cubicBezTo>
                  <a:pt x="1574" y="3695"/>
                  <a:pt x="1688" y="3710"/>
                  <a:pt x="1672" y="3879"/>
                </a:cubicBezTo>
                <a:cubicBezTo>
                  <a:pt x="1665" y="3960"/>
                  <a:pt x="1670" y="3964"/>
                  <a:pt x="1698" y="3898"/>
                </a:cubicBezTo>
                <a:cubicBezTo>
                  <a:pt x="1726" y="3833"/>
                  <a:pt x="1748" y="3833"/>
                  <a:pt x="1790" y="3896"/>
                </a:cubicBezTo>
                <a:cubicBezTo>
                  <a:pt x="1833" y="3960"/>
                  <a:pt x="1855" y="3959"/>
                  <a:pt x="1884" y="3891"/>
                </a:cubicBezTo>
                <a:cubicBezTo>
                  <a:pt x="1913" y="3820"/>
                  <a:pt x="1907" y="3779"/>
                  <a:pt x="1853" y="3690"/>
                </a:cubicBezTo>
                <a:cubicBezTo>
                  <a:pt x="1815" y="3625"/>
                  <a:pt x="1796" y="3539"/>
                  <a:pt x="1808" y="3490"/>
                </a:cubicBezTo>
                <a:cubicBezTo>
                  <a:pt x="1822" y="3435"/>
                  <a:pt x="1811" y="3439"/>
                  <a:pt x="1780" y="3500"/>
                </a:cubicBezTo>
                <a:cubicBezTo>
                  <a:pt x="1745" y="3569"/>
                  <a:pt x="1726" y="3570"/>
                  <a:pt x="1710" y="3510"/>
                </a:cubicBezTo>
                <a:cubicBezTo>
                  <a:pt x="1699" y="3465"/>
                  <a:pt x="1663" y="3443"/>
                  <a:pt x="1632" y="3463"/>
                </a:cubicBezTo>
                <a:cubicBezTo>
                  <a:pt x="1600" y="3482"/>
                  <a:pt x="1569" y="3473"/>
                  <a:pt x="1560" y="3440"/>
                </a:cubicBezTo>
                <a:cubicBezTo>
                  <a:pt x="1555" y="3418"/>
                  <a:pt x="1543" y="3407"/>
                  <a:pt x="1529" y="3405"/>
                </a:cubicBezTo>
                <a:close/>
                <a:moveTo>
                  <a:pt x="6995" y="3749"/>
                </a:moveTo>
                <a:cubicBezTo>
                  <a:pt x="4322" y="3759"/>
                  <a:pt x="6510" y="3766"/>
                  <a:pt x="11856" y="3766"/>
                </a:cubicBezTo>
                <a:cubicBezTo>
                  <a:pt x="17203" y="3766"/>
                  <a:pt x="19390" y="3759"/>
                  <a:pt x="16717" y="3749"/>
                </a:cubicBezTo>
                <a:cubicBezTo>
                  <a:pt x="14043" y="3739"/>
                  <a:pt x="9668" y="3739"/>
                  <a:pt x="6995" y="3749"/>
                </a:cubicBezTo>
                <a:close/>
                <a:moveTo>
                  <a:pt x="12951" y="4564"/>
                </a:moveTo>
                <a:lnTo>
                  <a:pt x="12872" y="4780"/>
                </a:lnTo>
                <a:cubicBezTo>
                  <a:pt x="12795" y="4992"/>
                  <a:pt x="12791" y="4994"/>
                  <a:pt x="12774" y="4840"/>
                </a:cubicBezTo>
                <a:cubicBezTo>
                  <a:pt x="12755" y="4674"/>
                  <a:pt x="12686" y="4571"/>
                  <a:pt x="12639" y="4640"/>
                </a:cubicBezTo>
                <a:cubicBezTo>
                  <a:pt x="12624" y="4662"/>
                  <a:pt x="12612" y="4789"/>
                  <a:pt x="12612" y="4921"/>
                </a:cubicBezTo>
                <a:cubicBezTo>
                  <a:pt x="12612" y="5109"/>
                  <a:pt x="12627" y="5171"/>
                  <a:pt x="12679" y="5204"/>
                </a:cubicBezTo>
                <a:cubicBezTo>
                  <a:pt x="12733" y="5237"/>
                  <a:pt x="12739" y="5264"/>
                  <a:pt x="12709" y="5334"/>
                </a:cubicBezTo>
                <a:cubicBezTo>
                  <a:pt x="12689" y="5384"/>
                  <a:pt x="12672" y="5450"/>
                  <a:pt x="12672" y="5482"/>
                </a:cubicBezTo>
                <a:cubicBezTo>
                  <a:pt x="12672" y="5599"/>
                  <a:pt x="12731" y="5535"/>
                  <a:pt x="12766" y="5382"/>
                </a:cubicBezTo>
                <a:cubicBezTo>
                  <a:pt x="12798" y="5237"/>
                  <a:pt x="12804" y="5235"/>
                  <a:pt x="12838" y="5346"/>
                </a:cubicBezTo>
                <a:cubicBezTo>
                  <a:pt x="12899" y="5546"/>
                  <a:pt x="12975" y="5499"/>
                  <a:pt x="12975" y="5260"/>
                </a:cubicBezTo>
                <a:cubicBezTo>
                  <a:pt x="12975" y="5110"/>
                  <a:pt x="12958" y="5039"/>
                  <a:pt x="12913" y="5011"/>
                </a:cubicBezTo>
                <a:cubicBezTo>
                  <a:pt x="12852" y="4973"/>
                  <a:pt x="12851" y="4964"/>
                  <a:pt x="12900" y="4767"/>
                </a:cubicBezTo>
                <a:lnTo>
                  <a:pt x="12951" y="4564"/>
                </a:lnTo>
                <a:close/>
                <a:moveTo>
                  <a:pt x="6178" y="4620"/>
                </a:moveTo>
                <a:cubicBezTo>
                  <a:pt x="6164" y="4617"/>
                  <a:pt x="6150" y="4622"/>
                  <a:pt x="6139" y="4640"/>
                </a:cubicBezTo>
                <a:cubicBezTo>
                  <a:pt x="6124" y="4662"/>
                  <a:pt x="6111" y="4777"/>
                  <a:pt x="6111" y="4896"/>
                </a:cubicBezTo>
                <a:cubicBezTo>
                  <a:pt x="6111" y="5062"/>
                  <a:pt x="6129" y="5127"/>
                  <a:pt x="6191" y="5184"/>
                </a:cubicBezTo>
                <a:cubicBezTo>
                  <a:pt x="6252" y="5239"/>
                  <a:pt x="6264" y="5277"/>
                  <a:pt x="6237" y="5341"/>
                </a:cubicBezTo>
                <a:cubicBezTo>
                  <a:pt x="6218" y="5387"/>
                  <a:pt x="6202" y="5459"/>
                  <a:pt x="6202" y="5500"/>
                </a:cubicBezTo>
                <a:cubicBezTo>
                  <a:pt x="6203" y="5542"/>
                  <a:pt x="6229" y="5495"/>
                  <a:pt x="6261" y="5395"/>
                </a:cubicBezTo>
                <a:cubicBezTo>
                  <a:pt x="6313" y="5235"/>
                  <a:pt x="6321" y="5229"/>
                  <a:pt x="6339" y="5341"/>
                </a:cubicBezTo>
                <a:cubicBezTo>
                  <a:pt x="6350" y="5411"/>
                  <a:pt x="6384" y="5468"/>
                  <a:pt x="6416" y="5468"/>
                </a:cubicBezTo>
                <a:cubicBezTo>
                  <a:pt x="6488" y="5468"/>
                  <a:pt x="6498" y="5073"/>
                  <a:pt x="6427" y="5007"/>
                </a:cubicBezTo>
                <a:cubicBezTo>
                  <a:pt x="6390" y="4973"/>
                  <a:pt x="6387" y="4935"/>
                  <a:pt x="6414" y="4813"/>
                </a:cubicBezTo>
                <a:cubicBezTo>
                  <a:pt x="6433" y="4729"/>
                  <a:pt x="6441" y="4641"/>
                  <a:pt x="6433" y="4621"/>
                </a:cubicBezTo>
                <a:cubicBezTo>
                  <a:pt x="6424" y="4601"/>
                  <a:pt x="6396" y="4688"/>
                  <a:pt x="6369" y="4813"/>
                </a:cubicBezTo>
                <a:cubicBezTo>
                  <a:pt x="6318" y="5047"/>
                  <a:pt x="6262" y="5052"/>
                  <a:pt x="6262" y="4821"/>
                </a:cubicBezTo>
                <a:cubicBezTo>
                  <a:pt x="6262" y="4717"/>
                  <a:pt x="6220" y="4628"/>
                  <a:pt x="6178" y="4620"/>
                </a:cubicBezTo>
                <a:close/>
                <a:moveTo>
                  <a:pt x="12099" y="4672"/>
                </a:moveTo>
                <a:cubicBezTo>
                  <a:pt x="12051" y="4672"/>
                  <a:pt x="12002" y="4706"/>
                  <a:pt x="11991" y="4748"/>
                </a:cubicBezTo>
                <a:cubicBezTo>
                  <a:pt x="11960" y="4870"/>
                  <a:pt x="12001" y="4920"/>
                  <a:pt x="12051" y="4819"/>
                </a:cubicBezTo>
                <a:cubicBezTo>
                  <a:pt x="12089" y="4745"/>
                  <a:pt x="12101" y="4749"/>
                  <a:pt x="12116" y="4848"/>
                </a:cubicBezTo>
                <a:cubicBezTo>
                  <a:pt x="12129" y="4926"/>
                  <a:pt x="12107" y="5043"/>
                  <a:pt x="12056" y="5170"/>
                </a:cubicBezTo>
                <a:cubicBezTo>
                  <a:pt x="12013" y="5279"/>
                  <a:pt x="11977" y="5391"/>
                  <a:pt x="11977" y="5419"/>
                </a:cubicBezTo>
                <a:cubicBezTo>
                  <a:pt x="11977" y="5447"/>
                  <a:pt x="12027" y="5468"/>
                  <a:pt x="12088" y="5468"/>
                </a:cubicBezTo>
                <a:cubicBezTo>
                  <a:pt x="12187" y="5468"/>
                  <a:pt x="12194" y="5457"/>
                  <a:pt x="12146" y="5373"/>
                </a:cubicBezTo>
                <a:cubicBezTo>
                  <a:pt x="12097" y="5288"/>
                  <a:pt x="12097" y="5271"/>
                  <a:pt x="12140" y="5184"/>
                </a:cubicBezTo>
                <a:cubicBezTo>
                  <a:pt x="12167" y="5131"/>
                  <a:pt x="12189" y="4995"/>
                  <a:pt x="12189" y="4880"/>
                </a:cubicBezTo>
                <a:cubicBezTo>
                  <a:pt x="12189" y="4698"/>
                  <a:pt x="12177" y="4672"/>
                  <a:pt x="12099" y="4672"/>
                </a:cubicBezTo>
                <a:close/>
                <a:moveTo>
                  <a:pt x="5599" y="4674"/>
                </a:moveTo>
                <a:cubicBezTo>
                  <a:pt x="5553" y="4665"/>
                  <a:pt x="5506" y="4687"/>
                  <a:pt x="5490" y="4748"/>
                </a:cubicBezTo>
                <a:cubicBezTo>
                  <a:pt x="5458" y="4872"/>
                  <a:pt x="5501" y="4919"/>
                  <a:pt x="5552" y="4816"/>
                </a:cubicBezTo>
                <a:cubicBezTo>
                  <a:pt x="5585" y="4751"/>
                  <a:pt x="5609" y="4744"/>
                  <a:pt x="5631" y="4796"/>
                </a:cubicBezTo>
                <a:cubicBezTo>
                  <a:pt x="5652" y="4847"/>
                  <a:pt x="5633" y="4949"/>
                  <a:pt x="5569" y="5124"/>
                </a:cubicBezTo>
                <a:cubicBezTo>
                  <a:pt x="5517" y="5264"/>
                  <a:pt x="5476" y="5398"/>
                  <a:pt x="5476" y="5422"/>
                </a:cubicBezTo>
                <a:cubicBezTo>
                  <a:pt x="5476" y="5447"/>
                  <a:pt x="5533" y="5468"/>
                  <a:pt x="5603" y="5468"/>
                </a:cubicBezTo>
                <a:cubicBezTo>
                  <a:pt x="5716" y="5468"/>
                  <a:pt x="5724" y="5458"/>
                  <a:pt x="5675" y="5372"/>
                </a:cubicBezTo>
                <a:cubicBezTo>
                  <a:pt x="5623" y="5281"/>
                  <a:pt x="5622" y="5264"/>
                  <a:pt x="5669" y="5092"/>
                </a:cubicBezTo>
                <a:cubicBezTo>
                  <a:pt x="5697" y="4992"/>
                  <a:pt x="5711" y="4858"/>
                  <a:pt x="5700" y="4792"/>
                </a:cubicBezTo>
                <a:cubicBezTo>
                  <a:pt x="5689" y="4725"/>
                  <a:pt x="5645" y="4683"/>
                  <a:pt x="5599" y="4674"/>
                </a:cubicBezTo>
                <a:close/>
                <a:moveTo>
                  <a:pt x="12338" y="4684"/>
                </a:moveTo>
                <a:cubicBezTo>
                  <a:pt x="12280" y="4715"/>
                  <a:pt x="12289" y="4835"/>
                  <a:pt x="12366" y="5036"/>
                </a:cubicBezTo>
                <a:cubicBezTo>
                  <a:pt x="12469" y="5307"/>
                  <a:pt x="12463" y="5417"/>
                  <a:pt x="12348" y="5348"/>
                </a:cubicBezTo>
                <a:cubicBezTo>
                  <a:pt x="12292" y="5314"/>
                  <a:pt x="12276" y="5325"/>
                  <a:pt x="12292" y="5389"/>
                </a:cubicBezTo>
                <a:cubicBezTo>
                  <a:pt x="12305" y="5436"/>
                  <a:pt x="12358" y="5467"/>
                  <a:pt x="12411" y="5455"/>
                </a:cubicBezTo>
                <a:cubicBezTo>
                  <a:pt x="12504" y="5433"/>
                  <a:pt x="12506" y="5424"/>
                  <a:pt x="12506" y="5070"/>
                </a:cubicBezTo>
                <a:cubicBezTo>
                  <a:pt x="12506" y="4725"/>
                  <a:pt x="12502" y="4707"/>
                  <a:pt x="12419" y="4684"/>
                </a:cubicBezTo>
                <a:cubicBezTo>
                  <a:pt x="12385" y="4675"/>
                  <a:pt x="12358" y="4674"/>
                  <a:pt x="12338" y="4684"/>
                </a:cubicBezTo>
                <a:close/>
                <a:moveTo>
                  <a:pt x="5917" y="4708"/>
                </a:moveTo>
                <a:cubicBezTo>
                  <a:pt x="5800" y="4708"/>
                  <a:pt x="5790" y="4824"/>
                  <a:pt x="5886" y="5055"/>
                </a:cubicBezTo>
                <a:cubicBezTo>
                  <a:pt x="5972" y="5259"/>
                  <a:pt x="5960" y="5430"/>
                  <a:pt x="5866" y="5358"/>
                </a:cubicBezTo>
                <a:cubicBezTo>
                  <a:pt x="5833" y="5332"/>
                  <a:pt x="5808" y="5348"/>
                  <a:pt x="5808" y="5395"/>
                </a:cubicBezTo>
                <a:cubicBezTo>
                  <a:pt x="5808" y="5444"/>
                  <a:pt x="5848" y="5468"/>
                  <a:pt x="5907" y="5455"/>
                </a:cubicBezTo>
                <a:cubicBezTo>
                  <a:pt x="6003" y="5432"/>
                  <a:pt x="6005" y="5426"/>
                  <a:pt x="6005" y="5070"/>
                </a:cubicBezTo>
                <a:cubicBezTo>
                  <a:pt x="6005" y="4718"/>
                  <a:pt x="6003" y="4708"/>
                  <a:pt x="5917" y="4708"/>
                </a:cubicBezTo>
                <a:close/>
                <a:moveTo>
                  <a:pt x="6687" y="5179"/>
                </a:moveTo>
                <a:lnTo>
                  <a:pt x="6679" y="6175"/>
                </a:lnTo>
                <a:lnTo>
                  <a:pt x="6670" y="7171"/>
                </a:lnTo>
                <a:lnTo>
                  <a:pt x="5642" y="7171"/>
                </a:lnTo>
                <a:lnTo>
                  <a:pt x="4614" y="7171"/>
                </a:lnTo>
                <a:lnTo>
                  <a:pt x="4605" y="6862"/>
                </a:lnTo>
                <a:lnTo>
                  <a:pt x="4596" y="6556"/>
                </a:lnTo>
                <a:lnTo>
                  <a:pt x="3994" y="6556"/>
                </a:lnTo>
                <a:lnTo>
                  <a:pt x="3393" y="6556"/>
                </a:lnTo>
                <a:lnTo>
                  <a:pt x="3384" y="6862"/>
                </a:lnTo>
                <a:lnTo>
                  <a:pt x="3374" y="7171"/>
                </a:lnTo>
                <a:lnTo>
                  <a:pt x="2762" y="7191"/>
                </a:lnTo>
                <a:cubicBezTo>
                  <a:pt x="1950" y="7217"/>
                  <a:pt x="1950" y="7341"/>
                  <a:pt x="2762" y="7367"/>
                </a:cubicBezTo>
                <a:lnTo>
                  <a:pt x="3374" y="7388"/>
                </a:lnTo>
                <a:lnTo>
                  <a:pt x="3374" y="9054"/>
                </a:lnTo>
                <a:lnTo>
                  <a:pt x="3374" y="10720"/>
                </a:lnTo>
                <a:lnTo>
                  <a:pt x="2755" y="10754"/>
                </a:lnTo>
                <a:lnTo>
                  <a:pt x="2135" y="10789"/>
                </a:lnTo>
                <a:lnTo>
                  <a:pt x="2755" y="10826"/>
                </a:lnTo>
                <a:lnTo>
                  <a:pt x="3374" y="10865"/>
                </a:lnTo>
                <a:lnTo>
                  <a:pt x="3374" y="12531"/>
                </a:lnTo>
                <a:lnTo>
                  <a:pt x="3374" y="14196"/>
                </a:lnTo>
                <a:lnTo>
                  <a:pt x="2755" y="14230"/>
                </a:lnTo>
                <a:lnTo>
                  <a:pt x="2135" y="14267"/>
                </a:lnTo>
                <a:lnTo>
                  <a:pt x="2755" y="14303"/>
                </a:lnTo>
                <a:lnTo>
                  <a:pt x="3374" y="14341"/>
                </a:lnTo>
                <a:lnTo>
                  <a:pt x="3374" y="16044"/>
                </a:lnTo>
                <a:lnTo>
                  <a:pt x="3374" y="17746"/>
                </a:lnTo>
                <a:lnTo>
                  <a:pt x="2755" y="17780"/>
                </a:lnTo>
                <a:lnTo>
                  <a:pt x="2135" y="17816"/>
                </a:lnTo>
                <a:lnTo>
                  <a:pt x="2755" y="17851"/>
                </a:lnTo>
                <a:lnTo>
                  <a:pt x="3374" y="17890"/>
                </a:lnTo>
                <a:lnTo>
                  <a:pt x="3374" y="19593"/>
                </a:lnTo>
                <a:lnTo>
                  <a:pt x="3374" y="21295"/>
                </a:lnTo>
                <a:lnTo>
                  <a:pt x="2755" y="21333"/>
                </a:lnTo>
                <a:cubicBezTo>
                  <a:pt x="2414" y="21354"/>
                  <a:pt x="6510" y="21372"/>
                  <a:pt x="11856" y="21373"/>
                </a:cubicBezTo>
                <a:cubicBezTo>
                  <a:pt x="17203" y="21374"/>
                  <a:pt x="21434" y="21358"/>
                  <a:pt x="21259" y="21336"/>
                </a:cubicBezTo>
                <a:lnTo>
                  <a:pt x="20942" y="21295"/>
                </a:lnTo>
                <a:lnTo>
                  <a:pt x="20942" y="19593"/>
                </a:lnTo>
                <a:lnTo>
                  <a:pt x="20942" y="17890"/>
                </a:lnTo>
                <a:lnTo>
                  <a:pt x="21259" y="17857"/>
                </a:lnTo>
                <a:lnTo>
                  <a:pt x="21577" y="17823"/>
                </a:lnTo>
                <a:lnTo>
                  <a:pt x="21259" y="17784"/>
                </a:lnTo>
                <a:lnTo>
                  <a:pt x="20942" y="17746"/>
                </a:lnTo>
                <a:lnTo>
                  <a:pt x="20942" y="16044"/>
                </a:lnTo>
                <a:lnTo>
                  <a:pt x="20942" y="14341"/>
                </a:lnTo>
                <a:lnTo>
                  <a:pt x="21259" y="14308"/>
                </a:lnTo>
                <a:lnTo>
                  <a:pt x="21577" y="14274"/>
                </a:lnTo>
                <a:lnTo>
                  <a:pt x="21259" y="14235"/>
                </a:lnTo>
                <a:lnTo>
                  <a:pt x="20942" y="14196"/>
                </a:lnTo>
                <a:lnTo>
                  <a:pt x="20933" y="13816"/>
                </a:lnTo>
                <a:lnTo>
                  <a:pt x="20924" y="13435"/>
                </a:lnTo>
                <a:lnTo>
                  <a:pt x="20307" y="13435"/>
                </a:lnTo>
                <a:lnTo>
                  <a:pt x="19690" y="13435"/>
                </a:lnTo>
                <a:lnTo>
                  <a:pt x="19682" y="13816"/>
                </a:lnTo>
                <a:lnTo>
                  <a:pt x="19672" y="14196"/>
                </a:lnTo>
                <a:lnTo>
                  <a:pt x="18674" y="14196"/>
                </a:lnTo>
                <a:lnTo>
                  <a:pt x="17676" y="14196"/>
                </a:lnTo>
                <a:lnTo>
                  <a:pt x="17676" y="12531"/>
                </a:lnTo>
                <a:lnTo>
                  <a:pt x="17676" y="10865"/>
                </a:lnTo>
                <a:lnTo>
                  <a:pt x="19627" y="10828"/>
                </a:lnTo>
                <a:lnTo>
                  <a:pt x="21577" y="10793"/>
                </a:lnTo>
                <a:lnTo>
                  <a:pt x="19627" y="10755"/>
                </a:lnTo>
                <a:lnTo>
                  <a:pt x="17676" y="10720"/>
                </a:lnTo>
                <a:lnTo>
                  <a:pt x="17676" y="9054"/>
                </a:lnTo>
                <a:lnTo>
                  <a:pt x="17676" y="7388"/>
                </a:lnTo>
                <a:lnTo>
                  <a:pt x="19620" y="7371"/>
                </a:lnTo>
                <a:cubicBezTo>
                  <a:pt x="20880" y="7359"/>
                  <a:pt x="21562" y="7326"/>
                  <a:pt x="21562" y="7279"/>
                </a:cubicBezTo>
                <a:cubicBezTo>
                  <a:pt x="21562" y="7232"/>
                  <a:pt x="20649" y="7206"/>
                  <a:pt x="18924" y="7205"/>
                </a:cubicBezTo>
                <a:cubicBezTo>
                  <a:pt x="16387" y="7203"/>
                  <a:pt x="16283" y="7199"/>
                  <a:pt x="16212" y="7067"/>
                </a:cubicBezTo>
                <a:cubicBezTo>
                  <a:pt x="16148" y="6950"/>
                  <a:pt x="16143" y="6914"/>
                  <a:pt x="16178" y="6813"/>
                </a:cubicBezTo>
                <a:cubicBezTo>
                  <a:pt x="16200" y="6749"/>
                  <a:pt x="16211" y="6677"/>
                  <a:pt x="16202" y="6654"/>
                </a:cubicBezTo>
                <a:cubicBezTo>
                  <a:pt x="16192" y="6631"/>
                  <a:pt x="16163" y="6715"/>
                  <a:pt x="16137" y="6839"/>
                </a:cubicBezTo>
                <a:cubicBezTo>
                  <a:pt x="16078" y="7110"/>
                  <a:pt x="16065" y="7114"/>
                  <a:pt x="16028" y="6881"/>
                </a:cubicBezTo>
                <a:cubicBezTo>
                  <a:pt x="15985" y="6605"/>
                  <a:pt x="15883" y="6640"/>
                  <a:pt x="15872" y="6935"/>
                </a:cubicBezTo>
                <a:cubicBezTo>
                  <a:pt x="15860" y="7231"/>
                  <a:pt x="15808" y="7242"/>
                  <a:pt x="15787" y="6954"/>
                </a:cubicBezTo>
                <a:cubicBezTo>
                  <a:pt x="15773" y="6769"/>
                  <a:pt x="15758" y="6735"/>
                  <a:pt x="15681" y="6735"/>
                </a:cubicBezTo>
                <a:cubicBezTo>
                  <a:pt x="15605" y="6735"/>
                  <a:pt x="15589" y="6769"/>
                  <a:pt x="15575" y="6954"/>
                </a:cubicBezTo>
                <a:cubicBezTo>
                  <a:pt x="15558" y="7199"/>
                  <a:pt x="15471" y="7255"/>
                  <a:pt x="15466" y="7025"/>
                </a:cubicBezTo>
                <a:cubicBezTo>
                  <a:pt x="15460" y="6729"/>
                  <a:pt x="15453" y="6699"/>
                  <a:pt x="15386" y="6700"/>
                </a:cubicBezTo>
                <a:cubicBezTo>
                  <a:pt x="15305" y="6701"/>
                  <a:pt x="15220" y="6817"/>
                  <a:pt x="15250" y="6888"/>
                </a:cubicBezTo>
                <a:cubicBezTo>
                  <a:pt x="15261" y="6916"/>
                  <a:pt x="15293" y="6897"/>
                  <a:pt x="15319" y="6845"/>
                </a:cubicBezTo>
                <a:cubicBezTo>
                  <a:pt x="15398" y="6689"/>
                  <a:pt x="15449" y="6876"/>
                  <a:pt x="15379" y="7062"/>
                </a:cubicBezTo>
                <a:cubicBezTo>
                  <a:pt x="15326" y="7201"/>
                  <a:pt x="15293" y="7210"/>
                  <a:pt x="14881" y="7191"/>
                </a:cubicBezTo>
                <a:lnTo>
                  <a:pt x="14441" y="7171"/>
                </a:lnTo>
                <a:lnTo>
                  <a:pt x="14432" y="6175"/>
                </a:lnTo>
                <a:lnTo>
                  <a:pt x="14424" y="5179"/>
                </a:lnTo>
                <a:lnTo>
                  <a:pt x="13807" y="5179"/>
                </a:lnTo>
                <a:lnTo>
                  <a:pt x="13188" y="5179"/>
                </a:lnTo>
                <a:lnTo>
                  <a:pt x="13180" y="6175"/>
                </a:lnTo>
                <a:lnTo>
                  <a:pt x="13172" y="7171"/>
                </a:lnTo>
                <a:lnTo>
                  <a:pt x="12174" y="7171"/>
                </a:lnTo>
                <a:lnTo>
                  <a:pt x="11176" y="7171"/>
                </a:lnTo>
                <a:lnTo>
                  <a:pt x="11167" y="6500"/>
                </a:lnTo>
                <a:lnTo>
                  <a:pt x="11159" y="5831"/>
                </a:lnTo>
                <a:lnTo>
                  <a:pt x="10541" y="5831"/>
                </a:lnTo>
                <a:lnTo>
                  <a:pt x="9923" y="5831"/>
                </a:lnTo>
                <a:lnTo>
                  <a:pt x="9914" y="6500"/>
                </a:lnTo>
                <a:lnTo>
                  <a:pt x="9906" y="7171"/>
                </a:lnTo>
                <a:lnTo>
                  <a:pt x="8923" y="7171"/>
                </a:lnTo>
                <a:lnTo>
                  <a:pt x="7941" y="7171"/>
                </a:lnTo>
                <a:lnTo>
                  <a:pt x="7932" y="6175"/>
                </a:lnTo>
                <a:lnTo>
                  <a:pt x="7924" y="5179"/>
                </a:lnTo>
                <a:lnTo>
                  <a:pt x="7305" y="5179"/>
                </a:lnTo>
                <a:lnTo>
                  <a:pt x="6687" y="5179"/>
                </a:lnTo>
                <a:close/>
                <a:moveTo>
                  <a:pt x="225" y="5314"/>
                </a:moveTo>
                <a:cubicBezTo>
                  <a:pt x="211" y="5329"/>
                  <a:pt x="168" y="5468"/>
                  <a:pt x="130" y="5622"/>
                </a:cubicBezTo>
                <a:lnTo>
                  <a:pt x="60" y="5904"/>
                </a:lnTo>
                <a:lnTo>
                  <a:pt x="231" y="5904"/>
                </a:lnTo>
                <a:lnTo>
                  <a:pt x="402" y="5904"/>
                </a:lnTo>
                <a:lnTo>
                  <a:pt x="326" y="5595"/>
                </a:lnTo>
                <a:cubicBezTo>
                  <a:pt x="285" y="5426"/>
                  <a:pt x="239" y="5299"/>
                  <a:pt x="225" y="5314"/>
                </a:cubicBezTo>
                <a:close/>
                <a:moveTo>
                  <a:pt x="9655" y="5324"/>
                </a:moveTo>
                <a:cubicBezTo>
                  <a:pt x="9638" y="5324"/>
                  <a:pt x="9596" y="5413"/>
                  <a:pt x="9563" y="5522"/>
                </a:cubicBezTo>
                <a:lnTo>
                  <a:pt x="9502" y="5722"/>
                </a:lnTo>
                <a:lnTo>
                  <a:pt x="9469" y="5519"/>
                </a:lnTo>
                <a:cubicBezTo>
                  <a:pt x="9427" y="5256"/>
                  <a:pt x="9335" y="5281"/>
                  <a:pt x="9322" y="5560"/>
                </a:cubicBezTo>
                <a:cubicBezTo>
                  <a:pt x="9314" y="5718"/>
                  <a:pt x="9328" y="5774"/>
                  <a:pt x="9391" y="5831"/>
                </a:cubicBezTo>
                <a:cubicBezTo>
                  <a:pt x="9457" y="5891"/>
                  <a:pt x="9464" y="5926"/>
                  <a:pt x="9438" y="6044"/>
                </a:cubicBezTo>
                <a:cubicBezTo>
                  <a:pt x="9420" y="6122"/>
                  <a:pt x="9408" y="6210"/>
                  <a:pt x="9408" y="6242"/>
                </a:cubicBezTo>
                <a:cubicBezTo>
                  <a:pt x="9408" y="6275"/>
                  <a:pt x="9435" y="6220"/>
                  <a:pt x="9467" y="6120"/>
                </a:cubicBezTo>
                <a:cubicBezTo>
                  <a:pt x="9518" y="5960"/>
                  <a:pt x="9526" y="5954"/>
                  <a:pt x="9544" y="6066"/>
                </a:cubicBezTo>
                <a:cubicBezTo>
                  <a:pt x="9555" y="6138"/>
                  <a:pt x="9595" y="6193"/>
                  <a:pt x="9636" y="6193"/>
                </a:cubicBezTo>
                <a:cubicBezTo>
                  <a:pt x="9724" y="6193"/>
                  <a:pt x="9736" y="5954"/>
                  <a:pt x="9661" y="5699"/>
                </a:cubicBezTo>
                <a:cubicBezTo>
                  <a:pt x="9623" y="5569"/>
                  <a:pt x="9621" y="5513"/>
                  <a:pt x="9650" y="5429"/>
                </a:cubicBezTo>
                <a:cubicBezTo>
                  <a:pt x="9672" y="5364"/>
                  <a:pt x="9675" y="5324"/>
                  <a:pt x="9655" y="5324"/>
                </a:cubicBezTo>
                <a:close/>
                <a:moveTo>
                  <a:pt x="9061" y="5395"/>
                </a:moveTo>
                <a:cubicBezTo>
                  <a:pt x="9035" y="5395"/>
                  <a:pt x="9014" y="5428"/>
                  <a:pt x="9014" y="5468"/>
                </a:cubicBezTo>
                <a:cubicBezTo>
                  <a:pt x="9014" y="5508"/>
                  <a:pt x="9027" y="5541"/>
                  <a:pt x="9042" y="5541"/>
                </a:cubicBezTo>
                <a:cubicBezTo>
                  <a:pt x="9058" y="5541"/>
                  <a:pt x="9079" y="5508"/>
                  <a:pt x="9089" y="5468"/>
                </a:cubicBezTo>
                <a:cubicBezTo>
                  <a:pt x="9099" y="5428"/>
                  <a:pt x="9087" y="5395"/>
                  <a:pt x="9061" y="5395"/>
                </a:cubicBezTo>
                <a:close/>
                <a:moveTo>
                  <a:pt x="9183" y="5395"/>
                </a:moveTo>
                <a:cubicBezTo>
                  <a:pt x="9157" y="5395"/>
                  <a:pt x="9146" y="5448"/>
                  <a:pt x="9155" y="5526"/>
                </a:cubicBezTo>
                <a:cubicBezTo>
                  <a:pt x="9163" y="5602"/>
                  <a:pt x="9137" y="5722"/>
                  <a:pt x="9091" y="5826"/>
                </a:cubicBezTo>
                <a:cubicBezTo>
                  <a:pt x="9049" y="5921"/>
                  <a:pt x="9014" y="6046"/>
                  <a:pt x="9014" y="6098"/>
                </a:cubicBezTo>
                <a:cubicBezTo>
                  <a:pt x="9014" y="6162"/>
                  <a:pt x="9052" y="6191"/>
                  <a:pt x="9127" y="6188"/>
                </a:cubicBezTo>
                <a:cubicBezTo>
                  <a:pt x="9231" y="6184"/>
                  <a:pt x="9234" y="6177"/>
                  <a:pt x="9167" y="6114"/>
                </a:cubicBezTo>
                <a:lnTo>
                  <a:pt x="9095" y="6044"/>
                </a:lnTo>
                <a:lnTo>
                  <a:pt x="9160" y="5878"/>
                </a:lnTo>
                <a:cubicBezTo>
                  <a:pt x="9234" y="5691"/>
                  <a:pt x="9248" y="5395"/>
                  <a:pt x="9183" y="5395"/>
                </a:cubicBezTo>
                <a:close/>
                <a:moveTo>
                  <a:pt x="8801" y="5399"/>
                </a:moveTo>
                <a:cubicBezTo>
                  <a:pt x="8754" y="5401"/>
                  <a:pt x="8707" y="5428"/>
                  <a:pt x="8694" y="5480"/>
                </a:cubicBezTo>
                <a:cubicBezTo>
                  <a:pt x="8679" y="5538"/>
                  <a:pt x="8695" y="5549"/>
                  <a:pt x="8750" y="5516"/>
                </a:cubicBezTo>
                <a:cubicBezTo>
                  <a:pt x="8865" y="5447"/>
                  <a:pt x="8872" y="5557"/>
                  <a:pt x="8771" y="5838"/>
                </a:cubicBezTo>
                <a:cubicBezTo>
                  <a:pt x="8723" y="5973"/>
                  <a:pt x="8683" y="6109"/>
                  <a:pt x="8682" y="6139"/>
                </a:cubicBezTo>
                <a:cubicBezTo>
                  <a:pt x="8682" y="6169"/>
                  <a:pt x="8739" y="6191"/>
                  <a:pt x="8810" y="6188"/>
                </a:cubicBezTo>
                <a:cubicBezTo>
                  <a:pt x="8917" y="6184"/>
                  <a:pt x="8926" y="6173"/>
                  <a:pt x="8870" y="6119"/>
                </a:cubicBezTo>
                <a:lnTo>
                  <a:pt x="8803" y="6053"/>
                </a:lnTo>
                <a:lnTo>
                  <a:pt x="8866" y="5799"/>
                </a:lnTo>
                <a:cubicBezTo>
                  <a:pt x="8900" y="5659"/>
                  <a:pt x="8919" y="5513"/>
                  <a:pt x="8909" y="5472"/>
                </a:cubicBezTo>
                <a:cubicBezTo>
                  <a:pt x="8896" y="5421"/>
                  <a:pt x="8848" y="5397"/>
                  <a:pt x="8801" y="5399"/>
                </a:cubicBezTo>
                <a:close/>
                <a:moveTo>
                  <a:pt x="2876" y="5934"/>
                </a:moveTo>
                <a:cubicBezTo>
                  <a:pt x="2842" y="5951"/>
                  <a:pt x="2815" y="6054"/>
                  <a:pt x="2815" y="6236"/>
                </a:cubicBezTo>
                <a:cubicBezTo>
                  <a:pt x="2815" y="6431"/>
                  <a:pt x="2827" y="6483"/>
                  <a:pt x="2874" y="6483"/>
                </a:cubicBezTo>
                <a:cubicBezTo>
                  <a:pt x="2953" y="6483"/>
                  <a:pt x="2976" y="6590"/>
                  <a:pt x="2921" y="6700"/>
                </a:cubicBezTo>
                <a:cubicBezTo>
                  <a:pt x="2896" y="6749"/>
                  <a:pt x="2876" y="6828"/>
                  <a:pt x="2876" y="6873"/>
                </a:cubicBezTo>
                <a:cubicBezTo>
                  <a:pt x="2877" y="6917"/>
                  <a:pt x="2912" y="6855"/>
                  <a:pt x="2953" y="6735"/>
                </a:cubicBezTo>
                <a:cubicBezTo>
                  <a:pt x="3027" y="6521"/>
                  <a:pt x="3027" y="6520"/>
                  <a:pt x="3045" y="6681"/>
                </a:cubicBezTo>
                <a:cubicBezTo>
                  <a:pt x="3058" y="6792"/>
                  <a:pt x="3088" y="6845"/>
                  <a:pt x="3137" y="6845"/>
                </a:cubicBezTo>
                <a:cubicBezTo>
                  <a:pt x="3199" y="6845"/>
                  <a:pt x="3208" y="6810"/>
                  <a:pt x="3208" y="6591"/>
                </a:cubicBezTo>
                <a:cubicBezTo>
                  <a:pt x="3208" y="6389"/>
                  <a:pt x="3196" y="6337"/>
                  <a:pt x="3149" y="6337"/>
                </a:cubicBezTo>
                <a:cubicBezTo>
                  <a:pt x="3071" y="6337"/>
                  <a:pt x="3047" y="6230"/>
                  <a:pt x="3102" y="6120"/>
                </a:cubicBezTo>
                <a:cubicBezTo>
                  <a:pt x="3127" y="6071"/>
                  <a:pt x="3148" y="5993"/>
                  <a:pt x="3148" y="5948"/>
                </a:cubicBezTo>
                <a:cubicBezTo>
                  <a:pt x="3148" y="5903"/>
                  <a:pt x="3114" y="5965"/>
                  <a:pt x="3074" y="6085"/>
                </a:cubicBezTo>
                <a:cubicBezTo>
                  <a:pt x="3005" y="6289"/>
                  <a:pt x="3000" y="6292"/>
                  <a:pt x="2978" y="6156"/>
                </a:cubicBezTo>
                <a:cubicBezTo>
                  <a:pt x="2952" y="5988"/>
                  <a:pt x="2911" y="5917"/>
                  <a:pt x="2876" y="5934"/>
                </a:cubicBezTo>
                <a:close/>
                <a:moveTo>
                  <a:pt x="2303" y="5975"/>
                </a:moveTo>
                <a:cubicBezTo>
                  <a:pt x="2254" y="5975"/>
                  <a:pt x="2205" y="6010"/>
                  <a:pt x="2194" y="6053"/>
                </a:cubicBezTo>
                <a:cubicBezTo>
                  <a:pt x="2164" y="6169"/>
                  <a:pt x="2203" y="6225"/>
                  <a:pt x="2250" y="6132"/>
                </a:cubicBezTo>
                <a:cubicBezTo>
                  <a:pt x="2280" y="6072"/>
                  <a:pt x="2300" y="6073"/>
                  <a:pt x="2325" y="6134"/>
                </a:cubicBezTo>
                <a:cubicBezTo>
                  <a:pt x="2350" y="6195"/>
                  <a:pt x="2336" y="6285"/>
                  <a:pt x="2270" y="6486"/>
                </a:cubicBezTo>
                <a:cubicBezTo>
                  <a:pt x="2220" y="6635"/>
                  <a:pt x="2180" y="6777"/>
                  <a:pt x="2180" y="6801"/>
                </a:cubicBezTo>
                <a:cubicBezTo>
                  <a:pt x="2180" y="6826"/>
                  <a:pt x="2231" y="6843"/>
                  <a:pt x="2294" y="6840"/>
                </a:cubicBezTo>
                <a:cubicBezTo>
                  <a:pt x="2397" y="6836"/>
                  <a:pt x="2400" y="6829"/>
                  <a:pt x="2334" y="6766"/>
                </a:cubicBezTo>
                <a:lnTo>
                  <a:pt x="2261" y="6695"/>
                </a:lnTo>
                <a:lnTo>
                  <a:pt x="2326" y="6530"/>
                </a:lnTo>
                <a:cubicBezTo>
                  <a:pt x="2362" y="6439"/>
                  <a:pt x="2392" y="6277"/>
                  <a:pt x="2392" y="6170"/>
                </a:cubicBezTo>
                <a:cubicBezTo>
                  <a:pt x="2392" y="6003"/>
                  <a:pt x="2379" y="5975"/>
                  <a:pt x="2303" y="5975"/>
                </a:cubicBezTo>
                <a:close/>
                <a:moveTo>
                  <a:pt x="2590" y="5975"/>
                </a:moveTo>
                <a:cubicBezTo>
                  <a:pt x="2529" y="5975"/>
                  <a:pt x="2499" y="6117"/>
                  <a:pt x="2539" y="6214"/>
                </a:cubicBezTo>
                <a:cubicBezTo>
                  <a:pt x="2558" y="6258"/>
                  <a:pt x="2573" y="6418"/>
                  <a:pt x="2573" y="6569"/>
                </a:cubicBezTo>
                <a:cubicBezTo>
                  <a:pt x="2573" y="6721"/>
                  <a:pt x="2587" y="6845"/>
                  <a:pt x="2603" y="6845"/>
                </a:cubicBezTo>
                <a:cubicBezTo>
                  <a:pt x="2620" y="6845"/>
                  <a:pt x="2634" y="6652"/>
                  <a:pt x="2634" y="6410"/>
                </a:cubicBezTo>
                <a:cubicBezTo>
                  <a:pt x="2634" y="6080"/>
                  <a:pt x="2623" y="5975"/>
                  <a:pt x="2590" y="5975"/>
                </a:cubicBezTo>
                <a:close/>
                <a:moveTo>
                  <a:pt x="1814" y="6773"/>
                </a:moveTo>
                <a:cubicBezTo>
                  <a:pt x="1811" y="6773"/>
                  <a:pt x="1803" y="6789"/>
                  <a:pt x="1788" y="6822"/>
                </a:cubicBezTo>
                <a:cubicBezTo>
                  <a:pt x="1759" y="6886"/>
                  <a:pt x="1736" y="6888"/>
                  <a:pt x="1693" y="6825"/>
                </a:cubicBezTo>
                <a:cubicBezTo>
                  <a:pt x="1651" y="6762"/>
                  <a:pt x="1629" y="6762"/>
                  <a:pt x="1603" y="6825"/>
                </a:cubicBezTo>
                <a:cubicBezTo>
                  <a:pt x="1576" y="6888"/>
                  <a:pt x="1554" y="6886"/>
                  <a:pt x="1511" y="6822"/>
                </a:cubicBezTo>
                <a:cubicBezTo>
                  <a:pt x="1467" y="6757"/>
                  <a:pt x="1440" y="6759"/>
                  <a:pt x="1395" y="6827"/>
                </a:cubicBezTo>
                <a:cubicBezTo>
                  <a:pt x="1358" y="6882"/>
                  <a:pt x="1330" y="6887"/>
                  <a:pt x="1319" y="6842"/>
                </a:cubicBezTo>
                <a:cubicBezTo>
                  <a:pt x="1293" y="6744"/>
                  <a:pt x="1191" y="6753"/>
                  <a:pt x="1164" y="6856"/>
                </a:cubicBezTo>
                <a:cubicBezTo>
                  <a:pt x="1150" y="6912"/>
                  <a:pt x="1159" y="6927"/>
                  <a:pt x="1192" y="6896"/>
                </a:cubicBezTo>
                <a:cubicBezTo>
                  <a:pt x="1271" y="6823"/>
                  <a:pt x="1289" y="7001"/>
                  <a:pt x="1216" y="7142"/>
                </a:cubicBezTo>
                <a:cubicBezTo>
                  <a:pt x="1151" y="7269"/>
                  <a:pt x="1152" y="7272"/>
                  <a:pt x="1333" y="7266"/>
                </a:cubicBezTo>
                <a:cubicBezTo>
                  <a:pt x="1480" y="7261"/>
                  <a:pt x="1523" y="7232"/>
                  <a:pt x="1548" y="7123"/>
                </a:cubicBezTo>
                <a:cubicBezTo>
                  <a:pt x="1572" y="7014"/>
                  <a:pt x="1589" y="7002"/>
                  <a:pt x="1637" y="7064"/>
                </a:cubicBezTo>
                <a:cubicBezTo>
                  <a:pt x="1671" y="7107"/>
                  <a:pt x="1689" y="7181"/>
                  <a:pt x="1678" y="7230"/>
                </a:cubicBezTo>
                <a:cubicBezTo>
                  <a:pt x="1662" y="7297"/>
                  <a:pt x="1666" y="7296"/>
                  <a:pt x="1695" y="7230"/>
                </a:cubicBezTo>
                <a:cubicBezTo>
                  <a:pt x="1725" y="7165"/>
                  <a:pt x="1748" y="7163"/>
                  <a:pt x="1790" y="7227"/>
                </a:cubicBezTo>
                <a:cubicBezTo>
                  <a:pt x="1833" y="7290"/>
                  <a:pt x="1855" y="7292"/>
                  <a:pt x="1884" y="7223"/>
                </a:cubicBezTo>
                <a:cubicBezTo>
                  <a:pt x="1913" y="7152"/>
                  <a:pt x="1907" y="7111"/>
                  <a:pt x="1853" y="7022"/>
                </a:cubicBezTo>
                <a:cubicBezTo>
                  <a:pt x="1816" y="6959"/>
                  <a:pt x="1795" y="6869"/>
                  <a:pt x="1806" y="6822"/>
                </a:cubicBezTo>
                <a:cubicBezTo>
                  <a:pt x="1813" y="6789"/>
                  <a:pt x="1816" y="6773"/>
                  <a:pt x="1814" y="6773"/>
                </a:cubicBezTo>
                <a:close/>
                <a:moveTo>
                  <a:pt x="21" y="7059"/>
                </a:moveTo>
                <a:cubicBezTo>
                  <a:pt x="10" y="7040"/>
                  <a:pt x="7" y="7139"/>
                  <a:pt x="7" y="7388"/>
                </a:cubicBezTo>
                <a:cubicBezTo>
                  <a:pt x="7" y="7718"/>
                  <a:pt x="13" y="7784"/>
                  <a:pt x="34" y="7660"/>
                </a:cubicBezTo>
                <a:cubicBezTo>
                  <a:pt x="58" y="7519"/>
                  <a:pt x="84" y="7496"/>
                  <a:pt x="229" y="7496"/>
                </a:cubicBezTo>
                <a:cubicBezTo>
                  <a:pt x="357" y="7496"/>
                  <a:pt x="396" y="7471"/>
                  <a:pt x="396" y="7388"/>
                </a:cubicBezTo>
                <a:cubicBezTo>
                  <a:pt x="396" y="7304"/>
                  <a:pt x="357" y="7279"/>
                  <a:pt x="229" y="7279"/>
                </a:cubicBezTo>
                <a:cubicBezTo>
                  <a:pt x="84" y="7279"/>
                  <a:pt x="58" y="7258"/>
                  <a:pt x="34" y="7117"/>
                </a:cubicBezTo>
                <a:cubicBezTo>
                  <a:pt x="29" y="7085"/>
                  <a:pt x="24" y="7065"/>
                  <a:pt x="21" y="7059"/>
                </a:cubicBezTo>
                <a:close/>
                <a:moveTo>
                  <a:pt x="15517" y="7244"/>
                </a:moveTo>
                <a:lnTo>
                  <a:pt x="15565" y="7406"/>
                </a:lnTo>
                <a:cubicBezTo>
                  <a:pt x="15578" y="7453"/>
                  <a:pt x="15596" y="7490"/>
                  <a:pt x="15615" y="7516"/>
                </a:cubicBezTo>
                <a:cubicBezTo>
                  <a:pt x="15631" y="7539"/>
                  <a:pt x="15649" y="7548"/>
                  <a:pt x="15666" y="7555"/>
                </a:cubicBezTo>
                <a:cubicBezTo>
                  <a:pt x="15671" y="7557"/>
                  <a:pt x="15675" y="7562"/>
                  <a:pt x="15679" y="7562"/>
                </a:cubicBezTo>
                <a:cubicBezTo>
                  <a:pt x="15691" y="7564"/>
                  <a:pt x="15702" y="7555"/>
                  <a:pt x="15714" y="7550"/>
                </a:cubicBezTo>
                <a:cubicBezTo>
                  <a:pt x="15722" y="7546"/>
                  <a:pt x="15731" y="7548"/>
                  <a:pt x="15739" y="7540"/>
                </a:cubicBezTo>
                <a:cubicBezTo>
                  <a:pt x="15757" y="7522"/>
                  <a:pt x="15774" y="7494"/>
                  <a:pt x="15787" y="7455"/>
                </a:cubicBezTo>
                <a:cubicBezTo>
                  <a:pt x="15816" y="7372"/>
                  <a:pt x="15866" y="7347"/>
                  <a:pt x="15907" y="7364"/>
                </a:cubicBezTo>
                <a:cubicBezTo>
                  <a:pt x="15911" y="7366"/>
                  <a:pt x="15914" y="7374"/>
                  <a:pt x="15918" y="7377"/>
                </a:cubicBezTo>
                <a:cubicBezTo>
                  <a:pt x="15952" y="7393"/>
                  <a:pt x="15980" y="7429"/>
                  <a:pt x="15974" y="7494"/>
                </a:cubicBezTo>
                <a:cubicBezTo>
                  <a:pt x="15966" y="7578"/>
                  <a:pt x="15976" y="7573"/>
                  <a:pt x="16022" y="7474"/>
                </a:cubicBezTo>
                <a:cubicBezTo>
                  <a:pt x="16036" y="7443"/>
                  <a:pt x="16043" y="7441"/>
                  <a:pt x="16053" y="7427"/>
                </a:cubicBezTo>
                <a:cubicBezTo>
                  <a:pt x="16076" y="7370"/>
                  <a:pt x="16091" y="7360"/>
                  <a:pt x="16103" y="7433"/>
                </a:cubicBezTo>
                <a:cubicBezTo>
                  <a:pt x="16108" y="7444"/>
                  <a:pt x="16112" y="7441"/>
                  <a:pt x="16118" y="7459"/>
                </a:cubicBezTo>
                <a:cubicBezTo>
                  <a:pt x="16141" y="7524"/>
                  <a:pt x="16163" y="7557"/>
                  <a:pt x="16183" y="7562"/>
                </a:cubicBezTo>
                <a:cubicBezTo>
                  <a:pt x="16193" y="7562"/>
                  <a:pt x="16203" y="7556"/>
                  <a:pt x="16212" y="7547"/>
                </a:cubicBezTo>
                <a:cubicBezTo>
                  <a:pt x="16219" y="7538"/>
                  <a:pt x="16227" y="7520"/>
                  <a:pt x="16234" y="7503"/>
                </a:cubicBezTo>
                <a:cubicBezTo>
                  <a:pt x="16240" y="7487"/>
                  <a:pt x="16248" y="7477"/>
                  <a:pt x="16252" y="7455"/>
                </a:cubicBezTo>
                <a:cubicBezTo>
                  <a:pt x="16261" y="7402"/>
                  <a:pt x="16285" y="7380"/>
                  <a:pt x="16317" y="7372"/>
                </a:cubicBezTo>
                <a:cubicBezTo>
                  <a:pt x="16332" y="7359"/>
                  <a:pt x="16347" y="7343"/>
                  <a:pt x="16362" y="7338"/>
                </a:cubicBezTo>
                <a:lnTo>
                  <a:pt x="16437" y="7315"/>
                </a:lnTo>
                <a:lnTo>
                  <a:pt x="16437" y="7388"/>
                </a:lnTo>
                <a:lnTo>
                  <a:pt x="16437" y="9017"/>
                </a:lnTo>
                <a:lnTo>
                  <a:pt x="16437" y="9054"/>
                </a:lnTo>
                <a:lnTo>
                  <a:pt x="16437" y="10720"/>
                </a:lnTo>
                <a:lnTo>
                  <a:pt x="15446" y="10738"/>
                </a:lnTo>
                <a:cubicBezTo>
                  <a:pt x="14853" y="10750"/>
                  <a:pt x="14590" y="10746"/>
                  <a:pt x="14491" y="10711"/>
                </a:cubicBezTo>
                <a:cubicBezTo>
                  <a:pt x="14458" y="10700"/>
                  <a:pt x="14443" y="10684"/>
                  <a:pt x="14440" y="10665"/>
                </a:cubicBezTo>
                <a:cubicBezTo>
                  <a:pt x="14432" y="10614"/>
                  <a:pt x="14428" y="9855"/>
                  <a:pt x="14432" y="8980"/>
                </a:cubicBezTo>
                <a:lnTo>
                  <a:pt x="14432" y="8968"/>
                </a:lnTo>
                <a:cubicBezTo>
                  <a:pt x="14432" y="8961"/>
                  <a:pt x="14432" y="8962"/>
                  <a:pt x="14432" y="8955"/>
                </a:cubicBezTo>
                <a:lnTo>
                  <a:pt x="14441" y="7388"/>
                </a:lnTo>
                <a:lnTo>
                  <a:pt x="14441" y="7333"/>
                </a:lnTo>
                <a:lnTo>
                  <a:pt x="14819" y="7345"/>
                </a:lnTo>
                <a:cubicBezTo>
                  <a:pt x="14940" y="7349"/>
                  <a:pt x="15008" y="7360"/>
                  <a:pt x="15070" y="7372"/>
                </a:cubicBezTo>
                <a:cubicBezTo>
                  <a:pt x="15167" y="7381"/>
                  <a:pt x="15222" y="7401"/>
                  <a:pt x="15231" y="7459"/>
                </a:cubicBezTo>
                <a:cubicBezTo>
                  <a:pt x="15232" y="7467"/>
                  <a:pt x="15239" y="7469"/>
                  <a:pt x="15241" y="7476"/>
                </a:cubicBezTo>
                <a:cubicBezTo>
                  <a:pt x="15264" y="7527"/>
                  <a:pt x="15317" y="7569"/>
                  <a:pt x="15371" y="7569"/>
                </a:cubicBezTo>
                <a:cubicBezTo>
                  <a:pt x="15408" y="7569"/>
                  <a:pt x="15431" y="7558"/>
                  <a:pt x="15449" y="7540"/>
                </a:cubicBezTo>
                <a:cubicBezTo>
                  <a:pt x="15459" y="7531"/>
                  <a:pt x="15462" y="7513"/>
                  <a:pt x="15469" y="7501"/>
                </a:cubicBezTo>
                <a:cubicBezTo>
                  <a:pt x="15480" y="7476"/>
                  <a:pt x="15491" y="7454"/>
                  <a:pt x="15497" y="7406"/>
                </a:cubicBezTo>
                <a:lnTo>
                  <a:pt x="15517" y="7244"/>
                </a:lnTo>
                <a:close/>
                <a:moveTo>
                  <a:pt x="4614" y="7388"/>
                </a:moveTo>
                <a:lnTo>
                  <a:pt x="5642" y="7388"/>
                </a:lnTo>
                <a:lnTo>
                  <a:pt x="6670" y="7388"/>
                </a:lnTo>
                <a:lnTo>
                  <a:pt x="6670" y="9054"/>
                </a:lnTo>
                <a:lnTo>
                  <a:pt x="6670" y="10720"/>
                </a:lnTo>
                <a:lnTo>
                  <a:pt x="5649" y="10738"/>
                </a:lnTo>
                <a:cubicBezTo>
                  <a:pt x="4838" y="10753"/>
                  <a:pt x="4625" y="10739"/>
                  <a:pt x="4613" y="10665"/>
                </a:cubicBezTo>
                <a:cubicBezTo>
                  <a:pt x="4605" y="10614"/>
                  <a:pt x="4601" y="9855"/>
                  <a:pt x="4605" y="8980"/>
                </a:cubicBezTo>
                <a:lnTo>
                  <a:pt x="4614" y="7388"/>
                </a:lnTo>
                <a:close/>
                <a:moveTo>
                  <a:pt x="7941" y="7388"/>
                </a:moveTo>
                <a:lnTo>
                  <a:pt x="8923" y="7388"/>
                </a:lnTo>
                <a:lnTo>
                  <a:pt x="9906" y="7388"/>
                </a:lnTo>
                <a:lnTo>
                  <a:pt x="9906" y="9054"/>
                </a:lnTo>
                <a:lnTo>
                  <a:pt x="9906" y="10720"/>
                </a:lnTo>
                <a:lnTo>
                  <a:pt x="8930" y="10738"/>
                </a:lnTo>
                <a:cubicBezTo>
                  <a:pt x="8156" y="10753"/>
                  <a:pt x="7951" y="10739"/>
                  <a:pt x="7939" y="10665"/>
                </a:cubicBezTo>
                <a:cubicBezTo>
                  <a:pt x="7931" y="10614"/>
                  <a:pt x="7928" y="9855"/>
                  <a:pt x="7932" y="8980"/>
                </a:cubicBezTo>
                <a:lnTo>
                  <a:pt x="7941" y="7388"/>
                </a:lnTo>
                <a:close/>
                <a:moveTo>
                  <a:pt x="11176" y="7388"/>
                </a:moveTo>
                <a:lnTo>
                  <a:pt x="12174" y="7388"/>
                </a:lnTo>
                <a:lnTo>
                  <a:pt x="13172" y="7388"/>
                </a:lnTo>
                <a:lnTo>
                  <a:pt x="13172" y="9054"/>
                </a:lnTo>
                <a:lnTo>
                  <a:pt x="13172" y="10720"/>
                </a:lnTo>
                <a:lnTo>
                  <a:pt x="12180" y="10738"/>
                </a:lnTo>
                <a:cubicBezTo>
                  <a:pt x="11394" y="10753"/>
                  <a:pt x="11186" y="10739"/>
                  <a:pt x="11174" y="10665"/>
                </a:cubicBezTo>
                <a:cubicBezTo>
                  <a:pt x="11166" y="10614"/>
                  <a:pt x="11163" y="9855"/>
                  <a:pt x="11167" y="8980"/>
                </a:cubicBezTo>
                <a:lnTo>
                  <a:pt x="11176" y="7388"/>
                </a:lnTo>
                <a:close/>
                <a:moveTo>
                  <a:pt x="200" y="8004"/>
                </a:moveTo>
                <a:cubicBezTo>
                  <a:pt x="89" y="8004"/>
                  <a:pt x="3" y="8034"/>
                  <a:pt x="3" y="8075"/>
                </a:cubicBezTo>
                <a:cubicBezTo>
                  <a:pt x="3" y="8115"/>
                  <a:pt x="36" y="8148"/>
                  <a:pt x="77" y="8148"/>
                </a:cubicBezTo>
                <a:cubicBezTo>
                  <a:pt x="189" y="8148"/>
                  <a:pt x="197" y="8273"/>
                  <a:pt x="94" y="8401"/>
                </a:cubicBezTo>
                <a:cubicBezTo>
                  <a:pt x="39" y="8469"/>
                  <a:pt x="3" y="8572"/>
                  <a:pt x="3" y="8658"/>
                </a:cubicBezTo>
                <a:cubicBezTo>
                  <a:pt x="3" y="8786"/>
                  <a:pt x="24" y="8800"/>
                  <a:pt x="200" y="8800"/>
                </a:cubicBezTo>
                <a:cubicBezTo>
                  <a:pt x="354" y="8800"/>
                  <a:pt x="396" y="8777"/>
                  <a:pt x="396" y="8692"/>
                </a:cubicBezTo>
                <a:cubicBezTo>
                  <a:pt x="396" y="8625"/>
                  <a:pt x="368" y="8584"/>
                  <a:pt x="322" y="8584"/>
                </a:cubicBezTo>
                <a:cubicBezTo>
                  <a:pt x="210" y="8584"/>
                  <a:pt x="202" y="8458"/>
                  <a:pt x="304" y="8331"/>
                </a:cubicBezTo>
                <a:cubicBezTo>
                  <a:pt x="464" y="8133"/>
                  <a:pt x="423" y="8004"/>
                  <a:pt x="200" y="8004"/>
                </a:cubicBezTo>
                <a:close/>
                <a:moveTo>
                  <a:pt x="357" y="9026"/>
                </a:moveTo>
                <a:cubicBezTo>
                  <a:pt x="346" y="9046"/>
                  <a:pt x="335" y="9133"/>
                  <a:pt x="330" y="9290"/>
                </a:cubicBezTo>
                <a:cubicBezTo>
                  <a:pt x="319" y="9617"/>
                  <a:pt x="235" y="9671"/>
                  <a:pt x="220" y="9361"/>
                </a:cubicBezTo>
                <a:cubicBezTo>
                  <a:pt x="215" y="9252"/>
                  <a:pt x="199" y="9163"/>
                  <a:pt x="184" y="9163"/>
                </a:cubicBezTo>
                <a:cubicBezTo>
                  <a:pt x="170" y="9163"/>
                  <a:pt x="154" y="9252"/>
                  <a:pt x="149" y="9361"/>
                </a:cubicBezTo>
                <a:cubicBezTo>
                  <a:pt x="134" y="9675"/>
                  <a:pt x="52" y="9613"/>
                  <a:pt x="31" y="9271"/>
                </a:cubicBezTo>
                <a:cubicBezTo>
                  <a:pt x="14" y="9004"/>
                  <a:pt x="12" y="9014"/>
                  <a:pt x="8" y="9398"/>
                </a:cubicBezTo>
                <a:lnTo>
                  <a:pt x="3" y="9815"/>
                </a:lnTo>
                <a:lnTo>
                  <a:pt x="200" y="9815"/>
                </a:lnTo>
                <a:lnTo>
                  <a:pt x="396" y="9815"/>
                </a:lnTo>
                <a:lnTo>
                  <a:pt x="396" y="9415"/>
                </a:lnTo>
                <a:cubicBezTo>
                  <a:pt x="396" y="9192"/>
                  <a:pt x="384" y="9056"/>
                  <a:pt x="369" y="9027"/>
                </a:cubicBezTo>
                <a:cubicBezTo>
                  <a:pt x="365" y="9020"/>
                  <a:pt x="361" y="9019"/>
                  <a:pt x="357" y="9026"/>
                </a:cubicBezTo>
                <a:close/>
                <a:moveTo>
                  <a:pt x="200" y="10032"/>
                </a:moveTo>
                <a:cubicBezTo>
                  <a:pt x="27" y="10032"/>
                  <a:pt x="3" y="10048"/>
                  <a:pt x="3" y="10169"/>
                </a:cubicBezTo>
                <a:cubicBezTo>
                  <a:pt x="3" y="10258"/>
                  <a:pt x="36" y="10336"/>
                  <a:pt x="97" y="10388"/>
                </a:cubicBezTo>
                <a:cubicBezTo>
                  <a:pt x="176" y="10453"/>
                  <a:pt x="186" y="10484"/>
                  <a:pt x="155" y="10572"/>
                </a:cubicBezTo>
                <a:cubicBezTo>
                  <a:pt x="135" y="10631"/>
                  <a:pt x="92" y="10697"/>
                  <a:pt x="60" y="10721"/>
                </a:cubicBezTo>
                <a:cubicBezTo>
                  <a:pt x="10" y="10760"/>
                  <a:pt x="3" y="10838"/>
                  <a:pt x="3" y="11340"/>
                </a:cubicBezTo>
                <a:lnTo>
                  <a:pt x="3" y="11916"/>
                </a:lnTo>
                <a:lnTo>
                  <a:pt x="200" y="11916"/>
                </a:lnTo>
                <a:lnTo>
                  <a:pt x="397" y="11916"/>
                </a:lnTo>
                <a:lnTo>
                  <a:pt x="394" y="11353"/>
                </a:lnTo>
                <a:cubicBezTo>
                  <a:pt x="391" y="11045"/>
                  <a:pt x="379" y="10760"/>
                  <a:pt x="367" y="10720"/>
                </a:cubicBezTo>
                <a:cubicBezTo>
                  <a:pt x="318" y="10563"/>
                  <a:pt x="310" y="10313"/>
                  <a:pt x="353" y="10274"/>
                </a:cubicBezTo>
                <a:cubicBezTo>
                  <a:pt x="376" y="10252"/>
                  <a:pt x="396" y="10189"/>
                  <a:pt x="396" y="10134"/>
                </a:cubicBezTo>
                <a:cubicBezTo>
                  <a:pt x="396" y="10058"/>
                  <a:pt x="348" y="10032"/>
                  <a:pt x="200" y="10032"/>
                </a:cubicBezTo>
                <a:close/>
                <a:moveTo>
                  <a:pt x="1528" y="10354"/>
                </a:moveTo>
                <a:cubicBezTo>
                  <a:pt x="1487" y="10349"/>
                  <a:pt x="1426" y="10439"/>
                  <a:pt x="1414" y="10552"/>
                </a:cubicBezTo>
                <a:cubicBezTo>
                  <a:pt x="1397" y="10710"/>
                  <a:pt x="1333" y="10667"/>
                  <a:pt x="1333" y="10498"/>
                </a:cubicBezTo>
                <a:cubicBezTo>
                  <a:pt x="1333" y="10440"/>
                  <a:pt x="1323" y="10394"/>
                  <a:pt x="1310" y="10394"/>
                </a:cubicBezTo>
                <a:cubicBezTo>
                  <a:pt x="1297" y="10394"/>
                  <a:pt x="1287" y="10483"/>
                  <a:pt x="1287" y="10593"/>
                </a:cubicBezTo>
                <a:cubicBezTo>
                  <a:pt x="1288" y="10733"/>
                  <a:pt x="1311" y="10816"/>
                  <a:pt x="1364" y="10876"/>
                </a:cubicBezTo>
                <a:cubicBezTo>
                  <a:pt x="1475" y="11000"/>
                  <a:pt x="1503" y="10991"/>
                  <a:pt x="1553" y="10811"/>
                </a:cubicBezTo>
                <a:cubicBezTo>
                  <a:pt x="1587" y="10689"/>
                  <a:pt x="1608" y="10668"/>
                  <a:pt x="1640" y="10726"/>
                </a:cubicBezTo>
                <a:cubicBezTo>
                  <a:pt x="1694" y="10826"/>
                  <a:pt x="1869" y="10850"/>
                  <a:pt x="1892" y="10760"/>
                </a:cubicBezTo>
                <a:cubicBezTo>
                  <a:pt x="1902" y="10722"/>
                  <a:pt x="1882" y="10655"/>
                  <a:pt x="1848" y="10611"/>
                </a:cubicBezTo>
                <a:cubicBezTo>
                  <a:pt x="1811" y="10564"/>
                  <a:pt x="1794" y="10495"/>
                  <a:pt x="1807" y="10444"/>
                </a:cubicBezTo>
                <a:cubicBezTo>
                  <a:pt x="1822" y="10385"/>
                  <a:pt x="1813" y="10389"/>
                  <a:pt x="1780" y="10452"/>
                </a:cubicBezTo>
                <a:cubicBezTo>
                  <a:pt x="1745" y="10521"/>
                  <a:pt x="1726" y="10524"/>
                  <a:pt x="1710" y="10464"/>
                </a:cubicBezTo>
                <a:cubicBezTo>
                  <a:pt x="1699" y="10419"/>
                  <a:pt x="1663" y="10397"/>
                  <a:pt x="1632" y="10416"/>
                </a:cubicBezTo>
                <a:cubicBezTo>
                  <a:pt x="1600" y="10436"/>
                  <a:pt x="1569" y="10427"/>
                  <a:pt x="1560" y="10394"/>
                </a:cubicBezTo>
                <a:cubicBezTo>
                  <a:pt x="1554" y="10369"/>
                  <a:pt x="1542" y="10355"/>
                  <a:pt x="1528" y="10354"/>
                </a:cubicBezTo>
                <a:close/>
                <a:moveTo>
                  <a:pt x="4614" y="10865"/>
                </a:moveTo>
                <a:lnTo>
                  <a:pt x="5642" y="10865"/>
                </a:lnTo>
                <a:lnTo>
                  <a:pt x="6670" y="10865"/>
                </a:lnTo>
                <a:lnTo>
                  <a:pt x="6670" y="12531"/>
                </a:lnTo>
                <a:lnTo>
                  <a:pt x="6670" y="14196"/>
                </a:lnTo>
                <a:lnTo>
                  <a:pt x="5649" y="14214"/>
                </a:lnTo>
                <a:cubicBezTo>
                  <a:pt x="4838" y="14230"/>
                  <a:pt x="4625" y="14216"/>
                  <a:pt x="4613" y="14142"/>
                </a:cubicBezTo>
                <a:cubicBezTo>
                  <a:pt x="4605" y="14090"/>
                  <a:pt x="4601" y="13332"/>
                  <a:pt x="4605" y="12456"/>
                </a:cubicBezTo>
                <a:lnTo>
                  <a:pt x="4614" y="10865"/>
                </a:lnTo>
                <a:close/>
                <a:moveTo>
                  <a:pt x="7941" y="10865"/>
                </a:moveTo>
                <a:lnTo>
                  <a:pt x="8923" y="10865"/>
                </a:lnTo>
                <a:lnTo>
                  <a:pt x="9906" y="10865"/>
                </a:lnTo>
                <a:lnTo>
                  <a:pt x="9906" y="12531"/>
                </a:lnTo>
                <a:lnTo>
                  <a:pt x="9906" y="14196"/>
                </a:lnTo>
                <a:lnTo>
                  <a:pt x="8930" y="14214"/>
                </a:lnTo>
                <a:cubicBezTo>
                  <a:pt x="8156" y="14230"/>
                  <a:pt x="7951" y="14216"/>
                  <a:pt x="7939" y="14142"/>
                </a:cubicBezTo>
                <a:cubicBezTo>
                  <a:pt x="7931" y="14090"/>
                  <a:pt x="7928" y="13332"/>
                  <a:pt x="7932" y="12456"/>
                </a:cubicBezTo>
                <a:lnTo>
                  <a:pt x="7941" y="10865"/>
                </a:lnTo>
                <a:close/>
                <a:moveTo>
                  <a:pt x="11176" y="10865"/>
                </a:moveTo>
                <a:lnTo>
                  <a:pt x="12174" y="10865"/>
                </a:lnTo>
                <a:lnTo>
                  <a:pt x="13172" y="10865"/>
                </a:lnTo>
                <a:lnTo>
                  <a:pt x="13172" y="12531"/>
                </a:lnTo>
                <a:lnTo>
                  <a:pt x="13172" y="14196"/>
                </a:lnTo>
                <a:lnTo>
                  <a:pt x="12180" y="14214"/>
                </a:lnTo>
                <a:cubicBezTo>
                  <a:pt x="11394" y="14230"/>
                  <a:pt x="11186" y="14216"/>
                  <a:pt x="11174" y="14142"/>
                </a:cubicBezTo>
                <a:cubicBezTo>
                  <a:pt x="11166" y="14090"/>
                  <a:pt x="11163" y="13332"/>
                  <a:pt x="11167" y="12456"/>
                </a:cubicBezTo>
                <a:lnTo>
                  <a:pt x="11176" y="10865"/>
                </a:lnTo>
                <a:close/>
                <a:moveTo>
                  <a:pt x="14441" y="10865"/>
                </a:moveTo>
                <a:lnTo>
                  <a:pt x="15439" y="10865"/>
                </a:lnTo>
                <a:lnTo>
                  <a:pt x="16437" y="10865"/>
                </a:lnTo>
                <a:lnTo>
                  <a:pt x="16437" y="12531"/>
                </a:lnTo>
                <a:lnTo>
                  <a:pt x="16437" y="14196"/>
                </a:lnTo>
                <a:lnTo>
                  <a:pt x="15446" y="14214"/>
                </a:lnTo>
                <a:cubicBezTo>
                  <a:pt x="14660" y="14230"/>
                  <a:pt x="14452" y="14216"/>
                  <a:pt x="14440" y="14142"/>
                </a:cubicBezTo>
                <a:cubicBezTo>
                  <a:pt x="14432" y="14090"/>
                  <a:pt x="14428" y="13332"/>
                  <a:pt x="14432" y="12456"/>
                </a:cubicBezTo>
                <a:lnTo>
                  <a:pt x="14441" y="10865"/>
                </a:lnTo>
                <a:close/>
                <a:moveTo>
                  <a:pt x="38" y="12187"/>
                </a:moveTo>
                <a:cubicBezTo>
                  <a:pt x="10" y="12179"/>
                  <a:pt x="3" y="12201"/>
                  <a:pt x="3" y="12246"/>
                </a:cubicBezTo>
                <a:cubicBezTo>
                  <a:pt x="3" y="12306"/>
                  <a:pt x="37" y="12384"/>
                  <a:pt x="79" y="12422"/>
                </a:cubicBezTo>
                <a:cubicBezTo>
                  <a:pt x="120" y="12460"/>
                  <a:pt x="155" y="12524"/>
                  <a:pt x="155" y="12566"/>
                </a:cubicBezTo>
                <a:cubicBezTo>
                  <a:pt x="155" y="12608"/>
                  <a:pt x="120" y="12674"/>
                  <a:pt x="79" y="12712"/>
                </a:cubicBezTo>
                <a:cubicBezTo>
                  <a:pt x="37" y="12750"/>
                  <a:pt x="3" y="12832"/>
                  <a:pt x="3" y="12896"/>
                </a:cubicBezTo>
                <a:cubicBezTo>
                  <a:pt x="3" y="12961"/>
                  <a:pt x="20" y="12997"/>
                  <a:pt x="41" y="12976"/>
                </a:cubicBezTo>
                <a:cubicBezTo>
                  <a:pt x="61" y="12956"/>
                  <a:pt x="151" y="12882"/>
                  <a:pt x="239" y="12812"/>
                </a:cubicBezTo>
                <a:cubicBezTo>
                  <a:pt x="449" y="12644"/>
                  <a:pt x="437" y="12506"/>
                  <a:pt x="192" y="12297"/>
                </a:cubicBezTo>
                <a:cubicBezTo>
                  <a:pt x="113" y="12230"/>
                  <a:pt x="65" y="12194"/>
                  <a:pt x="38" y="12187"/>
                </a:cubicBezTo>
                <a:close/>
                <a:moveTo>
                  <a:pt x="19180" y="12805"/>
                </a:moveTo>
                <a:cubicBezTo>
                  <a:pt x="19166" y="12802"/>
                  <a:pt x="19152" y="12808"/>
                  <a:pt x="19140" y="12825"/>
                </a:cubicBezTo>
                <a:cubicBezTo>
                  <a:pt x="19125" y="12848"/>
                  <a:pt x="19112" y="12963"/>
                  <a:pt x="19112" y="13081"/>
                </a:cubicBezTo>
                <a:cubicBezTo>
                  <a:pt x="19112" y="13247"/>
                  <a:pt x="19131" y="13311"/>
                  <a:pt x="19193" y="13367"/>
                </a:cubicBezTo>
                <a:cubicBezTo>
                  <a:pt x="19254" y="13423"/>
                  <a:pt x="19265" y="13463"/>
                  <a:pt x="19238" y="13527"/>
                </a:cubicBezTo>
                <a:cubicBezTo>
                  <a:pt x="19219" y="13573"/>
                  <a:pt x="19204" y="13642"/>
                  <a:pt x="19204" y="13684"/>
                </a:cubicBezTo>
                <a:cubicBezTo>
                  <a:pt x="19205" y="13726"/>
                  <a:pt x="19231" y="13680"/>
                  <a:pt x="19263" y="13581"/>
                </a:cubicBezTo>
                <a:cubicBezTo>
                  <a:pt x="19315" y="13420"/>
                  <a:pt x="19322" y="13414"/>
                  <a:pt x="19340" y="13527"/>
                </a:cubicBezTo>
                <a:cubicBezTo>
                  <a:pt x="19351" y="13596"/>
                  <a:pt x="19387" y="13654"/>
                  <a:pt x="19418" y="13654"/>
                </a:cubicBezTo>
                <a:cubicBezTo>
                  <a:pt x="19491" y="13654"/>
                  <a:pt x="19500" y="13257"/>
                  <a:pt x="19429" y="13191"/>
                </a:cubicBezTo>
                <a:cubicBezTo>
                  <a:pt x="19392" y="13157"/>
                  <a:pt x="19389" y="13119"/>
                  <a:pt x="19416" y="12996"/>
                </a:cubicBezTo>
                <a:cubicBezTo>
                  <a:pt x="19435" y="12913"/>
                  <a:pt x="19443" y="12827"/>
                  <a:pt x="19435" y="12807"/>
                </a:cubicBezTo>
                <a:cubicBezTo>
                  <a:pt x="19427" y="12787"/>
                  <a:pt x="19398" y="12872"/>
                  <a:pt x="19371" y="12996"/>
                </a:cubicBezTo>
                <a:cubicBezTo>
                  <a:pt x="19320" y="13231"/>
                  <a:pt x="19264" y="13238"/>
                  <a:pt x="19264" y="13007"/>
                </a:cubicBezTo>
                <a:cubicBezTo>
                  <a:pt x="19264" y="12902"/>
                  <a:pt x="19221" y="12813"/>
                  <a:pt x="19180" y="12805"/>
                </a:cubicBezTo>
                <a:close/>
                <a:moveTo>
                  <a:pt x="18646" y="12856"/>
                </a:moveTo>
                <a:cubicBezTo>
                  <a:pt x="18585" y="12856"/>
                  <a:pt x="18555" y="12998"/>
                  <a:pt x="18595" y="13095"/>
                </a:cubicBezTo>
                <a:cubicBezTo>
                  <a:pt x="18613" y="13139"/>
                  <a:pt x="18629" y="13282"/>
                  <a:pt x="18629" y="13413"/>
                </a:cubicBezTo>
                <a:cubicBezTo>
                  <a:pt x="18629" y="13545"/>
                  <a:pt x="18643" y="13654"/>
                  <a:pt x="18659" y="13654"/>
                </a:cubicBezTo>
                <a:cubicBezTo>
                  <a:pt x="18676" y="13654"/>
                  <a:pt x="18690" y="13475"/>
                  <a:pt x="18690" y="13256"/>
                </a:cubicBezTo>
                <a:cubicBezTo>
                  <a:pt x="18690" y="12957"/>
                  <a:pt x="18678" y="12856"/>
                  <a:pt x="18646" y="12856"/>
                </a:cubicBezTo>
                <a:close/>
                <a:moveTo>
                  <a:pt x="18901" y="12856"/>
                </a:moveTo>
                <a:cubicBezTo>
                  <a:pt x="18838" y="12856"/>
                  <a:pt x="18817" y="13031"/>
                  <a:pt x="18871" y="13110"/>
                </a:cubicBezTo>
                <a:cubicBezTo>
                  <a:pt x="18887" y="13135"/>
                  <a:pt x="18901" y="13268"/>
                  <a:pt x="18901" y="13405"/>
                </a:cubicBezTo>
                <a:cubicBezTo>
                  <a:pt x="18901" y="13542"/>
                  <a:pt x="18915" y="13654"/>
                  <a:pt x="18931" y="13654"/>
                </a:cubicBezTo>
                <a:cubicBezTo>
                  <a:pt x="18948" y="13654"/>
                  <a:pt x="18962" y="13475"/>
                  <a:pt x="18962" y="13256"/>
                </a:cubicBezTo>
                <a:cubicBezTo>
                  <a:pt x="18962" y="12906"/>
                  <a:pt x="18954" y="12856"/>
                  <a:pt x="18901" y="12856"/>
                </a:cubicBezTo>
                <a:close/>
                <a:moveTo>
                  <a:pt x="200" y="13149"/>
                </a:moveTo>
                <a:cubicBezTo>
                  <a:pt x="149" y="13149"/>
                  <a:pt x="99" y="13174"/>
                  <a:pt x="62" y="13222"/>
                </a:cubicBezTo>
                <a:cubicBezTo>
                  <a:pt x="4" y="13296"/>
                  <a:pt x="-23" y="13713"/>
                  <a:pt x="23" y="13823"/>
                </a:cubicBezTo>
                <a:cubicBezTo>
                  <a:pt x="58" y="13906"/>
                  <a:pt x="322" y="13876"/>
                  <a:pt x="360" y="13784"/>
                </a:cubicBezTo>
                <a:cubicBezTo>
                  <a:pt x="418" y="13646"/>
                  <a:pt x="404" y="13307"/>
                  <a:pt x="338" y="13222"/>
                </a:cubicBezTo>
                <a:cubicBezTo>
                  <a:pt x="300" y="13174"/>
                  <a:pt x="250" y="13149"/>
                  <a:pt x="200" y="13149"/>
                </a:cubicBezTo>
                <a:close/>
                <a:moveTo>
                  <a:pt x="1246" y="13943"/>
                </a:moveTo>
                <a:cubicBezTo>
                  <a:pt x="1236" y="13943"/>
                  <a:pt x="1228" y="14056"/>
                  <a:pt x="1228" y="14196"/>
                </a:cubicBezTo>
                <a:cubicBezTo>
                  <a:pt x="1228" y="14335"/>
                  <a:pt x="1242" y="14450"/>
                  <a:pt x="1260" y="14450"/>
                </a:cubicBezTo>
                <a:cubicBezTo>
                  <a:pt x="1278" y="14450"/>
                  <a:pt x="1286" y="14343"/>
                  <a:pt x="1279" y="14196"/>
                </a:cubicBezTo>
                <a:cubicBezTo>
                  <a:pt x="1272" y="14056"/>
                  <a:pt x="1257" y="13943"/>
                  <a:pt x="1246" y="13943"/>
                </a:cubicBezTo>
                <a:close/>
                <a:moveTo>
                  <a:pt x="1442" y="13943"/>
                </a:moveTo>
                <a:cubicBezTo>
                  <a:pt x="1384" y="13943"/>
                  <a:pt x="1368" y="13988"/>
                  <a:pt x="1359" y="14182"/>
                </a:cubicBezTo>
                <a:cubicBezTo>
                  <a:pt x="1349" y="14392"/>
                  <a:pt x="1356" y="14424"/>
                  <a:pt x="1421" y="14436"/>
                </a:cubicBezTo>
                <a:cubicBezTo>
                  <a:pt x="1462" y="14444"/>
                  <a:pt x="1519" y="14398"/>
                  <a:pt x="1549" y="14333"/>
                </a:cubicBezTo>
                <a:cubicBezTo>
                  <a:pt x="1610" y="14202"/>
                  <a:pt x="1713" y="14251"/>
                  <a:pt x="1678" y="14396"/>
                </a:cubicBezTo>
                <a:cubicBezTo>
                  <a:pt x="1662" y="14466"/>
                  <a:pt x="1666" y="14467"/>
                  <a:pt x="1695" y="14401"/>
                </a:cubicBezTo>
                <a:cubicBezTo>
                  <a:pt x="1725" y="14336"/>
                  <a:pt x="1748" y="14334"/>
                  <a:pt x="1790" y="14397"/>
                </a:cubicBezTo>
                <a:cubicBezTo>
                  <a:pt x="1833" y="14461"/>
                  <a:pt x="1855" y="14462"/>
                  <a:pt x="1884" y="14394"/>
                </a:cubicBezTo>
                <a:cubicBezTo>
                  <a:pt x="1913" y="14323"/>
                  <a:pt x="1907" y="14282"/>
                  <a:pt x="1853" y="14192"/>
                </a:cubicBezTo>
                <a:cubicBezTo>
                  <a:pt x="1816" y="14130"/>
                  <a:pt x="1795" y="14040"/>
                  <a:pt x="1806" y="13993"/>
                </a:cubicBezTo>
                <a:cubicBezTo>
                  <a:pt x="1820" y="13932"/>
                  <a:pt x="1814" y="13933"/>
                  <a:pt x="1786" y="13996"/>
                </a:cubicBezTo>
                <a:cubicBezTo>
                  <a:pt x="1755" y="14064"/>
                  <a:pt x="1736" y="14064"/>
                  <a:pt x="1704" y="13999"/>
                </a:cubicBezTo>
                <a:cubicBezTo>
                  <a:pt x="1672" y="13935"/>
                  <a:pt x="1648" y="13935"/>
                  <a:pt x="1605" y="13999"/>
                </a:cubicBezTo>
                <a:cubicBezTo>
                  <a:pt x="1569" y="14053"/>
                  <a:pt x="1542" y="14058"/>
                  <a:pt x="1530" y="14013"/>
                </a:cubicBezTo>
                <a:cubicBezTo>
                  <a:pt x="1520" y="13974"/>
                  <a:pt x="1480" y="13943"/>
                  <a:pt x="1442" y="13943"/>
                </a:cubicBezTo>
                <a:close/>
                <a:moveTo>
                  <a:pt x="379" y="14167"/>
                </a:moveTo>
                <a:cubicBezTo>
                  <a:pt x="366" y="14163"/>
                  <a:pt x="342" y="14185"/>
                  <a:pt x="302" y="14236"/>
                </a:cubicBezTo>
                <a:cubicBezTo>
                  <a:pt x="258" y="14292"/>
                  <a:pt x="230" y="14293"/>
                  <a:pt x="200" y="14233"/>
                </a:cubicBezTo>
                <a:cubicBezTo>
                  <a:pt x="177" y="14187"/>
                  <a:pt x="126" y="14161"/>
                  <a:pt x="88" y="14174"/>
                </a:cubicBezTo>
                <a:cubicBezTo>
                  <a:pt x="27" y="14195"/>
                  <a:pt x="17" y="14243"/>
                  <a:pt x="9" y="14577"/>
                </a:cubicBezTo>
                <a:lnTo>
                  <a:pt x="0" y="14956"/>
                </a:lnTo>
                <a:lnTo>
                  <a:pt x="198" y="14956"/>
                </a:lnTo>
                <a:cubicBezTo>
                  <a:pt x="354" y="14956"/>
                  <a:pt x="396" y="14934"/>
                  <a:pt x="396" y="14848"/>
                </a:cubicBezTo>
                <a:cubicBezTo>
                  <a:pt x="396" y="14781"/>
                  <a:pt x="368" y="14740"/>
                  <a:pt x="322" y="14740"/>
                </a:cubicBezTo>
                <a:cubicBezTo>
                  <a:pt x="210" y="14740"/>
                  <a:pt x="202" y="14616"/>
                  <a:pt x="304" y="14489"/>
                </a:cubicBezTo>
                <a:cubicBezTo>
                  <a:pt x="355" y="14426"/>
                  <a:pt x="396" y="14326"/>
                  <a:pt x="396" y="14267"/>
                </a:cubicBezTo>
                <a:cubicBezTo>
                  <a:pt x="396" y="14203"/>
                  <a:pt x="393" y="14171"/>
                  <a:pt x="379" y="14167"/>
                </a:cubicBezTo>
                <a:close/>
                <a:moveTo>
                  <a:pt x="18657" y="14323"/>
                </a:moveTo>
                <a:cubicBezTo>
                  <a:pt x="19196" y="14312"/>
                  <a:pt x="19649" y="14329"/>
                  <a:pt x="19662" y="14360"/>
                </a:cubicBezTo>
                <a:cubicBezTo>
                  <a:pt x="19675" y="14391"/>
                  <a:pt x="19686" y="15164"/>
                  <a:pt x="19688" y="16080"/>
                </a:cubicBezTo>
                <a:lnTo>
                  <a:pt x="19692" y="17746"/>
                </a:lnTo>
                <a:lnTo>
                  <a:pt x="18690" y="17763"/>
                </a:lnTo>
                <a:cubicBezTo>
                  <a:pt x="17897" y="17779"/>
                  <a:pt x="17687" y="17764"/>
                  <a:pt x="17676" y="17691"/>
                </a:cubicBezTo>
                <a:cubicBezTo>
                  <a:pt x="17667" y="17639"/>
                  <a:pt x="17663" y="16865"/>
                  <a:pt x="17668" y="15969"/>
                </a:cubicBezTo>
                <a:lnTo>
                  <a:pt x="17676" y="14341"/>
                </a:lnTo>
                <a:lnTo>
                  <a:pt x="18657" y="14323"/>
                </a:lnTo>
                <a:close/>
                <a:moveTo>
                  <a:pt x="4614" y="14341"/>
                </a:moveTo>
                <a:lnTo>
                  <a:pt x="5642" y="14341"/>
                </a:lnTo>
                <a:lnTo>
                  <a:pt x="6670" y="14341"/>
                </a:lnTo>
                <a:lnTo>
                  <a:pt x="6670" y="16044"/>
                </a:lnTo>
                <a:lnTo>
                  <a:pt x="6670" y="17746"/>
                </a:lnTo>
                <a:lnTo>
                  <a:pt x="5649" y="17763"/>
                </a:lnTo>
                <a:cubicBezTo>
                  <a:pt x="4838" y="17779"/>
                  <a:pt x="4625" y="17764"/>
                  <a:pt x="4613" y="17691"/>
                </a:cubicBezTo>
                <a:cubicBezTo>
                  <a:pt x="4605" y="17639"/>
                  <a:pt x="4601" y="16865"/>
                  <a:pt x="4605" y="15969"/>
                </a:cubicBezTo>
                <a:lnTo>
                  <a:pt x="4614" y="14341"/>
                </a:lnTo>
                <a:close/>
                <a:moveTo>
                  <a:pt x="7941" y="14341"/>
                </a:moveTo>
                <a:lnTo>
                  <a:pt x="8923" y="14341"/>
                </a:lnTo>
                <a:lnTo>
                  <a:pt x="9906" y="14341"/>
                </a:lnTo>
                <a:lnTo>
                  <a:pt x="9906" y="16044"/>
                </a:lnTo>
                <a:lnTo>
                  <a:pt x="9906" y="17746"/>
                </a:lnTo>
                <a:lnTo>
                  <a:pt x="8921" y="17763"/>
                </a:lnTo>
                <a:cubicBezTo>
                  <a:pt x="8380" y="17774"/>
                  <a:pt x="7931" y="17770"/>
                  <a:pt x="7924" y="17753"/>
                </a:cubicBezTo>
                <a:cubicBezTo>
                  <a:pt x="7916" y="17736"/>
                  <a:pt x="7917" y="16962"/>
                  <a:pt x="7925" y="16032"/>
                </a:cubicBezTo>
                <a:lnTo>
                  <a:pt x="7941" y="14341"/>
                </a:lnTo>
                <a:close/>
                <a:moveTo>
                  <a:pt x="14441" y="14341"/>
                </a:moveTo>
                <a:lnTo>
                  <a:pt x="15439" y="14341"/>
                </a:lnTo>
                <a:lnTo>
                  <a:pt x="16437" y="14341"/>
                </a:lnTo>
                <a:lnTo>
                  <a:pt x="16437" y="16044"/>
                </a:lnTo>
                <a:lnTo>
                  <a:pt x="16437" y="17746"/>
                </a:lnTo>
                <a:lnTo>
                  <a:pt x="15446" y="17763"/>
                </a:lnTo>
                <a:cubicBezTo>
                  <a:pt x="14660" y="17779"/>
                  <a:pt x="14452" y="17764"/>
                  <a:pt x="14440" y="17691"/>
                </a:cubicBezTo>
                <a:cubicBezTo>
                  <a:pt x="14432" y="17639"/>
                  <a:pt x="14428" y="16865"/>
                  <a:pt x="14432" y="15969"/>
                </a:cubicBezTo>
                <a:lnTo>
                  <a:pt x="14441" y="14341"/>
                </a:lnTo>
                <a:close/>
                <a:moveTo>
                  <a:pt x="167" y="15183"/>
                </a:moveTo>
                <a:cubicBezTo>
                  <a:pt x="154" y="15181"/>
                  <a:pt x="137" y="15184"/>
                  <a:pt x="116" y="15189"/>
                </a:cubicBezTo>
                <a:cubicBezTo>
                  <a:pt x="21" y="15210"/>
                  <a:pt x="18" y="15222"/>
                  <a:pt x="9" y="15592"/>
                </a:cubicBezTo>
                <a:lnTo>
                  <a:pt x="0" y="15971"/>
                </a:lnTo>
                <a:lnTo>
                  <a:pt x="198" y="15971"/>
                </a:lnTo>
                <a:cubicBezTo>
                  <a:pt x="354" y="15971"/>
                  <a:pt x="396" y="15948"/>
                  <a:pt x="396" y="15863"/>
                </a:cubicBezTo>
                <a:cubicBezTo>
                  <a:pt x="396" y="15802"/>
                  <a:pt x="369" y="15754"/>
                  <a:pt x="335" y="15754"/>
                </a:cubicBezTo>
                <a:cubicBezTo>
                  <a:pt x="272" y="15754"/>
                  <a:pt x="264" y="15724"/>
                  <a:pt x="232" y="15370"/>
                </a:cubicBezTo>
                <a:cubicBezTo>
                  <a:pt x="219" y="15236"/>
                  <a:pt x="208" y="15190"/>
                  <a:pt x="167" y="15183"/>
                </a:cubicBezTo>
                <a:close/>
                <a:moveTo>
                  <a:pt x="200" y="16188"/>
                </a:moveTo>
                <a:cubicBezTo>
                  <a:pt x="49" y="16188"/>
                  <a:pt x="3" y="16214"/>
                  <a:pt x="3" y="16293"/>
                </a:cubicBezTo>
                <a:cubicBezTo>
                  <a:pt x="3" y="16350"/>
                  <a:pt x="29" y="16416"/>
                  <a:pt x="60" y="16440"/>
                </a:cubicBezTo>
                <a:cubicBezTo>
                  <a:pt x="92" y="16465"/>
                  <a:pt x="135" y="16531"/>
                  <a:pt x="155" y="16589"/>
                </a:cubicBezTo>
                <a:cubicBezTo>
                  <a:pt x="186" y="16678"/>
                  <a:pt x="176" y="16708"/>
                  <a:pt x="97" y="16774"/>
                </a:cubicBezTo>
                <a:cubicBezTo>
                  <a:pt x="36" y="16825"/>
                  <a:pt x="3" y="16903"/>
                  <a:pt x="3" y="16993"/>
                </a:cubicBezTo>
                <a:cubicBezTo>
                  <a:pt x="3" y="17114"/>
                  <a:pt x="27" y="17130"/>
                  <a:pt x="200" y="17130"/>
                </a:cubicBezTo>
                <a:cubicBezTo>
                  <a:pt x="348" y="17130"/>
                  <a:pt x="396" y="17104"/>
                  <a:pt x="396" y="17028"/>
                </a:cubicBezTo>
                <a:cubicBezTo>
                  <a:pt x="396" y="16973"/>
                  <a:pt x="376" y="16910"/>
                  <a:pt x="352" y="16888"/>
                </a:cubicBezTo>
                <a:cubicBezTo>
                  <a:pt x="326" y="16864"/>
                  <a:pt x="314" y="16798"/>
                  <a:pt x="324" y="16733"/>
                </a:cubicBezTo>
                <a:cubicBezTo>
                  <a:pt x="334" y="16672"/>
                  <a:pt x="325" y="16571"/>
                  <a:pt x="304" y="16510"/>
                </a:cubicBezTo>
                <a:cubicBezTo>
                  <a:pt x="271" y="16416"/>
                  <a:pt x="276" y="16392"/>
                  <a:pt x="331" y="16357"/>
                </a:cubicBezTo>
                <a:cubicBezTo>
                  <a:pt x="461" y="16276"/>
                  <a:pt x="392" y="16188"/>
                  <a:pt x="200" y="16188"/>
                </a:cubicBezTo>
                <a:close/>
                <a:moveTo>
                  <a:pt x="200" y="17420"/>
                </a:moveTo>
                <a:cubicBezTo>
                  <a:pt x="45" y="17420"/>
                  <a:pt x="3" y="17442"/>
                  <a:pt x="3" y="17528"/>
                </a:cubicBezTo>
                <a:cubicBezTo>
                  <a:pt x="3" y="17613"/>
                  <a:pt x="45" y="17636"/>
                  <a:pt x="200" y="17636"/>
                </a:cubicBezTo>
                <a:cubicBezTo>
                  <a:pt x="354" y="17636"/>
                  <a:pt x="396" y="17613"/>
                  <a:pt x="396" y="17528"/>
                </a:cubicBezTo>
                <a:cubicBezTo>
                  <a:pt x="396" y="17443"/>
                  <a:pt x="354" y="17420"/>
                  <a:pt x="200" y="17420"/>
                </a:cubicBezTo>
                <a:close/>
                <a:moveTo>
                  <a:pt x="1519" y="17467"/>
                </a:moveTo>
                <a:cubicBezTo>
                  <a:pt x="1501" y="17470"/>
                  <a:pt x="1481" y="17482"/>
                  <a:pt x="1462" y="17499"/>
                </a:cubicBezTo>
                <a:cubicBezTo>
                  <a:pt x="1391" y="17563"/>
                  <a:pt x="1371" y="17740"/>
                  <a:pt x="1426" y="17821"/>
                </a:cubicBezTo>
                <a:cubicBezTo>
                  <a:pt x="1448" y="17854"/>
                  <a:pt x="1447" y="17897"/>
                  <a:pt x="1424" y="17963"/>
                </a:cubicBezTo>
                <a:cubicBezTo>
                  <a:pt x="1400" y="18033"/>
                  <a:pt x="1402" y="18066"/>
                  <a:pt x="1431" y="18090"/>
                </a:cubicBezTo>
                <a:cubicBezTo>
                  <a:pt x="1492" y="18141"/>
                  <a:pt x="1538" y="18076"/>
                  <a:pt x="1555" y="17916"/>
                </a:cubicBezTo>
                <a:cubicBezTo>
                  <a:pt x="1574" y="17747"/>
                  <a:pt x="1688" y="17762"/>
                  <a:pt x="1672" y="17931"/>
                </a:cubicBezTo>
                <a:cubicBezTo>
                  <a:pt x="1665" y="18011"/>
                  <a:pt x="1670" y="18015"/>
                  <a:pt x="1698" y="17950"/>
                </a:cubicBezTo>
                <a:cubicBezTo>
                  <a:pt x="1726" y="17885"/>
                  <a:pt x="1748" y="17883"/>
                  <a:pt x="1790" y="17946"/>
                </a:cubicBezTo>
                <a:cubicBezTo>
                  <a:pt x="1833" y="18010"/>
                  <a:pt x="1855" y="18011"/>
                  <a:pt x="1884" y="17943"/>
                </a:cubicBezTo>
                <a:cubicBezTo>
                  <a:pt x="1913" y="17872"/>
                  <a:pt x="1907" y="17831"/>
                  <a:pt x="1853" y="17741"/>
                </a:cubicBezTo>
                <a:cubicBezTo>
                  <a:pt x="1815" y="17677"/>
                  <a:pt x="1796" y="17591"/>
                  <a:pt x="1808" y="17541"/>
                </a:cubicBezTo>
                <a:cubicBezTo>
                  <a:pt x="1822" y="17487"/>
                  <a:pt x="1811" y="17491"/>
                  <a:pt x="1780" y="17552"/>
                </a:cubicBezTo>
                <a:cubicBezTo>
                  <a:pt x="1746" y="17618"/>
                  <a:pt x="1726" y="17621"/>
                  <a:pt x="1712" y="17565"/>
                </a:cubicBezTo>
                <a:cubicBezTo>
                  <a:pt x="1700" y="17522"/>
                  <a:pt x="1668" y="17495"/>
                  <a:pt x="1640" y="17506"/>
                </a:cubicBezTo>
                <a:cubicBezTo>
                  <a:pt x="1613" y="17517"/>
                  <a:pt x="1577" y="17505"/>
                  <a:pt x="1560" y="17481"/>
                </a:cubicBezTo>
                <a:cubicBezTo>
                  <a:pt x="1552" y="17468"/>
                  <a:pt x="1536" y="17464"/>
                  <a:pt x="1519" y="17467"/>
                </a:cubicBezTo>
                <a:close/>
                <a:moveTo>
                  <a:pt x="4614" y="17890"/>
                </a:moveTo>
                <a:lnTo>
                  <a:pt x="5642" y="17890"/>
                </a:lnTo>
                <a:lnTo>
                  <a:pt x="6670" y="17890"/>
                </a:lnTo>
                <a:lnTo>
                  <a:pt x="6670" y="19593"/>
                </a:lnTo>
                <a:lnTo>
                  <a:pt x="6670" y="21295"/>
                </a:lnTo>
                <a:lnTo>
                  <a:pt x="5649" y="21312"/>
                </a:lnTo>
                <a:cubicBezTo>
                  <a:pt x="4838" y="21328"/>
                  <a:pt x="4625" y="21315"/>
                  <a:pt x="4613" y="21241"/>
                </a:cubicBezTo>
                <a:cubicBezTo>
                  <a:pt x="4605" y="21190"/>
                  <a:pt x="4601" y="20414"/>
                  <a:pt x="4605" y="19518"/>
                </a:cubicBezTo>
                <a:lnTo>
                  <a:pt x="4614" y="17890"/>
                </a:lnTo>
                <a:close/>
                <a:moveTo>
                  <a:pt x="7922" y="17890"/>
                </a:moveTo>
                <a:lnTo>
                  <a:pt x="8914" y="17890"/>
                </a:lnTo>
                <a:lnTo>
                  <a:pt x="9906" y="17890"/>
                </a:lnTo>
                <a:lnTo>
                  <a:pt x="9906" y="19593"/>
                </a:lnTo>
                <a:lnTo>
                  <a:pt x="9906" y="21295"/>
                </a:lnTo>
                <a:lnTo>
                  <a:pt x="8916" y="21312"/>
                </a:lnTo>
                <a:cubicBezTo>
                  <a:pt x="8371" y="21323"/>
                  <a:pt x="7925" y="21316"/>
                  <a:pt x="7924" y="21295"/>
                </a:cubicBezTo>
                <a:cubicBezTo>
                  <a:pt x="7924" y="21275"/>
                  <a:pt x="7924" y="20501"/>
                  <a:pt x="7924" y="19574"/>
                </a:cubicBezTo>
                <a:lnTo>
                  <a:pt x="7922" y="17890"/>
                </a:lnTo>
                <a:close/>
                <a:moveTo>
                  <a:pt x="11176" y="17890"/>
                </a:moveTo>
                <a:lnTo>
                  <a:pt x="12174" y="17890"/>
                </a:lnTo>
                <a:lnTo>
                  <a:pt x="13172" y="17890"/>
                </a:lnTo>
                <a:lnTo>
                  <a:pt x="13172" y="19593"/>
                </a:lnTo>
                <a:lnTo>
                  <a:pt x="13172" y="21295"/>
                </a:lnTo>
                <a:lnTo>
                  <a:pt x="12180" y="21312"/>
                </a:lnTo>
                <a:cubicBezTo>
                  <a:pt x="11394" y="21328"/>
                  <a:pt x="11186" y="21315"/>
                  <a:pt x="11174" y="21241"/>
                </a:cubicBezTo>
                <a:cubicBezTo>
                  <a:pt x="11166" y="21190"/>
                  <a:pt x="11163" y="20414"/>
                  <a:pt x="11167" y="19518"/>
                </a:cubicBezTo>
                <a:lnTo>
                  <a:pt x="11176" y="17890"/>
                </a:lnTo>
                <a:close/>
                <a:moveTo>
                  <a:pt x="14441" y="17890"/>
                </a:moveTo>
                <a:lnTo>
                  <a:pt x="15439" y="17890"/>
                </a:lnTo>
                <a:lnTo>
                  <a:pt x="16437" y="17890"/>
                </a:lnTo>
                <a:lnTo>
                  <a:pt x="16437" y="19593"/>
                </a:lnTo>
                <a:lnTo>
                  <a:pt x="16437" y="21295"/>
                </a:lnTo>
                <a:lnTo>
                  <a:pt x="15446" y="21312"/>
                </a:lnTo>
                <a:cubicBezTo>
                  <a:pt x="14660" y="21328"/>
                  <a:pt x="14452" y="21315"/>
                  <a:pt x="14440" y="21241"/>
                </a:cubicBezTo>
                <a:cubicBezTo>
                  <a:pt x="14432" y="21190"/>
                  <a:pt x="14428" y="20414"/>
                  <a:pt x="14432" y="19518"/>
                </a:cubicBezTo>
                <a:lnTo>
                  <a:pt x="14441" y="17890"/>
                </a:lnTo>
                <a:close/>
                <a:moveTo>
                  <a:pt x="17676" y="17890"/>
                </a:moveTo>
                <a:lnTo>
                  <a:pt x="18683" y="17890"/>
                </a:lnTo>
                <a:lnTo>
                  <a:pt x="19690" y="17890"/>
                </a:lnTo>
                <a:lnTo>
                  <a:pt x="19690" y="19593"/>
                </a:lnTo>
                <a:lnTo>
                  <a:pt x="19690" y="21295"/>
                </a:lnTo>
                <a:lnTo>
                  <a:pt x="18690" y="21312"/>
                </a:lnTo>
                <a:cubicBezTo>
                  <a:pt x="17897" y="21328"/>
                  <a:pt x="17687" y="21315"/>
                  <a:pt x="17676" y="21241"/>
                </a:cubicBezTo>
                <a:cubicBezTo>
                  <a:pt x="17667" y="21190"/>
                  <a:pt x="17663" y="20414"/>
                  <a:pt x="17668" y="19518"/>
                </a:cubicBezTo>
                <a:lnTo>
                  <a:pt x="17676" y="17890"/>
                </a:lnTo>
                <a:close/>
                <a:moveTo>
                  <a:pt x="1437" y="21114"/>
                </a:moveTo>
                <a:cubicBezTo>
                  <a:pt x="1375" y="21114"/>
                  <a:pt x="1364" y="21149"/>
                  <a:pt x="1364" y="21331"/>
                </a:cubicBezTo>
                <a:cubicBezTo>
                  <a:pt x="1364" y="21521"/>
                  <a:pt x="1375" y="21548"/>
                  <a:pt x="1449" y="21548"/>
                </a:cubicBezTo>
                <a:cubicBezTo>
                  <a:pt x="1495" y="21548"/>
                  <a:pt x="1549" y="21511"/>
                  <a:pt x="1568" y="21465"/>
                </a:cubicBezTo>
                <a:cubicBezTo>
                  <a:pt x="1592" y="21409"/>
                  <a:pt x="1616" y="21404"/>
                  <a:pt x="1642" y="21451"/>
                </a:cubicBezTo>
                <a:cubicBezTo>
                  <a:pt x="1695" y="21547"/>
                  <a:pt x="1870" y="21567"/>
                  <a:pt x="1892" y="21480"/>
                </a:cubicBezTo>
                <a:cubicBezTo>
                  <a:pt x="1902" y="21442"/>
                  <a:pt x="1882" y="21375"/>
                  <a:pt x="1848" y="21331"/>
                </a:cubicBezTo>
                <a:cubicBezTo>
                  <a:pt x="1811" y="21284"/>
                  <a:pt x="1794" y="21215"/>
                  <a:pt x="1807" y="21163"/>
                </a:cubicBezTo>
                <a:cubicBezTo>
                  <a:pt x="1823" y="21098"/>
                  <a:pt x="1817" y="21099"/>
                  <a:pt x="1783" y="21165"/>
                </a:cubicBezTo>
                <a:cubicBezTo>
                  <a:pt x="1747" y="21234"/>
                  <a:pt x="1729" y="21236"/>
                  <a:pt x="1701" y="21168"/>
                </a:cubicBezTo>
                <a:cubicBezTo>
                  <a:pt x="1673" y="21101"/>
                  <a:pt x="1652" y="21100"/>
                  <a:pt x="1606" y="21168"/>
                </a:cubicBezTo>
                <a:cubicBezTo>
                  <a:pt x="1570" y="21223"/>
                  <a:pt x="1542" y="21228"/>
                  <a:pt x="1530" y="21184"/>
                </a:cubicBezTo>
                <a:cubicBezTo>
                  <a:pt x="1520" y="21145"/>
                  <a:pt x="1478" y="21114"/>
                  <a:pt x="1437" y="21114"/>
                </a:cubicBezTo>
                <a:close/>
              </a:path>
            </a:pathLst>
          </a:custGeom>
          <a:ln w="12700">
            <a:miter lim="400000"/>
          </a:ln>
        </p:spPr>
      </p:pic>
      <p:pic>
        <p:nvPicPr>
          <p:cNvPr id="400" name="blog_asea-scientifcally-validated.png" descr="blog_asea-scientifcally-validated.png"/>
          <p:cNvPicPr>
            <a:picLocks noChangeAspect="1"/>
          </p:cNvPicPr>
          <p:nvPr/>
        </p:nvPicPr>
        <p:blipFill>
          <a:blip r:embed="rId4"/>
          <a:stretch>
            <a:fillRect/>
          </a:stretch>
        </p:blipFill>
        <p:spPr>
          <a:xfrm>
            <a:off x="753540" y="869214"/>
            <a:ext cx="8281180" cy="4140591"/>
          </a:xfrm>
          <a:prstGeom prst="rect">
            <a:avLst/>
          </a:prstGeom>
          <a:ln w="25400">
            <a:miter lim="400000"/>
          </a:ln>
          <a:effectLst>
            <a:outerShdw blurRad="127000" dist="76200" dir="5520000" rotWithShape="0">
              <a:srgbClr val="000000">
                <a:alpha val="60000"/>
              </a:srgbClr>
            </a:outerShdw>
          </a:effectLst>
        </p:spPr>
      </p:pic>
      <p:pic>
        <p:nvPicPr>
          <p:cNvPr id="401" name="image19.png" descr="image19.png"/>
          <p:cNvPicPr>
            <a:picLocks noChangeAspect="1"/>
          </p:cNvPicPr>
          <p:nvPr/>
        </p:nvPicPr>
        <p:blipFill>
          <a:blip r:embed="rId5"/>
          <a:stretch>
            <a:fillRect/>
          </a:stretch>
        </p:blipFill>
        <p:spPr>
          <a:xfrm>
            <a:off x="7027187" y="6487679"/>
            <a:ext cx="5457108" cy="2115279"/>
          </a:xfrm>
          <a:prstGeom prst="rect">
            <a:avLst/>
          </a:prstGeom>
          <a:ln>
            <a:solidFill>
              <a:srgbClr val="000000"/>
            </a:solidFill>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
          <p:cNvSpPr txBox="1"/>
          <p:nvPr/>
        </p:nvSpPr>
        <p:spPr>
          <a:xfrm>
            <a:off x="5932547" y="2367211"/>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406" name="Text"/>
          <p:cNvSpPr txBox="1"/>
          <p:nvPr/>
        </p:nvSpPr>
        <p:spPr>
          <a:xfrm>
            <a:off x="5561089" y="3708606"/>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407" name="Text"/>
          <p:cNvSpPr txBox="1"/>
          <p:nvPr/>
        </p:nvSpPr>
        <p:spPr>
          <a:xfrm>
            <a:off x="5662274" y="4485947"/>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408" name="image19.png" descr="image19.png"/>
          <p:cNvPicPr>
            <a:picLocks noChangeAspect="1"/>
          </p:cNvPicPr>
          <p:nvPr/>
        </p:nvPicPr>
        <p:blipFill>
          <a:blip r:embed="rId3"/>
          <a:stretch>
            <a:fillRect/>
          </a:stretch>
        </p:blipFill>
        <p:spPr>
          <a:xfrm>
            <a:off x="7295280" y="109001"/>
            <a:ext cx="5551338" cy="2151803"/>
          </a:xfrm>
          <a:prstGeom prst="rect">
            <a:avLst/>
          </a:prstGeom>
          <a:ln w="12700">
            <a:miter lim="400000"/>
          </a:ln>
        </p:spPr>
      </p:pic>
      <p:pic>
        <p:nvPicPr>
          <p:cNvPr id="409" name="Image" descr="Image"/>
          <p:cNvPicPr>
            <a:picLocks noChangeAspect="1"/>
          </p:cNvPicPr>
          <p:nvPr/>
        </p:nvPicPr>
        <p:blipFill>
          <a:blip r:embed="rId4"/>
          <a:stretch>
            <a:fillRect/>
          </a:stretch>
        </p:blipFill>
        <p:spPr>
          <a:xfrm>
            <a:off x="2088288" y="863762"/>
            <a:ext cx="3026381" cy="8385019"/>
          </a:xfrm>
          <a:prstGeom prst="rect">
            <a:avLst/>
          </a:prstGeom>
          <a:ln w="25400">
            <a:miter lim="400000"/>
          </a:ln>
          <a:effectLst>
            <a:outerShdw blurRad="127000" dist="76200" dir="5520000" rotWithShape="0">
              <a:srgbClr val="000000">
                <a:alpha val="60000"/>
              </a:srgbClr>
            </a:outerShdw>
          </a:effectLst>
        </p:spPr>
      </p:pic>
      <p:sp>
        <p:nvSpPr>
          <p:cNvPr id="410" name="Rectangle"/>
          <p:cNvSpPr/>
          <p:nvPr/>
        </p:nvSpPr>
        <p:spPr>
          <a:xfrm>
            <a:off x="3575683" y="5221992"/>
            <a:ext cx="1280409" cy="1672626"/>
          </a:xfrm>
          <a:prstGeom prst="rect">
            <a:avLst/>
          </a:prstGeom>
          <a:ln w="50800">
            <a:solidFill>
              <a:srgbClr val="EB3426"/>
            </a:solidFill>
            <a:bevel/>
          </a:ln>
        </p:spPr>
        <p:txBody>
          <a:bodyPr lIns="50800" tIns="50800" rIns="50800" bIns="50800" anchor="ctr"/>
          <a:lstStyle/>
          <a:p>
            <a:pPr>
              <a:defRPr sz="3600">
                <a:solidFill>
                  <a:srgbClr val="FFFFFF"/>
                </a:solidFill>
              </a:defRPr>
            </a:pPr>
            <a:endParaRPr/>
          </a:p>
        </p:txBody>
      </p:sp>
      <p:pic>
        <p:nvPicPr>
          <p:cNvPr id="411" name="Image" descr="Image"/>
          <p:cNvPicPr>
            <a:picLocks noChangeAspect="1"/>
          </p:cNvPicPr>
          <p:nvPr/>
        </p:nvPicPr>
        <p:blipFill>
          <a:blip r:embed="rId5"/>
          <a:stretch>
            <a:fillRect/>
          </a:stretch>
        </p:blipFill>
        <p:spPr>
          <a:xfrm>
            <a:off x="3989589" y="2849651"/>
            <a:ext cx="5630298" cy="58033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750" fill="hold"/>
                                        <p:tgtEl>
                                          <p:spTgt spid="410"/>
                                        </p:tgtEl>
                                        <p:attrNameLst>
                                          <p:attrName>ppt_w</p:attrName>
                                        </p:attrNameLst>
                                      </p:cBhvr>
                                      <p:tavLst>
                                        <p:tav tm="0">
                                          <p:val>
                                            <p:fltVal val="0"/>
                                          </p:val>
                                        </p:tav>
                                        <p:tav tm="100000">
                                          <p:val>
                                            <p:strVal val="#ppt_w"/>
                                          </p:val>
                                        </p:tav>
                                      </p:tavLst>
                                    </p:anim>
                                    <p:anim calcmode="lin" valueType="num">
                                      <p:cBhvr>
                                        <p:cTn id="8" dur="750" fill="hold"/>
                                        <p:tgtEl>
                                          <p:spTgt spid="4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accel="50000" decel="50000" fill="hold" grpId="2" nodeType="clickEffect">
                                  <p:stCondLst>
                                    <p:cond delay="0"/>
                                  </p:stCondLst>
                                  <p:childTnLst>
                                    <p:animScale>
                                      <p:cBhvr>
                                        <p:cTn id="12" dur="1000" fill="hold"/>
                                        <p:tgtEl>
                                          <p:spTgt spid="409"/>
                                        </p:tgtEl>
                                      </p:cBhvr>
                                      <p:by x="284001" y="284001"/>
                                    </p:animScale>
                                  </p:childTnLst>
                                </p:cTn>
                              </p:par>
                            </p:childTnLst>
                          </p:cTn>
                        </p:par>
                        <p:par>
                          <p:cTn id="13" fill="hold">
                            <p:stCondLst>
                              <p:cond delay="0"/>
                            </p:stCondLst>
                            <p:childTnLst>
                              <p:par>
                                <p:cTn id="14" presetID="-1" presetClass="path" presetSubtype="0" accel="50000" decel="50000" fill="hold" nodeType="withEffect">
                                  <p:stCondLst>
                                    <p:cond delay="0"/>
                                  </p:stCondLst>
                                  <p:childTnLst>
                                    <p:animMotion origin="layout" path="M 0.000000 0.000000 L 0.063010 -0.206791" pathEditMode="relative">
                                      <p:cBhvr>
                                        <p:cTn id="15" dur="1000" fill="hold"/>
                                        <p:tgtEl>
                                          <p:spTgt spid="409"/>
                                        </p:tgtEl>
                                        <p:attrNameLst>
                                          <p:attrName>ppt_x</p:attrName>
                                          <p:attrName>ppt_y</p:attrName>
                                        </p:attrNameLst>
                                      </p:cBhvr>
                                    </p:animMotion>
                                  </p:childTnLst>
                                </p:cTn>
                              </p:par>
                            </p:childTnLst>
                          </p:cTn>
                        </p:par>
                        <p:par>
                          <p:cTn id="16" fill="hold">
                            <p:stCondLst>
                              <p:cond delay="0"/>
                            </p:stCondLst>
                            <p:childTnLst>
                              <p:par>
                                <p:cTn id="17" presetID="6" presetClass="emph" presetSubtype="0" accel="50000" decel="50000" fill="hold" grpId="4" nodeType="withEffect">
                                  <p:stCondLst>
                                    <p:cond delay="0"/>
                                  </p:stCondLst>
                                  <p:childTnLst>
                                    <p:animScale>
                                      <p:cBhvr>
                                        <p:cTn id="18" dur="1000" fill="hold"/>
                                        <p:tgtEl>
                                          <p:spTgt spid="410"/>
                                        </p:tgtEl>
                                      </p:cBhvr>
                                      <p:by x="324173" y="324173"/>
                                    </p:animScale>
                                  </p:childTnLst>
                                </p:cTn>
                              </p:par>
                            </p:childTnLst>
                          </p:cTn>
                        </p:par>
                        <p:par>
                          <p:cTn id="19" fill="hold">
                            <p:stCondLst>
                              <p:cond delay="0"/>
                            </p:stCondLst>
                            <p:childTnLst>
                              <p:par>
                                <p:cTn id="20" presetID="-1" presetClass="path" presetSubtype="0" accel="50000" decel="50000" fill="hold" nodeType="withEffect">
                                  <p:stCondLst>
                                    <p:cond delay="0"/>
                                  </p:stCondLst>
                                  <p:childTnLst>
                                    <p:animMotion origin="layout" path="M 0.000000 0.000000 L 0.158462 -0.046963" pathEditMode="relative">
                                      <p:cBhvr>
                                        <p:cTn id="21" dur="1000" fill="hold"/>
                                        <p:tgtEl>
                                          <p:spTgt spid="410"/>
                                        </p:tgtEl>
                                        <p:attrNameLst>
                                          <p:attrName>ppt_x</p:attrName>
                                          <p:attrName>ppt_y</p:attrName>
                                        </p:attrNameLst>
                                      </p:cBhvr>
                                    </p:animMotion>
                                  </p:childTnLst>
                                </p:cTn>
                              </p:par>
                            </p:childTnLst>
                          </p:cTn>
                        </p:par>
                        <p:par>
                          <p:cTn id="22" fill="hold">
                            <p:stCondLst>
                              <p:cond delay="1000"/>
                            </p:stCondLst>
                            <p:childTnLst>
                              <p:par>
                                <p:cTn id="23" presetID="10" presetClass="entr" fill="hold" grpId="6" nodeType="afterEffect">
                                  <p:stCondLst>
                                    <p:cond delay="0"/>
                                  </p:stCondLst>
                                  <p:iterate>
                                    <p:tmAbs val="0"/>
                                  </p:iterate>
                                  <p:childTnLst>
                                    <p:set>
                                      <p:cBhvr>
                                        <p:cTn id="24" fill="hold"/>
                                        <p:tgtEl>
                                          <p:spTgt spid="411"/>
                                        </p:tgtEl>
                                        <p:attrNameLst>
                                          <p:attrName>style.visibility</p:attrName>
                                        </p:attrNameLst>
                                      </p:cBhvr>
                                      <p:to>
                                        <p:strVal val="visible"/>
                                      </p:to>
                                    </p:set>
                                    <p:animEffect transition="in" filter="fade">
                                      <p:cBhvr>
                                        <p:cTn id="25" dur="75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2" animBg="1" advAuto="0"/>
      <p:bldP spid="410" grpId="1" animBg="1" advAuto="0"/>
      <p:bldP spid="410" grpId="4" animBg="1" advAuto="0"/>
      <p:bldP spid="411"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10.jpg" descr="image10.jpg"/>
          <p:cNvPicPr>
            <a:picLocks noChangeAspect="1"/>
          </p:cNvPicPr>
          <p:nvPr/>
        </p:nvPicPr>
        <p:blipFill>
          <a:blip r:embed="rId3"/>
          <a:srcRect r="9149"/>
          <a:stretch>
            <a:fillRect/>
          </a:stretch>
        </p:blipFill>
        <p:spPr>
          <a:xfrm>
            <a:off x="-3111553" y="383"/>
            <a:ext cx="15752076" cy="9752807"/>
          </a:xfrm>
          <a:custGeom>
            <a:avLst/>
            <a:gdLst/>
            <a:ahLst/>
            <a:cxnLst>
              <a:cxn ang="0">
                <a:pos x="wd2" y="hd2"/>
              </a:cxn>
              <a:cxn ang="5400000">
                <a:pos x="wd2" y="hd2"/>
              </a:cxn>
              <a:cxn ang="10800000">
                <a:pos x="wd2" y="hd2"/>
              </a:cxn>
              <a:cxn ang="16200000">
                <a:pos x="wd2" y="hd2"/>
              </a:cxn>
            </a:cxnLst>
            <a:rect l="0" t="0" r="r" b="b"/>
            <a:pathLst>
              <a:path w="21595" h="21600" extrusionOk="0">
                <a:moveTo>
                  <a:pt x="1502" y="0"/>
                </a:moveTo>
                <a:cubicBezTo>
                  <a:pt x="1459" y="0"/>
                  <a:pt x="1421" y="9"/>
                  <a:pt x="1417" y="19"/>
                </a:cubicBezTo>
                <a:cubicBezTo>
                  <a:pt x="1413" y="30"/>
                  <a:pt x="1437" y="62"/>
                  <a:pt x="1470" y="90"/>
                </a:cubicBezTo>
                <a:cubicBezTo>
                  <a:pt x="1540" y="149"/>
                  <a:pt x="1563" y="155"/>
                  <a:pt x="1564" y="119"/>
                </a:cubicBezTo>
                <a:cubicBezTo>
                  <a:pt x="1564" y="104"/>
                  <a:pt x="1567" y="72"/>
                  <a:pt x="1571" y="47"/>
                </a:cubicBezTo>
                <a:cubicBezTo>
                  <a:pt x="1579" y="2"/>
                  <a:pt x="1576" y="0"/>
                  <a:pt x="1502" y="0"/>
                </a:cubicBezTo>
                <a:close/>
                <a:moveTo>
                  <a:pt x="17872" y="4831"/>
                </a:moveTo>
                <a:cubicBezTo>
                  <a:pt x="17753" y="4832"/>
                  <a:pt x="17625" y="4840"/>
                  <a:pt x="17539" y="4855"/>
                </a:cubicBezTo>
                <a:cubicBezTo>
                  <a:pt x="17263" y="4906"/>
                  <a:pt x="16886" y="5032"/>
                  <a:pt x="16793" y="5103"/>
                </a:cubicBezTo>
                <a:cubicBezTo>
                  <a:pt x="16772" y="5120"/>
                  <a:pt x="16679" y="5172"/>
                  <a:pt x="16588" y="5220"/>
                </a:cubicBezTo>
                <a:cubicBezTo>
                  <a:pt x="16388" y="5325"/>
                  <a:pt x="16073" y="5570"/>
                  <a:pt x="15921" y="5738"/>
                </a:cubicBezTo>
                <a:cubicBezTo>
                  <a:pt x="15893" y="5769"/>
                  <a:pt x="15838" y="5827"/>
                  <a:pt x="15799" y="5866"/>
                </a:cubicBezTo>
                <a:cubicBezTo>
                  <a:pt x="15488" y="6180"/>
                  <a:pt x="14991" y="7007"/>
                  <a:pt x="14764" y="7587"/>
                </a:cubicBezTo>
                <a:cubicBezTo>
                  <a:pt x="14648" y="7887"/>
                  <a:pt x="14518" y="8280"/>
                  <a:pt x="14518" y="8337"/>
                </a:cubicBezTo>
                <a:cubicBezTo>
                  <a:pt x="14518" y="8357"/>
                  <a:pt x="14509" y="8390"/>
                  <a:pt x="14498" y="8409"/>
                </a:cubicBezTo>
                <a:cubicBezTo>
                  <a:pt x="14474" y="8453"/>
                  <a:pt x="14376" y="8865"/>
                  <a:pt x="14332" y="9110"/>
                </a:cubicBezTo>
                <a:cubicBezTo>
                  <a:pt x="14266" y="9473"/>
                  <a:pt x="14208" y="10015"/>
                  <a:pt x="14186" y="10458"/>
                </a:cubicBezTo>
                <a:cubicBezTo>
                  <a:pt x="14164" y="10915"/>
                  <a:pt x="14203" y="11770"/>
                  <a:pt x="14262" y="12084"/>
                </a:cubicBezTo>
                <a:cubicBezTo>
                  <a:pt x="14268" y="12118"/>
                  <a:pt x="14283" y="12207"/>
                  <a:pt x="14294" y="12281"/>
                </a:cubicBezTo>
                <a:cubicBezTo>
                  <a:pt x="14324" y="12475"/>
                  <a:pt x="14399" y="12842"/>
                  <a:pt x="14451" y="13047"/>
                </a:cubicBezTo>
                <a:cubicBezTo>
                  <a:pt x="14507" y="13270"/>
                  <a:pt x="14689" y="13859"/>
                  <a:pt x="14735" y="13969"/>
                </a:cubicBezTo>
                <a:cubicBezTo>
                  <a:pt x="14847" y="14234"/>
                  <a:pt x="14894" y="14337"/>
                  <a:pt x="15011" y="14575"/>
                </a:cubicBezTo>
                <a:cubicBezTo>
                  <a:pt x="15342" y="15241"/>
                  <a:pt x="15749" y="15765"/>
                  <a:pt x="16248" y="16166"/>
                </a:cubicBezTo>
                <a:cubicBezTo>
                  <a:pt x="16676" y="16510"/>
                  <a:pt x="17118" y="16706"/>
                  <a:pt x="17619" y="16774"/>
                </a:cubicBezTo>
                <a:cubicBezTo>
                  <a:pt x="18402" y="16879"/>
                  <a:pt x="19234" y="16529"/>
                  <a:pt x="19913" y="15811"/>
                </a:cubicBezTo>
                <a:cubicBezTo>
                  <a:pt x="20176" y="15532"/>
                  <a:pt x="20259" y="15424"/>
                  <a:pt x="20496" y="15044"/>
                </a:cubicBezTo>
                <a:cubicBezTo>
                  <a:pt x="20797" y="14563"/>
                  <a:pt x="21048" y="14012"/>
                  <a:pt x="21190" y="13523"/>
                </a:cubicBezTo>
                <a:cubicBezTo>
                  <a:pt x="21215" y="13438"/>
                  <a:pt x="21257" y="13293"/>
                  <a:pt x="21284" y="13202"/>
                </a:cubicBezTo>
                <a:cubicBezTo>
                  <a:pt x="21338" y="13020"/>
                  <a:pt x="21433" y="12571"/>
                  <a:pt x="21475" y="12309"/>
                </a:cubicBezTo>
                <a:cubicBezTo>
                  <a:pt x="21547" y="11852"/>
                  <a:pt x="21592" y="11300"/>
                  <a:pt x="21595" y="10821"/>
                </a:cubicBezTo>
                <a:cubicBezTo>
                  <a:pt x="21600" y="10084"/>
                  <a:pt x="21475" y="9097"/>
                  <a:pt x="21297" y="8480"/>
                </a:cubicBezTo>
                <a:cubicBezTo>
                  <a:pt x="21271" y="8389"/>
                  <a:pt x="21233" y="8254"/>
                  <a:pt x="21212" y="8181"/>
                </a:cubicBezTo>
                <a:cubicBezTo>
                  <a:pt x="21139" y="7916"/>
                  <a:pt x="20989" y="7519"/>
                  <a:pt x="20839" y="7189"/>
                </a:cubicBezTo>
                <a:cubicBezTo>
                  <a:pt x="20708" y="6903"/>
                  <a:pt x="20447" y="6453"/>
                  <a:pt x="20391" y="6419"/>
                </a:cubicBezTo>
                <a:cubicBezTo>
                  <a:pt x="20374" y="6408"/>
                  <a:pt x="20363" y="6391"/>
                  <a:pt x="20367" y="6380"/>
                </a:cubicBezTo>
                <a:cubicBezTo>
                  <a:pt x="20379" y="6348"/>
                  <a:pt x="20150" y="6057"/>
                  <a:pt x="19932" y="5829"/>
                </a:cubicBezTo>
                <a:cubicBezTo>
                  <a:pt x="19796" y="5686"/>
                  <a:pt x="19772" y="5664"/>
                  <a:pt x="19637" y="5556"/>
                </a:cubicBezTo>
                <a:cubicBezTo>
                  <a:pt x="19358" y="5331"/>
                  <a:pt x="19218" y="5231"/>
                  <a:pt x="19088" y="5164"/>
                </a:cubicBezTo>
                <a:cubicBezTo>
                  <a:pt x="19009" y="5123"/>
                  <a:pt x="18930" y="5077"/>
                  <a:pt x="18910" y="5060"/>
                </a:cubicBezTo>
                <a:cubicBezTo>
                  <a:pt x="18891" y="5044"/>
                  <a:pt x="18868" y="5032"/>
                  <a:pt x="18859" y="5035"/>
                </a:cubicBezTo>
                <a:cubicBezTo>
                  <a:pt x="18850" y="5037"/>
                  <a:pt x="18834" y="5034"/>
                  <a:pt x="18824" y="5028"/>
                </a:cubicBezTo>
                <a:cubicBezTo>
                  <a:pt x="18714" y="4965"/>
                  <a:pt x="18530" y="4915"/>
                  <a:pt x="18273" y="4876"/>
                </a:cubicBezTo>
                <a:cubicBezTo>
                  <a:pt x="18227" y="4869"/>
                  <a:pt x="18172" y="4858"/>
                  <a:pt x="18151" y="4852"/>
                </a:cubicBezTo>
                <a:cubicBezTo>
                  <a:pt x="18100" y="4837"/>
                  <a:pt x="17990" y="4830"/>
                  <a:pt x="17872" y="4831"/>
                </a:cubicBezTo>
                <a:close/>
                <a:moveTo>
                  <a:pt x="3103" y="5916"/>
                </a:moveTo>
                <a:cubicBezTo>
                  <a:pt x="3097" y="5917"/>
                  <a:pt x="3087" y="5922"/>
                  <a:pt x="3076" y="5929"/>
                </a:cubicBezTo>
                <a:cubicBezTo>
                  <a:pt x="3045" y="5948"/>
                  <a:pt x="3041" y="5957"/>
                  <a:pt x="3054" y="5989"/>
                </a:cubicBezTo>
                <a:cubicBezTo>
                  <a:pt x="3065" y="6019"/>
                  <a:pt x="3065" y="6040"/>
                  <a:pt x="3048" y="6087"/>
                </a:cubicBezTo>
                <a:cubicBezTo>
                  <a:pt x="3028" y="6143"/>
                  <a:pt x="3028" y="6147"/>
                  <a:pt x="3050" y="6156"/>
                </a:cubicBezTo>
                <a:cubicBezTo>
                  <a:pt x="3063" y="6162"/>
                  <a:pt x="3077" y="6195"/>
                  <a:pt x="3082" y="6235"/>
                </a:cubicBezTo>
                <a:cubicBezTo>
                  <a:pt x="3087" y="6273"/>
                  <a:pt x="3098" y="6321"/>
                  <a:pt x="3106" y="6342"/>
                </a:cubicBezTo>
                <a:cubicBezTo>
                  <a:pt x="3117" y="6370"/>
                  <a:pt x="3134" y="6378"/>
                  <a:pt x="3175" y="6373"/>
                </a:cubicBezTo>
                <a:cubicBezTo>
                  <a:pt x="3205" y="6370"/>
                  <a:pt x="3229" y="6366"/>
                  <a:pt x="3229" y="6364"/>
                </a:cubicBezTo>
                <a:cubicBezTo>
                  <a:pt x="3229" y="6361"/>
                  <a:pt x="3212" y="6345"/>
                  <a:pt x="3192" y="6328"/>
                </a:cubicBezTo>
                <a:cubicBezTo>
                  <a:pt x="3157" y="6299"/>
                  <a:pt x="3154" y="6289"/>
                  <a:pt x="3159" y="6203"/>
                </a:cubicBezTo>
                <a:cubicBezTo>
                  <a:pt x="3164" y="6123"/>
                  <a:pt x="3162" y="6109"/>
                  <a:pt x="3141" y="6109"/>
                </a:cubicBezTo>
                <a:cubicBezTo>
                  <a:pt x="3128" y="6109"/>
                  <a:pt x="3109" y="6095"/>
                  <a:pt x="3100" y="6076"/>
                </a:cubicBezTo>
                <a:cubicBezTo>
                  <a:pt x="3085" y="6049"/>
                  <a:pt x="3086" y="6033"/>
                  <a:pt x="3103" y="5984"/>
                </a:cubicBezTo>
                <a:cubicBezTo>
                  <a:pt x="3123" y="5930"/>
                  <a:pt x="3124" y="5910"/>
                  <a:pt x="3103" y="5916"/>
                </a:cubicBezTo>
                <a:close/>
                <a:moveTo>
                  <a:pt x="3428" y="6503"/>
                </a:moveTo>
                <a:cubicBezTo>
                  <a:pt x="3418" y="6503"/>
                  <a:pt x="3411" y="6520"/>
                  <a:pt x="3412" y="6544"/>
                </a:cubicBezTo>
                <a:cubicBezTo>
                  <a:pt x="3413" y="6567"/>
                  <a:pt x="3421" y="6585"/>
                  <a:pt x="3430" y="6585"/>
                </a:cubicBezTo>
                <a:cubicBezTo>
                  <a:pt x="3440" y="6585"/>
                  <a:pt x="3447" y="6567"/>
                  <a:pt x="3447" y="6544"/>
                </a:cubicBezTo>
                <a:cubicBezTo>
                  <a:pt x="3447" y="6521"/>
                  <a:pt x="3438" y="6503"/>
                  <a:pt x="3428" y="6503"/>
                </a:cubicBezTo>
                <a:close/>
                <a:moveTo>
                  <a:pt x="3296" y="6649"/>
                </a:moveTo>
                <a:cubicBezTo>
                  <a:pt x="3271" y="6650"/>
                  <a:pt x="3242" y="6656"/>
                  <a:pt x="3224" y="6668"/>
                </a:cubicBezTo>
                <a:cubicBezTo>
                  <a:pt x="3195" y="6685"/>
                  <a:pt x="3191" y="6701"/>
                  <a:pt x="3191" y="6780"/>
                </a:cubicBezTo>
                <a:cubicBezTo>
                  <a:pt x="3191" y="6835"/>
                  <a:pt x="3198" y="6881"/>
                  <a:pt x="3210" y="6896"/>
                </a:cubicBezTo>
                <a:cubicBezTo>
                  <a:pt x="3221" y="6911"/>
                  <a:pt x="3229" y="6947"/>
                  <a:pt x="3229" y="6976"/>
                </a:cubicBezTo>
                <a:cubicBezTo>
                  <a:pt x="3229" y="7006"/>
                  <a:pt x="3238" y="7054"/>
                  <a:pt x="3248" y="7083"/>
                </a:cubicBezTo>
                <a:cubicBezTo>
                  <a:pt x="3258" y="7111"/>
                  <a:pt x="3276" y="7164"/>
                  <a:pt x="3288" y="7200"/>
                </a:cubicBezTo>
                <a:cubicBezTo>
                  <a:pt x="3300" y="7236"/>
                  <a:pt x="3324" y="7276"/>
                  <a:pt x="3341" y="7288"/>
                </a:cubicBezTo>
                <a:cubicBezTo>
                  <a:pt x="3358" y="7301"/>
                  <a:pt x="3369" y="7323"/>
                  <a:pt x="3366" y="7337"/>
                </a:cubicBezTo>
                <a:cubicBezTo>
                  <a:pt x="3363" y="7351"/>
                  <a:pt x="3372" y="7388"/>
                  <a:pt x="3385" y="7419"/>
                </a:cubicBezTo>
                <a:cubicBezTo>
                  <a:pt x="3399" y="7451"/>
                  <a:pt x="3406" y="7477"/>
                  <a:pt x="3401" y="7477"/>
                </a:cubicBezTo>
                <a:cubicBezTo>
                  <a:pt x="3395" y="7477"/>
                  <a:pt x="3397" y="7487"/>
                  <a:pt x="3405" y="7500"/>
                </a:cubicBezTo>
                <a:cubicBezTo>
                  <a:pt x="3425" y="7532"/>
                  <a:pt x="3375" y="7620"/>
                  <a:pt x="3337" y="7621"/>
                </a:cubicBezTo>
                <a:cubicBezTo>
                  <a:pt x="3323" y="7621"/>
                  <a:pt x="3304" y="7633"/>
                  <a:pt x="3296" y="7646"/>
                </a:cubicBezTo>
                <a:cubicBezTo>
                  <a:pt x="3274" y="7682"/>
                  <a:pt x="3277" y="7831"/>
                  <a:pt x="3301" y="7909"/>
                </a:cubicBezTo>
                <a:cubicBezTo>
                  <a:pt x="3329" y="8000"/>
                  <a:pt x="3350" y="7980"/>
                  <a:pt x="3355" y="7858"/>
                </a:cubicBezTo>
                <a:cubicBezTo>
                  <a:pt x="3360" y="7737"/>
                  <a:pt x="3395" y="7663"/>
                  <a:pt x="3448" y="7663"/>
                </a:cubicBezTo>
                <a:cubicBezTo>
                  <a:pt x="3468" y="7663"/>
                  <a:pt x="3500" y="7640"/>
                  <a:pt x="3520" y="7613"/>
                </a:cubicBezTo>
                <a:cubicBezTo>
                  <a:pt x="3551" y="7569"/>
                  <a:pt x="3556" y="7549"/>
                  <a:pt x="3554" y="7455"/>
                </a:cubicBezTo>
                <a:cubicBezTo>
                  <a:pt x="3553" y="7382"/>
                  <a:pt x="3544" y="7334"/>
                  <a:pt x="3527" y="7303"/>
                </a:cubicBezTo>
                <a:cubicBezTo>
                  <a:pt x="3513" y="7279"/>
                  <a:pt x="3498" y="7242"/>
                  <a:pt x="3494" y="7223"/>
                </a:cubicBezTo>
                <a:cubicBezTo>
                  <a:pt x="3488" y="7195"/>
                  <a:pt x="3480" y="7191"/>
                  <a:pt x="3457" y="7204"/>
                </a:cubicBezTo>
                <a:cubicBezTo>
                  <a:pt x="3426" y="7223"/>
                  <a:pt x="3407" y="7218"/>
                  <a:pt x="3359" y="7180"/>
                </a:cubicBezTo>
                <a:cubicBezTo>
                  <a:pt x="3328" y="7156"/>
                  <a:pt x="3286" y="7048"/>
                  <a:pt x="3291" y="7006"/>
                </a:cubicBezTo>
                <a:cubicBezTo>
                  <a:pt x="3292" y="6993"/>
                  <a:pt x="3288" y="6976"/>
                  <a:pt x="3281" y="6969"/>
                </a:cubicBezTo>
                <a:cubicBezTo>
                  <a:pt x="3265" y="6954"/>
                  <a:pt x="3313" y="6731"/>
                  <a:pt x="3339" y="6698"/>
                </a:cubicBezTo>
                <a:cubicBezTo>
                  <a:pt x="3349" y="6685"/>
                  <a:pt x="3353" y="6668"/>
                  <a:pt x="3348" y="6661"/>
                </a:cubicBezTo>
                <a:cubicBezTo>
                  <a:pt x="3342" y="6651"/>
                  <a:pt x="3321" y="6647"/>
                  <a:pt x="3296" y="6649"/>
                </a:cubicBezTo>
                <a:close/>
                <a:moveTo>
                  <a:pt x="3066" y="6743"/>
                </a:moveTo>
                <a:cubicBezTo>
                  <a:pt x="3065" y="6747"/>
                  <a:pt x="3064" y="6757"/>
                  <a:pt x="3064" y="6772"/>
                </a:cubicBezTo>
                <a:cubicBezTo>
                  <a:pt x="3064" y="6800"/>
                  <a:pt x="3067" y="6812"/>
                  <a:pt x="3071" y="6798"/>
                </a:cubicBezTo>
                <a:cubicBezTo>
                  <a:pt x="3074" y="6784"/>
                  <a:pt x="3074" y="6760"/>
                  <a:pt x="3071" y="6746"/>
                </a:cubicBezTo>
                <a:cubicBezTo>
                  <a:pt x="3069" y="6739"/>
                  <a:pt x="3068" y="6738"/>
                  <a:pt x="3066" y="6743"/>
                </a:cubicBezTo>
                <a:close/>
                <a:moveTo>
                  <a:pt x="3638" y="7809"/>
                </a:moveTo>
                <a:cubicBezTo>
                  <a:pt x="3635" y="7807"/>
                  <a:pt x="3628" y="7817"/>
                  <a:pt x="3615" y="7836"/>
                </a:cubicBezTo>
                <a:cubicBezTo>
                  <a:pt x="3600" y="7858"/>
                  <a:pt x="3592" y="7884"/>
                  <a:pt x="3596" y="7894"/>
                </a:cubicBezTo>
                <a:cubicBezTo>
                  <a:pt x="3608" y="7927"/>
                  <a:pt x="3633" y="7900"/>
                  <a:pt x="3637" y="7848"/>
                </a:cubicBezTo>
                <a:cubicBezTo>
                  <a:pt x="3639" y="7823"/>
                  <a:pt x="3641" y="7810"/>
                  <a:pt x="3638" y="7809"/>
                </a:cubicBezTo>
                <a:close/>
                <a:moveTo>
                  <a:pt x="3984" y="12736"/>
                </a:moveTo>
                <a:cubicBezTo>
                  <a:pt x="3978" y="12736"/>
                  <a:pt x="3972" y="12746"/>
                  <a:pt x="3972" y="12757"/>
                </a:cubicBezTo>
                <a:cubicBezTo>
                  <a:pt x="3972" y="12769"/>
                  <a:pt x="3982" y="12778"/>
                  <a:pt x="3993" y="12778"/>
                </a:cubicBezTo>
                <a:cubicBezTo>
                  <a:pt x="4004" y="12778"/>
                  <a:pt x="4009" y="12769"/>
                  <a:pt x="4005" y="12757"/>
                </a:cubicBezTo>
                <a:cubicBezTo>
                  <a:pt x="4000" y="12746"/>
                  <a:pt x="3991" y="12736"/>
                  <a:pt x="3984" y="12736"/>
                </a:cubicBezTo>
                <a:close/>
                <a:moveTo>
                  <a:pt x="826" y="13213"/>
                </a:moveTo>
                <a:cubicBezTo>
                  <a:pt x="823" y="13213"/>
                  <a:pt x="820" y="13231"/>
                  <a:pt x="820" y="13254"/>
                </a:cubicBezTo>
                <a:cubicBezTo>
                  <a:pt x="820" y="13278"/>
                  <a:pt x="828" y="13295"/>
                  <a:pt x="840" y="13295"/>
                </a:cubicBezTo>
                <a:cubicBezTo>
                  <a:pt x="855" y="13295"/>
                  <a:pt x="856" y="13287"/>
                  <a:pt x="846" y="13254"/>
                </a:cubicBezTo>
                <a:cubicBezTo>
                  <a:pt x="838" y="13231"/>
                  <a:pt x="829" y="13213"/>
                  <a:pt x="826" y="13213"/>
                </a:cubicBezTo>
                <a:close/>
                <a:moveTo>
                  <a:pt x="14" y="13411"/>
                </a:moveTo>
                <a:cubicBezTo>
                  <a:pt x="5" y="13402"/>
                  <a:pt x="0" y="13424"/>
                  <a:pt x="0" y="13473"/>
                </a:cubicBezTo>
                <a:cubicBezTo>
                  <a:pt x="0" y="13539"/>
                  <a:pt x="3" y="13545"/>
                  <a:pt x="20" y="13523"/>
                </a:cubicBezTo>
                <a:cubicBezTo>
                  <a:pt x="33" y="13505"/>
                  <a:pt x="35" y="13489"/>
                  <a:pt x="26" y="13472"/>
                </a:cubicBezTo>
                <a:cubicBezTo>
                  <a:pt x="19" y="13458"/>
                  <a:pt x="16" y="13442"/>
                  <a:pt x="20" y="13435"/>
                </a:cubicBezTo>
                <a:cubicBezTo>
                  <a:pt x="24" y="13429"/>
                  <a:pt x="21" y="13418"/>
                  <a:pt x="14" y="13411"/>
                </a:cubicBezTo>
                <a:close/>
                <a:moveTo>
                  <a:pt x="18497" y="18017"/>
                </a:moveTo>
                <a:cubicBezTo>
                  <a:pt x="18494" y="18017"/>
                  <a:pt x="18488" y="18027"/>
                  <a:pt x="18484" y="18038"/>
                </a:cubicBezTo>
                <a:cubicBezTo>
                  <a:pt x="18479" y="18050"/>
                  <a:pt x="18482" y="18059"/>
                  <a:pt x="18490" y="18059"/>
                </a:cubicBezTo>
                <a:cubicBezTo>
                  <a:pt x="18497" y="18059"/>
                  <a:pt x="18503" y="18050"/>
                  <a:pt x="18503" y="18038"/>
                </a:cubicBezTo>
                <a:cubicBezTo>
                  <a:pt x="18503" y="18027"/>
                  <a:pt x="18501" y="18017"/>
                  <a:pt x="18497" y="18017"/>
                </a:cubicBezTo>
                <a:close/>
                <a:moveTo>
                  <a:pt x="18591" y="18038"/>
                </a:moveTo>
                <a:cubicBezTo>
                  <a:pt x="18584" y="18038"/>
                  <a:pt x="18581" y="18054"/>
                  <a:pt x="18586" y="18073"/>
                </a:cubicBezTo>
                <a:cubicBezTo>
                  <a:pt x="18591" y="18093"/>
                  <a:pt x="18583" y="18125"/>
                  <a:pt x="18567" y="18153"/>
                </a:cubicBezTo>
                <a:cubicBezTo>
                  <a:pt x="18545" y="18190"/>
                  <a:pt x="18530" y="18198"/>
                  <a:pt x="18489" y="18189"/>
                </a:cubicBezTo>
                <a:cubicBezTo>
                  <a:pt x="18449" y="18180"/>
                  <a:pt x="18439" y="18184"/>
                  <a:pt x="18439" y="18211"/>
                </a:cubicBezTo>
                <a:cubicBezTo>
                  <a:pt x="18439" y="18231"/>
                  <a:pt x="18456" y="18251"/>
                  <a:pt x="18481" y="18262"/>
                </a:cubicBezTo>
                <a:cubicBezTo>
                  <a:pt x="18504" y="18271"/>
                  <a:pt x="18522" y="18292"/>
                  <a:pt x="18522" y="18308"/>
                </a:cubicBezTo>
                <a:cubicBezTo>
                  <a:pt x="18522" y="18327"/>
                  <a:pt x="18541" y="18343"/>
                  <a:pt x="18574" y="18350"/>
                </a:cubicBezTo>
                <a:cubicBezTo>
                  <a:pt x="18602" y="18357"/>
                  <a:pt x="18626" y="18365"/>
                  <a:pt x="18628" y="18366"/>
                </a:cubicBezTo>
                <a:cubicBezTo>
                  <a:pt x="18630" y="18368"/>
                  <a:pt x="18643" y="18350"/>
                  <a:pt x="18657" y="18328"/>
                </a:cubicBezTo>
                <a:cubicBezTo>
                  <a:pt x="18671" y="18305"/>
                  <a:pt x="18698" y="18285"/>
                  <a:pt x="18718" y="18283"/>
                </a:cubicBezTo>
                <a:cubicBezTo>
                  <a:pt x="18737" y="18281"/>
                  <a:pt x="18721" y="18274"/>
                  <a:pt x="18682" y="18268"/>
                </a:cubicBezTo>
                <a:lnTo>
                  <a:pt x="18612" y="18255"/>
                </a:lnTo>
                <a:lnTo>
                  <a:pt x="18608" y="18146"/>
                </a:lnTo>
                <a:cubicBezTo>
                  <a:pt x="18606" y="18087"/>
                  <a:pt x="18598" y="18038"/>
                  <a:pt x="18591" y="18038"/>
                </a:cubicBezTo>
                <a:close/>
                <a:moveTo>
                  <a:pt x="1410" y="20813"/>
                </a:moveTo>
                <a:cubicBezTo>
                  <a:pt x="1403" y="20813"/>
                  <a:pt x="1397" y="20827"/>
                  <a:pt x="1397" y="20844"/>
                </a:cubicBezTo>
                <a:cubicBezTo>
                  <a:pt x="1397" y="20861"/>
                  <a:pt x="1403" y="20875"/>
                  <a:pt x="1410" y="20875"/>
                </a:cubicBezTo>
                <a:cubicBezTo>
                  <a:pt x="1417" y="20875"/>
                  <a:pt x="1422" y="20861"/>
                  <a:pt x="1422" y="20844"/>
                </a:cubicBezTo>
                <a:cubicBezTo>
                  <a:pt x="1422" y="20827"/>
                  <a:pt x="1417" y="20813"/>
                  <a:pt x="1410" y="20813"/>
                </a:cubicBezTo>
                <a:close/>
                <a:moveTo>
                  <a:pt x="1270" y="20938"/>
                </a:moveTo>
                <a:cubicBezTo>
                  <a:pt x="1263" y="20942"/>
                  <a:pt x="1249" y="20956"/>
                  <a:pt x="1237" y="20979"/>
                </a:cubicBezTo>
                <a:cubicBezTo>
                  <a:pt x="1224" y="21001"/>
                  <a:pt x="1200" y="21020"/>
                  <a:pt x="1184" y="21020"/>
                </a:cubicBezTo>
                <a:cubicBezTo>
                  <a:pt x="1163" y="21020"/>
                  <a:pt x="1155" y="21031"/>
                  <a:pt x="1157" y="21061"/>
                </a:cubicBezTo>
                <a:cubicBezTo>
                  <a:pt x="1159" y="21105"/>
                  <a:pt x="1197" y="21119"/>
                  <a:pt x="1211" y="21081"/>
                </a:cubicBezTo>
                <a:cubicBezTo>
                  <a:pt x="1216" y="21070"/>
                  <a:pt x="1229" y="21063"/>
                  <a:pt x="1241" y="21066"/>
                </a:cubicBezTo>
                <a:cubicBezTo>
                  <a:pt x="1255" y="21070"/>
                  <a:pt x="1263" y="21057"/>
                  <a:pt x="1263" y="21030"/>
                </a:cubicBezTo>
                <a:cubicBezTo>
                  <a:pt x="1263" y="21008"/>
                  <a:pt x="1268" y="20978"/>
                  <a:pt x="1273" y="20964"/>
                </a:cubicBezTo>
                <a:cubicBezTo>
                  <a:pt x="1281" y="20943"/>
                  <a:pt x="1278" y="20935"/>
                  <a:pt x="1270" y="20938"/>
                </a:cubicBezTo>
                <a:close/>
                <a:moveTo>
                  <a:pt x="1367" y="20947"/>
                </a:moveTo>
                <a:cubicBezTo>
                  <a:pt x="1364" y="20946"/>
                  <a:pt x="1361" y="20950"/>
                  <a:pt x="1357" y="20961"/>
                </a:cubicBezTo>
                <a:cubicBezTo>
                  <a:pt x="1351" y="20977"/>
                  <a:pt x="1353" y="20995"/>
                  <a:pt x="1362" y="21003"/>
                </a:cubicBezTo>
                <a:cubicBezTo>
                  <a:pt x="1382" y="21023"/>
                  <a:pt x="1386" y="21013"/>
                  <a:pt x="1376" y="20970"/>
                </a:cubicBezTo>
                <a:cubicBezTo>
                  <a:pt x="1373" y="20956"/>
                  <a:pt x="1370" y="20948"/>
                  <a:pt x="1367" y="20947"/>
                </a:cubicBezTo>
                <a:close/>
                <a:moveTo>
                  <a:pt x="1521" y="21061"/>
                </a:moveTo>
                <a:lnTo>
                  <a:pt x="1497" y="21124"/>
                </a:lnTo>
                <a:cubicBezTo>
                  <a:pt x="1480" y="21171"/>
                  <a:pt x="1465" y="21186"/>
                  <a:pt x="1435" y="21186"/>
                </a:cubicBezTo>
                <a:cubicBezTo>
                  <a:pt x="1394" y="21186"/>
                  <a:pt x="1330" y="21230"/>
                  <a:pt x="1291" y="21284"/>
                </a:cubicBezTo>
                <a:cubicBezTo>
                  <a:pt x="1273" y="21310"/>
                  <a:pt x="1266" y="21311"/>
                  <a:pt x="1249" y="21289"/>
                </a:cubicBezTo>
                <a:cubicBezTo>
                  <a:pt x="1234" y="21269"/>
                  <a:pt x="1225" y="21268"/>
                  <a:pt x="1214" y="21286"/>
                </a:cubicBezTo>
                <a:cubicBezTo>
                  <a:pt x="1203" y="21304"/>
                  <a:pt x="1205" y="21328"/>
                  <a:pt x="1221" y="21383"/>
                </a:cubicBezTo>
                <a:cubicBezTo>
                  <a:pt x="1242" y="21454"/>
                  <a:pt x="1242" y="21459"/>
                  <a:pt x="1215" y="21518"/>
                </a:cubicBezTo>
                <a:cubicBezTo>
                  <a:pt x="1186" y="21581"/>
                  <a:pt x="1161" y="21596"/>
                  <a:pt x="1147" y="21559"/>
                </a:cubicBezTo>
                <a:cubicBezTo>
                  <a:pt x="1135" y="21528"/>
                  <a:pt x="1106" y="21534"/>
                  <a:pt x="1097" y="21569"/>
                </a:cubicBezTo>
                <a:cubicBezTo>
                  <a:pt x="1091" y="21596"/>
                  <a:pt x="1128" y="21600"/>
                  <a:pt x="1384" y="21600"/>
                </a:cubicBezTo>
                <a:cubicBezTo>
                  <a:pt x="1632" y="21600"/>
                  <a:pt x="1679" y="21595"/>
                  <a:pt x="1679" y="21570"/>
                </a:cubicBezTo>
                <a:cubicBezTo>
                  <a:pt x="1679" y="21554"/>
                  <a:pt x="1672" y="21534"/>
                  <a:pt x="1665" y="21527"/>
                </a:cubicBezTo>
                <a:cubicBezTo>
                  <a:pt x="1657" y="21519"/>
                  <a:pt x="1655" y="21488"/>
                  <a:pt x="1659" y="21455"/>
                </a:cubicBezTo>
                <a:cubicBezTo>
                  <a:pt x="1664" y="21422"/>
                  <a:pt x="1661" y="21391"/>
                  <a:pt x="1653" y="21384"/>
                </a:cubicBezTo>
                <a:cubicBezTo>
                  <a:pt x="1646" y="21376"/>
                  <a:pt x="1640" y="21384"/>
                  <a:pt x="1640" y="21402"/>
                </a:cubicBezTo>
                <a:cubicBezTo>
                  <a:pt x="1640" y="21481"/>
                  <a:pt x="1521" y="21495"/>
                  <a:pt x="1503" y="21418"/>
                </a:cubicBezTo>
                <a:cubicBezTo>
                  <a:pt x="1498" y="21398"/>
                  <a:pt x="1484" y="21369"/>
                  <a:pt x="1470" y="21354"/>
                </a:cubicBezTo>
                <a:cubicBezTo>
                  <a:pt x="1447" y="21327"/>
                  <a:pt x="1448" y="21322"/>
                  <a:pt x="1495" y="21261"/>
                </a:cubicBezTo>
                <a:cubicBezTo>
                  <a:pt x="1521" y="21225"/>
                  <a:pt x="1548" y="21199"/>
                  <a:pt x="1554" y="21202"/>
                </a:cubicBezTo>
                <a:cubicBezTo>
                  <a:pt x="1561" y="21205"/>
                  <a:pt x="1564" y="21200"/>
                  <a:pt x="1561" y="21191"/>
                </a:cubicBezTo>
                <a:cubicBezTo>
                  <a:pt x="1558" y="21182"/>
                  <a:pt x="1548" y="21150"/>
                  <a:pt x="1538" y="21118"/>
                </a:cubicBezTo>
                <a:lnTo>
                  <a:pt x="1521" y="21061"/>
                </a:lnTo>
                <a:close/>
                <a:moveTo>
                  <a:pt x="1015" y="21145"/>
                </a:moveTo>
                <a:cubicBezTo>
                  <a:pt x="996" y="21145"/>
                  <a:pt x="996" y="21148"/>
                  <a:pt x="1013" y="21165"/>
                </a:cubicBezTo>
                <a:cubicBezTo>
                  <a:pt x="1037" y="21190"/>
                  <a:pt x="1038" y="21190"/>
                  <a:pt x="1038" y="21165"/>
                </a:cubicBezTo>
                <a:cubicBezTo>
                  <a:pt x="1038" y="21154"/>
                  <a:pt x="1028" y="21145"/>
                  <a:pt x="1015" y="21145"/>
                </a:cubicBezTo>
                <a:close/>
                <a:moveTo>
                  <a:pt x="1610" y="21153"/>
                </a:moveTo>
                <a:cubicBezTo>
                  <a:pt x="1606" y="21145"/>
                  <a:pt x="1599" y="21145"/>
                  <a:pt x="1589" y="21154"/>
                </a:cubicBezTo>
                <a:cubicBezTo>
                  <a:pt x="1579" y="21165"/>
                  <a:pt x="1580" y="21178"/>
                  <a:pt x="1591" y="21201"/>
                </a:cubicBezTo>
                <a:cubicBezTo>
                  <a:pt x="1606" y="21230"/>
                  <a:pt x="1609" y="21230"/>
                  <a:pt x="1613" y="21197"/>
                </a:cubicBezTo>
                <a:cubicBezTo>
                  <a:pt x="1615" y="21175"/>
                  <a:pt x="1614" y="21160"/>
                  <a:pt x="1610" y="21153"/>
                </a:cubicBezTo>
                <a:close/>
                <a:moveTo>
                  <a:pt x="4197" y="21207"/>
                </a:moveTo>
                <a:cubicBezTo>
                  <a:pt x="4167" y="21208"/>
                  <a:pt x="4126" y="21252"/>
                  <a:pt x="4126" y="21284"/>
                </a:cubicBezTo>
                <a:cubicBezTo>
                  <a:pt x="4126" y="21311"/>
                  <a:pt x="4035" y="21409"/>
                  <a:pt x="3994" y="21425"/>
                </a:cubicBezTo>
                <a:cubicBezTo>
                  <a:pt x="3969" y="21435"/>
                  <a:pt x="3956" y="21424"/>
                  <a:pt x="3930" y="21370"/>
                </a:cubicBezTo>
                <a:cubicBezTo>
                  <a:pt x="3891" y="21290"/>
                  <a:pt x="3879" y="21300"/>
                  <a:pt x="3879" y="21413"/>
                </a:cubicBezTo>
                <a:cubicBezTo>
                  <a:pt x="3879" y="21513"/>
                  <a:pt x="3849" y="21565"/>
                  <a:pt x="3797" y="21555"/>
                </a:cubicBezTo>
                <a:cubicBezTo>
                  <a:pt x="3771" y="21550"/>
                  <a:pt x="3760" y="21535"/>
                  <a:pt x="3757" y="21502"/>
                </a:cubicBezTo>
                <a:cubicBezTo>
                  <a:pt x="3755" y="21476"/>
                  <a:pt x="3746" y="21455"/>
                  <a:pt x="3737" y="21455"/>
                </a:cubicBezTo>
                <a:cubicBezTo>
                  <a:pt x="3728" y="21455"/>
                  <a:pt x="3707" y="21431"/>
                  <a:pt x="3690" y="21402"/>
                </a:cubicBezTo>
                <a:cubicBezTo>
                  <a:pt x="3673" y="21373"/>
                  <a:pt x="3648" y="21352"/>
                  <a:pt x="3634" y="21356"/>
                </a:cubicBezTo>
                <a:cubicBezTo>
                  <a:pt x="3604" y="21363"/>
                  <a:pt x="3590" y="21414"/>
                  <a:pt x="3618" y="21414"/>
                </a:cubicBezTo>
                <a:cubicBezTo>
                  <a:pt x="3658" y="21414"/>
                  <a:pt x="3655" y="21462"/>
                  <a:pt x="3612" y="21518"/>
                </a:cubicBezTo>
                <a:cubicBezTo>
                  <a:pt x="3565" y="21580"/>
                  <a:pt x="3550" y="21579"/>
                  <a:pt x="3550" y="21515"/>
                </a:cubicBezTo>
                <a:cubicBezTo>
                  <a:pt x="3550" y="21492"/>
                  <a:pt x="3544" y="21479"/>
                  <a:pt x="3537" y="21486"/>
                </a:cubicBezTo>
                <a:cubicBezTo>
                  <a:pt x="3530" y="21493"/>
                  <a:pt x="3524" y="21522"/>
                  <a:pt x="3524" y="21550"/>
                </a:cubicBezTo>
                <a:lnTo>
                  <a:pt x="3524" y="21600"/>
                </a:lnTo>
                <a:lnTo>
                  <a:pt x="4100" y="21600"/>
                </a:lnTo>
                <a:cubicBezTo>
                  <a:pt x="4634" y="21600"/>
                  <a:pt x="4709" y="21593"/>
                  <a:pt x="4664" y="21548"/>
                </a:cubicBezTo>
                <a:cubicBezTo>
                  <a:pt x="4657" y="21541"/>
                  <a:pt x="4651" y="21517"/>
                  <a:pt x="4651" y="21494"/>
                </a:cubicBezTo>
                <a:cubicBezTo>
                  <a:pt x="4651" y="21441"/>
                  <a:pt x="4621" y="21454"/>
                  <a:pt x="4615" y="21509"/>
                </a:cubicBezTo>
                <a:cubicBezTo>
                  <a:pt x="4607" y="21580"/>
                  <a:pt x="4589" y="21588"/>
                  <a:pt x="4574" y="21526"/>
                </a:cubicBezTo>
                <a:cubicBezTo>
                  <a:pt x="4564" y="21484"/>
                  <a:pt x="4564" y="21455"/>
                  <a:pt x="4573" y="21431"/>
                </a:cubicBezTo>
                <a:cubicBezTo>
                  <a:pt x="4583" y="21406"/>
                  <a:pt x="4581" y="21390"/>
                  <a:pt x="4568" y="21371"/>
                </a:cubicBezTo>
                <a:cubicBezTo>
                  <a:pt x="4557" y="21358"/>
                  <a:pt x="4549" y="21330"/>
                  <a:pt x="4549" y="21309"/>
                </a:cubicBezTo>
                <a:cubicBezTo>
                  <a:pt x="4549" y="21280"/>
                  <a:pt x="4535" y="21268"/>
                  <a:pt x="4491" y="21257"/>
                </a:cubicBezTo>
                <a:cubicBezTo>
                  <a:pt x="4460" y="21250"/>
                  <a:pt x="4416" y="21248"/>
                  <a:pt x="4394" y="21253"/>
                </a:cubicBezTo>
                <a:cubicBezTo>
                  <a:pt x="4368" y="21259"/>
                  <a:pt x="4352" y="21252"/>
                  <a:pt x="4348" y="21233"/>
                </a:cubicBezTo>
                <a:cubicBezTo>
                  <a:pt x="4335" y="21177"/>
                  <a:pt x="4306" y="21249"/>
                  <a:pt x="4308" y="21334"/>
                </a:cubicBezTo>
                <a:cubicBezTo>
                  <a:pt x="4310" y="21427"/>
                  <a:pt x="4301" y="21445"/>
                  <a:pt x="4245" y="21462"/>
                </a:cubicBezTo>
                <a:cubicBezTo>
                  <a:pt x="4190" y="21479"/>
                  <a:pt x="4184" y="21454"/>
                  <a:pt x="4222" y="21364"/>
                </a:cubicBezTo>
                <a:cubicBezTo>
                  <a:pt x="4249" y="21300"/>
                  <a:pt x="4252" y="21282"/>
                  <a:pt x="4238" y="21248"/>
                </a:cubicBezTo>
                <a:cubicBezTo>
                  <a:pt x="4230" y="21225"/>
                  <a:pt x="4211" y="21207"/>
                  <a:pt x="4197" y="21207"/>
                </a:cubicBezTo>
                <a:close/>
                <a:moveTo>
                  <a:pt x="1800" y="21274"/>
                </a:moveTo>
                <a:cubicBezTo>
                  <a:pt x="1781" y="21270"/>
                  <a:pt x="1761" y="21276"/>
                  <a:pt x="1754" y="21293"/>
                </a:cubicBezTo>
                <a:cubicBezTo>
                  <a:pt x="1749" y="21307"/>
                  <a:pt x="1753" y="21328"/>
                  <a:pt x="1764" y="21342"/>
                </a:cubicBezTo>
                <a:cubicBezTo>
                  <a:pt x="1783" y="21363"/>
                  <a:pt x="1783" y="21372"/>
                  <a:pt x="1764" y="21435"/>
                </a:cubicBezTo>
                <a:cubicBezTo>
                  <a:pt x="1742" y="21507"/>
                  <a:pt x="1737" y="21563"/>
                  <a:pt x="1751" y="21586"/>
                </a:cubicBezTo>
                <a:cubicBezTo>
                  <a:pt x="1756" y="21594"/>
                  <a:pt x="1808" y="21600"/>
                  <a:pt x="1867" y="21600"/>
                </a:cubicBezTo>
                <a:cubicBezTo>
                  <a:pt x="1964" y="21600"/>
                  <a:pt x="1973" y="21596"/>
                  <a:pt x="1973" y="21560"/>
                </a:cubicBezTo>
                <a:cubicBezTo>
                  <a:pt x="1973" y="21530"/>
                  <a:pt x="1962" y="21515"/>
                  <a:pt x="1928" y="21505"/>
                </a:cubicBezTo>
                <a:cubicBezTo>
                  <a:pt x="1902" y="21497"/>
                  <a:pt x="1879" y="21476"/>
                  <a:pt x="1875" y="21458"/>
                </a:cubicBezTo>
                <a:cubicBezTo>
                  <a:pt x="1871" y="21439"/>
                  <a:pt x="1864" y="21406"/>
                  <a:pt x="1858" y="21383"/>
                </a:cubicBezTo>
                <a:cubicBezTo>
                  <a:pt x="1852" y="21360"/>
                  <a:pt x="1845" y="21327"/>
                  <a:pt x="1842" y="21310"/>
                </a:cubicBezTo>
                <a:cubicBezTo>
                  <a:pt x="1838" y="21291"/>
                  <a:pt x="1819" y="21278"/>
                  <a:pt x="1800" y="21274"/>
                </a:cubicBezTo>
                <a:close/>
                <a:moveTo>
                  <a:pt x="819" y="21372"/>
                </a:moveTo>
                <a:cubicBezTo>
                  <a:pt x="813" y="21372"/>
                  <a:pt x="807" y="21401"/>
                  <a:pt x="807" y="21435"/>
                </a:cubicBezTo>
                <a:cubicBezTo>
                  <a:pt x="807" y="21496"/>
                  <a:pt x="824" y="21516"/>
                  <a:pt x="840" y="21475"/>
                </a:cubicBezTo>
                <a:cubicBezTo>
                  <a:pt x="850" y="21448"/>
                  <a:pt x="835" y="21372"/>
                  <a:pt x="819" y="21372"/>
                </a:cubicBezTo>
                <a:close/>
                <a:moveTo>
                  <a:pt x="2090" y="21435"/>
                </a:moveTo>
                <a:cubicBezTo>
                  <a:pt x="2072" y="21435"/>
                  <a:pt x="2067" y="21445"/>
                  <a:pt x="2072" y="21473"/>
                </a:cubicBezTo>
                <a:cubicBezTo>
                  <a:pt x="2075" y="21495"/>
                  <a:pt x="2072" y="21519"/>
                  <a:pt x="2064" y="21526"/>
                </a:cubicBezTo>
                <a:cubicBezTo>
                  <a:pt x="2057" y="21534"/>
                  <a:pt x="2050" y="21554"/>
                  <a:pt x="2050" y="21570"/>
                </a:cubicBezTo>
                <a:cubicBezTo>
                  <a:pt x="2050" y="21591"/>
                  <a:pt x="2065" y="21600"/>
                  <a:pt x="2101" y="21600"/>
                </a:cubicBezTo>
                <a:cubicBezTo>
                  <a:pt x="2154" y="21600"/>
                  <a:pt x="2174" y="21556"/>
                  <a:pt x="2133" y="21531"/>
                </a:cubicBezTo>
                <a:cubicBezTo>
                  <a:pt x="2123" y="21524"/>
                  <a:pt x="2114" y="21499"/>
                  <a:pt x="2114" y="21476"/>
                </a:cubicBezTo>
                <a:cubicBezTo>
                  <a:pt x="2114" y="21448"/>
                  <a:pt x="2106" y="21435"/>
                  <a:pt x="2090" y="21435"/>
                </a:cubicBezTo>
                <a:close/>
                <a:moveTo>
                  <a:pt x="957" y="21525"/>
                </a:moveTo>
                <a:cubicBezTo>
                  <a:pt x="954" y="21525"/>
                  <a:pt x="951" y="21530"/>
                  <a:pt x="947" y="21541"/>
                </a:cubicBezTo>
                <a:cubicBezTo>
                  <a:pt x="941" y="21556"/>
                  <a:pt x="936" y="21576"/>
                  <a:pt x="936" y="21584"/>
                </a:cubicBezTo>
                <a:cubicBezTo>
                  <a:pt x="936" y="21593"/>
                  <a:pt x="963" y="21598"/>
                  <a:pt x="996" y="21596"/>
                </a:cubicBezTo>
                <a:cubicBezTo>
                  <a:pt x="1044" y="21594"/>
                  <a:pt x="1048" y="21592"/>
                  <a:pt x="1015" y="21585"/>
                </a:cubicBezTo>
                <a:cubicBezTo>
                  <a:pt x="991" y="21580"/>
                  <a:pt x="969" y="21563"/>
                  <a:pt x="965" y="21546"/>
                </a:cubicBezTo>
                <a:cubicBezTo>
                  <a:pt x="962" y="21533"/>
                  <a:pt x="960" y="21526"/>
                  <a:pt x="957" y="21525"/>
                </a:cubicBezTo>
                <a:close/>
                <a:moveTo>
                  <a:pt x="3281" y="21557"/>
                </a:moveTo>
                <a:cubicBezTo>
                  <a:pt x="3273" y="21559"/>
                  <a:pt x="3264" y="21564"/>
                  <a:pt x="3255" y="21572"/>
                </a:cubicBezTo>
                <a:cubicBezTo>
                  <a:pt x="3225" y="21597"/>
                  <a:pt x="3228" y="21600"/>
                  <a:pt x="3299" y="21597"/>
                </a:cubicBezTo>
                <a:cubicBezTo>
                  <a:pt x="3342" y="21596"/>
                  <a:pt x="3362" y="21590"/>
                  <a:pt x="3345" y="21585"/>
                </a:cubicBezTo>
                <a:cubicBezTo>
                  <a:pt x="3327" y="21580"/>
                  <a:pt x="3306" y="21569"/>
                  <a:pt x="3299" y="21560"/>
                </a:cubicBezTo>
                <a:cubicBezTo>
                  <a:pt x="3296" y="21556"/>
                  <a:pt x="3289" y="21555"/>
                  <a:pt x="3281" y="21557"/>
                </a:cubicBezTo>
                <a:close/>
                <a:moveTo>
                  <a:pt x="3163" y="21586"/>
                </a:moveTo>
                <a:cubicBezTo>
                  <a:pt x="3153" y="21593"/>
                  <a:pt x="3155" y="21597"/>
                  <a:pt x="3170" y="21598"/>
                </a:cubicBezTo>
                <a:cubicBezTo>
                  <a:pt x="3184" y="21599"/>
                  <a:pt x="3192" y="21595"/>
                  <a:pt x="3187" y="21588"/>
                </a:cubicBezTo>
                <a:cubicBezTo>
                  <a:pt x="3183" y="21581"/>
                  <a:pt x="3172" y="21580"/>
                  <a:pt x="3163" y="21586"/>
                </a:cubicBezTo>
                <a:close/>
              </a:path>
            </a:pathLst>
          </a:custGeom>
          <a:ln w="12700">
            <a:miter lim="400000"/>
          </a:ln>
        </p:spPr>
      </p:pic>
      <p:sp>
        <p:nvSpPr>
          <p:cNvPr id="108" name="ASEA Mission:…"/>
          <p:cNvSpPr txBox="1">
            <a:spLocks noGrp="1"/>
          </p:cNvSpPr>
          <p:nvPr>
            <p:ph type="title"/>
          </p:nvPr>
        </p:nvSpPr>
        <p:spPr>
          <a:xfrm>
            <a:off x="556724" y="78318"/>
            <a:ext cx="10559496" cy="2480486"/>
          </a:xfrm>
          <a:prstGeom prst="rect">
            <a:avLst/>
          </a:prstGeom>
        </p:spPr>
        <p:txBody>
          <a:bodyPr/>
          <a:lstStyle/>
          <a:p>
            <a:pPr algn="l">
              <a:defRPr sz="6400" spc="640"/>
            </a:pPr>
            <a:r>
              <a:t>ASEA Mission: </a:t>
            </a:r>
          </a:p>
          <a:p>
            <a:pPr algn="l">
              <a:defRPr sz="3800" spc="380"/>
            </a:pPr>
            <a:r>
              <a:t>To better people’s lives and to be a force for good in the world.</a:t>
            </a:r>
          </a:p>
        </p:txBody>
      </p:sp>
      <p:sp>
        <p:nvSpPr>
          <p:cNvPr id="109" name="35 Countries &amp; Expanding:…"/>
          <p:cNvSpPr txBox="1">
            <a:spLocks noGrp="1"/>
          </p:cNvSpPr>
          <p:nvPr>
            <p:ph type="body" sz="half" idx="1"/>
          </p:nvPr>
        </p:nvSpPr>
        <p:spPr>
          <a:xfrm>
            <a:off x="914864" y="3004684"/>
            <a:ext cx="6027010" cy="577866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spcBef>
                <a:spcPts val="0"/>
              </a:spcBef>
              <a:defRPr sz="3300">
                <a:solidFill>
                  <a:srgbClr val="000000"/>
                </a:solidFill>
              </a:defRPr>
            </a:pPr>
            <a:r>
              <a:rPr>
                <a:solidFill>
                  <a:srgbClr val="3DA547"/>
                </a:solidFill>
              </a:rPr>
              <a:t>35 Countries &amp; Expanding: </a:t>
            </a:r>
            <a:r>
              <a:rPr>
                <a:solidFill>
                  <a:srgbClr val="6B6B6B"/>
                </a:solidFill>
              </a:rPr>
              <a:t> </a:t>
            </a:r>
          </a:p>
          <a:p>
            <a:pPr marL="654957" indent="-413657">
              <a:spcBef>
                <a:spcPts val="1600"/>
              </a:spcBef>
              <a:buClr>
                <a:schemeClr val="accent5">
                  <a:hueOff val="-608018"/>
                  <a:satOff val="-16379"/>
                  <a:lumOff val="25127"/>
                </a:schemeClr>
              </a:buClr>
              <a:buSzPct val="100000"/>
              <a:buChar char="‣"/>
              <a:defRPr sz="3300">
                <a:solidFill>
                  <a:srgbClr val="6B6B6B"/>
                </a:solidFill>
              </a:defRPr>
            </a:pPr>
            <a:r>
              <a:t>North America, Europe, Australia/New Zealand, Asia</a:t>
            </a:r>
          </a:p>
          <a:p>
            <a:pPr>
              <a:spcBef>
                <a:spcPts val="0"/>
              </a:spcBef>
              <a:defRPr sz="3300">
                <a:solidFill>
                  <a:srgbClr val="000000"/>
                </a:solidFill>
              </a:defRPr>
            </a:pPr>
            <a:r>
              <a:rPr>
                <a:solidFill>
                  <a:srgbClr val="3DA547"/>
                </a:solidFill>
              </a:rPr>
              <a:t>Cumulative Sales Volume:</a:t>
            </a:r>
          </a:p>
          <a:p>
            <a:pPr>
              <a:spcBef>
                <a:spcPts val="0"/>
              </a:spcBef>
              <a:defRPr sz="3300">
                <a:solidFill>
                  <a:srgbClr val="000000"/>
                </a:solidFill>
              </a:defRPr>
            </a:pPr>
            <a:r>
              <a:rPr>
                <a:solidFill>
                  <a:srgbClr val="3DA547"/>
                </a:solidFill>
              </a:rPr>
              <a:t>$650 million</a:t>
            </a:r>
          </a:p>
          <a:p>
            <a:pPr marL="654957" indent="-413657">
              <a:spcBef>
                <a:spcPts val="1600"/>
              </a:spcBef>
              <a:buClr>
                <a:schemeClr val="accent5">
                  <a:hueOff val="-608018"/>
                  <a:satOff val="-16379"/>
                  <a:lumOff val="25127"/>
                </a:schemeClr>
              </a:buClr>
              <a:buSzPct val="100000"/>
              <a:buChar char="‣"/>
              <a:defRPr sz="3300">
                <a:solidFill>
                  <a:srgbClr val="6B6B6B"/>
                </a:solidFill>
              </a:defRPr>
            </a:pPr>
            <a:r>
              <a:t>Launched 2010 </a:t>
            </a:r>
          </a:p>
          <a:p>
            <a:pPr marL="654957" indent="-413657">
              <a:spcBef>
                <a:spcPts val="1600"/>
              </a:spcBef>
              <a:buClr>
                <a:schemeClr val="accent5">
                  <a:hueOff val="-608018"/>
                  <a:satOff val="-16379"/>
                  <a:lumOff val="25127"/>
                </a:schemeClr>
              </a:buClr>
              <a:buSzPct val="100000"/>
              <a:buChar char="‣"/>
              <a:defRPr sz="3300">
                <a:solidFill>
                  <a:srgbClr val="6B6B6B"/>
                </a:solidFill>
              </a:defRPr>
            </a:pPr>
            <a:r>
              <a:t>Profitable year 1</a:t>
            </a:r>
          </a:p>
          <a:p>
            <a:pPr marL="654957" indent="-413657">
              <a:spcBef>
                <a:spcPts val="1600"/>
              </a:spcBef>
              <a:buClr>
                <a:schemeClr val="accent5">
                  <a:hueOff val="-608018"/>
                  <a:satOff val="-16379"/>
                  <a:lumOff val="25127"/>
                </a:schemeClr>
              </a:buClr>
              <a:buSzPct val="100000"/>
              <a:buChar char="‣"/>
              <a:defRPr sz="3300">
                <a:solidFill>
                  <a:srgbClr val="6B6B6B"/>
                </a:solidFill>
              </a:defRPr>
            </a:pPr>
            <a:r>
              <a:t>Debt Free / Privately held</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Picture 4" descr="Picture 4"/>
          <p:cNvPicPr>
            <a:picLocks noChangeAspect="1"/>
          </p:cNvPicPr>
          <p:nvPr/>
        </p:nvPicPr>
        <p:blipFill>
          <a:blip r:embed="rId3"/>
          <a:stretch>
            <a:fillRect/>
          </a:stretch>
        </p:blipFill>
        <p:spPr>
          <a:xfrm>
            <a:off x="487679" y="2275839"/>
            <a:ext cx="1932317" cy="6011651"/>
          </a:xfrm>
          <a:prstGeom prst="rect">
            <a:avLst/>
          </a:prstGeom>
          <a:ln w="12700">
            <a:miter lim="400000"/>
          </a:ln>
        </p:spPr>
      </p:pic>
      <p:sp>
        <p:nvSpPr>
          <p:cNvPr id="416" name="TextBox 5"/>
          <p:cNvSpPr txBox="1"/>
          <p:nvPr/>
        </p:nvSpPr>
        <p:spPr>
          <a:xfrm>
            <a:off x="112717" y="7615666"/>
            <a:ext cx="2682241" cy="82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1600" i="1">
                <a:solidFill>
                  <a:srgbClr val="000000"/>
                </a:solidFill>
                <a:latin typeface="Helvetica"/>
                <a:ea typeface="Helvetica"/>
                <a:cs typeface="Helvetica"/>
                <a:sym typeface="Helvetica"/>
              </a:defRPr>
            </a:lvl1pPr>
          </a:lstStyle>
          <a:p>
            <a:r>
              <a:t>ASEA REDOX is not a treatment or cure for any disease or medical condition</a:t>
            </a:r>
          </a:p>
        </p:txBody>
      </p:sp>
      <p:sp>
        <p:nvSpPr>
          <p:cNvPr id="417" name="Rectangle 14"/>
          <p:cNvSpPr txBox="1"/>
          <p:nvPr/>
        </p:nvSpPr>
        <p:spPr>
          <a:xfrm>
            <a:off x="2705515" y="2462963"/>
            <a:ext cx="4270583" cy="5355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800">
                <a:solidFill>
                  <a:srgbClr val="595959"/>
                </a:solidFill>
                <a:latin typeface="Helvetica"/>
                <a:ea typeface="Helvetica"/>
                <a:cs typeface="Helvetica"/>
                <a:sym typeface="Helvetica"/>
              </a:defRPr>
            </a:pPr>
            <a:r>
              <a:t>In an 8 week study </a:t>
            </a:r>
            <a:r>
              <a:rPr>
                <a:solidFill>
                  <a:srgbClr val="0070C0"/>
                </a:solidFill>
              </a:rPr>
              <a:t>ASEA REDOX </a:t>
            </a:r>
            <a:r>
              <a:t>was shown to activate</a:t>
            </a:r>
            <a:br/>
            <a:r>
              <a:t>gene signaling pathways</a:t>
            </a:r>
          </a:p>
          <a:p>
            <a:pPr defTabSz="1300480">
              <a:defRPr sz="3800">
                <a:solidFill>
                  <a:srgbClr val="595959"/>
                </a:solidFill>
                <a:latin typeface="Helvetica"/>
                <a:ea typeface="Helvetica"/>
                <a:cs typeface="Helvetica"/>
                <a:sym typeface="Helvetica"/>
              </a:defRPr>
            </a:pPr>
            <a:r>
              <a:t>that positively impact </a:t>
            </a:r>
          </a:p>
          <a:p>
            <a:pPr defTabSz="1300480">
              <a:defRPr sz="3800">
                <a:solidFill>
                  <a:srgbClr val="595959"/>
                </a:solidFill>
                <a:latin typeface="Helvetica"/>
                <a:ea typeface="Helvetica"/>
                <a:cs typeface="Helvetica"/>
                <a:sym typeface="Helvetica"/>
              </a:defRPr>
            </a:pPr>
            <a:r>
              <a:t>5 major areas of health </a:t>
            </a:r>
          </a:p>
        </p:txBody>
      </p:sp>
      <p:graphicFrame>
        <p:nvGraphicFramePr>
          <p:cNvPr id="418" name="Content Placeholder 6"/>
          <p:cNvGraphicFramePr/>
          <p:nvPr/>
        </p:nvGraphicFramePr>
        <p:xfrm>
          <a:off x="7335374" y="2830627"/>
          <a:ext cx="5290532" cy="5290531"/>
        </p:xfrm>
        <a:graphic>
          <a:graphicData uri="http://schemas.openxmlformats.org/drawingml/2006/chart">
            <c:chart xmlns:c="http://schemas.openxmlformats.org/drawingml/2006/chart" xmlns:r="http://schemas.openxmlformats.org/officeDocument/2006/relationships" r:id="rId4"/>
          </a:graphicData>
        </a:graphic>
      </p:graphicFrame>
      <p:sp>
        <p:nvSpPr>
          <p:cNvPr id="419" name="TextBox 23"/>
          <p:cNvSpPr txBox="1"/>
          <p:nvPr/>
        </p:nvSpPr>
        <p:spPr>
          <a:xfrm>
            <a:off x="10079986" y="3690003"/>
            <a:ext cx="1625601"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000">
                <a:solidFill>
                  <a:srgbClr val="FFFFFF"/>
                </a:solidFill>
                <a:latin typeface="Helvetica"/>
                <a:ea typeface="Helvetica"/>
                <a:cs typeface="Helvetica"/>
                <a:sym typeface="Helvetica"/>
              </a:defRPr>
            </a:lvl1pPr>
          </a:lstStyle>
          <a:p>
            <a:r>
              <a:t>Immune System</a:t>
            </a:r>
          </a:p>
        </p:txBody>
      </p:sp>
      <p:pic>
        <p:nvPicPr>
          <p:cNvPr id="420" name="Picture 24" descr="Picture 24"/>
          <p:cNvPicPr>
            <a:picLocks noChangeAspect="1"/>
          </p:cNvPicPr>
          <p:nvPr/>
        </p:nvPicPr>
        <p:blipFill>
          <a:blip r:embed="rId5"/>
          <a:stretch>
            <a:fillRect/>
          </a:stretch>
        </p:blipFill>
        <p:spPr>
          <a:xfrm>
            <a:off x="9777401" y="8226850"/>
            <a:ext cx="406478" cy="598731"/>
          </a:xfrm>
          <a:prstGeom prst="rect">
            <a:avLst/>
          </a:prstGeom>
          <a:ln w="12700">
            <a:miter lim="400000"/>
          </a:ln>
        </p:spPr>
      </p:pic>
      <p:pic>
        <p:nvPicPr>
          <p:cNvPr id="421" name="Picture 25" descr="Picture 25"/>
          <p:cNvPicPr>
            <a:picLocks noChangeAspect="1"/>
          </p:cNvPicPr>
          <p:nvPr/>
        </p:nvPicPr>
        <p:blipFill>
          <a:blip r:embed="rId6"/>
          <a:stretch>
            <a:fillRect/>
          </a:stretch>
        </p:blipFill>
        <p:spPr>
          <a:xfrm>
            <a:off x="6842393" y="6042450"/>
            <a:ext cx="570621" cy="598732"/>
          </a:xfrm>
          <a:prstGeom prst="rect">
            <a:avLst/>
          </a:prstGeom>
          <a:ln w="12700">
            <a:miter lim="400000"/>
          </a:ln>
        </p:spPr>
      </p:pic>
      <p:pic>
        <p:nvPicPr>
          <p:cNvPr id="422" name="Picture 26" descr="Picture 26"/>
          <p:cNvPicPr>
            <a:picLocks noChangeAspect="1"/>
          </p:cNvPicPr>
          <p:nvPr/>
        </p:nvPicPr>
        <p:blipFill>
          <a:blip r:embed="rId7"/>
          <a:stretch>
            <a:fillRect/>
          </a:stretch>
        </p:blipFill>
        <p:spPr>
          <a:xfrm>
            <a:off x="7905795" y="2741625"/>
            <a:ext cx="521926" cy="596708"/>
          </a:xfrm>
          <a:prstGeom prst="rect">
            <a:avLst/>
          </a:prstGeom>
          <a:ln w="12700">
            <a:miter lim="400000"/>
          </a:ln>
        </p:spPr>
      </p:pic>
      <p:pic>
        <p:nvPicPr>
          <p:cNvPr id="423" name="Picture 27" descr="Picture 27"/>
          <p:cNvPicPr>
            <a:picLocks noChangeAspect="1"/>
          </p:cNvPicPr>
          <p:nvPr/>
        </p:nvPicPr>
        <p:blipFill>
          <a:blip r:embed="rId8"/>
          <a:stretch>
            <a:fillRect/>
          </a:stretch>
        </p:blipFill>
        <p:spPr>
          <a:xfrm>
            <a:off x="11504565" y="2740777"/>
            <a:ext cx="601150" cy="598404"/>
          </a:xfrm>
          <a:prstGeom prst="rect">
            <a:avLst/>
          </a:prstGeom>
          <a:ln w="12700">
            <a:miter lim="400000"/>
          </a:ln>
        </p:spPr>
      </p:pic>
      <p:pic>
        <p:nvPicPr>
          <p:cNvPr id="424" name="Picture 28" descr="Picture 28"/>
          <p:cNvPicPr>
            <a:picLocks noChangeAspect="1"/>
          </p:cNvPicPr>
          <p:nvPr/>
        </p:nvPicPr>
        <p:blipFill>
          <a:blip r:embed="rId9"/>
          <a:stretch>
            <a:fillRect/>
          </a:stretch>
        </p:blipFill>
        <p:spPr>
          <a:xfrm>
            <a:off x="12391051" y="6042614"/>
            <a:ext cx="550478" cy="598405"/>
          </a:xfrm>
          <a:prstGeom prst="rect">
            <a:avLst/>
          </a:prstGeom>
          <a:ln w="12700">
            <a:miter lim="400000"/>
          </a:ln>
        </p:spPr>
      </p:pic>
      <p:sp>
        <p:nvSpPr>
          <p:cNvPr id="425" name="TextBox 29"/>
          <p:cNvSpPr txBox="1"/>
          <p:nvPr/>
        </p:nvSpPr>
        <p:spPr>
          <a:xfrm>
            <a:off x="10192294" y="5342801"/>
            <a:ext cx="2556058"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000">
                <a:solidFill>
                  <a:srgbClr val="FFFFFF"/>
                </a:solidFill>
                <a:latin typeface="Helvetica"/>
                <a:ea typeface="Helvetica"/>
                <a:cs typeface="Helvetica"/>
                <a:sym typeface="Helvetica"/>
              </a:defRPr>
            </a:lvl1pPr>
          </a:lstStyle>
          <a:p>
            <a:r>
              <a:t>Inflammatory Response</a:t>
            </a:r>
          </a:p>
        </p:txBody>
      </p:sp>
      <p:sp>
        <p:nvSpPr>
          <p:cNvPr id="426" name="TextBox 30"/>
          <p:cNvSpPr txBox="1"/>
          <p:nvPr/>
        </p:nvSpPr>
        <p:spPr>
          <a:xfrm>
            <a:off x="8517600" y="7080447"/>
            <a:ext cx="2926081"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000">
                <a:solidFill>
                  <a:srgbClr val="FFFFFF"/>
                </a:solidFill>
                <a:latin typeface="Helvetica"/>
                <a:ea typeface="Helvetica"/>
                <a:cs typeface="Helvetica"/>
                <a:sym typeface="Helvetica"/>
              </a:defRPr>
            </a:pPr>
            <a:r>
              <a:t>Cardiovascular </a:t>
            </a:r>
            <a:br/>
            <a:r>
              <a:t>Health</a:t>
            </a:r>
          </a:p>
        </p:txBody>
      </p:sp>
      <p:sp>
        <p:nvSpPr>
          <p:cNvPr id="427" name="TextBox 31"/>
          <p:cNvSpPr txBox="1"/>
          <p:nvPr/>
        </p:nvSpPr>
        <p:spPr>
          <a:xfrm>
            <a:off x="6926460" y="5342801"/>
            <a:ext cx="2926082"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000">
                <a:solidFill>
                  <a:srgbClr val="FFFFFF"/>
                </a:solidFill>
                <a:latin typeface="Helvetica"/>
                <a:ea typeface="Helvetica"/>
                <a:cs typeface="Helvetica"/>
                <a:sym typeface="Helvetica"/>
              </a:defRPr>
            </a:pPr>
            <a:r>
              <a:t>Healthy</a:t>
            </a:r>
          </a:p>
          <a:p>
            <a:pPr defTabSz="1300480">
              <a:defRPr sz="3000">
                <a:solidFill>
                  <a:srgbClr val="FFFFFF"/>
                </a:solidFill>
                <a:latin typeface="Helvetica"/>
                <a:ea typeface="Helvetica"/>
                <a:cs typeface="Helvetica"/>
                <a:sym typeface="Helvetica"/>
              </a:defRPr>
            </a:pPr>
            <a:r>
              <a:t>Digestion</a:t>
            </a:r>
          </a:p>
        </p:txBody>
      </p:sp>
      <p:sp>
        <p:nvSpPr>
          <p:cNvPr id="428" name="TextBox 32"/>
          <p:cNvSpPr txBox="1"/>
          <p:nvPr/>
        </p:nvSpPr>
        <p:spPr>
          <a:xfrm>
            <a:off x="7398867" y="3690003"/>
            <a:ext cx="2926081"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000">
                <a:solidFill>
                  <a:srgbClr val="FFFFFF"/>
                </a:solidFill>
                <a:latin typeface="Helvetica"/>
                <a:ea typeface="Helvetica"/>
                <a:cs typeface="Helvetica"/>
                <a:sym typeface="Helvetica"/>
              </a:defRPr>
            </a:pPr>
            <a:r>
              <a:t>Hormone</a:t>
            </a:r>
          </a:p>
          <a:p>
            <a:pPr defTabSz="1300480">
              <a:defRPr sz="3000">
                <a:solidFill>
                  <a:srgbClr val="FFFFFF"/>
                </a:solidFill>
                <a:latin typeface="Helvetica"/>
                <a:ea typeface="Helvetica"/>
                <a:cs typeface="Helvetica"/>
                <a:sym typeface="Helvetica"/>
              </a:defRPr>
            </a:pPr>
            <a:r>
              <a:t>Modulation</a:t>
            </a:r>
          </a:p>
        </p:txBody>
      </p:sp>
      <p:pic>
        <p:nvPicPr>
          <p:cNvPr id="429" name="Image" descr="Image"/>
          <p:cNvPicPr>
            <a:picLocks noChangeAspect="1"/>
          </p:cNvPicPr>
          <p:nvPr/>
        </p:nvPicPr>
        <p:blipFill>
          <a:blip r:embed="rId10"/>
          <a:stretch>
            <a:fillRect/>
          </a:stretch>
        </p:blipFill>
        <p:spPr>
          <a:xfrm>
            <a:off x="3248282" y="8099489"/>
            <a:ext cx="3185050" cy="853453"/>
          </a:xfrm>
          <a:prstGeom prst="rect">
            <a:avLst/>
          </a:prstGeom>
          <a:ln w="12700">
            <a:miter lim="400000"/>
          </a:ln>
          <a:effectLst>
            <a:outerShdw blurRad="127000" dist="76200" dir="5520000" rotWithShape="0">
              <a:srgbClr val="000000">
                <a:alpha val="60000"/>
              </a:srgbClr>
            </a:outerShdw>
          </a:effectLst>
        </p:spPr>
      </p:pic>
      <p:sp>
        <p:nvSpPr>
          <p:cNvPr id="430" name="Title 1"/>
          <p:cNvSpPr txBox="1">
            <a:spLocks noGrp="1"/>
          </p:cNvSpPr>
          <p:nvPr>
            <p:ph type="title" idx="4294967295"/>
          </p:nvPr>
        </p:nvSpPr>
        <p:spPr>
          <a:xfrm>
            <a:off x="1747520" y="167749"/>
            <a:ext cx="9509761" cy="1608668"/>
          </a:xfrm>
          <a:prstGeom prst="rect">
            <a:avLst/>
          </a:prstGeom>
        </p:spPr>
        <p:txBody>
          <a:bodyPr lIns="48762" tIns="48762" rIns="48762" bIns="48762">
            <a:normAutofit fontScale="90000"/>
          </a:bodyPr>
          <a:lstStyle>
            <a:lvl1pPr marL="0" marR="0" defTabSz="676249">
              <a:defRPr sz="4992" spc="499">
                <a:solidFill>
                  <a:srgbClr val="0071AD"/>
                </a:solidFill>
                <a:uFillTx/>
                <a:latin typeface="Helvetica Light"/>
                <a:ea typeface="Helvetica Light"/>
                <a:cs typeface="Helvetica Light"/>
                <a:sym typeface="Helvetica Light"/>
              </a:defRPr>
            </a:lvl1pPr>
          </a:lstStyle>
          <a:p>
            <a:r>
              <a:t>ASEA Regulates Healthy Gene Expression</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417"/>
                                        </p:tgtEl>
                                        <p:attrNameLst>
                                          <p:attrName>style.visibility</p:attrName>
                                        </p:attrNameLst>
                                      </p:cBhvr>
                                      <p:to>
                                        <p:strVal val="visible"/>
                                      </p:to>
                                    </p:set>
                                    <p:animEffect transition="in" filter="wipe(up)">
                                      <p:cBhvr>
                                        <p:cTn id="7" dur="2750"/>
                                        <p:tgtEl>
                                          <p:spTgt spid="4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childTnLst>
                                    <p:set>
                                      <p:cBhvr>
                                        <p:cTn id="11" fill="hold"/>
                                        <p:tgtEl>
                                          <p:spTgt spid="418">
                                            <p:graphicEl>
                                              <a:chart seriesIdx="-4" categoryIdx="0" bldStep="category"/>
                                            </p:graphicEl>
                                          </p:spTgt>
                                        </p:tgtEl>
                                        <p:attrNameLst>
                                          <p:attrName>style.visibility</p:attrName>
                                        </p:attrNameLst>
                                      </p:cBhvr>
                                      <p:to>
                                        <p:strVal val="visible"/>
                                      </p:to>
                                    </p:set>
                                    <p:animEffect transition="in" filter="fade">
                                      <p:cBhvr>
                                        <p:cTn id="12" dur="1000"/>
                                        <p:tgtEl>
                                          <p:spTgt spid="418">
                                            <p:graphicEl>
                                              <a:chart seriesIdx="-4" categoryIdx="0" bldStep="category"/>
                                            </p:graphicEl>
                                          </p:spTgt>
                                        </p:tgtEl>
                                      </p:cBhvr>
                                    </p:animEffect>
                                  </p:childTnLst>
                                </p:cTn>
                              </p:par>
                            </p:childTnLst>
                          </p:cTn>
                        </p:par>
                        <p:par>
                          <p:cTn id="13" fill="hold">
                            <p:stCondLst>
                              <p:cond delay="1000"/>
                            </p:stCondLst>
                            <p:childTnLst>
                              <p:par>
                                <p:cTn id="14" presetID="10" presetClass="entr" fill="hold" grpId="3" nodeType="afterEffect">
                                  <p:stCondLst>
                                    <p:cond delay="0"/>
                                  </p:stCondLst>
                                  <p:iterate>
                                    <p:tmAbs val="0"/>
                                  </p:iterate>
                                  <p:childTnLst>
                                    <p:set>
                                      <p:cBhvr>
                                        <p:cTn id="15" fill="hold"/>
                                        <p:tgtEl>
                                          <p:spTgt spid="423"/>
                                        </p:tgtEl>
                                        <p:attrNameLst>
                                          <p:attrName>style.visibility</p:attrName>
                                        </p:attrNameLst>
                                      </p:cBhvr>
                                      <p:to>
                                        <p:strVal val="visible"/>
                                      </p:to>
                                    </p:set>
                                    <p:animEffect transition="in" filter="fade">
                                      <p:cBhvr>
                                        <p:cTn id="16" dur="750"/>
                                        <p:tgtEl>
                                          <p:spTgt spid="4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grpId="2" nodeType="clickEffect">
                                  <p:stCondLst>
                                    <p:cond delay="0"/>
                                  </p:stCondLst>
                                  <p:childTnLst>
                                    <p:set>
                                      <p:cBhvr>
                                        <p:cTn id="20" fill="hold"/>
                                        <p:tgtEl>
                                          <p:spTgt spid="418">
                                            <p:graphicEl>
                                              <a:chart seriesIdx="-4" categoryIdx="1" bldStep="category"/>
                                            </p:graphicEl>
                                          </p:spTgt>
                                        </p:tgtEl>
                                        <p:attrNameLst>
                                          <p:attrName>style.visibility</p:attrName>
                                        </p:attrNameLst>
                                      </p:cBhvr>
                                      <p:to>
                                        <p:strVal val="visible"/>
                                      </p:to>
                                    </p:set>
                                    <p:animEffect transition="in" filter="fade">
                                      <p:cBhvr>
                                        <p:cTn id="21" dur="1000"/>
                                        <p:tgtEl>
                                          <p:spTgt spid="418">
                                            <p:graphicEl>
                                              <a:chart seriesIdx="-4" categoryIdx="1" bldStep="category"/>
                                            </p:graphicEl>
                                          </p:spTgt>
                                        </p:tgtEl>
                                      </p:cBhvr>
                                    </p:animEffect>
                                  </p:childTnLst>
                                </p:cTn>
                              </p:par>
                            </p:childTnLst>
                          </p:cTn>
                        </p:par>
                        <p:par>
                          <p:cTn id="22" fill="hold">
                            <p:stCondLst>
                              <p:cond delay="1000"/>
                            </p:stCondLst>
                            <p:childTnLst>
                              <p:par>
                                <p:cTn id="23" presetID="10" presetClass="entr" fill="hold" grpId="4" nodeType="afterEffect">
                                  <p:stCondLst>
                                    <p:cond delay="0"/>
                                  </p:stCondLst>
                                  <p:iterate>
                                    <p:tmAbs val="0"/>
                                  </p:iterate>
                                  <p:childTnLst>
                                    <p:set>
                                      <p:cBhvr>
                                        <p:cTn id="24" fill="hold"/>
                                        <p:tgtEl>
                                          <p:spTgt spid="424"/>
                                        </p:tgtEl>
                                        <p:attrNameLst>
                                          <p:attrName>style.visibility</p:attrName>
                                        </p:attrNameLst>
                                      </p:cBhvr>
                                      <p:to>
                                        <p:strVal val="visible"/>
                                      </p:to>
                                    </p:set>
                                    <p:animEffect transition="in" filter="fade">
                                      <p:cBhvr>
                                        <p:cTn id="25" dur="750"/>
                                        <p:tgtEl>
                                          <p:spTgt spid="4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2" nodeType="clickEffect">
                                  <p:stCondLst>
                                    <p:cond delay="0"/>
                                  </p:stCondLst>
                                  <p:childTnLst>
                                    <p:set>
                                      <p:cBhvr>
                                        <p:cTn id="29" fill="hold"/>
                                        <p:tgtEl>
                                          <p:spTgt spid="418">
                                            <p:graphicEl>
                                              <a:chart seriesIdx="-4" categoryIdx="2" bldStep="category"/>
                                            </p:graphicEl>
                                          </p:spTgt>
                                        </p:tgtEl>
                                        <p:attrNameLst>
                                          <p:attrName>style.visibility</p:attrName>
                                        </p:attrNameLst>
                                      </p:cBhvr>
                                      <p:to>
                                        <p:strVal val="visible"/>
                                      </p:to>
                                    </p:set>
                                    <p:animEffect transition="in" filter="fade">
                                      <p:cBhvr>
                                        <p:cTn id="30" dur="1000"/>
                                        <p:tgtEl>
                                          <p:spTgt spid="418">
                                            <p:graphicEl>
                                              <a:chart seriesIdx="-4" categoryIdx="2" bldStep="category"/>
                                            </p:graphicEl>
                                          </p:spTgt>
                                        </p:tgtEl>
                                      </p:cBhvr>
                                    </p:animEffect>
                                  </p:childTnLst>
                                </p:cTn>
                              </p:par>
                            </p:childTnLst>
                          </p:cTn>
                        </p:par>
                        <p:par>
                          <p:cTn id="31" fill="hold">
                            <p:stCondLst>
                              <p:cond delay="1000"/>
                            </p:stCondLst>
                            <p:childTnLst>
                              <p:par>
                                <p:cTn id="32" presetID="10" presetClass="entr" fill="hold" grpId="5" nodeType="afterEffect">
                                  <p:stCondLst>
                                    <p:cond delay="0"/>
                                  </p:stCondLst>
                                  <p:iterate>
                                    <p:tmAbs val="0"/>
                                  </p:iterate>
                                  <p:childTnLst>
                                    <p:set>
                                      <p:cBhvr>
                                        <p:cTn id="33" fill="hold"/>
                                        <p:tgtEl>
                                          <p:spTgt spid="420"/>
                                        </p:tgtEl>
                                        <p:attrNameLst>
                                          <p:attrName>style.visibility</p:attrName>
                                        </p:attrNameLst>
                                      </p:cBhvr>
                                      <p:to>
                                        <p:strVal val="visible"/>
                                      </p:to>
                                    </p:set>
                                    <p:animEffect transition="in" filter="fade">
                                      <p:cBhvr>
                                        <p:cTn id="34" dur="750"/>
                                        <p:tgtEl>
                                          <p:spTgt spid="4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fill="hold" grpId="2" nodeType="clickEffect">
                                  <p:stCondLst>
                                    <p:cond delay="0"/>
                                  </p:stCondLst>
                                  <p:childTnLst>
                                    <p:set>
                                      <p:cBhvr>
                                        <p:cTn id="38" fill="hold"/>
                                        <p:tgtEl>
                                          <p:spTgt spid="418">
                                            <p:graphicEl>
                                              <a:chart seriesIdx="-4" categoryIdx="3" bldStep="category"/>
                                            </p:graphicEl>
                                          </p:spTgt>
                                        </p:tgtEl>
                                        <p:attrNameLst>
                                          <p:attrName>style.visibility</p:attrName>
                                        </p:attrNameLst>
                                      </p:cBhvr>
                                      <p:to>
                                        <p:strVal val="visible"/>
                                      </p:to>
                                    </p:set>
                                    <p:animEffect transition="in" filter="fade">
                                      <p:cBhvr>
                                        <p:cTn id="39" dur="1000"/>
                                        <p:tgtEl>
                                          <p:spTgt spid="418">
                                            <p:graphicEl>
                                              <a:chart seriesIdx="-4" categoryIdx="3" bldStep="category"/>
                                            </p:graphicEl>
                                          </p:spTgt>
                                        </p:tgtEl>
                                      </p:cBhvr>
                                    </p:animEffect>
                                  </p:childTnLst>
                                </p:cTn>
                              </p:par>
                            </p:childTnLst>
                          </p:cTn>
                        </p:par>
                        <p:par>
                          <p:cTn id="40" fill="hold">
                            <p:stCondLst>
                              <p:cond delay="1000"/>
                            </p:stCondLst>
                            <p:childTnLst>
                              <p:par>
                                <p:cTn id="41" presetID="10" presetClass="entr" fill="hold" grpId="6" nodeType="afterEffect">
                                  <p:stCondLst>
                                    <p:cond delay="0"/>
                                  </p:stCondLst>
                                  <p:iterate>
                                    <p:tmAbs val="0"/>
                                  </p:iterate>
                                  <p:childTnLst>
                                    <p:set>
                                      <p:cBhvr>
                                        <p:cTn id="42" fill="hold"/>
                                        <p:tgtEl>
                                          <p:spTgt spid="421"/>
                                        </p:tgtEl>
                                        <p:attrNameLst>
                                          <p:attrName>style.visibility</p:attrName>
                                        </p:attrNameLst>
                                      </p:cBhvr>
                                      <p:to>
                                        <p:strVal val="visible"/>
                                      </p:to>
                                    </p:set>
                                    <p:animEffect transition="in" filter="fade">
                                      <p:cBhvr>
                                        <p:cTn id="43" dur="750"/>
                                        <p:tgtEl>
                                          <p:spTgt spid="4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grpId="2" nodeType="clickEffect">
                                  <p:stCondLst>
                                    <p:cond delay="0"/>
                                  </p:stCondLst>
                                  <p:childTnLst>
                                    <p:set>
                                      <p:cBhvr>
                                        <p:cTn id="47" fill="hold"/>
                                        <p:tgtEl>
                                          <p:spTgt spid="418">
                                            <p:graphicEl>
                                              <a:chart seriesIdx="-4" categoryIdx="4" bldStep="category"/>
                                            </p:graphicEl>
                                          </p:spTgt>
                                        </p:tgtEl>
                                        <p:attrNameLst>
                                          <p:attrName>style.visibility</p:attrName>
                                        </p:attrNameLst>
                                      </p:cBhvr>
                                      <p:to>
                                        <p:strVal val="visible"/>
                                      </p:to>
                                    </p:set>
                                    <p:animEffect transition="in" filter="fade">
                                      <p:cBhvr>
                                        <p:cTn id="48" dur="1000"/>
                                        <p:tgtEl>
                                          <p:spTgt spid="418">
                                            <p:graphicEl>
                                              <a:chart seriesIdx="-4" categoryIdx="4" bldStep="category"/>
                                            </p:graphicEl>
                                          </p:spTgt>
                                        </p:tgtEl>
                                      </p:cBhvr>
                                    </p:animEffect>
                                  </p:childTnLst>
                                </p:cTn>
                              </p:par>
                            </p:childTnLst>
                          </p:cTn>
                        </p:par>
                        <p:par>
                          <p:cTn id="49" fill="hold">
                            <p:stCondLst>
                              <p:cond delay="1000"/>
                            </p:stCondLst>
                            <p:childTnLst>
                              <p:par>
                                <p:cTn id="50" presetID="10" presetClass="entr" fill="hold" grpId="7" nodeType="afterEffect">
                                  <p:stCondLst>
                                    <p:cond delay="0"/>
                                  </p:stCondLst>
                                  <p:iterate>
                                    <p:tmAbs val="0"/>
                                  </p:iterate>
                                  <p:childTnLst>
                                    <p:set>
                                      <p:cBhvr>
                                        <p:cTn id="51" fill="hold"/>
                                        <p:tgtEl>
                                          <p:spTgt spid="422"/>
                                        </p:tgtEl>
                                        <p:attrNameLst>
                                          <p:attrName>style.visibility</p:attrName>
                                        </p:attrNameLst>
                                      </p:cBhvr>
                                      <p:to>
                                        <p:strVal val="visible"/>
                                      </p:to>
                                    </p:set>
                                    <p:animEffect transition="in" filter="fade">
                                      <p:cBhvr>
                                        <p:cTn id="52" dur="75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animBg="1" advAuto="0"/>
      <p:bldGraphic spid="418" grpId="2">
        <p:bldSub>
          <a:bldChart bld="category"/>
        </p:bldSub>
      </p:bldGraphic>
      <p:bldP spid="420" grpId="5" animBg="1" advAuto="0"/>
      <p:bldP spid="421" grpId="6" animBg="1" advAuto="0"/>
      <p:bldP spid="422" grpId="7" animBg="1" advAuto="0"/>
      <p:bldP spid="423" grpId="3" animBg="1" advAuto="0"/>
      <p:bldP spid="424"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itle 1"/>
          <p:cNvSpPr/>
          <p:nvPr/>
        </p:nvSpPr>
        <p:spPr>
          <a:xfrm>
            <a:off x="1625599" y="1219199"/>
            <a:ext cx="9753602" cy="1219201"/>
          </a:xfrm>
          <a:prstGeom prst="rect">
            <a:avLst/>
          </a:prstGeom>
          <a:solidFill>
            <a:srgbClr val="FFFFFF"/>
          </a:solidFill>
          <a:ln w="12700">
            <a:miter lim="400000"/>
          </a:ln>
        </p:spPr>
        <p:txBody>
          <a:bodyPr lIns="48767" tIns="48767" rIns="48767" bIns="48767" anchor="ctr"/>
          <a:lstStyle/>
          <a:p>
            <a:pPr defTabSz="1300480">
              <a:defRPr sz="6200" b="1" u="sng">
                <a:solidFill>
                  <a:srgbClr val="002060"/>
                </a:solidFill>
                <a:latin typeface="Calibri"/>
                <a:ea typeface="Calibri"/>
                <a:cs typeface="Calibri"/>
                <a:sym typeface="Calibri"/>
              </a:defRPr>
            </a:pPr>
            <a:endParaRPr/>
          </a:p>
        </p:txBody>
      </p:sp>
      <p:sp>
        <p:nvSpPr>
          <p:cNvPr id="435" name="Title 1"/>
          <p:cNvSpPr txBox="1">
            <a:spLocks noGrp="1"/>
          </p:cNvSpPr>
          <p:nvPr>
            <p:ph type="title"/>
          </p:nvPr>
        </p:nvSpPr>
        <p:spPr>
          <a:xfrm>
            <a:off x="650239" y="264019"/>
            <a:ext cx="11704322" cy="1354783"/>
          </a:xfrm>
          <a:prstGeom prst="rect">
            <a:avLst/>
          </a:prstGeom>
        </p:spPr>
        <p:txBody>
          <a:bodyPr/>
          <a:lstStyle/>
          <a:p>
            <a:pPr>
              <a:defRPr sz="5300" spc="530"/>
            </a:pPr>
            <a:r>
              <a:t>ASEA: Athletic Breakthrough</a:t>
            </a:r>
          </a:p>
        </p:txBody>
      </p:sp>
      <p:pic>
        <p:nvPicPr>
          <p:cNvPr id="436" name="Picture 3" descr="Picture 3"/>
          <p:cNvPicPr>
            <a:picLocks noChangeAspect="1"/>
          </p:cNvPicPr>
          <p:nvPr/>
        </p:nvPicPr>
        <p:blipFill>
          <a:blip r:embed="rId3"/>
          <a:stretch>
            <a:fillRect/>
          </a:stretch>
        </p:blipFill>
        <p:spPr>
          <a:xfrm>
            <a:off x="1987436" y="2270292"/>
            <a:ext cx="5249586" cy="3558647"/>
          </a:xfrm>
          <a:prstGeom prst="rect">
            <a:avLst/>
          </a:prstGeom>
          <a:ln w="25400">
            <a:miter lim="400000"/>
          </a:ln>
          <a:effectLst>
            <a:outerShdw blurRad="127000" dist="76200" dir="5520000" rotWithShape="0">
              <a:srgbClr val="000000">
                <a:alpha val="60000"/>
              </a:srgbClr>
            </a:outerShdw>
          </a:effectLst>
        </p:spPr>
      </p:pic>
      <p:sp>
        <p:nvSpPr>
          <p:cNvPr id="437" name="TextBox 10"/>
          <p:cNvSpPr txBox="1"/>
          <p:nvPr/>
        </p:nvSpPr>
        <p:spPr>
          <a:xfrm>
            <a:off x="7633288" y="2004015"/>
            <a:ext cx="5527041" cy="4682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algn="l" defTabSz="1300480">
              <a:defRPr sz="3800">
                <a:solidFill>
                  <a:srgbClr val="595959"/>
                </a:solidFill>
                <a:latin typeface="Calibri"/>
                <a:ea typeface="Calibri"/>
                <a:cs typeface="Calibri"/>
                <a:sym typeface="Calibri"/>
              </a:defRPr>
            </a:pPr>
            <a:r>
              <a:t>ASEA is empowering Athletes to experience improvements in…</a:t>
            </a:r>
          </a:p>
          <a:p>
            <a:pPr marL="620485" indent="-620485" algn="l" defTabSz="1300480">
              <a:spcBef>
                <a:spcPts val="1300"/>
              </a:spcBef>
              <a:buClr>
                <a:schemeClr val="accent5">
                  <a:hueOff val="-608018"/>
                  <a:satOff val="-16379"/>
                  <a:lumOff val="25127"/>
                </a:schemeClr>
              </a:buClr>
              <a:buSzPct val="100000"/>
              <a:buChar char="‣"/>
              <a:defRPr sz="3800" i="1">
                <a:solidFill>
                  <a:srgbClr val="595959"/>
                </a:solidFill>
                <a:latin typeface="Calibri"/>
                <a:ea typeface="Calibri"/>
                <a:cs typeface="Calibri"/>
                <a:sym typeface="Calibri"/>
              </a:defRPr>
            </a:pPr>
            <a:r>
              <a:t>Endurance </a:t>
            </a:r>
          </a:p>
          <a:p>
            <a:pPr marL="620485" indent="-620485" algn="l" defTabSz="1300480">
              <a:spcBef>
                <a:spcPts val="1300"/>
              </a:spcBef>
              <a:buClr>
                <a:schemeClr val="accent5">
                  <a:hueOff val="-608018"/>
                  <a:satOff val="-16379"/>
                  <a:lumOff val="25127"/>
                </a:schemeClr>
              </a:buClr>
              <a:buSzPct val="100000"/>
              <a:buChar char="‣"/>
              <a:defRPr sz="3800" i="1">
                <a:solidFill>
                  <a:srgbClr val="595959"/>
                </a:solidFill>
                <a:latin typeface="Calibri"/>
                <a:ea typeface="Calibri"/>
                <a:cs typeface="Calibri"/>
                <a:sym typeface="Calibri"/>
              </a:defRPr>
            </a:pPr>
            <a:r>
              <a:t>Strength </a:t>
            </a:r>
          </a:p>
          <a:p>
            <a:pPr marL="620485" indent="-620485" algn="l" defTabSz="1300480">
              <a:spcBef>
                <a:spcPts val="1300"/>
              </a:spcBef>
              <a:buClr>
                <a:schemeClr val="accent5">
                  <a:hueOff val="-608018"/>
                  <a:satOff val="-16379"/>
                  <a:lumOff val="25127"/>
                </a:schemeClr>
              </a:buClr>
              <a:buSzPct val="100000"/>
              <a:buChar char="‣"/>
              <a:defRPr sz="3800" i="1">
                <a:solidFill>
                  <a:srgbClr val="595959"/>
                </a:solidFill>
                <a:latin typeface="Calibri"/>
                <a:ea typeface="Calibri"/>
                <a:cs typeface="Calibri"/>
                <a:sym typeface="Calibri"/>
              </a:defRPr>
            </a:pPr>
            <a:r>
              <a:t>Recovery </a:t>
            </a:r>
          </a:p>
          <a:p>
            <a:pPr marL="620485" indent="-620485" algn="l" defTabSz="1300480">
              <a:spcBef>
                <a:spcPts val="1300"/>
              </a:spcBef>
              <a:buClr>
                <a:schemeClr val="accent5">
                  <a:hueOff val="-608018"/>
                  <a:satOff val="-16379"/>
                  <a:lumOff val="25127"/>
                </a:schemeClr>
              </a:buClr>
              <a:buSzPct val="100000"/>
              <a:buChar char="‣"/>
              <a:defRPr sz="3800" i="1">
                <a:solidFill>
                  <a:srgbClr val="595959"/>
                </a:solidFill>
                <a:latin typeface="Calibri"/>
                <a:ea typeface="Calibri"/>
                <a:cs typeface="Calibri"/>
                <a:sym typeface="Calibri"/>
              </a:defRPr>
            </a:pPr>
            <a:r>
              <a:t>Mental Stamina </a:t>
            </a:r>
          </a:p>
        </p:txBody>
      </p:sp>
      <p:sp>
        <p:nvSpPr>
          <p:cNvPr id="438" name="TextBox 1"/>
          <p:cNvSpPr txBox="1"/>
          <p:nvPr/>
        </p:nvSpPr>
        <p:spPr>
          <a:xfrm>
            <a:off x="7542524" y="7096893"/>
            <a:ext cx="5318035" cy="120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algn="l" defTabSz="1300480">
              <a:defRPr sz="2400" i="1">
                <a:solidFill>
                  <a:srgbClr val="595959"/>
                </a:solidFill>
                <a:latin typeface="Calibri"/>
                <a:ea typeface="Calibri"/>
                <a:cs typeface="Calibri"/>
                <a:sym typeface="Calibri"/>
              </a:defRPr>
            </a:lvl1pPr>
          </a:lstStyle>
          <a:p>
            <a:r>
              <a:t>* ASEA is made from Salt and Water and therefore does NOT contain any banned substances.</a:t>
            </a:r>
          </a:p>
        </p:txBody>
      </p:sp>
      <p:pic>
        <p:nvPicPr>
          <p:cNvPr id="439" name="ASEA REDOX Bottle.jpg" descr="ASEA REDOX Bottle.jpg"/>
          <p:cNvPicPr>
            <a:picLocks noChangeAspect="1"/>
          </p:cNvPicPr>
          <p:nvPr/>
        </p:nvPicPr>
        <p:blipFill>
          <a:blip r:embed="rId4"/>
          <a:srcRect t="132" b="132"/>
          <a:stretch>
            <a:fillRect/>
          </a:stretch>
        </p:blipFill>
        <p:spPr>
          <a:xfrm>
            <a:off x="274106" y="1845050"/>
            <a:ext cx="1599730" cy="4974768"/>
          </a:xfrm>
          <a:prstGeom prst="rect">
            <a:avLst/>
          </a:prstGeom>
          <a:ln w="12700">
            <a:miter lim="400000"/>
          </a:ln>
        </p:spPr>
      </p:pic>
      <p:pic>
        <p:nvPicPr>
          <p:cNvPr id="440" name="Picture 11" descr="Picture 11"/>
          <p:cNvPicPr>
            <a:picLocks noChangeAspect="1"/>
          </p:cNvPicPr>
          <p:nvPr/>
        </p:nvPicPr>
        <p:blipFill>
          <a:blip r:embed="rId5"/>
          <a:stretch>
            <a:fillRect/>
          </a:stretch>
        </p:blipFill>
        <p:spPr>
          <a:xfrm>
            <a:off x="2173829" y="2457881"/>
            <a:ext cx="4876801" cy="3183468"/>
          </a:xfrm>
          <a:prstGeom prst="rect">
            <a:avLst/>
          </a:prstGeom>
          <a:ln w="25400">
            <a:miter lim="400000"/>
          </a:ln>
          <a:effectLst>
            <a:outerShdw blurRad="127000" dist="76200" dir="5520000" rotWithShape="0">
              <a:srgbClr val="000000">
                <a:alpha val="60000"/>
              </a:srgbClr>
            </a:outerShdw>
          </a:effectLst>
        </p:spPr>
      </p:pic>
      <p:sp>
        <p:nvSpPr>
          <p:cNvPr id="441" name="Mice drinking ASEA for only 7 days ran 29% further to exhaustion!"/>
          <p:cNvSpPr/>
          <p:nvPr/>
        </p:nvSpPr>
        <p:spPr>
          <a:xfrm>
            <a:off x="2710011" y="6396473"/>
            <a:ext cx="3804437" cy="2369466"/>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lstStyle/>
          <a:p>
            <a:pPr defTabSz="866986">
              <a:spcBef>
                <a:spcPts val="900"/>
              </a:spcBef>
              <a:defRPr sz="3000">
                <a:solidFill>
                  <a:srgbClr val="6C6C6C"/>
                </a:solidFill>
                <a:latin typeface="Helvetica Light"/>
                <a:ea typeface="Helvetica Light"/>
                <a:cs typeface="Helvetica Light"/>
                <a:sym typeface="Helvetica Light"/>
              </a:defRPr>
            </a:pPr>
            <a:r>
              <a:rPr>
                <a:solidFill>
                  <a:srgbClr val="3DA547"/>
                </a:solidFill>
              </a:rPr>
              <a:t>Mice drinking ASEA for only 7 days</a:t>
            </a:r>
            <a:br>
              <a:rPr>
                <a:solidFill>
                  <a:srgbClr val="3DA547"/>
                </a:solidFill>
              </a:rPr>
            </a:br>
            <a:r>
              <a:rPr>
                <a:solidFill>
                  <a:srgbClr val="3DA547"/>
                </a:solidFill>
              </a:rPr>
              <a:t>ran </a:t>
            </a:r>
            <a:r>
              <a:rPr b="1">
                <a:solidFill>
                  <a:srgbClr val="3DA547"/>
                </a:solidFill>
                <a:latin typeface="Helvetica"/>
                <a:ea typeface="Helvetica"/>
                <a:cs typeface="Helvetica"/>
                <a:sym typeface="Helvetica"/>
              </a:rPr>
              <a:t>29% further</a:t>
            </a:r>
            <a:r>
              <a:rPr>
                <a:solidFill>
                  <a:srgbClr val="3DA547"/>
                </a:solidFill>
              </a:rPr>
              <a:t> to exhaustion!</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36"/>
                                        </p:tgtEl>
                                        <p:attrNameLst>
                                          <p:attrName>style.visibility</p:attrName>
                                        </p:attrNameLst>
                                      </p:cBhvr>
                                      <p:to>
                                        <p:strVal val="visible"/>
                                      </p:to>
                                    </p:set>
                                    <p:anim calcmode="lin" valueType="num">
                                      <p:cBhvr>
                                        <p:cTn id="7" dur="1000" fill="hold"/>
                                        <p:tgtEl>
                                          <p:spTgt spid="436"/>
                                        </p:tgtEl>
                                        <p:attrNameLst>
                                          <p:attrName>ppt_w</p:attrName>
                                        </p:attrNameLst>
                                      </p:cBhvr>
                                      <p:tavLst>
                                        <p:tav tm="0">
                                          <p:val>
                                            <p:fltVal val="0"/>
                                          </p:val>
                                        </p:tav>
                                        <p:tav tm="100000">
                                          <p:val>
                                            <p:strVal val="#ppt_w"/>
                                          </p:val>
                                        </p:tav>
                                      </p:tavLst>
                                    </p:anim>
                                    <p:anim calcmode="lin" valueType="num">
                                      <p:cBhvr>
                                        <p:cTn id="8" dur="1000" fill="hold"/>
                                        <p:tgtEl>
                                          <p:spTgt spid="43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439"/>
                                        </p:tgtEl>
                                        <p:attrNameLst>
                                          <p:attrName>style.visibility</p:attrName>
                                        </p:attrNameLst>
                                      </p:cBhvr>
                                      <p:to>
                                        <p:strVal val="visible"/>
                                      </p:to>
                                    </p:set>
                                    <p:anim calcmode="lin" valueType="num">
                                      <p:cBhvr>
                                        <p:cTn id="12" dur="500" fill="hold"/>
                                        <p:tgtEl>
                                          <p:spTgt spid="439"/>
                                        </p:tgtEl>
                                        <p:attrNameLst>
                                          <p:attrName>ppt_x</p:attrName>
                                        </p:attrNameLst>
                                      </p:cBhvr>
                                      <p:tavLst>
                                        <p:tav tm="0">
                                          <p:val>
                                            <p:strVal val="0-#ppt_w/2"/>
                                          </p:val>
                                        </p:tav>
                                        <p:tav tm="100000">
                                          <p:val>
                                            <p:strVal val="#ppt_x"/>
                                          </p:val>
                                        </p:tav>
                                      </p:tavLst>
                                    </p:anim>
                                    <p:anim calcmode="lin" valueType="num">
                                      <p:cBhvr>
                                        <p:cTn id="13" dur="500" fill="hold"/>
                                        <p:tgtEl>
                                          <p:spTgt spid="43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0" presetClass="entr" fill="hold" grpId="3" nodeType="afterEffect">
                                  <p:stCondLst>
                                    <p:cond delay="0"/>
                                  </p:stCondLst>
                                  <p:iterate>
                                    <p:tmAbs val="0"/>
                                  </p:iterate>
                                  <p:childTnLst>
                                    <p:set>
                                      <p:cBhvr>
                                        <p:cTn id="16" fill="hold"/>
                                        <p:tgtEl>
                                          <p:spTgt spid="437">
                                            <p:bg/>
                                          </p:spTgt>
                                        </p:tgtEl>
                                        <p:attrNameLst>
                                          <p:attrName>style.visibility</p:attrName>
                                        </p:attrNameLst>
                                      </p:cBhvr>
                                      <p:to>
                                        <p:strVal val="visible"/>
                                      </p:to>
                                    </p:set>
                                    <p:animEffect transition="in" filter="fade">
                                      <p:cBhvr>
                                        <p:cTn id="17" dur="1000"/>
                                        <p:tgtEl>
                                          <p:spTgt spid="437">
                                            <p:bg/>
                                          </p:spTgt>
                                        </p:tgtEl>
                                      </p:cBhvr>
                                    </p:animEffect>
                                  </p:childTnLst>
                                </p:cTn>
                              </p:par>
                              <p:par>
                                <p:cTn id="18" presetID="10" presetClass="entr" presetSubtype="0" fill="hold" grpId="3" nodeType="withEffect">
                                  <p:stCondLst>
                                    <p:cond delay="0"/>
                                  </p:stCondLst>
                                  <p:iterate>
                                    <p:tmAbs val="0"/>
                                  </p:iterate>
                                  <p:childTnLst>
                                    <p:set>
                                      <p:cBhvr>
                                        <p:cTn id="19" fill="hold"/>
                                        <p:tgtEl>
                                          <p:spTgt spid="437">
                                            <p:txEl>
                                              <p:pRg st="0" end="0"/>
                                            </p:txEl>
                                          </p:spTgt>
                                        </p:tgtEl>
                                        <p:attrNameLst>
                                          <p:attrName>style.visibility</p:attrName>
                                        </p:attrNameLst>
                                      </p:cBhvr>
                                      <p:to>
                                        <p:strVal val="visible"/>
                                      </p:to>
                                    </p:set>
                                    <p:animEffect transition="in" filter="fade">
                                      <p:cBhvr>
                                        <p:cTn id="20" dur="1000"/>
                                        <p:tgtEl>
                                          <p:spTgt spid="43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3" nodeType="clickEffect">
                                  <p:stCondLst>
                                    <p:cond delay="0"/>
                                  </p:stCondLst>
                                  <p:iterate>
                                    <p:tmAbs val="0"/>
                                  </p:iterate>
                                  <p:childTnLst>
                                    <p:set>
                                      <p:cBhvr>
                                        <p:cTn id="24" fill="hold"/>
                                        <p:tgtEl>
                                          <p:spTgt spid="437">
                                            <p:txEl>
                                              <p:pRg st="1" end="1"/>
                                            </p:txEl>
                                          </p:spTgt>
                                        </p:tgtEl>
                                        <p:attrNameLst>
                                          <p:attrName>style.visibility</p:attrName>
                                        </p:attrNameLst>
                                      </p:cBhvr>
                                      <p:to>
                                        <p:strVal val="visible"/>
                                      </p:to>
                                    </p:set>
                                    <p:animEffect transition="in" filter="fade">
                                      <p:cBhvr>
                                        <p:cTn id="25" dur="1000"/>
                                        <p:tgtEl>
                                          <p:spTgt spid="437">
                                            <p:txEl>
                                              <p:pRg st="1" end="1"/>
                                            </p:txEl>
                                          </p:spTgt>
                                        </p:tgtEl>
                                      </p:cBhvr>
                                    </p:animEffect>
                                  </p:childTnLst>
                                </p:cTn>
                              </p:par>
                            </p:childTnLst>
                          </p:cTn>
                        </p:par>
                        <p:par>
                          <p:cTn id="26" fill="hold">
                            <p:stCondLst>
                              <p:cond delay="1000"/>
                            </p:stCondLst>
                            <p:childTnLst>
                              <p:par>
                                <p:cTn id="27" presetID="10" presetClass="entr" fill="hold" grpId="3" nodeType="afterEffect">
                                  <p:stCondLst>
                                    <p:cond delay="0"/>
                                  </p:stCondLst>
                                  <p:iterate>
                                    <p:tmAbs val="0"/>
                                  </p:iterate>
                                  <p:childTnLst>
                                    <p:set>
                                      <p:cBhvr>
                                        <p:cTn id="28" fill="hold"/>
                                        <p:tgtEl>
                                          <p:spTgt spid="437">
                                            <p:txEl>
                                              <p:pRg st="2" end="2"/>
                                            </p:txEl>
                                          </p:spTgt>
                                        </p:tgtEl>
                                        <p:attrNameLst>
                                          <p:attrName>style.visibility</p:attrName>
                                        </p:attrNameLst>
                                      </p:cBhvr>
                                      <p:to>
                                        <p:strVal val="visible"/>
                                      </p:to>
                                    </p:set>
                                    <p:animEffect transition="in" filter="fade">
                                      <p:cBhvr>
                                        <p:cTn id="29" dur="1000"/>
                                        <p:tgtEl>
                                          <p:spTgt spid="437">
                                            <p:txEl>
                                              <p:pRg st="2" end="2"/>
                                            </p:txEl>
                                          </p:spTgt>
                                        </p:tgtEl>
                                      </p:cBhvr>
                                    </p:animEffect>
                                  </p:childTnLst>
                                </p:cTn>
                              </p:par>
                            </p:childTnLst>
                          </p:cTn>
                        </p:par>
                        <p:par>
                          <p:cTn id="30" fill="hold">
                            <p:stCondLst>
                              <p:cond delay="2000"/>
                            </p:stCondLst>
                            <p:childTnLst>
                              <p:par>
                                <p:cTn id="31" presetID="10" presetClass="entr" fill="hold" grpId="3" nodeType="afterEffect">
                                  <p:stCondLst>
                                    <p:cond delay="0"/>
                                  </p:stCondLst>
                                  <p:iterate>
                                    <p:tmAbs val="0"/>
                                  </p:iterate>
                                  <p:childTnLst>
                                    <p:set>
                                      <p:cBhvr>
                                        <p:cTn id="32" fill="hold"/>
                                        <p:tgtEl>
                                          <p:spTgt spid="437">
                                            <p:txEl>
                                              <p:pRg st="3" end="3"/>
                                            </p:txEl>
                                          </p:spTgt>
                                        </p:tgtEl>
                                        <p:attrNameLst>
                                          <p:attrName>style.visibility</p:attrName>
                                        </p:attrNameLst>
                                      </p:cBhvr>
                                      <p:to>
                                        <p:strVal val="visible"/>
                                      </p:to>
                                    </p:set>
                                    <p:animEffect transition="in" filter="fade">
                                      <p:cBhvr>
                                        <p:cTn id="33" dur="1000"/>
                                        <p:tgtEl>
                                          <p:spTgt spid="437">
                                            <p:txEl>
                                              <p:pRg st="3" end="3"/>
                                            </p:txEl>
                                          </p:spTgt>
                                        </p:tgtEl>
                                      </p:cBhvr>
                                    </p:animEffect>
                                  </p:childTnLst>
                                </p:cTn>
                              </p:par>
                            </p:childTnLst>
                          </p:cTn>
                        </p:par>
                        <p:par>
                          <p:cTn id="34" fill="hold">
                            <p:stCondLst>
                              <p:cond delay="3000"/>
                            </p:stCondLst>
                            <p:childTnLst>
                              <p:par>
                                <p:cTn id="35" presetID="10" presetClass="entr" fill="hold" grpId="3" nodeType="afterEffect">
                                  <p:stCondLst>
                                    <p:cond delay="0"/>
                                  </p:stCondLst>
                                  <p:iterate>
                                    <p:tmAbs val="0"/>
                                  </p:iterate>
                                  <p:childTnLst>
                                    <p:set>
                                      <p:cBhvr>
                                        <p:cTn id="36" fill="hold"/>
                                        <p:tgtEl>
                                          <p:spTgt spid="437">
                                            <p:txEl>
                                              <p:pRg st="4" end="4"/>
                                            </p:txEl>
                                          </p:spTgt>
                                        </p:tgtEl>
                                        <p:attrNameLst>
                                          <p:attrName>style.visibility</p:attrName>
                                        </p:attrNameLst>
                                      </p:cBhvr>
                                      <p:to>
                                        <p:strVal val="visible"/>
                                      </p:to>
                                    </p:set>
                                    <p:animEffect transition="in" filter="fade">
                                      <p:cBhvr>
                                        <p:cTn id="37" dur="1000"/>
                                        <p:tgtEl>
                                          <p:spTgt spid="437">
                                            <p:txEl>
                                              <p:pRg st="4" end="4"/>
                                            </p:txEl>
                                          </p:spTgt>
                                        </p:tgtEl>
                                      </p:cBhvr>
                                    </p:animEffect>
                                  </p:childTnLst>
                                </p:cTn>
                              </p:par>
                            </p:childTnLst>
                          </p:cTn>
                        </p:par>
                        <p:par>
                          <p:cTn id="38" fill="hold">
                            <p:stCondLst>
                              <p:cond delay="4000"/>
                            </p:stCondLst>
                            <p:childTnLst>
                              <p:par>
                                <p:cTn id="39" presetID="2" presetClass="entr" presetSubtype="4" fill="hold" grpId="4" nodeType="afterEffect">
                                  <p:stCondLst>
                                    <p:cond delay="0"/>
                                  </p:stCondLst>
                                  <p:iterate>
                                    <p:tmAbs val="0"/>
                                  </p:iterate>
                                  <p:childTnLst>
                                    <p:set>
                                      <p:cBhvr>
                                        <p:cTn id="40" fill="hold"/>
                                        <p:tgtEl>
                                          <p:spTgt spid="438"/>
                                        </p:tgtEl>
                                        <p:attrNameLst>
                                          <p:attrName>style.visibility</p:attrName>
                                        </p:attrNameLst>
                                      </p:cBhvr>
                                      <p:to>
                                        <p:strVal val="visible"/>
                                      </p:to>
                                    </p:se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fill="hold" grpId="5" nodeType="clickEffect">
                                  <p:stCondLst>
                                    <p:cond delay="0"/>
                                  </p:stCondLst>
                                  <p:iterate>
                                    <p:tmAbs val="0"/>
                                  </p:iterate>
                                  <p:childTnLst>
                                    <p:animEffect transition="out" filter="fade">
                                      <p:cBhvr>
                                        <p:cTn id="46" dur="500" fill="hold"/>
                                        <p:tgtEl>
                                          <p:spTgt spid="436"/>
                                        </p:tgtEl>
                                      </p:cBhvr>
                                    </p:animEffect>
                                    <p:set>
                                      <p:cBhvr>
                                        <p:cTn id="47" fill="hold">
                                          <p:stCondLst>
                                            <p:cond delay="499"/>
                                          </p:stCondLst>
                                        </p:cTn>
                                        <p:tgtEl>
                                          <p:spTgt spid="436"/>
                                        </p:tgtEl>
                                        <p:attrNameLst>
                                          <p:attrName>style.visibility</p:attrName>
                                        </p:attrNameLst>
                                      </p:cBhvr>
                                      <p:to>
                                        <p:strVal val="hidden"/>
                                      </p:to>
                                    </p:set>
                                  </p:childTnLst>
                                </p:cTn>
                              </p:par>
                            </p:childTnLst>
                          </p:cTn>
                        </p:par>
                        <p:par>
                          <p:cTn id="48" fill="hold">
                            <p:stCondLst>
                              <p:cond delay="500"/>
                            </p:stCondLst>
                            <p:childTnLst>
                              <p:par>
                                <p:cTn id="49" presetID="23" presetClass="entr" presetSubtype="16" fill="hold" grpId="6" nodeType="afterEffect">
                                  <p:stCondLst>
                                    <p:cond delay="0"/>
                                  </p:stCondLst>
                                  <p:iterate>
                                    <p:tmAbs val="0"/>
                                  </p:iterate>
                                  <p:childTnLst>
                                    <p:set>
                                      <p:cBhvr>
                                        <p:cTn id="50" fill="hold"/>
                                        <p:tgtEl>
                                          <p:spTgt spid="440"/>
                                        </p:tgtEl>
                                        <p:attrNameLst>
                                          <p:attrName>style.visibility</p:attrName>
                                        </p:attrNameLst>
                                      </p:cBhvr>
                                      <p:to>
                                        <p:strVal val="visible"/>
                                      </p:to>
                                    </p:set>
                                    <p:anim calcmode="lin" valueType="num">
                                      <p:cBhvr>
                                        <p:cTn id="51" dur="1000" fill="hold"/>
                                        <p:tgtEl>
                                          <p:spTgt spid="440"/>
                                        </p:tgtEl>
                                        <p:attrNameLst>
                                          <p:attrName>ppt_w</p:attrName>
                                        </p:attrNameLst>
                                      </p:cBhvr>
                                      <p:tavLst>
                                        <p:tav tm="0">
                                          <p:val>
                                            <p:fltVal val="0"/>
                                          </p:val>
                                        </p:tav>
                                        <p:tav tm="100000">
                                          <p:val>
                                            <p:strVal val="#ppt_w"/>
                                          </p:val>
                                        </p:tav>
                                      </p:tavLst>
                                    </p:anim>
                                    <p:anim calcmode="lin" valueType="num">
                                      <p:cBhvr>
                                        <p:cTn id="52" dur="1000" fill="hold"/>
                                        <p:tgtEl>
                                          <p:spTgt spid="440"/>
                                        </p:tgtEl>
                                        <p:attrNameLst>
                                          <p:attrName>ppt_h</p:attrName>
                                        </p:attrNameLst>
                                      </p:cBhvr>
                                      <p:tavLst>
                                        <p:tav tm="0">
                                          <p:val>
                                            <p:fltVal val="0"/>
                                          </p:val>
                                        </p:tav>
                                        <p:tav tm="100000">
                                          <p:val>
                                            <p:strVal val="#ppt_h"/>
                                          </p:val>
                                        </p:tav>
                                      </p:tavLst>
                                    </p:anim>
                                  </p:childTnLst>
                                </p:cTn>
                              </p:par>
                            </p:childTnLst>
                          </p:cTn>
                        </p:par>
                        <p:par>
                          <p:cTn id="53" fill="hold">
                            <p:stCondLst>
                              <p:cond delay="1500"/>
                            </p:stCondLst>
                            <p:childTnLst>
                              <p:par>
                                <p:cTn id="54" presetID="23" presetClass="entr" presetSubtype="16" fill="hold" grpId="7" nodeType="afterEffect">
                                  <p:stCondLst>
                                    <p:cond delay="0"/>
                                  </p:stCondLst>
                                  <p:iterate>
                                    <p:tmAbs val="0"/>
                                  </p:iterate>
                                  <p:childTnLst>
                                    <p:set>
                                      <p:cBhvr>
                                        <p:cTn id="55" fill="hold"/>
                                        <p:tgtEl>
                                          <p:spTgt spid="441"/>
                                        </p:tgtEl>
                                        <p:attrNameLst>
                                          <p:attrName>style.visibility</p:attrName>
                                        </p:attrNameLst>
                                      </p:cBhvr>
                                      <p:to>
                                        <p:strVal val="visible"/>
                                      </p:to>
                                    </p:set>
                                    <p:anim calcmode="lin" valueType="num">
                                      <p:cBhvr>
                                        <p:cTn id="56" dur="1000" fill="hold"/>
                                        <p:tgtEl>
                                          <p:spTgt spid="441"/>
                                        </p:tgtEl>
                                        <p:attrNameLst>
                                          <p:attrName>ppt_w</p:attrName>
                                        </p:attrNameLst>
                                      </p:cBhvr>
                                      <p:tavLst>
                                        <p:tav tm="0">
                                          <p:val>
                                            <p:fltVal val="0"/>
                                          </p:val>
                                        </p:tav>
                                        <p:tav tm="100000">
                                          <p:val>
                                            <p:strVal val="#ppt_w"/>
                                          </p:val>
                                        </p:tav>
                                      </p:tavLst>
                                    </p:anim>
                                    <p:anim calcmode="lin" valueType="num">
                                      <p:cBhvr>
                                        <p:cTn id="57" dur="1000" fill="hold"/>
                                        <p:tgtEl>
                                          <p:spTgt spid="4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animBg="1" advAuto="0"/>
      <p:bldP spid="436" grpId="5" animBg="1" advAuto="0"/>
      <p:bldP spid="437" grpId="3" build="p" bldLvl="5" animBg="1" advAuto="0"/>
      <p:bldP spid="438" grpId="4" animBg="1" advAuto="0"/>
      <p:bldP spid="439" grpId="2" animBg="1" advAuto="0"/>
      <p:bldP spid="440" grpId="6" animBg="1" advAuto="0"/>
      <p:bldP spid="441" grpId="7"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Who Can Benefit from Redox Technology?"/>
          <p:cNvSpPr txBox="1">
            <a:spLocks noGrp="1"/>
          </p:cNvSpPr>
          <p:nvPr>
            <p:ph type="title"/>
          </p:nvPr>
        </p:nvSpPr>
        <p:spPr>
          <a:xfrm>
            <a:off x="562682" y="440869"/>
            <a:ext cx="11879436" cy="1354783"/>
          </a:xfrm>
          <a:prstGeom prst="rect">
            <a:avLst/>
          </a:prstGeom>
        </p:spPr>
        <p:txBody>
          <a:bodyPr/>
          <a:lstStyle>
            <a:lvl1pPr>
              <a:defRPr sz="4000" spc="400"/>
            </a:lvl1pPr>
          </a:lstStyle>
          <a:p>
            <a:r>
              <a:t>Who Can Benefit from Redox Technology?</a:t>
            </a:r>
          </a:p>
        </p:txBody>
      </p:sp>
      <p:grpSp>
        <p:nvGrpSpPr>
          <p:cNvPr id="448" name="Group"/>
          <p:cNvGrpSpPr/>
          <p:nvPr/>
        </p:nvGrpSpPr>
        <p:grpSpPr>
          <a:xfrm>
            <a:off x="4774410" y="2972536"/>
            <a:ext cx="3900327" cy="3398195"/>
            <a:chOff x="0" y="0"/>
            <a:chExt cx="3900325" cy="3398193"/>
          </a:xfrm>
        </p:grpSpPr>
        <p:pic>
          <p:nvPicPr>
            <p:cNvPr id="446" name="asea recover photo.png" descr="asea recover photo.png"/>
            <p:cNvPicPr>
              <a:picLocks noChangeAspect="1"/>
            </p:cNvPicPr>
            <p:nvPr/>
          </p:nvPicPr>
          <p:blipFill>
            <a:blip r:embed="rId3"/>
            <a:stretch>
              <a:fillRect/>
            </a:stretch>
          </p:blipFill>
          <p:spPr>
            <a:xfrm>
              <a:off x="0" y="797977"/>
              <a:ext cx="3900326" cy="2600217"/>
            </a:xfrm>
            <a:prstGeom prst="rect">
              <a:avLst/>
            </a:prstGeom>
            <a:ln w="25400" cap="flat">
              <a:noFill/>
              <a:miter lim="400000"/>
            </a:ln>
            <a:effectLst>
              <a:outerShdw blurRad="127000" dist="76200" dir="5520000" rotWithShape="0">
                <a:srgbClr val="000000">
                  <a:alpha val="60000"/>
                </a:srgbClr>
              </a:outerShdw>
            </a:effectLst>
          </p:spPr>
        </p:pic>
        <p:sp>
          <p:nvSpPr>
            <p:cNvPr id="447" name="Sports &amp; Athletics"/>
            <p:cNvSpPr txBox="1"/>
            <p:nvPr/>
          </p:nvSpPr>
          <p:spPr>
            <a:xfrm>
              <a:off x="122791" y="0"/>
              <a:ext cx="3654743" cy="635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Sports &amp; Athletics</a:t>
              </a:r>
            </a:p>
          </p:txBody>
        </p:sp>
      </p:grpSp>
      <p:grpSp>
        <p:nvGrpSpPr>
          <p:cNvPr id="451" name="Group"/>
          <p:cNvGrpSpPr/>
          <p:nvPr/>
        </p:nvGrpSpPr>
        <p:grpSpPr>
          <a:xfrm>
            <a:off x="518297" y="3743552"/>
            <a:ext cx="3901656" cy="3363140"/>
            <a:chOff x="0" y="0"/>
            <a:chExt cx="3901655" cy="3363139"/>
          </a:xfrm>
        </p:grpSpPr>
        <p:pic>
          <p:nvPicPr>
            <p:cNvPr id="449" name="iStock45494900_L happy people family beach.jpg" descr="iStock45494900_L happy people family beach.jpg"/>
            <p:cNvPicPr>
              <a:picLocks noChangeAspect="1"/>
            </p:cNvPicPr>
            <p:nvPr/>
          </p:nvPicPr>
          <p:blipFill>
            <a:blip r:embed="rId4"/>
            <a:stretch>
              <a:fillRect/>
            </a:stretch>
          </p:blipFill>
          <p:spPr>
            <a:xfrm>
              <a:off x="0" y="759639"/>
              <a:ext cx="3901656" cy="2603501"/>
            </a:xfrm>
            <a:prstGeom prst="rect">
              <a:avLst/>
            </a:prstGeom>
            <a:ln w="25400" cap="flat">
              <a:noFill/>
              <a:miter lim="400000"/>
            </a:ln>
            <a:effectLst>
              <a:outerShdw blurRad="127000" dist="76200" dir="5520000" rotWithShape="0">
                <a:srgbClr val="000000">
                  <a:alpha val="60000"/>
                </a:srgbClr>
              </a:outerShdw>
            </a:effectLst>
          </p:spPr>
        </p:pic>
        <p:sp>
          <p:nvSpPr>
            <p:cNvPr id="450" name="Health &amp; Wellness"/>
            <p:cNvSpPr txBox="1"/>
            <p:nvPr/>
          </p:nvSpPr>
          <p:spPr>
            <a:xfrm>
              <a:off x="94341" y="0"/>
              <a:ext cx="3712973" cy="635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Health &amp; Wellness</a:t>
              </a:r>
            </a:p>
          </p:txBody>
        </p:sp>
      </p:grpSp>
      <p:grpSp>
        <p:nvGrpSpPr>
          <p:cNvPr id="454" name="Group"/>
          <p:cNvGrpSpPr/>
          <p:nvPr/>
        </p:nvGrpSpPr>
        <p:grpSpPr>
          <a:xfrm>
            <a:off x="8828299" y="3724072"/>
            <a:ext cx="3960115" cy="3402101"/>
            <a:chOff x="0" y="0"/>
            <a:chExt cx="3960114" cy="3402100"/>
          </a:xfrm>
        </p:grpSpPr>
        <p:pic>
          <p:nvPicPr>
            <p:cNvPr id="452" name="image10.png" descr="image10.png"/>
            <p:cNvPicPr>
              <a:picLocks noChangeAspect="1"/>
            </p:cNvPicPr>
            <p:nvPr/>
          </p:nvPicPr>
          <p:blipFill>
            <a:blip r:embed="rId5"/>
            <a:srcRect l="1566" t="2071" r="1922" b="2387"/>
            <a:stretch>
              <a:fillRect/>
            </a:stretch>
          </p:blipFill>
          <p:spPr>
            <a:xfrm>
              <a:off x="230433" y="793954"/>
              <a:ext cx="3499145" cy="2608147"/>
            </a:xfrm>
            <a:prstGeom prst="rect">
              <a:avLst/>
            </a:prstGeom>
            <a:ln w="25400" cap="flat">
              <a:noFill/>
              <a:miter lim="400000"/>
            </a:ln>
            <a:effectLst>
              <a:outerShdw blurRad="127000" dist="76200" dir="5520000" rotWithShape="0">
                <a:srgbClr val="000000">
                  <a:alpha val="60000"/>
                </a:srgbClr>
              </a:outerShdw>
            </a:effectLst>
          </p:spPr>
        </p:pic>
        <p:sp>
          <p:nvSpPr>
            <p:cNvPr id="453" name="Beauty &amp; Skin Care"/>
            <p:cNvSpPr txBox="1"/>
            <p:nvPr/>
          </p:nvSpPr>
          <p:spPr>
            <a:xfrm>
              <a:off x="0" y="0"/>
              <a:ext cx="3960115" cy="635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Beauty &amp; Skin Care</a:t>
              </a: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51"/>
                                        </p:tgtEl>
                                        <p:attrNameLst>
                                          <p:attrName>style.visibility</p:attrName>
                                        </p:attrNameLst>
                                      </p:cBhvr>
                                      <p:to>
                                        <p:strVal val="visible"/>
                                      </p:to>
                                    </p:set>
                                    <p:anim calcmode="lin" valueType="num">
                                      <p:cBhvr>
                                        <p:cTn id="7" dur="750" fill="hold"/>
                                        <p:tgtEl>
                                          <p:spTgt spid="451"/>
                                        </p:tgtEl>
                                        <p:attrNameLst>
                                          <p:attrName>ppt_w</p:attrName>
                                        </p:attrNameLst>
                                      </p:cBhvr>
                                      <p:tavLst>
                                        <p:tav tm="0">
                                          <p:val>
                                            <p:fltVal val="0"/>
                                          </p:val>
                                        </p:tav>
                                        <p:tav tm="100000">
                                          <p:val>
                                            <p:strVal val="#ppt_w"/>
                                          </p:val>
                                        </p:tav>
                                      </p:tavLst>
                                    </p:anim>
                                    <p:anim calcmode="lin" valueType="num">
                                      <p:cBhvr>
                                        <p:cTn id="8" dur="750" fill="hold"/>
                                        <p:tgtEl>
                                          <p:spTgt spid="4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448"/>
                                        </p:tgtEl>
                                        <p:attrNameLst>
                                          <p:attrName>style.visibility</p:attrName>
                                        </p:attrNameLst>
                                      </p:cBhvr>
                                      <p:to>
                                        <p:strVal val="visible"/>
                                      </p:to>
                                    </p:set>
                                    <p:anim calcmode="lin" valueType="num">
                                      <p:cBhvr>
                                        <p:cTn id="13" dur="750" fill="hold"/>
                                        <p:tgtEl>
                                          <p:spTgt spid="448"/>
                                        </p:tgtEl>
                                        <p:attrNameLst>
                                          <p:attrName>ppt_w</p:attrName>
                                        </p:attrNameLst>
                                      </p:cBhvr>
                                      <p:tavLst>
                                        <p:tav tm="0">
                                          <p:val>
                                            <p:fltVal val="0"/>
                                          </p:val>
                                        </p:tav>
                                        <p:tav tm="100000">
                                          <p:val>
                                            <p:strVal val="#ppt_w"/>
                                          </p:val>
                                        </p:tav>
                                      </p:tavLst>
                                    </p:anim>
                                    <p:anim calcmode="lin" valueType="num">
                                      <p:cBhvr>
                                        <p:cTn id="14" dur="750" fill="hold"/>
                                        <p:tgtEl>
                                          <p:spTgt spid="44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454"/>
                                        </p:tgtEl>
                                        <p:attrNameLst>
                                          <p:attrName>style.visibility</p:attrName>
                                        </p:attrNameLst>
                                      </p:cBhvr>
                                      <p:to>
                                        <p:strVal val="visible"/>
                                      </p:to>
                                    </p:set>
                                    <p:anim calcmode="lin" valueType="num">
                                      <p:cBhvr>
                                        <p:cTn id="19" dur="750" fill="hold"/>
                                        <p:tgtEl>
                                          <p:spTgt spid="454"/>
                                        </p:tgtEl>
                                        <p:attrNameLst>
                                          <p:attrName>ppt_w</p:attrName>
                                        </p:attrNameLst>
                                      </p:cBhvr>
                                      <p:tavLst>
                                        <p:tav tm="0">
                                          <p:val>
                                            <p:fltVal val="0"/>
                                          </p:val>
                                        </p:tav>
                                        <p:tav tm="100000">
                                          <p:val>
                                            <p:strVal val="#ppt_w"/>
                                          </p:val>
                                        </p:tav>
                                      </p:tavLst>
                                    </p:anim>
                                    <p:anim calcmode="lin" valueType="num">
                                      <p:cBhvr>
                                        <p:cTn id="20" dur="750" fill="hold"/>
                                        <p:tgtEl>
                                          <p:spTgt spid="4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2" animBg="1" advAuto="0"/>
      <p:bldP spid="451" grpId="1" animBg="1" advAuto="0"/>
      <p:bldP spid="454"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ASEA Product Line"/>
          <p:cNvSpPr txBox="1">
            <a:spLocks noGrp="1"/>
          </p:cNvSpPr>
          <p:nvPr>
            <p:ph type="title"/>
          </p:nvPr>
        </p:nvSpPr>
        <p:spPr>
          <a:xfrm>
            <a:off x="628310" y="73907"/>
            <a:ext cx="11704321" cy="1354783"/>
          </a:xfrm>
          <a:prstGeom prst="rect">
            <a:avLst/>
          </a:prstGeom>
        </p:spPr>
        <p:txBody>
          <a:bodyPr/>
          <a:lstStyle/>
          <a:p>
            <a:r>
              <a:t>ASEA Product Line</a:t>
            </a:r>
          </a:p>
        </p:txBody>
      </p:sp>
      <p:sp>
        <p:nvSpPr>
          <p:cNvPr id="459" name="Line"/>
          <p:cNvSpPr/>
          <p:nvPr/>
        </p:nvSpPr>
        <p:spPr>
          <a:xfrm flipV="1">
            <a:off x="6483180" y="2850572"/>
            <a:ext cx="6522" cy="742186"/>
          </a:xfrm>
          <a:prstGeom prst="line">
            <a:avLst/>
          </a:prstGeom>
          <a:ln w="63500">
            <a:solidFill>
              <a:srgbClr val="5CC1E8"/>
            </a:solidFill>
          </a:ln>
          <a:effectLst>
            <a:outerShdw blurRad="50800" dist="50800" dir="5400000" rotWithShape="0">
              <a:srgbClr val="000000">
                <a:alpha val="15000"/>
              </a:srgbClr>
            </a:outerShdw>
          </a:effectLst>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grpSp>
        <p:nvGrpSpPr>
          <p:cNvPr id="465" name="Group"/>
          <p:cNvGrpSpPr/>
          <p:nvPr/>
        </p:nvGrpSpPr>
        <p:grpSpPr>
          <a:xfrm>
            <a:off x="995978" y="1679099"/>
            <a:ext cx="11005556" cy="414081"/>
            <a:chOff x="0" y="0"/>
            <a:chExt cx="11005555" cy="414079"/>
          </a:xfrm>
        </p:grpSpPr>
        <p:sp>
          <p:nvSpPr>
            <p:cNvPr id="460" name="CELLULAR HEALTH"/>
            <p:cNvSpPr/>
            <p:nvPr/>
          </p:nvSpPr>
          <p:spPr>
            <a:xfrm>
              <a:off x="3169255" y="0"/>
              <a:ext cx="468859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defTabSz="866986">
                <a:defRPr sz="3800" b="1">
                  <a:solidFill>
                    <a:srgbClr val="46A247"/>
                  </a:solidFill>
                  <a:latin typeface="Stratum2"/>
                  <a:ea typeface="Stratum2"/>
                  <a:cs typeface="Stratum2"/>
                  <a:sym typeface="Stratum2"/>
                </a:defRPr>
              </a:lvl1pPr>
            </a:lstStyle>
            <a:p>
              <a:r>
                <a:t>CELLULAR HEALTH</a:t>
              </a:r>
            </a:p>
          </p:txBody>
        </p:sp>
        <p:sp>
          <p:nvSpPr>
            <p:cNvPr id="461" name="Line"/>
            <p:cNvSpPr/>
            <p:nvPr/>
          </p:nvSpPr>
          <p:spPr>
            <a:xfrm>
              <a:off x="7495776" y="267409"/>
              <a:ext cx="3509779"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462" name="Line"/>
            <p:cNvSpPr/>
            <p:nvPr/>
          </p:nvSpPr>
          <p:spPr>
            <a:xfrm>
              <a:off x="0" y="278389"/>
              <a:ext cx="3525891"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463" name="Line"/>
            <p:cNvSpPr/>
            <p:nvPr/>
          </p:nvSpPr>
          <p:spPr>
            <a:xfrm>
              <a:off x="11005555" y="120739"/>
              <a:ext cx="1" cy="293341"/>
            </a:xfrm>
            <a:prstGeom prst="line">
              <a:avLst/>
            </a:prstGeom>
            <a:noFill/>
            <a:ln w="63500" cap="flat">
              <a:solidFill>
                <a:srgbClr val="5CC1E8"/>
              </a:solidFill>
              <a:prstDash val="solid"/>
              <a:round/>
            </a:ln>
            <a:effectLst>
              <a:outerShdw blurRad="50800" dist="25400" dir="27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464" name="Line"/>
            <p:cNvSpPr/>
            <p:nvPr/>
          </p:nvSpPr>
          <p:spPr>
            <a:xfrm flipH="1">
              <a:off x="-1" y="120739"/>
              <a:ext cx="2" cy="293341"/>
            </a:xfrm>
            <a:prstGeom prst="line">
              <a:avLst/>
            </a:prstGeom>
            <a:noFill/>
            <a:ln w="63500" cap="flat">
              <a:solidFill>
                <a:srgbClr val="5CC1E8"/>
              </a:solidFill>
              <a:prstDash val="solid"/>
              <a:round/>
            </a:ln>
            <a:effectLst>
              <a:outerShdw blurRad="50800" dist="25400" dir="81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nvGrpSpPr>
          <p:cNvPr id="472" name="Group"/>
          <p:cNvGrpSpPr/>
          <p:nvPr/>
        </p:nvGrpSpPr>
        <p:grpSpPr>
          <a:xfrm>
            <a:off x="4773590" y="3592756"/>
            <a:ext cx="3413761" cy="5892310"/>
            <a:chOff x="0" y="0"/>
            <a:chExt cx="3413760" cy="5892308"/>
          </a:xfrm>
        </p:grpSpPr>
        <p:grpSp>
          <p:nvGrpSpPr>
            <p:cNvPr id="468" name="Group"/>
            <p:cNvGrpSpPr/>
            <p:nvPr/>
          </p:nvGrpSpPr>
          <p:grpSpPr>
            <a:xfrm>
              <a:off x="0" y="0"/>
              <a:ext cx="3413761" cy="3608833"/>
              <a:chOff x="0" y="0"/>
              <a:chExt cx="3413760" cy="3608832"/>
            </a:xfrm>
          </p:grpSpPr>
          <p:sp>
            <p:nvSpPr>
              <p:cNvPr id="466" name="Group"/>
              <p:cNvSpPr/>
              <p:nvPr/>
            </p:nvSpPr>
            <p:spPr>
              <a:xfrm rot="5400000">
                <a:off x="-92117" y="137802"/>
                <a:ext cx="3608833" cy="333322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3"/>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467" name="REDOX…"/>
              <p:cNvSpPr txBox="1"/>
              <p:nvPr/>
            </p:nvSpPr>
            <p:spPr>
              <a:xfrm>
                <a:off x="0" y="555098"/>
                <a:ext cx="3413761" cy="16286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866986">
                  <a:defRPr sz="3800" b="1">
                    <a:solidFill>
                      <a:srgbClr val="46A247"/>
                    </a:solidFill>
                    <a:latin typeface="Stratum2"/>
                    <a:ea typeface="Stratum2"/>
                    <a:cs typeface="Stratum2"/>
                    <a:sym typeface="Stratum2"/>
                  </a:defRPr>
                </a:pPr>
                <a:r>
                  <a:t>REDOX</a:t>
                </a:r>
              </a:p>
              <a:p>
                <a:pPr defTabSz="866986">
                  <a:defRPr sz="3000" b="1">
                    <a:solidFill>
                      <a:srgbClr val="46A247"/>
                    </a:solidFill>
                    <a:latin typeface="Stratum2"/>
                    <a:ea typeface="Stratum2"/>
                    <a:cs typeface="Stratum2"/>
                    <a:sym typeface="Stratum2"/>
                  </a:defRPr>
                </a:pPr>
                <a:r>
                  <a:t>Flagship Technology</a:t>
                </a:r>
              </a:p>
            </p:txBody>
          </p:sp>
        </p:grpSp>
        <p:grpSp>
          <p:nvGrpSpPr>
            <p:cNvPr id="471" name="Group"/>
            <p:cNvGrpSpPr/>
            <p:nvPr/>
          </p:nvGrpSpPr>
          <p:grpSpPr>
            <a:xfrm>
              <a:off x="494975" y="1959297"/>
              <a:ext cx="1971462" cy="3933012"/>
              <a:chOff x="0" y="0"/>
              <a:chExt cx="1971461" cy="3933011"/>
            </a:xfrm>
          </p:grpSpPr>
          <p:pic>
            <p:nvPicPr>
              <p:cNvPr id="469" name="image24.png" descr="image24.png"/>
              <p:cNvPicPr>
                <a:picLocks noChangeAspect="1"/>
              </p:cNvPicPr>
              <p:nvPr/>
            </p:nvPicPr>
            <p:blipFill>
              <a:blip r:embed="rId4"/>
              <a:srcRect r="26023"/>
              <a:stretch>
                <a:fillRect/>
              </a:stretch>
            </p:blipFill>
            <p:spPr>
              <a:xfrm>
                <a:off x="0" y="0"/>
                <a:ext cx="1971462" cy="3562376"/>
              </a:xfrm>
              <a:prstGeom prst="rect">
                <a:avLst/>
              </a:prstGeom>
              <a:ln w="12700" cap="flat">
                <a:noFill/>
                <a:miter lim="400000"/>
              </a:ln>
              <a:effectLst/>
            </p:spPr>
          </p:pic>
          <p:pic>
            <p:nvPicPr>
              <p:cNvPr id="470" name="ASEA REDOX BottleS.png" descr="ASEA REDOX BottleS.png"/>
              <p:cNvPicPr>
                <a:picLocks noChangeAspect="1"/>
              </p:cNvPicPr>
              <p:nvPr/>
            </p:nvPicPr>
            <p:blipFill>
              <a:blip r:embed="rId5"/>
              <a:srcRect/>
              <a:stretch>
                <a:fillRect/>
              </a:stretch>
            </p:blipFill>
            <p:spPr>
              <a:xfrm>
                <a:off x="792645" y="273011"/>
                <a:ext cx="1174019" cy="3660001"/>
              </a:xfrm>
              <a:prstGeom prst="rect">
                <a:avLst/>
              </a:prstGeom>
              <a:ln w="12700" cap="flat">
                <a:noFill/>
                <a:miter lim="400000"/>
              </a:ln>
              <a:effectLst/>
            </p:spPr>
          </p:pic>
        </p:grpSp>
      </p:grpSp>
      <p:sp>
        <p:nvSpPr>
          <p:cNvPr id="473" name="Oval"/>
          <p:cNvSpPr/>
          <p:nvPr/>
        </p:nvSpPr>
        <p:spPr>
          <a:xfrm>
            <a:off x="5228135" y="6614172"/>
            <a:ext cx="1189443" cy="2579741"/>
          </a:xfrm>
          <a:prstGeom prst="ellipse">
            <a:avLst/>
          </a:prstGeom>
          <a:ln w="63500">
            <a:solidFill>
              <a:srgbClr val="FF2600"/>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73"/>
                                        </p:tgtEl>
                                        <p:attrNameLst>
                                          <p:attrName>style.visibility</p:attrName>
                                        </p:attrNameLst>
                                      </p:cBhvr>
                                      <p:to>
                                        <p:strVal val="visible"/>
                                      </p:to>
                                    </p:set>
                                    <p:anim calcmode="lin" valueType="num">
                                      <p:cBhvr>
                                        <p:cTn id="7" dur="750" fill="hold"/>
                                        <p:tgtEl>
                                          <p:spTgt spid="473"/>
                                        </p:tgtEl>
                                        <p:attrNameLst>
                                          <p:attrName>ppt_w</p:attrName>
                                        </p:attrNameLst>
                                      </p:cBhvr>
                                      <p:tavLst>
                                        <p:tav tm="0">
                                          <p:val>
                                            <p:fltVal val="0"/>
                                          </p:val>
                                        </p:tav>
                                        <p:tav tm="100000">
                                          <p:val>
                                            <p:strVal val="#ppt_w"/>
                                          </p:val>
                                        </p:tav>
                                      </p:tavLst>
                                    </p:anim>
                                    <p:anim calcmode="lin" valueType="num">
                                      <p:cBhvr>
                                        <p:cTn id="8" dur="750" fill="hold"/>
                                        <p:tgtEl>
                                          <p:spTgt spid="4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7" name="ASEA Product Line"/>
          <p:cNvSpPr txBox="1">
            <a:spLocks noGrp="1"/>
          </p:cNvSpPr>
          <p:nvPr>
            <p:ph type="title"/>
          </p:nvPr>
        </p:nvSpPr>
        <p:spPr>
          <a:xfrm>
            <a:off x="628310" y="73907"/>
            <a:ext cx="11704321" cy="1354783"/>
          </a:xfrm>
          <a:prstGeom prst="rect">
            <a:avLst/>
          </a:prstGeom>
        </p:spPr>
        <p:txBody>
          <a:bodyPr/>
          <a:lstStyle/>
          <a:p>
            <a:r>
              <a:t>ASEA Product Line</a:t>
            </a:r>
          </a:p>
        </p:txBody>
      </p:sp>
      <p:sp>
        <p:nvSpPr>
          <p:cNvPr id="478" name="Line"/>
          <p:cNvSpPr/>
          <p:nvPr/>
        </p:nvSpPr>
        <p:spPr>
          <a:xfrm flipV="1">
            <a:off x="6483180" y="2850572"/>
            <a:ext cx="6522" cy="742186"/>
          </a:xfrm>
          <a:prstGeom prst="line">
            <a:avLst/>
          </a:prstGeom>
          <a:ln w="63500">
            <a:solidFill>
              <a:srgbClr val="5CC1E8"/>
            </a:solidFill>
          </a:ln>
          <a:effectLst>
            <a:outerShdw blurRad="50800" dist="50800" dir="5400000" rotWithShape="0">
              <a:srgbClr val="000000">
                <a:alpha val="15000"/>
              </a:srgbClr>
            </a:outerShdw>
          </a:effectLst>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sp>
        <p:nvSpPr>
          <p:cNvPr id="502" name="Connection Line"/>
          <p:cNvSpPr/>
          <p:nvPr/>
        </p:nvSpPr>
        <p:spPr>
          <a:xfrm>
            <a:off x="4335774" y="5397172"/>
            <a:ext cx="2144696" cy="12638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63500">
            <a:solidFill>
              <a:srgbClr val="5CC1E8"/>
            </a:solidFill>
          </a:ln>
          <a:effectLst>
            <a:outerShdw blurRad="50800" dist="25400" dir="5400000" rotWithShape="0">
              <a:srgbClr val="000000">
                <a:alpha val="15000"/>
              </a:srgbClr>
            </a:outerShdw>
          </a:effectLst>
        </p:spPr>
        <p:txBody>
          <a:bodyPr/>
          <a:lstStyle/>
          <a:p>
            <a:endParaRPr/>
          </a:p>
        </p:txBody>
      </p:sp>
      <p:sp>
        <p:nvSpPr>
          <p:cNvPr id="503" name="Connection Line"/>
          <p:cNvSpPr/>
          <p:nvPr/>
        </p:nvSpPr>
        <p:spPr>
          <a:xfrm>
            <a:off x="6480470" y="5397172"/>
            <a:ext cx="2154559" cy="126522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63500">
            <a:solidFill>
              <a:srgbClr val="5CC1E8"/>
            </a:solidFill>
          </a:ln>
          <a:effectLst>
            <a:outerShdw blurRad="50800" dist="25400" dir="5400000" rotWithShape="0">
              <a:srgbClr val="000000">
                <a:alpha val="15000"/>
              </a:srgbClr>
            </a:outerShdw>
          </a:effectLst>
        </p:spPr>
        <p:txBody>
          <a:bodyPr/>
          <a:lstStyle/>
          <a:p>
            <a:endParaRPr/>
          </a:p>
        </p:txBody>
      </p:sp>
      <p:grpSp>
        <p:nvGrpSpPr>
          <p:cNvPr id="486" name="Group"/>
          <p:cNvGrpSpPr/>
          <p:nvPr/>
        </p:nvGrpSpPr>
        <p:grpSpPr>
          <a:xfrm>
            <a:off x="995978" y="1679099"/>
            <a:ext cx="11005556" cy="414081"/>
            <a:chOff x="0" y="0"/>
            <a:chExt cx="11005555" cy="414079"/>
          </a:xfrm>
        </p:grpSpPr>
        <p:sp>
          <p:nvSpPr>
            <p:cNvPr id="481" name="CELLULAR HEALTH"/>
            <p:cNvSpPr/>
            <p:nvPr/>
          </p:nvSpPr>
          <p:spPr>
            <a:xfrm>
              <a:off x="3169255" y="0"/>
              <a:ext cx="468859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defTabSz="866986">
                <a:defRPr sz="3800" b="1">
                  <a:solidFill>
                    <a:srgbClr val="46A247"/>
                  </a:solidFill>
                  <a:latin typeface="Stratum2"/>
                  <a:ea typeface="Stratum2"/>
                  <a:cs typeface="Stratum2"/>
                  <a:sym typeface="Stratum2"/>
                </a:defRPr>
              </a:lvl1pPr>
            </a:lstStyle>
            <a:p>
              <a:r>
                <a:t>CELLULAR HEALTH</a:t>
              </a:r>
            </a:p>
          </p:txBody>
        </p:sp>
        <p:sp>
          <p:nvSpPr>
            <p:cNvPr id="482" name="Line"/>
            <p:cNvSpPr/>
            <p:nvPr/>
          </p:nvSpPr>
          <p:spPr>
            <a:xfrm>
              <a:off x="7495776" y="267409"/>
              <a:ext cx="3509779"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483" name="Line"/>
            <p:cNvSpPr/>
            <p:nvPr/>
          </p:nvSpPr>
          <p:spPr>
            <a:xfrm>
              <a:off x="0" y="278389"/>
              <a:ext cx="3525891"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484" name="Line"/>
            <p:cNvSpPr/>
            <p:nvPr/>
          </p:nvSpPr>
          <p:spPr>
            <a:xfrm>
              <a:off x="11005555" y="120739"/>
              <a:ext cx="1" cy="293341"/>
            </a:xfrm>
            <a:prstGeom prst="line">
              <a:avLst/>
            </a:prstGeom>
            <a:noFill/>
            <a:ln w="63500" cap="flat">
              <a:solidFill>
                <a:srgbClr val="5CC1E8"/>
              </a:solidFill>
              <a:prstDash val="solid"/>
              <a:round/>
            </a:ln>
            <a:effectLst>
              <a:outerShdw blurRad="50800" dist="25400" dir="27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485" name="Line"/>
            <p:cNvSpPr/>
            <p:nvPr/>
          </p:nvSpPr>
          <p:spPr>
            <a:xfrm flipH="1">
              <a:off x="-1" y="120739"/>
              <a:ext cx="2" cy="293341"/>
            </a:xfrm>
            <a:prstGeom prst="line">
              <a:avLst/>
            </a:prstGeom>
            <a:noFill/>
            <a:ln w="63500" cap="flat">
              <a:solidFill>
                <a:srgbClr val="5CC1E8"/>
              </a:solidFill>
              <a:prstDash val="solid"/>
              <a:round/>
            </a:ln>
            <a:effectLst>
              <a:outerShdw blurRad="50800" dist="25400" dir="81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sp>
        <p:nvSpPr>
          <p:cNvPr id="487" name="Group"/>
          <p:cNvSpPr/>
          <p:nvPr/>
        </p:nvSpPr>
        <p:spPr>
          <a:xfrm rot="5400000">
            <a:off x="2436487" y="6305711"/>
            <a:ext cx="1949330" cy="18004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a:blip r:embed="rId3"/>
          </a:blipFill>
          <a:ln w="63500">
            <a:solidFill>
              <a:srgbClr val="5CC1E8"/>
            </a:solidFill>
          </a:ln>
          <a:effectLst>
            <a:outerShdw blurRad="50800" dist="25400" dir="5400000" rotWithShape="0">
              <a:srgbClr val="000000">
                <a:alpha val="15000"/>
              </a:srgbClr>
            </a:outerShdw>
          </a:effectLst>
        </p:spPr>
        <p:txBody>
          <a:bodyPr lIns="65023" tIns="65023" rIns="65023" bIns="65023" anchor="ctr"/>
          <a:lstStyle/>
          <a:p>
            <a:pPr defTabSz="866986">
              <a:defRPr sz="3400">
                <a:solidFill>
                  <a:srgbClr val="FFFFFF"/>
                </a:solidFill>
                <a:latin typeface="Helvetica Light"/>
                <a:ea typeface="Helvetica Light"/>
                <a:cs typeface="Helvetica Light"/>
                <a:sym typeface="Helvetica Light"/>
              </a:defRPr>
            </a:pPr>
            <a:endParaRPr/>
          </a:p>
        </p:txBody>
      </p:sp>
      <p:sp>
        <p:nvSpPr>
          <p:cNvPr id="488" name="ASEA VIA NUTRITION"/>
          <p:cNvSpPr txBox="1"/>
          <p:nvPr/>
        </p:nvSpPr>
        <p:spPr>
          <a:xfrm>
            <a:off x="2579957" y="6823418"/>
            <a:ext cx="1640713" cy="765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866986">
              <a:defRPr sz="2100" b="1">
                <a:solidFill>
                  <a:srgbClr val="2A71B9"/>
                </a:solidFill>
                <a:latin typeface="Helvetica"/>
                <a:ea typeface="Helvetica"/>
                <a:cs typeface="Helvetica"/>
                <a:sym typeface="Helvetica"/>
              </a:defRPr>
            </a:lvl1pPr>
          </a:lstStyle>
          <a:p>
            <a:r>
              <a:t>ASEA VIA NUTRITION</a:t>
            </a:r>
          </a:p>
        </p:txBody>
      </p:sp>
      <p:sp>
        <p:nvSpPr>
          <p:cNvPr id="489" name="Complementary…"/>
          <p:cNvSpPr txBox="1"/>
          <p:nvPr/>
        </p:nvSpPr>
        <p:spPr>
          <a:xfrm>
            <a:off x="2342685" y="8156918"/>
            <a:ext cx="2115257" cy="968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sp>
        <p:nvSpPr>
          <p:cNvPr id="490" name="Group"/>
          <p:cNvSpPr/>
          <p:nvPr/>
        </p:nvSpPr>
        <p:spPr>
          <a:xfrm rot="5400000">
            <a:off x="8585961" y="6305711"/>
            <a:ext cx="1949331" cy="18004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a:blip r:embed="rId3"/>
          </a:blipFill>
          <a:ln w="63500">
            <a:solidFill>
              <a:srgbClr val="5CC1E8"/>
            </a:solidFill>
          </a:ln>
          <a:effectLst>
            <a:outerShdw blurRad="50800" dist="25400" dir="5400000" rotWithShape="0">
              <a:srgbClr val="000000">
                <a:alpha val="15000"/>
              </a:srgbClr>
            </a:outerShdw>
          </a:effectLst>
        </p:spPr>
        <p:txBody>
          <a:bodyPr lIns="65023" tIns="65023" rIns="65023" bIns="65023" anchor="ctr"/>
          <a:lstStyle/>
          <a:p>
            <a:pPr defTabSz="866986">
              <a:defRPr sz="3400">
                <a:solidFill>
                  <a:srgbClr val="FFFFFF"/>
                </a:solidFill>
                <a:latin typeface="Helvetica Light"/>
                <a:ea typeface="Helvetica Light"/>
                <a:cs typeface="Helvetica Light"/>
                <a:sym typeface="Helvetica Light"/>
              </a:defRPr>
            </a:pPr>
            <a:endParaRPr/>
          </a:p>
        </p:txBody>
      </p:sp>
      <p:sp>
        <p:nvSpPr>
          <p:cNvPr id="491" name="RENU ADVANCED SKINCARE"/>
          <p:cNvSpPr txBox="1"/>
          <p:nvPr/>
        </p:nvSpPr>
        <p:spPr>
          <a:xfrm>
            <a:off x="8740270" y="6664668"/>
            <a:ext cx="1640714" cy="1082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866986">
              <a:defRPr sz="2100" b="1">
                <a:solidFill>
                  <a:srgbClr val="2A71B9"/>
                </a:solidFill>
                <a:latin typeface="Helvetica"/>
                <a:ea typeface="Helvetica"/>
                <a:cs typeface="Helvetica"/>
                <a:sym typeface="Helvetica"/>
              </a:defRPr>
            </a:lvl1pPr>
          </a:lstStyle>
          <a:p>
            <a:r>
              <a:t>RENU ADVANCED SKINCARE</a:t>
            </a:r>
          </a:p>
        </p:txBody>
      </p:sp>
      <p:sp>
        <p:nvSpPr>
          <p:cNvPr id="492" name="Complementary…"/>
          <p:cNvSpPr txBox="1"/>
          <p:nvPr/>
        </p:nvSpPr>
        <p:spPr>
          <a:xfrm>
            <a:off x="8357199" y="8156918"/>
            <a:ext cx="2406854" cy="968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grpSp>
        <p:nvGrpSpPr>
          <p:cNvPr id="499" name="Group"/>
          <p:cNvGrpSpPr/>
          <p:nvPr/>
        </p:nvGrpSpPr>
        <p:grpSpPr>
          <a:xfrm>
            <a:off x="4773590" y="3592756"/>
            <a:ext cx="3413761" cy="5892310"/>
            <a:chOff x="0" y="0"/>
            <a:chExt cx="3413760" cy="5892308"/>
          </a:xfrm>
        </p:grpSpPr>
        <p:grpSp>
          <p:nvGrpSpPr>
            <p:cNvPr id="495" name="Group"/>
            <p:cNvGrpSpPr/>
            <p:nvPr/>
          </p:nvGrpSpPr>
          <p:grpSpPr>
            <a:xfrm>
              <a:off x="0" y="0"/>
              <a:ext cx="3413761" cy="3608833"/>
              <a:chOff x="0" y="0"/>
              <a:chExt cx="3413760" cy="3608832"/>
            </a:xfrm>
          </p:grpSpPr>
          <p:sp>
            <p:nvSpPr>
              <p:cNvPr id="493" name="Group"/>
              <p:cNvSpPr/>
              <p:nvPr/>
            </p:nvSpPr>
            <p:spPr>
              <a:xfrm rot="5400000">
                <a:off x="-92117" y="137802"/>
                <a:ext cx="3608833" cy="333322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3"/>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494" name="REDOX…"/>
              <p:cNvSpPr txBox="1"/>
              <p:nvPr/>
            </p:nvSpPr>
            <p:spPr>
              <a:xfrm>
                <a:off x="0" y="555098"/>
                <a:ext cx="3413761" cy="16286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866986">
                  <a:defRPr sz="3800" b="1">
                    <a:solidFill>
                      <a:srgbClr val="46A247"/>
                    </a:solidFill>
                    <a:latin typeface="Stratum2"/>
                    <a:ea typeface="Stratum2"/>
                    <a:cs typeface="Stratum2"/>
                    <a:sym typeface="Stratum2"/>
                  </a:defRPr>
                </a:pPr>
                <a:r>
                  <a:t>REDOX</a:t>
                </a:r>
              </a:p>
              <a:p>
                <a:pPr defTabSz="866986">
                  <a:defRPr sz="3000" b="1">
                    <a:solidFill>
                      <a:srgbClr val="46A247"/>
                    </a:solidFill>
                    <a:latin typeface="Stratum2"/>
                    <a:ea typeface="Stratum2"/>
                    <a:cs typeface="Stratum2"/>
                    <a:sym typeface="Stratum2"/>
                  </a:defRPr>
                </a:pPr>
                <a:r>
                  <a:t>Flagship Technology</a:t>
                </a:r>
              </a:p>
            </p:txBody>
          </p:sp>
        </p:grpSp>
        <p:grpSp>
          <p:nvGrpSpPr>
            <p:cNvPr id="498" name="Group"/>
            <p:cNvGrpSpPr/>
            <p:nvPr/>
          </p:nvGrpSpPr>
          <p:grpSpPr>
            <a:xfrm>
              <a:off x="494975" y="1959297"/>
              <a:ext cx="1971462" cy="3933012"/>
              <a:chOff x="0" y="0"/>
              <a:chExt cx="1971461" cy="3933011"/>
            </a:xfrm>
          </p:grpSpPr>
          <p:pic>
            <p:nvPicPr>
              <p:cNvPr id="496" name="image24.png" descr="image24.png"/>
              <p:cNvPicPr>
                <a:picLocks noChangeAspect="1"/>
              </p:cNvPicPr>
              <p:nvPr/>
            </p:nvPicPr>
            <p:blipFill>
              <a:blip r:embed="rId4"/>
              <a:srcRect r="26023"/>
              <a:stretch>
                <a:fillRect/>
              </a:stretch>
            </p:blipFill>
            <p:spPr>
              <a:xfrm>
                <a:off x="0" y="0"/>
                <a:ext cx="1971462" cy="3562376"/>
              </a:xfrm>
              <a:prstGeom prst="rect">
                <a:avLst/>
              </a:prstGeom>
              <a:ln w="12700" cap="flat">
                <a:noFill/>
                <a:miter lim="400000"/>
              </a:ln>
              <a:effectLst/>
            </p:spPr>
          </p:pic>
          <p:pic>
            <p:nvPicPr>
              <p:cNvPr id="497" name="ASEA REDOX BottleS.png" descr="ASEA REDOX BottleS.png"/>
              <p:cNvPicPr>
                <a:picLocks noChangeAspect="1"/>
              </p:cNvPicPr>
              <p:nvPr/>
            </p:nvPicPr>
            <p:blipFill>
              <a:blip r:embed="rId5"/>
              <a:srcRect/>
              <a:stretch>
                <a:fillRect/>
              </a:stretch>
            </p:blipFill>
            <p:spPr>
              <a:xfrm>
                <a:off x="792645" y="273011"/>
                <a:ext cx="1174019" cy="3660001"/>
              </a:xfrm>
              <a:prstGeom prst="rect">
                <a:avLst/>
              </a:prstGeom>
              <a:ln w="12700" cap="flat">
                <a:noFill/>
                <a:miter lim="400000"/>
              </a:ln>
              <a:effectLst/>
            </p:spPr>
          </p:pic>
        </p:grpSp>
      </p:grpSp>
      <p:pic>
        <p:nvPicPr>
          <p:cNvPr id="500" name="vias.png" descr="vias.png"/>
          <p:cNvPicPr>
            <a:picLocks noChangeAspect="1"/>
          </p:cNvPicPr>
          <p:nvPr/>
        </p:nvPicPr>
        <p:blipFill>
          <a:blip r:embed="rId6"/>
          <a:stretch>
            <a:fillRect/>
          </a:stretch>
        </p:blipFill>
        <p:spPr>
          <a:xfrm>
            <a:off x="619015" y="7177645"/>
            <a:ext cx="1925878" cy="1677778"/>
          </a:xfrm>
          <a:prstGeom prst="rect">
            <a:avLst/>
          </a:prstGeom>
          <a:ln w="12700">
            <a:miter lim="400000"/>
          </a:ln>
        </p:spPr>
      </p:pic>
      <p:pic>
        <p:nvPicPr>
          <p:cNvPr id="501" name="smallRENU-Advanced-Product-Family-Staggered-2-copy-254x300.png" descr="smallRENU-Advanced-Product-Family-Staggered-2-copy-254x300.png"/>
          <p:cNvPicPr>
            <a:picLocks noChangeAspect="1"/>
          </p:cNvPicPr>
          <p:nvPr/>
        </p:nvPicPr>
        <p:blipFill>
          <a:blip r:embed="rId7"/>
          <a:stretch>
            <a:fillRect/>
          </a:stretch>
        </p:blipFill>
        <p:spPr>
          <a:xfrm>
            <a:off x="10684940" y="7104012"/>
            <a:ext cx="1660578" cy="1961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486"/>
                                        </p:tgtEl>
                                        <p:attrNameLst>
                                          <p:attrName>style.visibility</p:attrName>
                                        </p:attrNameLst>
                                      </p:cBhvr>
                                      <p:to>
                                        <p:strVal val="visible"/>
                                      </p:to>
                                    </p:set>
                                    <p:animEffect transition="in" filter="wipe(up)">
                                      <p:cBhvr>
                                        <p:cTn id="7" dur="1000"/>
                                        <p:tgtEl>
                                          <p:spTgt spid="486"/>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478"/>
                                        </p:tgtEl>
                                        <p:attrNameLst>
                                          <p:attrName>style.visibility</p:attrName>
                                        </p:attrNameLst>
                                      </p:cBhvr>
                                      <p:to>
                                        <p:strVal val="visible"/>
                                      </p:to>
                                    </p:set>
                                    <p:animEffect transition="in" filter="wipe(up)">
                                      <p:cBhvr>
                                        <p:cTn id="11" dur="250"/>
                                        <p:tgtEl>
                                          <p:spTgt spid="478"/>
                                        </p:tgtEl>
                                      </p:cBhvr>
                                    </p:animEffect>
                                  </p:childTnLst>
                                </p:cTn>
                              </p:par>
                            </p:childTnLst>
                          </p:cTn>
                        </p:par>
                        <p:par>
                          <p:cTn id="12" fill="hold">
                            <p:stCondLst>
                              <p:cond delay="1250"/>
                            </p:stCondLst>
                            <p:childTnLst>
                              <p:par>
                                <p:cTn id="13" presetID="22" presetClass="entr" presetSubtype="1" fill="hold" grpId="3" nodeType="afterEffect">
                                  <p:stCondLst>
                                    <p:cond delay="0"/>
                                  </p:stCondLst>
                                  <p:iterate>
                                    <p:tmAbs val="0"/>
                                  </p:iterate>
                                  <p:childTnLst>
                                    <p:set>
                                      <p:cBhvr>
                                        <p:cTn id="14" fill="hold"/>
                                        <p:tgtEl>
                                          <p:spTgt spid="499"/>
                                        </p:tgtEl>
                                        <p:attrNameLst>
                                          <p:attrName>style.visibility</p:attrName>
                                        </p:attrNameLst>
                                      </p:cBhvr>
                                      <p:to>
                                        <p:strVal val="visible"/>
                                      </p:to>
                                    </p:set>
                                    <p:animEffect transition="in" filter="wipe(up)">
                                      <p:cBhvr>
                                        <p:cTn id="15" dur="1000"/>
                                        <p:tgtEl>
                                          <p:spTgt spid="49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4" nodeType="clickEffect">
                                  <p:stCondLst>
                                    <p:cond delay="0"/>
                                  </p:stCondLst>
                                  <p:iterate>
                                    <p:tmAbs val="0"/>
                                  </p:iterate>
                                  <p:childTnLst>
                                    <p:set>
                                      <p:cBhvr>
                                        <p:cTn id="19" fill="hold"/>
                                        <p:tgtEl>
                                          <p:spTgt spid="502"/>
                                        </p:tgtEl>
                                        <p:attrNameLst>
                                          <p:attrName>style.visibility</p:attrName>
                                        </p:attrNameLst>
                                      </p:cBhvr>
                                      <p:to>
                                        <p:strVal val="visible"/>
                                      </p:to>
                                    </p:set>
                                    <p:animEffect transition="in" filter="wipe(right)">
                                      <p:cBhvr>
                                        <p:cTn id="20" dur="500"/>
                                        <p:tgtEl>
                                          <p:spTgt spid="502"/>
                                        </p:tgtEl>
                                      </p:cBhvr>
                                    </p:animEffect>
                                  </p:childTnLst>
                                </p:cTn>
                              </p:par>
                            </p:childTnLst>
                          </p:cTn>
                        </p:par>
                        <p:par>
                          <p:cTn id="21" fill="hold">
                            <p:stCondLst>
                              <p:cond delay="500"/>
                            </p:stCondLst>
                            <p:childTnLst>
                              <p:par>
                                <p:cTn id="22" presetID="22" presetClass="entr" presetSubtype="2" fill="hold" grpId="5" nodeType="afterEffect">
                                  <p:stCondLst>
                                    <p:cond delay="0"/>
                                  </p:stCondLst>
                                  <p:iterate>
                                    <p:tmAbs val="0"/>
                                  </p:iterate>
                                  <p:childTnLst>
                                    <p:set>
                                      <p:cBhvr>
                                        <p:cTn id="23" fill="hold"/>
                                        <p:tgtEl>
                                          <p:spTgt spid="488"/>
                                        </p:tgtEl>
                                        <p:attrNameLst>
                                          <p:attrName>style.visibility</p:attrName>
                                        </p:attrNameLst>
                                      </p:cBhvr>
                                      <p:to>
                                        <p:strVal val="visible"/>
                                      </p:to>
                                    </p:set>
                                    <p:animEffect transition="in" filter="wipe(right)">
                                      <p:cBhvr>
                                        <p:cTn id="24" dur="499"/>
                                        <p:tgtEl>
                                          <p:spTgt spid="488"/>
                                        </p:tgtEl>
                                      </p:cBhvr>
                                    </p:animEffect>
                                  </p:childTnLst>
                                </p:cTn>
                              </p:par>
                            </p:childTnLst>
                          </p:cTn>
                        </p:par>
                        <p:par>
                          <p:cTn id="25" fill="hold">
                            <p:stCondLst>
                              <p:cond delay="999"/>
                            </p:stCondLst>
                            <p:childTnLst>
                              <p:par>
                                <p:cTn id="26" presetID="22" presetClass="entr" presetSubtype="8" fill="hold" grpId="6" nodeType="afterEffect">
                                  <p:stCondLst>
                                    <p:cond delay="0"/>
                                  </p:stCondLst>
                                  <p:iterate>
                                    <p:tmAbs val="0"/>
                                  </p:iterate>
                                  <p:childTnLst>
                                    <p:set>
                                      <p:cBhvr>
                                        <p:cTn id="27" fill="hold"/>
                                        <p:tgtEl>
                                          <p:spTgt spid="489"/>
                                        </p:tgtEl>
                                        <p:attrNameLst>
                                          <p:attrName>style.visibility</p:attrName>
                                        </p:attrNameLst>
                                      </p:cBhvr>
                                      <p:to>
                                        <p:strVal val="visible"/>
                                      </p:to>
                                    </p:set>
                                    <p:animEffect transition="in" filter="wipe(left)">
                                      <p:cBhvr>
                                        <p:cTn id="28" dur="499"/>
                                        <p:tgtEl>
                                          <p:spTgt spid="489"/>
                                        </p:tgtEl>
                                      </p:cBhvr>
                                    </p:animEffect>
                                  </p:childTnLst>
                                </p:cTn>
                              </p:par>
                            </p:childTnLst>
                          </p:cTn>
                        </p:par>
                        <p:par>
                          <p:cTn id="29" fill="hold">
                            <p:stCondLst>
                              <p:cond delay="1498"/>
                            </p:stCondLst>
                            <p:childTnLst>
                              <p:par>
                                <p:cTn id="30" presetID="22" presetClass="entr" presetSubtype="2" fill="hold" grpId="7" nodeType="afterEffect">
                                  <p:stCondLst>
                                    <p:cond delay="0"/>
                                  </p:stCondLst>
                                  <p:iterate>
                                    <p:tmAbs val="0"/>
                                  </p:iterate>
                                  <p:childTnLst>
                                    <p:set>
                                      <p:cBhvr>
                                        <p:cTn id="31" fill="hold"/>
                                        <p:tgtEl>
                                          <p:spTgt spid="487"/>
                                        </p:tgtEl>
                                        <p:attrNameLst>
                                          <p:attrName>style.visibility</p:attrName>
                                        </p:attrNameLst>
                                      </p:cBhvr>
                                      <p:to>
                                        <p:strVal val="visible"/>
                                      </p:to>
                                    </p:set>
                                    <p:animEffect transition="in" filter="wipe(right)">
                                      <p:cBhvr>
                                        <p:cTn id="32" dur="499"/>
                                        <p:tgtEl>
                                          <p:spTgt spid="487"/>
                                        </p:tgtEl>
                                      </p:cBhvr>
                                    </p:animEffect>
                                  </p:childTnLst>
                                </p:cTn>
                              </p:par>
                            </p:childTnLst>
                          </p:cTn>
                        </p:par>
                        <p:par>
                          <p:cTn id="33" fill="hold">
                            <p:stCondLst>
                              <p:cond delay="1997"/>
                            </p:stCondLst>
                            <p:childTnLst>
                              <p:par>
                                <p:cTn id="34" presetID="23" presetClass="entr" presetSubtype="16" fill="hold" grpId="8" nodeType="afterEffect">
                                  <p:stCondLst>
                                    <p:cond delay="0"/>
                                  </p:stCondLst>
                                  <p:iterate>
                                    <p:tmAbs val="0"/>
                                  </p:iterate>
                                  <p:childTnLst>
                                    <p:set>
                                      <p:cBhvr>
                                        <p:cTn id="35" fill="hold"/>
                                        <p:tgtEl>
                                          <p:spTgt spid="500"/>
                                        </p:tgtEl>
                                        <p:attrNameLst>
                                          <p:attrName>style.visibility</p:attrName>
                                        </p:attrNameLst>
                                      </p:cBhvr>
                                      <p:to>
                                        <p:strVal val="visible"/>
                                      </p:to>
                                    </p:set>
                                    <p:anim calcmode="lin" valueType="num">
                                      <p:cBhvr>
                                        <p:cTn id="36" dur="750" fill="hold"/>
                                        <p:tgtEl>
                                          <p:spTgt spid="500"/>
                                        </p:tgtEl>
                                        <p:attrNameLst>
                                          <p:attrName>ppt_w</p:attrName>
                                        </p:attrNameLst>
                                      </p:cBhvr>
                                      <p:tavLst>
                                        <p:tav tm="0">
                                          <p:val>
                                            <p:fltVal val="0"/>
                                          </p:val>
                                        </p:tav>
                                        <p:tav tm="100000">
                                          <p:val>
                                            <p:strVal val="#ppt_w"/>
                                          </p:val>
                                        </p:tav>
                                      </p:tavLst>
                                    </p:anim>
                                    <p:anim calcmode="lin" valueType="num">
                                      <p:cBhvr>
                                        <p:cTn id="37" dur="750" fill="hold"/>
                                        <p:tgtEl>
                                          <p:spTgt spid="500"/>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9" nodeType="clickEffect">
                                  <p:stCondLst>
                                    <p:cond delay="0"/>
                                  </p:stCondLst>
                                  <p:iterate>
                                    <p:tmAbs val="0"/>
                                  </p:iterate>
                                  <p:childTnLst>
                                    <p:set>
                                      <p:cBhvr>
                                        <p:cTn id="41" fill="hold"/>
                                        <p:tgtEl>
                                          <p:spTgt spid="503"/>
                                        </p:tgtEl>
                                        <p:attrNameLst>
                                          <p:attrName>style.visibility</p:attrName>
                                        </p:attrNameLst>
                                      </p:cBhvr>
                                      <p:to>
                                        <p:strVal val="visible"/>
                                      </p:to>
                                    </p:set>
                                    <p:animEffect transition="in" filter="wipe(left)">
                                      <p:cBhvr>
                                        <p:cTn id="42" dur="500"/>
                                        <p:tgtEl>
                                          <p:spTgt spid="503"/>
                                        </p:tgtEl>
                                      </p:cBhvr>
                                    </p:animEffect>
                                  </p:childTnLst>
                                </p:cTn>
                              </p:par>
                            </p:childTnLst>
                          </p:cTn>
                        </p:par>
                        <p:par>
                          <p:cTn id="43" fill="hold">
                            <p:stCondLst>
                              <p:cond delay="500"/>
                            </p:stCondLst>
                            <p:childTnLst>
                              <p:par>
                                <p:cTn id="44" presetID="22" presetClass="entr" presetSubtype="8" fill="hold" grpId="10" nodeType="afterEffect">
                                  <p:stCondLst>
                                    <p:cond delay="0"/>
                                  </p:stCondLst>
                                  <p:iterate>
                                    <p:tmAbs val="0"/>
                                  </p:iterate>
                                  <p:childTnLst>
                                    <p:set>
                                      <p:cBhvr>
                                        <p:cTn id="45" fill="hold"/>
                                        <p:tgtEl>
                                          <p:spTgt spid="491"/>
                                        </p:tgtEl>
                                        <p:attrNameLst>
                                          <p:attrName>style.visibility</p:attrName>
                                        </p:attrNameLst>
                                      </p:cBhvr>
                                      <p:to>
                                        <p:strVal val="visible"/>
                                      </p:to>
                                    </p:set>
                                    <p:animEffect transition="in" filter="wipe(left)">
                                      <p:cBhvr>
                                        <p:cTn id="46" dur="499"/>
                                        <p:tgtEl>
                                          <p:spTgt spid="491"/>
                                        </p:tgtEl>
                                      </p:cBhvr>
                                    </p:animEffect>
                                  </p:childTnLst>
                                </p:cTn>
                              </p:par>
                            </p:childTnLst>
                          </p:cTn>
                        </p:par>
                        <p:par>
                          <p:cTn id="47" fill="hold">
                            <p:stCondLst>
                              <p:cond delay="999"/>
                            </p:stCondLst>
                            <p:childTnLst>
                              <p:par>
                                <p:cTn id="48" presetID="22" presetClass="entr" presetSubtype="8" fill="hold" grpId="11" nodeType="afterEffect">
                                  <p:stCondLst>
                                    <p:cond delay="0"/>
                                  </p:stCondLst>
                                  <p:iterate>
                                    <p:tmAbs val="0"/>
                                  </p:iterate>
                                  <p:childTnLst>
                                    <p:set>
                                      <p:cBhvr>
                                        <p:cTn id="49" fill="hold"/>
                                        <p:tgtEl>
                                          <p:spTgt spid="492"/>
                                        </p:tgtEl>
                                        <p:attrNameLst>
                                          <p:attrName>style.visibility</p:attrName>
                                        </p:attrNameLst>
                                      </p:cBhvr>
                                      <p:to>
                                        <p:strVal val="visible"/>
                                      </p:to>
                                    </p:set>
                                    <p:animEffect transition="in" filter="wipe(left)">
                                      <p:cBhvr>
                                        <p:cTn id="50" dur="499"/>
                                        <p:tgtEl>
                                          <p:spTgt spid="492"/>
                                        </p:tgtEl>
                                      </p:cBhvr>
                                    </p:animEffect>
                                  </p:childTnLst>
                                </p:cTn>
                              </p:par>
                            </p:childTnLst>
                          </p:cTn>
                        </p:par>
                        <p:par>
                          <p:cTn id="51" fill="hold">
                            <p:stCondLst>
                              <p:cond delay="1498"/>
                            </p:stCondLst>
                            <p:childTnLst>
                              <p:par>
                                <p:cTn id="52" presetID="22" presetClass="entr" presetSubtype="8" fill="hold" grpId="12" nodeType="afterEffect">
                                  <p:stCondLst>
                                    <p:cond delay="0"/>
                                  </p:stCondLst>
                                  <p:iterate>
                                    <p:tmAbs val="0"/>
                                  </p:iterate>
                                  <p:childTnLst>
                                    <p:set>
                                      <p:cBhvr>
                                        <p:cTn id="53" fill="hold"/>
                                        <p:tgtEl>
                                          <p:spTgt spid="490"/>
                                        </p:tgtEl>
                                        <p:attrNameLst>
                                          <p:attrName>style.visibility</p:attrName>
                                        </p:attrNameLst>
                                      </p:cBhvr>
                                      <p:to>
                                        <p:strVal val="visible"/>
                                      </p:to>
                                    </p:set>
                                    <p:animEffect transition="in" filter="wipe(left)">
                                      <p:cBhvr>
                                        <p:cTn id="54" dur="499"/>
                                        <p:tgtEl>
                                          <p:spTgt spid="490"/>
                                        </p:tgtEl>
                                      </p:cBhvr>
                                    </p:animEffect>
                                  </p:childTnLst>
                                </p:cTn>
                              </p:par>
                            </p:childTnLst>
                          </p:cTn>
                        </p:par>
                        <p:par>
                          <p:cTn id="55" fill="hold">
                            <p:stCondLst>
                              <p:cond delay="1997"/>
                            </p:stCondLst>
                            <p:childTnLst>
                              <p:par>
                                <p:cTn id="56" presetID="23" presetClass="entr" presetSubtype="16" fill="hold" grpId="13" nodeType="afterEffect">
                                  <p:stCondLst>
                                    <p:cond delay="0"/>
                                  </p:stCondLst>
                                  <p:iterate>
                                    <p:tmAbs val="0"/>
                                  </p:iterate>
                                  <p:childTnLst>
                                    <p:set>
                                      <p:cBhvr>
                                        <p:cTn id="57" fill="hold"/>
                                        <p:tgtEl>
                                          <p:spTgt spid="501"/>
                                        </p:tgtEl>
                                        <p:attrNameLst>
                                          <p:attrName>style.visibility</p:attrName>
                                        </p:attrNameLst>
                                      </p:cBhvr>
                                      <p:to>
                                        <p:strVal val="visible"/>
                                      </p:to>
                                    </p:set>
                                    <p:anim calcmode="lin" valueType="num">
                                      <p:cBhvr>
                                        <p:cTn id="58" dur="750" fill="hold"/>
                                        <p:tgtEl>
                                          <p:spTgt spid="501"/>
                                        </p:tgtEl>
                                        <p:attrNameLst>
                                          <p:attrName>ppt_w</p:attrName>
                                        </p:attrNameLst>
                                      </p:cBhvr>
                                      <p:tavLst>
                                        <p:tav tm="0">
                                          <p:val>
                                            <p:fltVal val="0"/>
                                          </p:val>
                                        </p:tav>
                                        <p:tav tm="100000">
                                          <p:val>
                                            <p:strVal val="#ppt_w"/>
                                          </p:val>
                                        </p:tav>
                                      </p:tavLst>
                                    </p:anim>
                                    <p:anim calcmode="lin" valueType="num">
                                      <p:cBhvr>
                                        <p:cTn id="59" dur="750" fill="hold"/>
                                        <p:tgtEl>
                                          <p:spTgt spid="5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2" animBg="1" advAuto="0"/>
      <p:bldP spid="502" grpId="4" animBg="1" advAuto="0"/>
      <p:bldP spid="503" grpId="9" animBg="1" advAuto="0"/>
      <p:bldP spid="486" grpId="1" animBg="1" advAuto="0"/>
      <p:bldP spid="487" grpId="7" animBg="1" advAuto="0"/>
      <p:bldP spid="488" grpId="5" animBg="1" advAuto="0"/>
      <p:bldP spid="489" grpId="6" animBg="1" advAuto="0"/>
      <p:bldP spid="490" grpId="12" animBg="1" advAuto="0"/>
      <p:bldP spid="491" grpId="10" animBg="1" advAuto="0"/>
      <p:bldP spid="492" grpId="11" animBg="1" advAuto="0"/>
      <p:bldP spid="499" grpId="3" animBg="1" advAuto="0"/>
      <p:bldP spid="500" grpId="8" animBg="1" advAuto="0"/>
      <p:bldP spid="501" grpId="13"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07" name="Preservative Free"/>
          <p:cNvSpPr txBox="1"/>
          <p:nvPr/>
        </p:nvSpPr>
        <p:spPr>
          <a:xfrm>
            <a:off x="951864" y="8398434"/>
            <a:ext cx="2540542" cy="441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lvl1pPr algn="l" defTabSz="1300332">
              <a:lnSpc>
                <a:spcPct val="120000"/>
              </a:lnSpc>
              <a:defRPr sz="2200">
                <a:solidFill>
                  <a:srgbClr val="FFFFFF"/>
                </a:solidFill>
                <a:latin typeface="Arial"/>
                <a:ea typeface="Arial"/>
                <a:cs typeface="Arial"/>
                <a:sym typeface="Arial"/>
              </a:defRPr>
            </a:lvl1pPr>
          </a:lstStyle>
          <a:p>
            <a:r>
              <a:t>Preservative Free</a:t>
            </a:r>
          </a:p>
        </p:txBody>
      </p:sp>
      <p:sp>
        <p:nvSpPr>
          <p:cNvPr id="508" name="Non-Comedogenic"/>
          <p:cNvSpPr txBox="1"/>
          <p:nvPr/>
        </p:nvSpPr>
        <p:spPr>
          <a:xfrm>
            <a:off x="3562984" y="8398434"/>
            <a:ext cx="3779093" cy="441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lvl1pPr algn="l" defTabSz="1300332">
              <a:lnSpc>
                <a:spcPct val="120000"/>
              </a:lnSpc>
              <a:defRPr sz="2200">
                <a:solidFill>
                  <a:srgbClr val="FFFFFF"/>
                </a:solidFill>
                <a:latin typeface="Arial"/>
                <a:ea typeface="Arial"/>
                <a:cs typeface="Arial"/>
                <a:sym typeface="Arial"/>
              </a:defRPr>
            </a:lvl1pPr>
          </a:lstStyle>
          <a:p>
            <a:r>
              <a:t>Non-Comedogenic</a:t>
            </a:r>
          </a:p>
        </p:txBody>
      </p:sp>
      <p:sp>
        <p:nvSpPr>
          <p:cNvPr id="509" name="Hypoallergenic"/>
          <p:cNvSpPr txBox="1"/>
          <p:nvPr/>
        </p:nvSpPr>
        <p:spPr>
          <a:xfrm>
            <a:off x="951864" y="8870963"/>
            <a:ext cx="2540542" cy="441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lvl1pPr algn="l" defTabSz="1300332">
              <a:lnSpc>
                <a:spcPct val="120000"/>
              </a:lnSpc>
              <a:defRPr sz="2200">
                <a:solidFill>
                  <a:srgbClr val="FFFFFF"/>
                </a:solidFill>
                <a:latin typeface="Arial"/>
                <a:ea typeface="Arial"/>
                <a:cs typeface="Arial"/>
                <a:sym typeface="Arial"/>
              </a:defRPr>
            </a:lvl1pPr>
          </a:lstStyle>
          <a:p>
            <a:r>
              <a:t>Hypoallergenic</a:t>
            </a:r>
          </a:p>
        </p:txBody>
      </p:sp>
      <p:sp>
        <p:nvSpPr>
          <p:cNvPr id="510" name="Paraben Free"/>
          <p:cNvSpPr txBox="1"/>
          <p:nvPr/>
        </p:nvSpPr>
        <p:spPr>
          <a:xfrm>
            <a:off x="3562984" y="8870963"/>
            <a:ext cx="3779093" cy="441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lvl1pPr algn="l" defTabSz="1300332">
              <a:lnSpc>
                <a:spcPct val="120000"/>
              </a:lnSpc>
              <a:defRPr sz="2200">
                <a:solidFill>
                  <a:srgbClr val="FFFFFF"/>
                </a:solidFill>
                <a:latin typeface="Arial"/>
                <a:ea typeface="Arial"/>
                <a:cs typeface="Arial"/>
                <a:sym typeface="Arial"/>
              </a:defRPr>
            </a:lvl1pPr>
          </a:lstStyle>
          <a:p>
            <a:r>
              <a:t>Paraben Free</a:t>
            </a:r>
          </a:p>
        </p:txBody>
      </p:sp>
      <p:sp>
        <p:nvSpPr>
          <p:cNvPr id="511" name="Rectangle"/>
          <p:cNvSpPr/>
          <p:nvPr/>
        </p:nvSpPr>
        <p:spPr>
          <a:xfrm>
            <a:off x="770171" y="8332160"/>
            <a:ext cx="5719981" cy="1155188"/>
          </a:xfrm>
          <a:prstGeom prst="rect">
            <a:avLst/>
          </a:prstGeom>
          <a:ln w="12700">
            <a:solidFill>
              <a:srgbClr val="FFFFFF"/>
            </a:solidFill>
          </a:ln>
        </p:spPr>
        <p:txBody>
          <a:bodyPr lIns="60022" tIns="60022" rIns="60022" bIns="60022" anchor="ctr"/>
          <a:lstStyle/>
          <a:p>
            <a:pPr defTabSz="1300332">
              <a:defRPr sz="2400">
                <a:solidFill>
                  <a:srgbClr val="FFFFFF"/>
                </a:solidFill>
                <a:latin typeface="Calibri"/>
                <a:ea typeface="Calibri"/>
                <a:cs typeface="Calibri"/>
                <a:sym typeface="Calibri"/>
              </a:defRPr>
            </a:pPr>
            <a:endParaRPr/>
          </a:p>
        </p:txBody>
      </p:sp>
      <p:sp>
        <p:nvSpPr>
          <p:cNvPr id="512" name="Redox Gel"/>
          <p:cNvSpPr txBox="1"/>
          <p:nvPr/>
        </p:nvSpPr>
        <p:spPr>
          <a:xfrm>
            <a:off x="5117634" y="1858417"/>
            <a:ext cx="3488779" cy="539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lvl1pPr algn="l" defTabSz="1300332">
              <a:defRPr sz="3000">
                <a:solidFill>
                  <a:srgbClr val="666666"/>
                </a:solidFill>
                <a:latin typeface="Arial"/>
                <a:ea typeface="Arial"/>
                <a:cs typeface="Arial"/>
                <a:sym typeface="Arial"/>
              </a:defRPr>
            </a:lvl1pPr>
          </a:lstStyle>
          <a:p>
            <a:r>
              <a:t>Redox Gel</a:t>
            </a:r>
          </a:p>
        </p:txBody>
      </p:sp>
      <p:pic>
        <p:nvPicPr>
          <p:cNvPr id="513" name="RENU-28-logo.png" descr="RENU-28-logo.png"/>
          <p:cNvPicPr>
            <a:picLocks noChangeAspect="1"/>
          </p:cNvPicPr>
          <p:nvPr/>
        </p:nvPicPr>
        <p:blipFill>
          <a:blip r:embed="rId4"/>
          <a:stretch>
            <a:fillRect/>
          </a:stretch>
        </p:blipFill>
        <p:spPr>
          <a:xfrm>
            <a:off x="1956924" y="1697991"/>
            <a:ext cx="3059662" cy="950646"/>
          </a:xfrm>
          <a:prstGeom prst="rect">
            <a:avLst/>
          </a:prstGeom>
          <a:ln w="12700">
            <a:miter lim="400000"/>
          </a:ln>
        </p:spPr>
      </p:pic>
      <p:sp>
        <p:nvSpPr>
          <p:cNvPr id="514" name="Water…"/>
          <p:cNvSpPr txBox="1"/>
          <p:nvPr/>
        </p:nvSpPr>
        <p:spPr>
          <a:xfrm>
            <a:off x="1808755" y="3812506"/>
            <a:ext cx="3980693" cy="3131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p>
            <a:pPr marL="313857" indent="-313857" algn="l" defTabSz="365732">
              <a:spcBef>
                <a:spcPts val="1100"/>
              </a:spcBef>
              <a:buClr>
                <a:schemeClr val="accent5">
                  <a:hueOff val="-608018"/>
                  <a:satOff val="-16379"/>
                  <a:lumOff val="25127"/>
                </a:schemeClr>
              </a:buClr>
              <a:buSzPct val="100000"/>
              <a:buFont typeface="Arial"/>
              <a:buChar char="‣"/>
              <a:defRPr sz="3000">
                <a:solidFill>
                  <a:srgbClr val="666666"/>
                </a:solidFill>
                <a:latin typeface="Arial"/>
                <a:ea typeface="Arial"/>
                <a:cs typeface="Arial"/>
                <a:sym typeface="Arial"/>
              </a:defRPr>
            </a:pPr>
            <a:r>
              <a:rPr dirty="0"/>
              <a:t>Water</a:t>
            </a:r>
            <a:endParaRPr dirty="0">
              <a:solidFill>
                <a:srgbClr val="404040"/>
              </a:solidFill>
              <a:latin typeface="ApexNew-Book"/>
              <a:ea typeface="ApexNew-Book"/>
              <a:cs typeface="ApexNew-Book"/>
              <a:sym typeface="ApexNew-Book"/>
            </a:endParaRPr>
          </a:p>
          <a:p>
            <a:pPr marL="313857" indent="-313857" algn="l" defTabSz="365732">
              <a:spcBef>
                <a:spcPts val="1100"/>
              </a:spcBef>
              <a:buClr>
                <a:schemeClr val="accent5">
                  <a:hueOff val="-608018"/>
                  <a:satOff val="-16379"/>
                  <a:lumOff val="25127"/>
                </a:schemeClr>
              </a:buClr>
              <a:buSzPct val="100000"/>
              <a:buFont typeface="Arial"/>
              <a:buChar char="‣"/>
              <a:defRPr sz="3000">
                <a:solidFill>
                  <a:srgbClr val="666666"/>
                </a:solidFill>
                <a:latin typeface="Arial"/>
                <a:ea typeface="Arial"/>
                <a:cs typeface="Arial"/>
                <a:sym typeface="Arial"/>
              </a:defRPr>
            </a:pPr>
            <a:r>
              <a:rPr dirty="0"/>
              <a:t>Sodium Chloride</a:t>
            </a:r>
            <a:endParaRPr dirty="0">
              <a:solidFill>
                <a:srgbClr val="404040"/>
              </a:solidFill>
              <a:latin typeface="ApexNew-Book"/>
              <a:ea typeface="ApexNew-Book"/>
              <a:cs typeface="ApexNew-Book"/>
              <a:sym typeface="ApexNew-Book"/>
            </a:endParaRPr>
          </a:p>
          <a:p>
            <a:pPr marL="313857" indent="-313857" algn="l" defTabSz="365732">
              <a:spcBef>
                <a:spcPts val="1100"/>
              </a:spcBef>
              <a:buClr>
                <a:schemeClr val="accent5">
                  <a:hueOff val="-608018"/>
                  <a:satOff val="-16379"/>
                  <a:lumOff val="25127"/>
                </a:schemeClr>
              </a:buClr>
              <a:buSzPct val="100000"/>
              <a:buFont typeface="Arial"/>
              <a:buChar char="‣"/>
              <a:defRPr sz="3000">
                <a:solidFill>
                  <a:srgbClr val="666666"/>
                </a:solidFill>
                <a:latin typeface="Arial"/>
                <a:ea typeface="Arial"/>
                <a:cs typeface="Arial"/>
                <a:sym typeface="Arial"/>
              </a:defRPr>
            </a:pPr>
            <a:r>
              <a:rPr dirty="0"/>
              <a:t>Sodium Magnesium </a:t>
            </a:r>
            <a:br>
              <a:rPr dirty="0"/>
            </a:br>
            <a:r>
              <a:rPr dirty="0"/>
              <a:t>Fluorosilicate</a:t>
            </a:r>
            <a:endParaRPr dirty="0">
              <a:solidFill>
                <a:srgbClr val="404040"/>
              </a:solidFill>
              <a:latin typeface="ApexNew-Book"/>
              <a:ea typeface="ApexNew-Book"/>
              <a:cs typeface="ApexNew-Book"/>
              <a:sym typeface="ApexNew-Book"/>
            </a:endParaRPr>
          </a:p>
          <a:p>
            <a:pPr marL="313857" indent="-313857" algn="l" defTabSz="365732">
              <a:spcBef>
                <a:spcPts val="1100"/>
              </a:spcBef>
              <a:buClr>
                <a:schemeClr val="accent5">
                  <a:hueOff val="-608018"/>
                  <a:satOff val="-16379"/>
                  <a:lumOff val="25127"/>
                </a:schemeClr>
              </a:buClr>
              <a:buSzPct val="100000"/>
              <a:buFont typeface="Arial"/>
              <a:buChar char="‣"/>
              <a:defRPr sz="3000">
                <a:solidFill>
                  <a:srgbClr val="666666"/>
                </a:solidFill>
                <a:latin typeface="Arial"/>
                <a:ea typeface="Arial"/>
                <a:cs typeface="Arial"/>
                <a:sym typeface="Arial"/>
              </a:defRPr>
            </a:pPr>
            <a:r>
              <a:rPr dirty="0"/>
              <a:t>Monosodium </a:t>
            </a:r>
            <a:br>
              <a:rPr dirty="0"/>
            </a:br>
            <a:r>
              <a:rPr dirty="0"/>
              <a:t>Phosphate </a:t>
            </a:r>
          </a:p>
        </p:txBody>
      </p:sp>
      <p:sp>
        <p:nvSpPr>
          <p:cNvPr id="515" name="ONLY 4 INGREDIENTS in the Redox Gel"/>
          <p:cNvSpPr txBox="1"/>
          <p:nvPr/>
        </p:nvSpPr>
        <p:spPr>
          <a:xfrm>
            <a:off x="1548851" y="3154497"/>
            <a:ext cx="5891172" cy="465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022" tIns="60022" rIns="60022" bIns="60022">
            <a:spAutoFit/>
          </a:bodyPr>
          <a:lstStyle>
            <a:lvl1pPr algn="l" defTabSz="650166">
              <a:defRPr sz="2400" b="1">
                <a:solidFill>
                  <a:srgbClr val="0076BF"/>
                </a:solidFill>
                <a:latin typeface="Arial"/>
                <a:ea typeface="Arial"/>
                <a:cs typeface="Arial"/>
                <a:sym typeface="Arial"/>
              </a:defRPr>
            </a:lvl1pPr>
          </a:lstStyle>
          <a:p>
            <a:r>
              <a:t>ONLY 4 INGREDIENTS in the Redox Gel</a:t>
            </a:r>
          </a:p>
        </p:txBody>
      </p:sp>
      <p:sp>
        <p:nvSpPr>
          <p:cNvPr id="516" name="Rounded Rectangle"/>
          <p:cNvSpPr/>
          <p:nvPr/>
        </p:nvSpPr>
        <p:spPr>
          <a:xfrm>
            <a:off x="1682052" y="3797901"/>
            <a:ext cx="5624770" cy="1142489"/>
          </a:xfrm>
          <a:prstGeom prst="roundRect">
            <a:avLst>
              <a:gd name="adj" fmla="val 30570"/>
            </a:avLst>
          </a:prstGeom>
          <a:ln w="25400">
            <a:solidFill>
              <a:srgbClr val="4F81BD"/>
            </a:solidFill>
            <a:bevel/>
          </a:ln>
          <a:effectLst>
            <a:outerShdw blurRad="38100" dist="25400" dir="5400000" rotWithShape="0">
              <a:srgbClr val="000000">
                <a:alpha val="35000"/>
              </a:srgbClr>
            </a:outerShdw>
          </a:effectLst>
        </p:spPr>
        <p:txBody>
          <a:bodyPr lIns="60022" tIns="60022" rIns="60022" bIns="60022" anchor="ctr"/>
          <a:lstStyle/>
          <a:p>
            <a:pPr algn="l" defTabSz="650166">
              <a:defRPr sz="2400">
                <a:solidFill>
                  <a:srgbClr val="000000"/>
                </a:solidFill>
                <a:latin typeface="Calibri"/>
                <a:ea typeface="Calibri"/>
                <a:cs typeface="Calibri"/>
                <a:sym typeface="Calibri"/>
              </a:defRPr>
            </a:pPr>
            <a:endParaRPr/>
          </a:p>
        </p:txBody>
      </p:sp>
      <p:grpSp>
        <p:nvGrpSpPr>
          <p:cNvPr id="519" name="Group"/>
          <p:cNvGrpSpPr/>
          <p:nvPr/>
        </p:nvGrpSpPr>
        <p:grpSpPr>
          <a:xfrm>
            <a:off x="4957637" y="3644013"/>
            <a:ext cx="2661892" cy="1200329"/>
            <a:chOff x="243452" y="-290871"/>
            <a:chExt cx="2661890" cy="1200316"/>
          </a:xfrm>
        </p:grpSpPr>
        <p:sp>
          <p:nvSpPr>
            <p:cNvPr id="517" name="Redox molecules"/>
            <p:cNvSpPr/>
            <p:nvPr/>
          </p:nvSpPr>
          <p:spPr>
            <a:xfrm>
              <a:off x="591955" y="0"/>
              <a:ext cx="23133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015" tIns="45015" rIns="45015" bIns="45015" numCol="1" anchor="t">
              <a:spAutoFit/>
            </a:bodyPr>
            <a:lstStyle/>
            <a:p>
              <a:pPr algn="l" defTabSz="1300480">
                <a:defRPr sz="2700">
                  <a:solidFill>
                    <a:srgbClr val="3DA447"/>
                  </a:solidFill>
                  <a:latin typeface="Calibri"/>
                  <a:ea typeface="Calibri"/>
                  <a:cs typeface="Calibri"/>
                  <a:sym typeface="Calibri"/>
                </a:defRPr>
              </a:pPr>
              <a:r>
                <a:t>Redox molecules</a:t>
              </a:r>
            </a:p>
          </p:txBody>
        </p:sp>
        <p:sp>
          <p:nvSpPr>
            <p:cNvPr id="518" name="⎬"/>
            <p:cNvSpPr/>
            <p:nvPr/>
          </p:nvSpPr>
          <p:spPr>
            <a:xfrm>
              <a:off x="243452" y="-290871"/>
              <a:ext cx="363270" cy="12003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022" tIns="274320" rIns="60022" bIns="0" numCol="1" anchor="ctr">
              <a:spAutoFit/>
            </a:bodyPr>
            <a:lstStyle>
              <a:lvl1pPr defTabSz="650166">
                <a:defRPr sz="5600">
                  <a:solidFill>
                    <a:srgbClr val="3DA447"/>
                  </a:solidFill>
                  <a:latin typeface="Calibri"/>
                  <a:ea typeface="Calibri"/>
                  <a:cs typeface="Calibri"/>
                  <a:sym typeface="Calibri"/>
                </a:defRPr>
              </a:lvl1pPr>
            </a:lstStyle>
            <a:p>
              <a:r>
                <a:rPr lang="en-US" sz="6000" dirty="0"/>
                <a:t>}</a:t>
              </a:r>
              <a:endParaRPr sz="6000" dirty="0"/>
            </a:p>
          </p:txBody>
        </p:sp>
      </p:grpSp>
      <p:pic>
        <p:nvPicPr>
          <p:cNvPr id="520" name="Renu 28.png" descr="Renu 28.png"/>
          <p:cNvPicPr>
            <a:picLocks noChangeAspect="1"/>
          </p:cNvPicPr>
          <p:nvPr/>
        </p:nvPicPr>
        <p:blipFill>
          <a:blip r:embed="rId5"/>
          <a:stretch>
            <a:fillRect/>
          </a:stretch>
        </p:blipFill>
        <p:spPr>
          <a:xfrm>
            <a:off x="8192740" y="1125239"/>
            <a:ext cx="5612309" cy="8418464"/>
          </a:xfrm>
          <a:prstGeom prst="rect">
            <a:avLst/>
          </a:prstGeom>
          <a:ln w="12700">
            <a:miter lim="400000"/>
          </a:ln>
        </p:spPr>
      </p:pic>
      <p:grpSp>
        <p:nvGrpSpPr>
          <p:cNvPr id="524" name="Group"/>
          <p:cNvGrpSpPr/>
          <p:nvPr/>
        </p:nvGrpSpPr>
        <p:grpSpPr>
          <a:xfrm>
            <a:off x="-225050" y="78207"/>
            <a:ext cx="2277929" cy="2265166"/>
            <a:chOff x="0" y="0"/>
            <a:chExt cx="2277927" cy="2265164"/>
          </a:xfrm>
        </p:grpSpPr>
        <p:sp>
          <p:nvSpPr>
            <p:cNvPr id="521" name="Group"/>
            <p:cNvSpPr/>
            <p:nvPr/>
          </p:nvSpPr>
          <p:spPr>
            <a:xfrm rot="5400000">
              <a:off x="459920" y="25730"/>
              <a:ext cx="1358088" cy="1306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6"/>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522" name="ASEA REDOX"/>
            <p:cNvSpPr txBox="1"/>
            <p:nvPr/>
          </p:nvSpPr>
          <p:spPr>
            <a:xfrm>
              <a:off x="362550" y="298316"/>
              <a:ext cx="1552828" cy="761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b="1">
                  <a:solidFill>
                    <a:srgbClr val="2A71B9"/>
                  </a:solidFill>
                  <a:latin typeface="Helvetica"/>
                  <a:ea typeface="Helvetica"/>
                  <a:cs typeface="Helvetica"/>
                  <a:sym typeface="Helvetica"/>
                </a:defRPr>
              </a:lvl1pPr>
            </a:lstStyle>
            <a:p>
              <a:r>
                <a:t>ASEA REDOX</a:t>
              </a:r>
            </a:p>
          </p:txBody>
        </p:sp>
        <p:sp>
          <p:nvSpPr>
            <p:cNvPr id="523" name="Flagship       Cellular Health…"/>
            <p:cNvSpPr txBox="1"/>
            <p:nvPr/>
          </p:nvSpPr>
          <p:spPr>
            <a:xfrm>
              <a:off x="0" y="1297723"/>
              <a:ext cx="2277928" cy="967442"/>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rPr dirty="0"/>
                <a:t>Flagship       Cellular Health</a:t>
              </a:r>
            </a:p>
            <a:p>
              <a:pPr defTabSz="866986">
                <a:defRPr sz="1800" b="1">
                  <a:solidFill>
                    <a:srgbClr val="5CC1E8"/>
                  </a:solidFill>
                  <a:latin typeface="Stratum2"/>
                  <a:ea typeface="Stratum2"/>
                  <a:cs typeface="Stratum2"/>
                  <a:sym typeface="Stratum2"/>
                </a:defRPr>
              </a:pPr>
              <a:r>
                <a:rPr dirty="0"/>
                <a:t>Technology</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14">
                                            <p:bg/>
                                          </p:spTgt>
                                        </p:tgtEl>
                                        <p:attrNameLst>
                                          <p:attrName>style.visibility</p:attrName>
                                        </p:attrNameLst>
                                      </p:cBhvr>
                                      <p:to>
                                        <p:strVal val="visible"/>
                                      </p:to>
                                    </p:set>
                                    <p:animEffect transition="in" filter="fade">
                                      <p:cBhvr>
                                        <p:cTn id="7" dur="1000"/>
                                        <p:tgtEl>
                                          <p:spTgt spid="514">
                                            <p:bg/>
                                          </p:spTgt>
                                        </p:tgtEl>
                                      </p:cBhvr>
                                    </p:animEffect>
                                  </p:childTnLst>
                                </p:cTn>
                              </p:par>
                              <p:par>
                                <p:cTn id="8" presetID="10" presetClass="entr" presetSubtype="0" fill="hold" grpId="1" nodeType="withEffect">
                                  <p:stCondLst>
                                    <p:cond delay="0"/>
                                  </p:stCondLst>
                                  <p:iterate>
                                    <p:tmAbs val="0"/>
                                  </p:iterate>
                                  <p:childTnLst>
                                    <p:set>
                                      <p:cBhvr>
                                        <p:cTn id="9" fill="hold"/>
                                        <p:tgtEl>
                                          <p:spTgt spid="514">
                                            <p:txEl>
                                              <p:pRg st="0" end="0"/>
                                            </p:txEl>
                                          </p:spTgt>
                                        </p:tgtEl>
                                        <p:attrNameLst>
                                          <p:attrName>style.visibility</p:attrName>
                                        </p:attrNameLst>
                                      </p:cBhvr>
                                      <p:to>
                                        <p:strVal val="visible"/>
                                      </p:to>
                                    </p:set>
                                    <p:animEffect transition="in" filter="fade">
                                      <p:cBhvr>
                                        <p:cTn id="10" dur="1000"/>
                                        <p:tgtEl>
                                          <p:spTgt spid="5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514">
                                            <p:txEl>
                                              <p:pRg st="1" end="1"/>
                                            </p:txEl>
                                          </p:spTgt>
                                        </p:tgtEl>
                                        <p:attrNameLst>
                                          <p:attrName>style.visibility</p:attrName>
                                        </p:attrNameLst>
                                      </p:cBhvr>
                                      <p:to>
                                        <p:strVal val="visible"/>
                                      </p:to>
                                    </p:set>
                                    <p:animEffect transition="in" filter="fade">
                                      <p:cBhvr>
                                        <p:cTn id="15" dur="1000"/>
                                        <p:tgtEl>
                                          <p:spTgt spid="5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2" nodeType="clickEffect">
                                  <p:stCondLst>
                                    <p:cond delay="0"/>
                                  </p:stCondLst>
                                  <p:iterate>
                                    <p:tmAbs val="0"/>
                                  </p:iterate>
                                  <p:childTnLst>
                                    <p:set>
                                      <p:cBhvr>
                                        <p:cTn id="19" fill="hold"/>
                                        <p:tgtEl>
                                          <p:spTgt spid="516"/>
                                        </p:tgtEl>
                                        <p:attrNameLst>
                                          <p:attrName>style.visibility</p:attrName>
                                        </p:attrNameLst>
                                      </p:cBhvr>
                                      <p:to>
                                        <p:strVal val="visible"/>
                                      </p:to>
                                    </p:set>
                                    <p:animEffect transition="in" filter="fade">
                                      <p:cBhvr>
                                        <p:cTn id="20" dur="1000"/>
                                        <p:tgtEl>
                                          <p:spTgt spid="516"/>
                                        </p:tgtEl>
                                      </p:cBhvr>
                                    </p:animEffect>
                                  </p:childTnLst>
                                </p:cTn>
                              </p:par>
                            </p:childTnLst>
                          </p:cTn>
                        </p:par>
                        <p:par>
                          <p:cTn id="21" fill="hold">
                            <p:stCondLst>
                              <p:cond delay="1000"/>
                            </p:stCondLst>
                            <p:childTnLst>
                              <p:par>
                                <p:cTn id="22" presetID="22" presetClass="entr" presetSubtype="8" fill="hold" grpId="3" nodeType="afterEffect">
                                  <p:stCondLst>
                                    <p:cond delay="0"/>
                                  </p:stCondLst>
                                  <p:iterate>
                                    <p:tmAbs val="0"/>
                                  </p:iterate>
                                  <p:childTnLst>
                                    <p:set>
                                      <p:cBhvr>
                                        <p:cTn id="23" fill="hold"/>
                                        <p:tgtEl>
                                          <p:spTgt spid="519"/>
                                        </p:tgtEl>
                                        <p:attrNameLst>
                                          <p:attrName>style.visibility</p:attrName>
                                        </p:attrNameLst>
                                      </p:cBhvr>
                                      <p:to>
                                        <p:strVal val="visible"/>
                                      </p:to>
                                    </p:set>
                                    <p:animEffect transition="in" filter="wipe(left)">
                                      <p:cBhvr>
                                        <p:cTn id="24" dur="1000"/>
                                        <p:tgtEl>
                                          <p:spTgt spid="5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grpId="1" nodeType="clickEffect">
                                  <p:stCondLst>
                                    <p:cond delay="0"/>
                                  </p:stCondLst>
                                  <p:iterate>
                                    <p:tmAbs val="0"/>
                                  </p:iterate>
                                  <p:childTnLst>
                                    <p:set>
                                      <p:cBhvr>
                                        <p:cTn id="28" fill="hold"/>
                                        <p:tgtEl>
                                          <p:spTgt spid="514">
                                            <p:txEl>
                                              <p:pRg st="2" end="2"/>
                                            </p:txEl>
                                          </p:spTgt>
                                        </p:tgtEl>
                                        <p:attrNameLst>
                                          <p:attrName>style.visibility</p:attrName>
                                        </p:attrNameLst>
                                      </p:cBhvr>
                                      <p:to>
                                        <p:strVal val="visible"/>
                                      </p:to>
                                    </p:set>
                                    <p:animEffect transition="in" filter="fade">
                                      <p:cBhvr>
                                        <p:cTn id="29" dur="1000"/>
                                        <p:tgtEl>
                                          <p:spTgt spid="51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1" nodeType="clickEffect">
                                  <p:stCondLst>
                                    <p:cond delay="0"/>
                                  </p:stCondLst>
                                  <p:iterate>
                                    <p:tmAbs val="0"/>
                                  </p:iterate>
                                  <p:childTnLst>
                                    <p:set>
                                      <p:cBhvr>
                                        <p:cTn id="33" fill="hold"/>
                                        <p:tgtEl>
                                          <p:spTgt spid="514">
                                            <p:txEl>
                                              <p:pRg st="3" end="3"/>
                                            </p:txEl>
                                          </p:spTgt>
                                        </p:tgtEl>
                                        <p:attrNameLst>
                                          <p:attrName>style.visibility</p:attrName>
                                        </p:attrNameLst>
                                      </p:cBhvr>
                                      <p:to>
                                        <p:strVal val="visible"/>
                                      </p:to>
                                    </p:set>
                                    <p:animEffect transition="in" filter="fade">
                                      <p:cBhvr>
                                        <p:cTn id="34" dur="1000"/>
                                        <p:tgtEl>
                                          <p:spTgt spid="5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1" build="p" bldLvl="5" animBg="1" advAuto="0"/>
      <p:bldP spid="516" grpId="2" animBg="1" advAuto="0"/>
      <p:bldP spid="519"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28" name="The most advanced whole body skin technology ever brought to market.…"/>
          <p:cNvSpPr txBox="1"/>
          <p:nvPr/>
        </p:nvSpPr>
        <p:spPr>
          <a:xfrm>
            <a:off x="10024533" y="1112926"/>
            <a:ext cx="2483432" cy="3652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spcBef>
                <a:spcPts val="2500"/>
              </a:spcBef>
              <a:defRPr sz="2400">
                <a:solidFill>
                  <a:srgbClr val="31859C"/>
                </a:solidFill>
                <a:latin typeface="Arial"/>
                <a:ea typeface="Arial"/>
                <a:cs typeface="Arial"/>
                <a:sym typeface="Arial"/>
              </a:defRPr>
            </a:pPr>
            <a:r>
              <a:t>The most advanced whole body skin technology ever brought to market.</a:t>
            </a:r>
            <a:endParaRPr sz="800">
              <a:solidFill>
                <a:srgbClr val="888888"/>
              </a:solidFill>
            </a:endParaRPr>
          </a:p>
          <a:p>
            <a:pPr marL="355560" lvl="1" indent="-355560" algn="l" defTabSz="1300480">
              <a:buSzPct val="100000"/>
              <a:buFont typeface="Arial"/>
              <a:buChar char="•"/>
              <a:defRPr sz="2400" b="1">
                <a:solidFill>
                  <a:srgbClr val="31859C"/>
                </a:solidFill>
                <a:latin typeface="Arial"/>
                <a:ea typeface="Arial"/>
                <a:cs typeface="Arial"/>
                <a:sym typeface="Arial"/>
              </a:defRPr>
            </a:pPr>
            <a:r>
              <a:t>Simple</a:t>
            </a:r>
          </a:p>
          <a:p>
            <a:pPr marL="355560" lvl="1" indent="-355560" algn="l" defTabSz="1300480">
              <a:buSzPct val="100000"/>
              <a:buFont typeface="Arial"/>
              <a:buChar char="•"/>
              <a:defRPr sz="2400" b="1">
                <a:solidFill>
                  <a:srgbClr val="31859C"/>
                </a:solidFill>
                <a:latin typeface="Arial"/>
                <a:ea typeface="Arial"/>
                <a:cs typeface="Arial"/>
                <a:sym typeface="Arial"/>
              </a:defRPr>
            </a:pPr>
            <a:r>
              <a:t>Proven</a:t>
            </a:r>
          </a:p>
          <a:p>
            <a:pPr marL="355560" lvl="1" indent="-355560" algn="l" defTabSz="1300480">
              <a:buSzPct val="100000"/>
              <a:buFont typeface="Arial"/>
              <a:buChar char="•"/>
              <a:defRPr sz="2400" b="1">
                <a:solidFill>
                  <a:srgbClr val="31859C"/>
                </a:solidFill>
                <a:latin typeface="Arial"/>
                <a:ea typeface="Arial"/>
                <a:cs typeface="Arial"/>
                <a:sym typeface="Arial"/>
              </a:defRPr>
            </a:pPr>
            <a:r>
              <a:t>Affordable</a:t>
            </a:r>
          </a:p>
          <a:p>
            <a:pPr marL="355560" lvl="1" indent="-355560" algn="l" defTabSz="1300480">
              <a:buSzPct val="100000"/>
              <a:buFont typeface="Arial"/>
              <a:buChar char="•"/>
              <a:defRPr sz="2400" b="1">
                <a:solidFill>
                  <a:srgbClr val="31859C"/>
                </a:solidFill>
                <a:latin typeface="Arial"/>
                <a:ea typeface="Arial"/>
                <a:cs typeface="Arial"/>
                <a:sym typeface="Arial"/>
              </a:defRPr>
            </a:pPr>
            <a:r>
              <a:t>Effective</a:t>
            </a:r>
          </a:p>
        </p:txBody>
      </p:sp>
      <p:pic>
        <p:nvPicPr>
          <p:cNvPr id="529" name="image27.png" descr="image27.png"/>
          <p:cNvPicPr>
            <a:picLocks noChangeAspect="1"/>
          </p:cNvPicPr>
          <p:nvPr/>
        </p:nvPicPr>
        <p:blipFill>
          <a:blip r:embed="rId4"/>
          <a:stretch>
            <a:fillRect/>
          </a:stretch>
        </p:blipFill>
        <p:spPr>
          <a:xfrm>
            <a:off x="10024542" y="7240188"/>
            <a:ext cx="2572227" cy="1665793"/>
          </a:xfrm>
          <a:prstGeom prst="rect">
            <a:avLst/>
          </a:prstGeom>
          <a:ln w="12700">
            <a:miter lim="400000"/>
          </a:ln>
        </p:spPr>
      </p:pic>
      <p:pic>
        <p:nvPicPr>
          <p:cNvPr id="530" name="image26.png" descr="image26.png"/>
          <p:cNvPicPr>
            <a:picLocks noChangeAspect="1"/>
          </p:cNvPicPr>
          <p:nvPr/>
        </p:nvPicPr>
        <p:blipFill>
          <a:blip r:embed="rId5"/>
          <a:stretch>
            <a:fillRect/>
          </a:stretch>
        </p:blipFill>
        <p:spPr>
          <a:xfrm>
            <a:off x="3552920" y="332548"/>
            <a:ext cx="2984658" cy="954423"/>
          </a:xfrm>
          <a:prstGeom prst="rect">
            <a:avLst/>
          </a:prstGeom>
          <a:ln w="12700">
            <a:miter lim="400000"/>
          </a:ln>
        </p:spPr>
      </p:pic>
      <p:grpSp>
        <p:nvGrpSpPr>
          <p:cNvPr id="534" name="Group"/>
          <p:cNvGrpSpPr/>
          <p:nvPr/>
        </p:nvGrpSpPr>
        <p:grpSpPr>
          <a:xfrm>
            <a:off x="-146943" y="97734"/>
            <a:ext cx="2277929" cy="2265166"/>
            <a:chOff x="0" y="0"/>
            <a:chExt cx="2277927" cy="2265164"/>
          </a:xfrm>
        </p:grpSpPr>
        <p:sp>
          <p:nvSpPr>
            <p:cNvPr id="531" name="Group"/>
            <p:cNvSpPr/>
            <p:nvPr/>
          </p:nvSpPr>
          <p:spPr>
            <a:xfrm rot="5400000">
              <a:off x="459920" y="25730"/>
              <a:ext cx="1358088" cy="1306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6"/>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532" name="ASEA REDOX"/>
            <p:cNvSpPr txBox="1"/>
            <p:nvPr/>
          </p:nvSpPr>
          <p:spPr>
            <a:xfrm>
              <a:off x="362550" y="298316"/>
              <a:ext cx="1552828" cy="761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b="1">
                  <a:solidFill>
                    <a:srgbClr val="2A71B9"/>
                  </a:solidFill>
                  <a:latin typeface="Helvetica"/>
                  <a:ea typeface="Helvetica"/>
                  <a:cs typeface="Helvetica"/>
                  <a:sym typeface="Helvetica"/>
                </a:defRPr>
              </a:lvl1pPr>
            </a:lstStyle>
            <a:p>
              <a:r>
                <a:t>ASEA REDOX</a:t>
              </a:r>
            </a:p>
          </p:txBody>
        </p:sp>
        <p:sp>
          <p:nvSpPr>
            <p:cNvPr id="533" name="Flagship       Cellular Health…"/>
            <p:cNvSpPr txBox="1"/>
            <p:nvPr/>
          </p:nvSpPr>
          <p:spPr>
            <a:xfrm>
              <a:off x="0" y="1297723"/>
              <a:ext cx="2277928" cy="967442"/>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Independent Clinical Studies"/>
          <p:cNvSpPr txBox="1">
            <a:spLocks noGrp="1"/>
          </p:cNvSpPr>
          <p:nvPr>
            <p:ph type="title"/>
          </p:nvPr>
        </p:nvSpPr>
        <p:spPr>
          <a:xfrm>
            <a:off x="889946" y="396271"/>
            <a:ext cx="11704322" cy="1354784"/>
          </a:xfrm>
          <a:prstGeom prst="rect">
            <a:avLst/>
          </a:prstGeom>
        </p:spPr>
        <p:txBody>
          <a:bodyPr/>
          <a:lstStyle>
            <a:lvl1pPr defTabSz="1300480">
              <a:defRPr sz="6200" spc="0"/>
            </a:lvl1pPr>
          </a:lstStyle>
          <a:p>
            <a:r>
              <a:t>    Independent Clinical Studies</a:t>
            </a:r>
          </a:p>
        </p:txBody>
      </p:sp>
      <p:pic>
        <p:nvPicPr>
          <p:cNvPr id="539" name="Content Placeholder 9" descr="Content Placeholder 9"/>
          <p:cNvPicPr>
            <a:picLocks noChangeAspect="1"/>
          </p:cNvPicPr>
          <p:nvPr/>
        </p:nvPicPr>
        <p:blipFill>
          <a:blip r:embed="rId3"/>
          <a:stretch>
            <a:fillRect/>
          </a:stretch>
        </p:blipFill>
        <p:spPr>
          <a:xfrm>
            <a:off x="-81760" y="2872074"/>
            <a:ext cx="2147563" cy="5259339"/>
          </a:xfrm>
          <a:prstGeom prst="rect">
            <a:avLst/>
          </a:prstGeom>
          <a:ln w="12700">
            <a:miter lim="400000"/>
          </a:ln>
        </p:spPr>
      </p:pic>
      <p:sp>
        <p:nvSpPr>
          <p:cNvPr id="540" name="TextBox 7"/>
          <p:cNvSpPr txBox="1"/>
          <p:nvPr/>
        </p:nvSpPr>
        <p:spPr>
          <a:xfrm>
            <a:off x="3639350" y="2079073"/>
            <a:ext cx="3042276" cy="6574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algn="l" defTabSz="1300480">
              <a:defRPr sz="2400">
                <a:solidFill>
                  <a:srgbClr val="000000"/>
                </a:solidFill>
                <a:latin typeface="Apex New Book"/>
                <a:ea typeface="Apex New Book"/>
                <a:cs typeface="Apex New Book"/>
                <a:sym typeface="Apex New Book"/>
              </a:defRPr>
            </a:pPr>
            <a:endParaRPr/>
          </a:p>
          <a:p>
            <a:pPr algn="l" defTabSz="1300480">
              <a:defRPr sz="3800">
                <a:solidFill>
                  <a:srgbClr val="0070C0"/>
                </a:solidFill>
                <a:latin typeface="Helvetica"/>
                <a:ea typeface="Helvetica"/>
                <a:cs typeface="Helvetica"/>
                <a:sym typeface="Helvetica"/>
              </a:defRPr>
            </a:pPr>
            <a:r>
              <a:t>Cell Renewal</a:t>
            </a:r>
          </a:p>
          <a:p>
            <a:pPr algn="l" defTabSz="1300480">
              <a:defRPr sz="3400">
                <a:solidFill>
                  <a:srgbClr val="0070C0"/>
                </a:solidFill>
                <a:latin typeface="Helvetica"/>
                <a:ea typeface="Helvetica"/>
                <a:cs typeface="Helvetica"/>
                <a:sym typeface="Helvetica"/>
              </a:defRPr>
            </a:pPr>
            <a:endParaRPr/>
          </a:p>
          <a:p>
            <a:pPr algn="l" defTabSz="1300480">
              <a:defRPr sz="3800">
                <a:solidFill>
                  <a:srgbClr val="0070C0"/>
                </a:solidFill>
                <a:latin typeface="Helvetica"/>
                <a:ea typeface="Helvetica"/>
                <a:cs typeface="Helvetica"/>
                <a:sym typeface="Helvetica"/>
              </a:defRPr>
            </a:pPr>
            <a:r>
              <a:t>Smoothness</a:t>
            </a:r>
          </a:p>
          <a:p>
            <a:pPr algn="l" defTabSz="1300480">
              <a:defRPr sz="3400">
                <a:solidFill>
                  <a:srgbClr val="0070C0"/>
                </a:solidFill>
                <a:latin typeface="Helvetica"/>
                <a:ea typeface="Helvetica"/>
                <a:cs typeface="Helvetica"/>
                <a:sym typeface="Helvetica"/>
              </a:defRPr>
            </a:pPr>
            <a:endParaRPr/>
          </a:p>
          <a:p>
            <a:pPr algn="l" defTabSz="1300480">
              <a:defRPr sz="3800">
                <a:solidFill>
                  <a:srgbClr val="0070C0"/>
                </a:solidFill>
                <a:latin typeface="Helvetica"/>
                <a:ea typeface="Helvetica"/>
                <a:cs typeface="Helvetica"/>
                <a:sym typeface="Helvetica"/>
              </a:defRPr>
            </a:pPr>
            <a:r>
              <a:t>Wrinkles</a:t>
            </a:r>
          </a:p>
          <a:p>
            <a:pPr algn="l" defTabSz="1300480">
              <a:defRPr sz="3400">
                <a:solidFill>
                  <a:srgbClr val="0070C0"/>
                </a:solidFill>
                <a:latin typeface="Helvetica"/>
                <a:ea typeface="Helvetica"/>
                <a:cs typeface="Helvetica"/>
                <a:sym typeface="Helvetica"/>
              </a:defRPr>
            </a:pPr>
            <a:endParaRPr/>
          </a:p>
          <a:p>
            <a:pPr algn="l" defTabSz="1300480">
              <a:defRPr sz="3800">
                <a:solidFill>
                  <a:srgbClr val="0070C0"/>
                </a:solidFill>
                <a:latin typeface="Helvetica"/>
                <a:ea typeface="Helvetica"/>
                <a:cs typeface="Helvetica"/>
                <a:sym typeface="Helvetica"/>
              </a:defRPr>
            </a:pPr>
            <a:r>
              <a:t>Elasticity</a:t>
            </a:r>
          </a:p>
          <a:p>
            <a:pPr algn="l" defTabSz="1300480">
              <a:defRPr sz="3400">
                <a:solidFill>
                  <a:srgbClr val="0070C0"/>
                </a:solidFill>
                <a:latin typeface="Helvetica"/>
                <a:ea typeface="Helvetica"/>
                <a:cs typeface="Helvetica"/>
                <a:sym typeface="Helvetica"/>
              </a:defRPr>
            </a:pPr>
            <a:endParaRPr/>
          </a:p>
          <a:p>
            <a:pPr algn="l" defTabSz="1300480">
              <a:defRPr sz="3800">
                <a:solidFill>
                  <a:srgbClr val="0070C0"/>
                </a:solidFill>
                <a:latin typeface="Helvetica"/>
                <a:ea typeface="Helvetica"/>
                <a:cs typeface="Helvetica"/>
                <a:sym typeface="Helvetica"/>
              </a:defRPr>
            </a:pPr>
            <a:r>
              <a:t>Cellulite</a:t>
            </a:r>
          </a:p>
          <a:p>
            <a:pPr algn="l" defTabSz="1300480">
              <a:defRPr sz="3400">
                <a:solidFill>
                  <a:srgbClr val="0070C0"/>
                </a:solidFill>
                <a:latin typeface="Helvetica"/>
                <a:ea typeface="Helvetica"/>
                <a:cs typeface="Helvetica"/>
                <a:sym typeface="Helvetica"/>
              </a:defRPr>
            </a:pPr>
            <a:endParaRPr/>
          </a:p>
          <a:p>
            <a:pPr algn="l" defTabSz="1300480">
              <a:defRPr sz="3800">
                <a:solidFill>
                  <a:srgbClr val="0070C0"/>
                </a:solidFill>
                <a:latin typeface="Helvetica"/>
                <a:ea typeface="Helvetica"/>
                <a:cs typeface="Helvetica"/>
                <a:sym typeface="Helvetica"/>
              </a:defRPr>
            </a:pPr>
            <a:r>
              <a:t>Blood Flow</a:t>
            </a:r>
          </a:p>
        </p:txBody>
      </p:sp>
      <p:sp>
        <p:nvSpPr>
          <p:cNvPr id="541" name="Hexagon 11"/>
          <p:cNvSpPr/>
          <p:nvPr/>
        </p:nvSpPr>
        <p:spPr>
          <a:xfrm rot="5400000">
            <a:off x="2529822" y="2392862"/>
            <a:ext cx="985259" cy="8771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ln w="25400">
            <a:solidFill>
              <a:srgbClr val="3A5E8A"/>
            </a:solidFill>
          </a:ln>
        </p:spPr>
        <p:txBody>
          <a:bodyPr lIns="48767" tIns="48767" rIns="48767" bIns="48767" anchor="ctr"/>
          <a:lstStyle/>
          <a:p>
            <a:pPr defTabSz="1300480">
              <a:defRPr sz="1200">
                <a:solidFill>
                  <a:srgbClr val="FFFFFF"/>
                </a:solidFill>
                <a:latin typeface="Calibri"/>
                <a:ea typeface="Calibri"/>
                <a:cs typeface="Calibri"/>
                <a:sym typeface="Calibri"/>
              </a:defRPr>
            </a:pPr>
            <a:endParaRPr/>
          </a:p>
        </p:txBody>
      </p:sp>
      <p:sp>
        <p:nvSpPr>
          <p:cNvPr id="542" name="TextBox 12"/>
          <p:cNvSpPr txBox="1"/>
          <p:nvPr/>
        </p:nvSpPr>
        <p:spPr>
          <a:xfrm>
            <a:off x="2489018" y="2522340"/>
            <a:ext cx="1060678" cy="61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400" b="1">
                <a:solidFill>
                  <a:srgbClr val="3265A2"/>
                </a:solidFill>
                <a:latin typeface="Apex New Book"/>
                <a:ea typeface="Apex New Book"/>
                <a:cs typeface="Apex New Book"/>
                <a:sym typeface="Apex New Book"/>
              </a:defRPr>
            </a:lvl1pPr>
          </a:lstStyle>
          <a:p>
            <a:r>
              <a:t>16%</a:t>
            </a:r>
          </a:p>
        </p:txBody>
      </p:sp>
      <p:sp>
        <p:nvSpPr>
          <p:cNvPr id="543" name="Hexagon 13"/>
          <p:cNvSpPr/>
          <p:nvPr/>
        </p:nvSpPr>
        <p:spPr>
          <a:xfrm rot="5400000">
            <a:off x="2519783" y="3514401"/>
            <a:ext cx="985259" cy="8771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ln w="25400">
            <a:solidFill>
              <a:srgbClr val="3A5E8A"/>
            </a:solidFill>
          </a:ln>
        </p:spPr>
        <p:txBody>
          <a:bodyPr lIns="48767" tIns="48767" rIns="48767" bIns="48767" anchor="ctr"/>
          <a:lstStyle/>
          <a:p>
            <a:pPr defTabSz="1300480">
              <a:defRPr sz="1200">
                <a:solidFill>
                  <a:srgbClr val="FFFFFF"/>
                </a:solidFill>
                <a:latin typeface="Calibri"/>
                <a:ea typeface="Calibri"/>
                <a:cs typeface="Calibri"/>
                <a:sym typeface="Calibri"/>
              </a:defRPr>
            </a:pPr>
            <a:endParaRPr/>
          </a:p>
        </p:txBody>
      </p:sp>
      <p:sp>
        <p:nvSpPr>
          <p:cNvPr id="544" name="TextBox 14"/>
          <p:cNvSpPr txBox="1"/>
          <p:nvPr/>
        </p:nvSpPr>
        <p:spPr>
          <a:xfrm>
            <a:off x="2481642" y="3588394"/>
            <a:ext cx="1081619" cy="61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400" b="1">
                <a:solidFill>
                  <a:srgbClr val="3265A2"/>
                </a:solidFill>
                <a:latin typeface="Apex New Book"/>
                <a:ea typeface="Apex New Book"/>
                <a:cs typeface="Apex New Book"/>
                <a:sym typeface="Apex New Book"/>
              </a:defRPr>
            </a:lvl1pPr>
          </a:lstStyle>
          <a:p>
            <a:r>
              <a:t>23%</a:t>
            </a:r>
          </a:p>
        </p:txBody>
      </p:sp>
      <p:sp>
        <p:nvSpPr>
          <p:cNvPr id="545" name="Hexagon 15"/>
          <p:cNvSpPr/>
          <p:nvPr/>
        </p:nvSpPr>
        <p:spPr>
          <a:xfrm rot="5400000">
            <a:off x="2520034" y="4555988"/>
            <a:ext cx="985260" cy="8771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ln w="25400">
            <a:solidFill>
              <a:srgbClr val="3A5E8A"/>
            </a:solidFill>
          </a:ln>
        </p:spPr>
        <p:txBody>
          <a:bodyPr lIns="48767" tIns="48767" rIns="48767" bIns="48767" anchor="ctr"/>
          <a:lstStyle/>
          <a:p>
            <a:pPr defTabSz="1300480">
              <a:defRPr sz="1200">
                <a:solidFill>
                  <a:srgbClr val="FFFFFF"/>
                </a:solidFill>
                <a:latin typeface="Calibri"/>
                <a:ea typeface="Calibri"/>
                <a:cs typeface="Calibri"/>
                <a:sym typeface="Calibri"/>
              </a:defRPr>
            </a:pPr>
            <a:endParaRPr/>
          </a:p>
        </p:txBody>
      </p:sp>
      <p:sp>
        <p:nvSpPr>
          <p:cNvPr id="546" name="TextBox 16"/>
          <p:cNvSpPr txBox="1"/>
          <p:nvPr/>
        </p:nvSpPr>
        <p:spPr>
          <a:xfrm>
            <a:off x="2489018" y="4669657"/>
            <a:ext cx="1060678" cy="61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400" b="1">
                <a:solidFill>
                  <a:srgbClr val="3265A2"/>
                </a:solidFill>
                <a:latin typeface="Apex New Book"/>
                <a:ea typeface="Apex New Book"/>
                <a:cs typeface="Apex New Book"/>
                <a:sym typeface="Apex New Book"/>
              </a:defRPr>
            </a:lvl1pPr>
          </a:lstStyle>
          <a:p>
            <a:r>
              <a:t>23%</a:t>
            </a:r>
          </a:p>
        </p:txBody>
      </p:sp>
      <p:sp>
        <p:nvSpPr>
          <p:cNvPr id="547" name="Hexagon 17"/>
          <p:cNvSpPr/>
          <p:nvPr/>
        </p:nvSpPr>
        <p:spPr>
          <a:xfrm rot="5400000">
            <a:off x="2480116" y="5670531"/>
            <a:ext cx="985259" cy="8771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ln w="25400">
            <a:solidFill>
              <a:srgbClr val="3A5E8A"/>
            </a:solidFill>
          </a:ln>
        </p:spPr>
        <p:txBody>
          <a:bodyPr lIns="48767" tIns="48767" rIns="48767" bIns="48767" anchor="ctr"/>
          <a:lstStyle/>
          <a:p>
            <a:pPr defTabSz="1300480">
              <a:defRPr sz="1200">
                <a:solidFill>
                  <a:srgbClr val="FFFFFF"/>
                </a:solidFill>
                <a:latin typeface="Calibri"/>
                <a:ea typeface="Calibri"/>
                <a:cs typeface="Calibri"/>
                <a:sym typeface="Calibri"/>
              </a:defRPr>
            </a:pPr>
            <a:endParaRPr/>
          </a:p>
        </p:txBody>
      </p:sp>
      <p:sp>
        <p:nvSpPr>
          <p:cNvPr id="548" name="TextBox 18"/>
          <p:cNvSpPr txBox="1"/>
          <p:nvPr/>
        </p:nvSpPr>
        <p:spPr>
          <a:xfrm>
            <a:off x="2473310" y="5733591"/>
            <a:ext cx="1055547" cy="61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400" b="1">
                <a:solidFill>
                  <a:srgbClr val="3265A2"/>
                </a:solidFill>
                <a:latin typeface="Apex New Book"/>
                <a:ea typeface="Apex New Book"/>
                <a:cs typeface="Apex New Book"/>
                <a:sym typeface="Apex New Book"/>
              </a:defRPr>
            </a:lvl1pPr>
          </a:lstStyle>
          <a:p>
            <a:r>
              <a:t>20%</a:t>
            </a:r>
          </a:p>
        </p:txBody>
      </p:sp>
      <p:sp>
        <p:nvSpPr>
          <p:cNvPr id="549" name="Hexagon 19"/>
          <p:cNvSpPr/>
          <p:nvPr/>
        </p:nvSpPr>
        <p:spPr>
          <a:xfrm rot="5400000">
            <a:off x="2508020" y="6782106"/>
            <a:ext cx="985259" cy="8771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ln w="25400">
            <a:solidFill>
              <a:srgbClr val="3A5E8A"/>
            </a:solidFill>
          </a:ln>
        </p:spPr>
        <p:txBody>
          <a:bodyPr lIns="48767" tIns="48767" rIns="48767" bIns="48767" anchor="ctr"/>
          <a:lstStyle/>
          <a:p>
            <a:pPr defTabSz="1300480">
              <a:defRPr sz="1200">
                <a:solidFill>
                  <a:srgbClr val="FFFFFF"/>
                </a:solidFill>
                <a:latin typeface="Calibri"/>
                <a:ea typeface="Calibri"/>
                <a:cs typeface="Calibri"/>
                <a:sym typeface="Calibri"/>
              </a:defRPr>
            </a:pPr>
            <a:endParaRPr/>
          </a:p>
        </p:txBody>
      </p:sp>
      <p:sp>
        <p:nvSpPr>
          <p:cNvPr id="550" name="TextBox 20"/>
          <p:cNvSpPr txBox="1"/>
          <p:nvPr/>
        </p:nvSpPr>
        <p:spPr>
          <a:xfrm>
            <a:off x="2479230" y="6893369"/>
            <a:ext cx="1060679" cy="61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400" b="1">
                <a:solidFill>
                  <a:srgbClr val="3265A2"/>
                </a:solidFill>
                <a:latin typeface="Apex New Book"/>
                <a:ea typeface="Apex New Book"/>
                <a:cs typeface="Apex New Book"/>
                <a:sym typeface="Apex New Book"/>
              </a:defRPr>
            </a:lvl1pPr>
          </a:lstStyle>
          <a:p>
            <a:r>
              <a:t>16%</a:t>
            </a:r>
          </a:p>
        </p:txBody>
      </p:sp>
      <p:sp>
        <p:nvSpPr>
          <p:cNvPr id="551" name="Hexagon 22"/>
          <p:cNvSpPr/>
          <p:nvPr/>
        </p:nvSpPr>
        <p:spPr>
          <a:xfrm rot="5400000">
            <a:off x="2521154" y="7798956"/>
            <a:ext cx="985259" cy="8771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ln w="25400">
            <a:solidFill>
              <a:srgbClr val="3A5E8A"/>
            </a:solidFill>
          </a:ln>
        </p:spPr>
        <p:txBody>
          <a:bodyPr lIns="48767" tIns="48767" rIns="48767" bIns="48767" anchor="ctr"/>
          <a:lstStyle/>
          <a:p>
            <a:pPr defTabSz="1300480">
              <a:defRPr sz="1200">
                <a:solidFill>
                  <a:srgbClr val="FFFFFF"/>
                </a:solidFill>
                <a:latin typeface="Calibri"/>
                <a:ea typeface="Calibri"/>
                <a:cs typeface="Calibri"/>
                <a:sym typeface="Calibri"/>
              </a:defRPr>
            </a:pPr>
            <a:endParaRPr/>
          </a:p>
        </p:txBody>
      </p:sp>
      <p:sp>
        <p:nvSpPr>
          <p:cNvPr id="552" name="TextBox 24"/>
          <p:cNvSpPr txBox="1"/>
          <p:nvPr/>
        </p:nvSpPr>
        <p:spPr>
          <a:xfrm>
            <a:off x="2492112" y="7928434"/>
            <a:ext cx="1060679" cy="61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400" b="1">
                <a:solidFill>
                  <a:srgbClr val="3265A2"/>
                </a:solidFill>
                <a:latin typeface="Apex New Book"/>
                <a:ea typeface="Apex New Book"/>
                <a:cs typeface="Apex New Book"/>
                <a:sym typeface="Apex New Book"/>
              </a:defRPr>
            </a:lvl1pPr>
          </a:lstStyle>
          <a:p>
            <a:r>
              <a:t>50%</a:t>
            </a:r>
          </a:p>
        </p:txBody>
      </p:sp>
      <p:pic>
        <p:nvPicPr>
          <p:cNvPr id="553" name="Picture 1" descr="Picture 1"/>
          <p:cNvPicPr>
            <a:picLocks noChangeAspect="1"/>
          </p:cNvPicPr>
          <p:nvPr/>
        </p:nvPicPr>
        <p:blipFill>
          <a:blip r:embed="rId4"/>
          <a:stretch>
            <a:fillRect/>
          </a:stretch>
        </p:blipFill>
        <p:spPr>
          <a:xfrm>
            <a:off x="6442802" y="2971257"/>
            <a:ext cx="6303498" cy="4464710"/>
          </a:xfrm>
          <a:prstGeom prst="rect">
            <a:avLst/>
          </a:prstGeom>
          <a:ln w="12700">
            <a:miter lim="400000"/>
          </a:ln>
        </p:spPr>
      </p:pic>
      <p:sp>
        <p:nvSpPr>
          <p:cNvPr id="554" name="Rectangle 21"/>
          <p:cNvSpPr txBox="1"/>
          <p:nvPr/>
        </p:nvSpPr>
        <p:spPr>
          <a:xfrm>
            <a:off x="6515404" y="3141575"/>
            <a:ext cx="6990081" cy="416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marL="800100" indent="-800100" algn="l" defTabSz="1300480">
              <a:buSzPct val="100000"/>
              <a:buAutoNum type="arabicPeriod"/>
              <a:defRPr sz="5200" b="1">
                <a:solidFill>
                  <a:srgbClr val="0070C0"/>
                </a:solidFill>
                <a:effectLst>
                  <a:outerShdw blurRad="12700" dist="38100" dir="2700000" rotWithShape="0">
                    <a:srgbClr val="93CDDD"/>
                  </a:outerShdw>
                </a:effectLst>
                <a:latin typeface="Calibri"/>
                <a:ea typeface="Calibri"/>
                <a:cs typeface="Calibri"/>
                <a:sym typeface="Calibri"/>
              </a:defRPr>
            </a:pPr>
            <a:r>
              <a:t>Age Slower</a:t>
            </a:r>
          </a:p>
          <a:p>
            <a:pPr marL="800100" indent="-800100" algn="l" defTabSz="1300480">
              <a:buSzPct val="100000"/>
              <a:buAutoNum type="arabicPeriod"/>
              <a:defRPr sz="5200" b="1">
                <a:solidFill>
                  <a:srgbClr val="0070C0"/>
                </a:solidFill>
                <a:effectLst>
                  <a:outerShdw blurRad="12700" dist="38100" dir="2700000" rotWithShape="0">
                    <a:srgbClr val="93CDDD"/>
                  </a:outerShdw>
                </a:effectLst>
                <a:latin typeface="Calibri"/>
                <a:ea typeface="Calibri"/>
                <a:cs typeface="Calibri"/>
                <a:sym typeface="Calibri"/>
              </a:defRPr>
            </a:pPr>
            <a:r>
              <a:t>Skin Challenges</a:t>
            </a:r>
          </a:p>
          <a:p>
            <a:pPr marL="800100" indent="-800100" algn="l" defTabSz="1300480">
              <a:buSzPct val="100000"/>
              <a:buAutoNum type="arabicPeriod"/>
              <a:defRPr sz="5200" b="1">
                <a:solidFill>
                  <a:srgbClr val="0070C0"/>
                </a:solidFill>
                <a:effectLst>
                  <a:outerShdw blurRad="12700" dist="38100" dir="2700000" rotWithShape="0">
                    <a:srgbClr val="93CDDD"/>
                  </a:outerShdw>
                </a:effectLst>
                <a:latin typeface="Calibri"/>
                <a:ea typeface="Calibri"/>
                <a:cs typeface="Calibri"/>
                <a:sym typeface="Calibri"/>
              </a:defRPr>
            </a:pPr>
            <a:r>
              <a:t>First Aid</a:t>
            </a:r>
          </a:p>
          <a:p>
            <a:pPr marL="800100" indent="-800100" algn="l" defTabSz="1300480">
              <a:buSzPct val="100000"/>
              <a:buAutoNum type="arabicPeriod"/>
              <a:defRPr sz="5200" b="1">
                <a:solidFill>
                  <a:srgbClr val="0070C0"/>
                </a:solidFill>
                <a:effectLst>
                  <a:outerShdw blurRad="12700" dist="38100" dir="2700000" rotWithShape="0">
                    <a:srgbClr val="93CDDD"/>
                  </a:outerShdw>
                </a:effectLst>
                <a:latin typeface="Calibri"/>
                <a:ea typeface="Calibri"/>
                <a:cs typeface="Calibri"/>
                <a:sym typeface="Calibri"/>
              </a:defRPr>
            </a:pPr>
            <a:r>
              <a:t>Discomfort Relief</a:t>
            </a:r>
          </a:p>
          <a:p>
            <a:pPr marL="800100" indent="-800100" algn="l" defTabSz="1300480">
              <a:buSzPct val="100000"/>
              <a:buAutoNum type="arabicPeriod"/>
              <a:defRPr sz="5200" b="1">
                <a:solidFill>
                  <a:srgbClr val="0070C0"/>
                </a:solidFill>
                <a:effectLst>
                  <a:outerShdw blurRad="12700" dist="38100" dir="2700000" rotWithShape="0">
                    <a:srgbClr val="93CDDD"/>
                  </a:outerShdw>
                </a:effectLst>
                <a:latin typeface="Calibri"/>
                <a:ea typeface="Calibri"/>
                <a:cs typeface="Calibri"/>
                <a:sym typeface="Calibri"/>
              </a:defRPr>
            </a:pPr>
            <a:r>
              <a:t>General Health </a:t>
            </a:r>
          </a:p>
        </p:txBody>
      </p:sp>
      <p:grpSp>
        <p:nvGrpSpPr>
          <p:cNvPr id="558" name="Group"/>
          <p:cNvGrpSpPr/>
          <p:nvPr/>
        </p:nvGrpSpPr>
        <p:grpSpPr>
          <a:xfrm>
            <a:off x="-146943" y="97734"/>
            <a:ext cx="2277929" cy="2265166"/>
            <a:chOff x="0" y="0"/>
            <a:chExt cx="2277927" cy="2265164"/>
          </a:xfrm>
        </p:grpSpPr>
        <p:sp>
          <p:nvSpPr>
            <p:cNvPr id="555" name="Group"/>
            <p:cNvSpPr/>
            <p:nvPr/>
          </p:nvSpPr>
          <p:spPr>
            <a:xfrm rot="5400000">
              <a:off x="459920" y="25730"/>
              <a:ext cx="1358088" cy="1306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5"/>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556" name="ASEA REDOX"/>
            <p:cNvSpPr txBox="1"/>
            <p:nvPr/>
          </p:nvSpPr>
          <p:spPr>
            <a:xfrm>
              <a:off x="362550" y="298316"/>
              <a:ext cx="1552828" cy="761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b="1">
                  <a:solidFill>
                    <a:srgbClr val="2A71B9"/>
                  </a:solidFill>
                  <a:latin typeface="Helvetica"/>
                  <a:ea typeface="Helvetica"/>
                  <a:cs typeface="Helvetica"/>
                  <a:sym typeface="Helvetica"/>
                </a:defRPr>
              </a:lvl1pPr>
            </a:lstStyle>
            <a:p>
              <a:r>
                <a:t>ASEA REDOX</a:t>
              </a:r>
            </a:p>
          </p:txBody>
        </p:sp>
        <p:sp>
          <p:nvSpPr>
            <p:cNvPr id="557" name="Flagship       Cellular Health…"/>
            <p:cNvSpPr txBox="1"/>
            <p:nvPr/>
          </p:nvSpPr>
          <p:spPr>
            <a:xfrm>
              <a:off x="0" y="1297723"/>
              <a:ext cx="2277928" cy="967442"/>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41"/>
                                        </p:tgtEl>
                                        <p:attrNameLst>
                                          <p:attrName>style.visibility</p:attrName>
                                        </p:attrNameLst>
                                      </p:cBhvr>
                                      <p:to>
                                        <p:strVal val="visible"/>
                                      </p:to>
                                    </p:set>
                                    <p:anim calcmode="lin" valueType="num">
                                      <p:cBhvr>
                                        <p:cTn id="7" dur="500" fill="hold"/>
                                        <p:tgtEl>
                                          <p:spTgt spid="541"/>
                                        </p:tgtEl>
                                        <p:attrNameLst>
                                          <p:attrName>ppt_w</p:attrName>
                                        </p:attrNameLst>
                                      </p:cBhvr>
                                      <p:tavLst>
                                        <p:tav tm="0">
                                          <p:val>
                                            <p:fltVal val="0"/>
                                          </p:val>
                                        </p:tav>
                                        <p:tav tm="100000">
                                          <p:val>
                                            <p:strVal val="#ppt_w"/>
                                          </p:val>
                                        </p:tav>
                                      </p:tavLst>
                                    </p:anim>
                                    <p:anim calcmode="lin" valueType="num">
                                      <p:cBhvr>
                                        <p:cTn id="8" dur="500" fill="hold"/>
                                        <p:tgtEl>
                                          <p:spTgt spid="5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542"/>
                                        </p:tgtEl>
                                        <p:attrNameLst>
                                          <p:attrName>style.visibility</p:attrName>
                                        </p:attrNameLst>
                                      </p:cBhvr>
                                      <p:to>
                                        <p:strVal val="visible"/>
                                      </p:to>
                                    </p:set>
                                    <p:anim calcmode="lin" valueType="num">
                                      <p:cBhvr>
                                        <p:cTn id="12" dur="500" fill="hold"/>
                                        <p:tgtEl>
                                          <p:spTgt spid="542"/>
                                        </p:tgtEl>
                                        <p:attrNameLst>
                                          <p:attrName>ppt_w</p:attrName>
                                        </p:attrNameLst>
                                      </p:cBhvr>
                                      <p:tavLst>
                                        <p:tav tm="0">
                                          <p:val>
                                            <p:fltVal val="0"/>
                                          </p:val>
                                        </p:tav>
                                        <p:tav tm="100000">
                                          <p:val>
                                            <p:strVal val="#ppt_w"/>
                                          </p:val>
                                        </p:tav>
                                      </p:tavLst>
                                    </p:anim>
                                    <p:anim calcmode="lin" valueType="num">
                                      <p:cBhvr>
                                        <p:cTn id="13" dur="500" fill="hold"/>
                                        <p:tgtEl>
                                          <p:spTgt spid="54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543"/>
                                        </p:tgtEl>
                                        <p:attrNameLst>
                                          <p:attrName>style.visibility</p:attrName>
                                        </p:attrNameLst>
                                      </p:cBhvr>
                                      <p:to>
                                        <p:strVal val="visible"/>
                                      </p:to>
                                    </p:set>
                                    <p:anim calcmode="lin" valueType="num">
                                      <p:cBhvr>
                                        <p:cTn id="17" dur="500" fill="hold"/>
                                        <p:tgtEl>
                                          <p:spTgt spid="543"/>
                                        </p:tgtEl>
                                        <p:attrNameLst>
                                          <p:attrName>ppt_w</p:attrName>
                                        </p:attrNameLst>
                                      </p:cBhvr>
                                      <p:tavLst>
                                        <p:tav tm="0">
                                          <p:val>
                                            <p:fltVal val="0"/>
                                          </p:val>
                                        </p:tav>
                                        <p:tav tm="100000">
                                          <p:val>
                                            <p:strVal val="#ppt_w"/>
                                          </p:val>
                                        </p:tav>
                                      </p:tavLst>
                                    </p:anim>
                                    <p:anim calcmode="lin" valueType="num">
                                      <p:cBhvr>
                                        <p:cTn id="18" dur="500" fill="hold"/>
                                        <p:tgtEl>
                                          <p:spTgt spid="54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4" nodeType="afterEffect">
                                  <p:stCondLst>
                                    <p:cond delay="0"/>
                                  </p:stCondLst>
                                  <p:iterate>
                                    <p:tmAbs val="0"/>
                                  </p:iterate>
                                  <p:childTnLst>
                                    <p:set>
                                      <p:cBhvr>
                                        <p:cTn id="21" fill="hold"/>
                                        <p:tgtEl>
                                          <p:spTgt spid="544"/>
                                        </p:tgtEl>
                                        <p:attrNameLst>
                                          <p:attrName>style.visibility</p:attrName>
                                        </p:attrNameLst>
                                      </p:cBhvr>
                                      <p:to>
                                        <p:strVal val="visible"/>
                                      </p:to>
                                    </p:set>
                                    <p:anim calcmode="lin" valueType="num">
                                      <p:cBhvr>
                                        <p:cTn id="22" dur="500" fill="hold"/>
                                        <p:tgtEl>
                                          <p:spTgt spid="544"/>
                                        </p:tgtEl>
                                        <p:attrNameLst>
                                          <p:attrName>ppt_w</p:attrName>
                                        </p:attrNameLst>
                                      </p:cBhvr>
                                      <p:tavLst>
                                        <p:tav tm="0">
                                          <p:val>
                                            <p:fltVal val="0"/>
                                          </p:val>
                                        </p:tav>
                                        <p:tav tm="100000">
                                          <p:val>
                                            <p:strVal val="#ppt_w"/>
                                          </p:val>
                                        </p:tav>
                                      </p:tavLst>
                                    </p:anim>
                                    <p:anim calcmode="lin" valueType="num">
                                      <p:cBhvr>
                                        <p:cTn id="23" dur="500" fill="hold"/>
                                        <p:tgtEl>
                                          <p:spTgt spid="544"/>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5" nodeType="afterEffect">
                                  <p:stCondLst>
                                    <p:cond delay="0"/>
                                  </p:stCondLst>
                                  <p:iterate>
                                    <p:tmAbs val="0"/>
                                  </p:iterate>
                                  <p:childTnLst>
                                    <p:set>
                                      <p:cBhvr>
                                        <p:cTn id="26" fill="hold"/>
                                        <p:tgtEl>
                                          <p:spTgt spid="545"/>
                                        </p:tgtEl>
                                        <p:attrNameLst>
                                          <p:attrName>style.visibility</p:attrName>
                                        </p:attrNameLst>
                                      </p:cBhvr>
                                      <p:to>
                                        <p:strVal val="visible"/>
                                      </p:to>
                                    </p:set>
                                    <p:anim calcmode="lin" valueType="num">
                                      <p:cBhvr>
                                        <p:cTn id="27" dur="500" fill="hold"/>
                                        <p:tgtEl>
                                          <p:spTgt spid="545"/>
                                        </p:tgtEl>
                                        <p:attrNameLst>
                                          <p:attrName>ppt_w</p:attrName>
                                        </p:attrNameLst>
                                      </p:cBhvr>
                                      <p:tavLst>
                                        <p:tav tm="0">
                                          <p:val>
                                            <p:fltVal val="0"/>
                                          </p:val>
                                        </p:tav>
                                        <p:tav tm="100000">
                                          <p:val>
                                            <p:strVal val="#ppt_w"/>
                                          </p:val>
                                        </p:tav>
                                      </p:tavLst>
                                    </p:anim>
                                    <p:anim calcmode="lin" valueType="num">
                                      <p:cBhvr>
                                        <p:cTn id="28" dur="500" fill="hold"/>
                                        <p:tgtEl>
                                          <p:spTgt spid="54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6" nodeType="afterEffect">
                                  <p:stCondLst>
                                    <p:cond delay="0"/>
                                  </p:stCondLst>
                                  <p:iterate>
                                    <p:tmAbs val="0"/>
                                  </p:iterate>
                                  <p:childTnLst>
                                    <p:set>
                                      <p:cBhvr>
                                        <p:cTn id="31" fill="hold"/>
                                        <p:tgtEl>
                                          <p:spTgt spid="546"/>
                                        </p:tgtEl>
                                        <p:attrNameLst>
                                          <p:attrName>style.visibility</p:attrName>
                                        </p:attrNameLst>
                                      </p:cBhvr>
                                      <p:to>
                                        <p:strVal val="visible"/>
                                      </p:to>
                                    </p:set>
                                    <p:anim calcmode="lin" valueType="num">
                                      <p:cBhvr>
                                        <p:cTn id="32" dur="500" fill="hold"/>
                                        <p:tgtEl>
                                          <p:spTgt spid="546"/>
                                        </p:tgtEl>
                                        <p:attrNameLst>
                                          <p:attrName>ppt_w</p:attrName>
                                        </p:attrNameLst>
                                      </p:cBhvr>
                                      <p:tavLst>
                                        <p:tav tm="0">
                                          <p:val>
                                            <p:fltVal val="0"/>
                                          </p:val>
                                        </p:tav>
                                        <p:tav tm="100000">
                                          <p:val>
                                            <p:strVal val="#ppt_w"/>
                                          </p:val>
                                        </p:tav>
                                      </p:tavLst>
                                    </p:anim>
                                    <p:anim calcmode="lin" valueType="num">
                                      <p:cBhvr>
                                        <p:cTn id="33" dur="500" fill="hold"/>
                                        <p:tgtEl>
                                          <p:spTgt spid="546"/>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7" nodeType="afterEffect">
                                  <p:stCondLst>
                                    <p:cond delay="0"/>
                                  </p:stCondLst>
                                  <p:iterate>
                                    <p:tmAbs val="0"/>
                                  </p:iterate>
                                  <p:childTnLst>
                                    <p:set>
                                      <p:cBhvr>
                                        <p:cTn id="36" fill="hold"/>
                                        <p:tgtEl>
                                          <p:spTgt spid="547"/>
                                        </p:tgtEl>
                                        <p:attrNameLst>
                                          <p:attrName>style.visibility</p:attrName>
                                        </p:attrNameLst>
                                      </p:cBhvr>
                                      <p:to>
                                        <p:strVal val="visible"/>
                                      </p:to>
                                    </p:set>
                                    <p:anim calcmode="lin" valueType="num">
                                      <p:cBhvr>
                                        <p:cTn id="37" dur="500" fill="hold"/>
                                        <p:tgtEl>
                                          <p:spTgt spid="547"/>
                                        </p:tgtEl>
                                        <p:attrNameLst>
                                          <p:attrName>ppt_w</p:attrName>
                                        </p:attrNameLst>
                                      </p:cBhvr>
                                      <p:tavLst>
                                        <p:tav tm="0">
                                          <p:val>
                                            <p:fltVal val="0"/>
                                          </p:val>
                                        </p:tav>
                                        <p:tav tm="100000">
                                          <p:val>
                                            <p:strVal val="#ppt_w"/>
                                          </p:val>
                                        </p:tav>
                                      </p:tavLst>
                                    </p:anim>
                                    <p:anim calcmode="lin" valueType="num">
                                      <p:cBhvr>
                                        <p:cTn id="38" dur="500" fill="hold"/>
                                        <p:tgtEl>
                                          <p:spTgt spid="547"/>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8" nodeType="afterEffect">
                                  <p:stCondLst>
                                    <p:cond delay="0"/>
                                  </p:stCondLst>
                                  <p:iterate>
                                    <p:tmAbs val="0"/>
                                  </p:iterate>
                                  <p:childTnLst>
                                    <p:set>
                                      <p:cBhvr>
                                        <p:cTn id="41" fill="hold"/>
                                        <p:tgtEl>
                                          <p:spTgt spid="548"/>
                                        </p:tgtEl>
                                        <p:attrNameLst>
                                          <p:attrName>style.visibility</p:attrName>
                                        </p:attrNameLst>
                                      </p:cBhvr>
                                      <p:to>
                                        <p:strVal val="visible"/>
                                      </p:to>
                                    </p:set>
                                    <p:anim calcmode="lin" valueType="num">
                                      <p:cBhvr>
                                        <p:cTn id="42" dur="500" fill="hold"/>
                                        <p:tgtEl>
                                          <p:spTgt spid="548"/>
                                        </p:tgtEl>
                                        <p:attrNameLst>
                                          <p:attrName>ppt_w</p:attrName>
                                        </p:attrNameLst>
                                      </p:cBhvr>
                                      <p:tavLst>
                                        <p:tav tm="0">
                                          <p:val>
                                            <p:fltVal val="0"/>
                                          </p:val>
                                        </p:tav>
                                        <p:tav tm="100000">
                                          <p:val>
                                            <p:strVal val="#ppt_w"/>
                                          </p:val>
                                        </p:tav>
                                      </p:tavLst>
                                    </p:anim>
                                    <p:anim calcmode="lin" valueType="num">
                                      <p:cBhvr>
                                        <p:cTn id="43" dur="500" fill="hold"/>
                                        <p:tgtEl>
                                          <p:spTgt spid="548"/>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9" nodeType="afterEffect">
                                  <p:stCondLst>
                                    <p:cond delay="0"/>
                                  </p:stCondLst>
                                  <p:iterate>
                                    <p:tmAbs val="0"/>
                                  </p:iterate>
                                  <p:childTnLst>
                                    <p:set>
                                      <p:cBhvr>
                                        <p:cTn id="46" fill="hold"/>
                                        <p:tgtEl>
                                          <p:spTgt spid="549"/>
                                        </p:tgtEl>
                                        <p:attrNameLst>
                                          <p:attrName>style.visibility</p:attrName>
                                        </p:attrNameLst>
                                      </p:cBhvr>
                                      <p:to>
                                        <p:strVal val="visible"/>
                                      </p:to>
                                    </p:set>
                                    <p:anim calcmode="lin" valueType="num">
                                      <p:cBhvr>
                                        <p:cTn id="47" dur="500" fill="hold"/>
                                        <p:tgtEl>
                                          <p:spTgt spid="549"/>
                                        </p:tgtEl>
                                        <p:attrNameLst>
                                          <p:attrName>ppt_w</p:attrName>
                                        </p:attrNameLst>
                                      </p:cBhvr>
                                      <p:tavLst>
                                        <p:tav tm="0">
                                          <p:val>
                                            <p:fltVal val="0"/>
                                          </p:val>
                                        </p:tav>
                                        <p:tav tm="100000">
                                          <p:val>
                                            <p:strVal val="#ppt_w"/>
                                          </p:val>
                                        </p:tav>
                                      </p:tavLst>
                                    </p:anim>
                                    <p:anim calcmode="lin" valueType="num">
                                      <p:cBhvr>
                                        <p:cTn id="48" dur="500" fill="hold"/>
                                        <p:tgtEl>
                                          <p:spTgt spid="549"/>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10" nodeType="afterEffect">
                                  <p:stCondLst>
                                    <p:cond delay="0"/>
                                  </p:stCondLst>
                                  <p:iterate>
                                    <p:tmAbs val="0"/>
                                  </p:iterate>
                                  <p:childTnLst>
                                    <p:set>
                                      <p:cBhvr>
                                        <p:cTn id="51" fill="hold"/>
                                        <p:tgtEl>
                                          <p:spTgt spid="550"/>
                                        </p:tgtEl>
                                        <p:attrNameLst>
                                          <p:attrName>style.visibility</p:attrName>
                                        </p:attrNameLst>
                                      </p:cBhvr>
                                      <p:to>
                                        <p:strVal val="visible"/>
                                      </p:to>
                                    </p:set>
                                    <p:anim calcmode="lin" valueType="num">
                                      <p:cBhvr>
                                        <p:cTn id="52" dur="500" fill="hold"/>
                                        <p:tgtEl>
                                          <p:spTgt spid="550"/>
                                        </p:tgtEl>
                                        <p:attrNameLst>
                                          <p:attrName>ppt_w</p:attrName>
                                        </p:attrNameLst>
                                      </p:cBhvr>
                                      <p:tavLst>
                                        <p:tav tm="0">
                                          <p:val>
                                            <p:fltVal val="0"/>
                                          </p:val>
                                        </p:tav>
                                        <p:tav tm="100000">
                                          <p:val>
                                            <p:strVal val="#ppt_w"/>
                                          </p:val>
                                        </p:tav>
                                      </p:tavLst>
                                    </p:anim>
                                    <p:anim calcmode="lin" valueType="num">
                                      <p:cBhvr>
                                        <p:cTn id="53" dur="500" fill="hold"/>
                                        <p:tgtEl>
                                          <p:spTgt spid="550"/>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11" nodeType="afterEffect">
                                  <p:stCondLst>
                                    <p:cond delay="0"/>
                                  </p:stCondLst>
                                  <p:iterate>
                                    <p:tmAbs val="0"/>
                                  </p:iterate>
                                  <p:childTnLst>
                                    <p:set>
                                      <p:cBhvr>
                                        <p:cTn id="56" fill="hold"/>
                                        <p:tgtEl>
                                          <p:spTgt spid="551"/>
                                        </p:tgtEl>
                                        <p:attrNameLst>
                                          <p:attrName>style.visibility</p:attrName>
                                        </p:attrNameLst>
                                      </p:cBhvr>
                                      <p:to>
                                        <p:strVal val="visible"/>
                                      </p:to>
                                    </p:set>
                                    <p:anim calcmode="lin" valueType="num">
                                      <p:cBhvr>
                                        <p:cTn id="57" dur="500" fill="hold"/>
                                        <p:tgtEl>
                                          <p:spTgt spid="551"/>
                                        </p:tgtEl>
                                        <p:attrNameLst>
                                          <p:attrName>ppt_w</p:attrName>
                                        </p:attrNameLst>
                                      </p:cBhvr>
                                      <p:tavLst>
                                        <p:tav tm="0">
                                          <p:val>
                                            <p:fltVal val="0"/>
                                          </p:val>
                                        </p:tav>
                                        <p:tav tm="100000">
                                          <p:val>
                                            <p:strVal val="#ppt_w"/>
                                          </p:val>
                                        </p:tav>
                                      </p:tavLst>
                                    </p:anim>
                                    <p:anim calcmode="lin" valueType="num">
                                      <p:cBhvr>
                                        <p:cTn id="58" dur="500" fill="hold"/>
                                        <p:tgtEl>
                                          <p:spTgt spid="551"/>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12" nodeType="afterEffect">
                                  <p:stCondLst>
                                    <p:cond delay="0"/>
                                  </p:stCondLst>
                                  <p:iterate>
                                    <p:tmAbs val="0"/>
                                  </p:iterate>
                                  <p:childTnLst>
                                    <p:set>
                                      <p:cBhvr>
                                        <p:cTn id="61" fill="hold"/>
                                        <p:tgtEl>
                                          <p:spTgt spid="552"/>
                                        </p:tgtEl>
                                        <p:attrNameLst>
                                          <p:attrName>style.visibility</p:attrName>
                                        </p:attrNameLst>
                                      </p:cBhvr>
                                      <p:to>
                                        <p:strVal val="visible"/>
                                      </p:to>
                                    </p:set>
                                    <p:anim calcmode="lin" valueType="num">
                                      <p:cBhvr>
                                        <p:cTn id="62" dur="500" fill="hold"/>
                                        <p:tgtEl>
                                          <p:spTgt spid="552"/>
                                        </p:tgtEl>
                                        <p:attrNameLst>
                                          <p:attrName>ppt_w</p:attrName>
                                        </p:attrNameLst>
                                      </p:cBhvr>
                                      <p:tavLst>
                                        <p:tav tm="0">
                                          <p:val>
                                            <p:fltVal val="0"/>
                                          </p:val>
                                        </p:tav>
                                        <p:tav tm="100000">
                                          <p:val>
                                            <p:strVal val="#ppt_w"/>
                                          </p:val>
                                        </p:tav>
                                      </p:tavLst>
                                    </p:anim>
                                    <p:anim calcmode="lin" valueType="num">
                                      <p:cBhvr>
                                        <p:cTn id="63" dur="500" fill="hold"/>
                                        <p:tgtEl>
                                          <p:spTgt spid="552"/>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fill="hold" grpId="13" nodeType="clickEffect">
                                  <p:stCondLst>
                                    <p:cond delay="0"/>
                                  </p:stCondLst>
                                  <p:iterate>
                                    <p:tmAbs val="0"/>
                                  </p:iterate>
                                  <p:childTnLst>
                                    <p:set>
                                      <p:cBhvr>
                                        <p:cTn id="67" fill="hold"/>
                                        <p:tgtEl>
                                          <p:spTgt spid="554"/>
                                        </p:tgtEl>
                                        <p:attrNameLst>
                                          <p:attrName>style.visibility</p:attrName>
                                        </p:attrNameLst>
                                      </p:cBhvr>
                                      <p:to>
                                        <p:strVal val="visible"/>
                                      </p:to>
                                    </p:set>
                                    <p:animEffect transition="in" filter="fade">
                                      <p:cBhvr>
                                        <p:cTn id="68" dur="500"/>
                                        <p:tgtEl>
                                          <p:spTgt spid="5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fill="hold" grpId="14" nodeType="clickEffect">
                                  <p:stCondLst>
                                    <p:cond delay="0"/>
                                  </p:stCondLst>
                                  <p:iterate>
                                    <p:tmAbs val="0"/>
                                  </p:iterate>
                                  <p:childTnLst>
                                    <p:animEffect transition="out" filter="fade">
                                      <p:cBhvr>
                                        <p:cTn id="72" dur="500" fill="hold"/>
                                        <p:tgtEl>
                                          <p:spTgt spid="554"/>
                                        </p:tgtEl>
                                      </p:cBhvr>
                                    </p:animEffect>
                                    <p:set>
                                      <p:cBhvr>
                                        <p:cTn id="73" fill="hold">
                                          <p:stCondLst>
                                            <p:cond delay="499"/>
                                          </p:stCondLst>
                                        </p:cTn>
                                        <p:tgtEl>
                                          <p:spTgt spid="554"/>
                                        </p:tgtEl>
                                        <p:attrNameLst>
                                          <p:attrName>style.visibility</p:attrName>
                                        </p:attrNameLst>
                                      </p:cBhvr>
                                      <p:to>
                                        <p:strVal val="hidden"/>
                                      </p:to>
                                    </p:set>
                                  </p:childTnLst>
                                </p:cTn>
                              </p:par>
                            </p:childTnLst>
                          </p:cTn>
                        </p:par>
                        <p:par>
                          <p:cTn id="74" fill="hold">
                            <p:stCondLst>
                              <p:cond delay="500"/>
                            </p:stCondLst>
                            <p:childTnLst>
                              <p:par>
                                <p:cTn id="75" presetID="4" presetClass="entr" presetSubtype="32" fill="hold" grpId="15" nodeType="afterEffect">
                                  <p:stCondLst>
                                    <p:cond delay="0"/>
                                  </p:stCondLst>
                                  <p:iterate>
                                    <p:tmAbs val="0"/>
                                  </p:iterate>
                                  <p:childTnLst>
                                    <p:set>
                                      <p:cBhvr>
                                        <p:cTn id="76" fill="hold"/>
                                        <p:tgtEl>
                                          <p:spTgt spid="553"/>
                                        </p:tgtEl>
                                        <p:attrNameLst>
                                          <p:attrName>style.visibility</p:attrName>
                                        </p:attrNameLst>
                                      </p:cBhvr>
                                      <p:to>
                                        <p:strVal val="visible"/>
                                      </p:to>
                                    </p:set>
                                    <p:animEffect transition="in" filter="box(out)">
                                      <p:cBhvr>
                                        <p:cTn id="77" dur="2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1" animBg="1" advAuto="0"/>
      <p:bldP spid="542" grpId="2" animBg="1" advAuto="0"/>
      <p:bldP spid="543" grpId="3" animBg="1" advAuto="0"/>
      <p:bldP spid="544" grpId="4" animBg="1" advAuto="0"/>
      <p:bldP spid="545" grpId="5" animBg="1" advAuto="0"/>
      <p:bldP spid="546" grpId="6" animBg="1" advAuto="0"/>
      <p:bldP spid="547" grpId="7" animBg="1" advAuto="0"/>
      <p:bldP spid="548" grpId="8" animBg="1" advAuto="0"/>
      <p:bldP spid="549" grpId="9" animBg="1" advAuto="0"/>
      <p:bldP spid="550" grpId="10" animBg="1" advAuto="0"/>
      <p:bldP spid="551" grpId="11" animBg="1" advAuto="0"/>
      <p:bldP spid="552" grpId="12" animBg="1" advAuto="0"/>
      <p:bldP spid="553" grpId="15" animBg="1" advAuto="0"/>
      <p:bldP spid="554" grpId="13" animBg="1" advAuto="0"/>
      <p:bldP spid="554" grpId="14"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DrMorinHalfFaceCrop.jpg" descr="DrMorinHalfFaceCrop.jpg"/>
          <p:cNvPicPr>
            <a:picLocks noChangeAspect="1"/>
          </p:cNvPicPr>
          <p:nvPr/>
        </p:nvPicPr>
        <p:blipFill>
          <a:blip r:embed="rId3"/>
          <a:stretch>
            <a:fillRect/>
          </a:stretch>
        </p:blipFill>
        <p:spPr>
          <a:xfrm>
            <a:off x="3565673" y="2370393"/>
            <a:ext cx="5873454" cy="6158970"/>
          </a:xfrm>
          <a:prstGeom prst="rect">
            <a:avLst/>
          </a:prstGeom>
          <a:ln w="12700">
            <a:solidFill>
              <a:srgbClr val="6C6C6C"/>
            </a:solidFill>
            <a:bevel/>
          </a:ln>
        </p:spPr>
      </p:pic>
      <p:sp>
        <p:nvSpPr>
          <p:cNvPr id="563" name="28 Days applying Redox Gel"/>
          <p:cNvSpPr txBox="1"/>
          <p:nvPr/>
        </p:nvSpPr>
        <p:spPr>
          <a:xfrm>
            <a:off x="720709" y="3620042"/>
            <a:ext cx="2483765" cy="1768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866986">
              <a:defRPr sz="36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3600">
                <a:solidFill>
                  <a:srgbClr val="6C6C6C"/>
                </a:solidFill>
                <a:latin typeface="Helvetica Light"/>
                <a:ea typeface="Helvetica Light"/>
                <a:cs typeface="Helvetica Light"/>
                <a:sym typeface="Helvetica Light"/>
              </a:rPr>
              <a:t>28 Days applying Redox Gel</a:t>
            </a:r>
          </a:p>
        </p:txBody>
      </p:sp>
      <p:sp>
        <p:nvSpPr>
          <p:cNvPr id="564" name="NO…"/>
          <p:cNvSpPr txBox="1"/>
          <p:nvPr/>
        </p:nvSpPr>
        <p:spPr>
          <a:xfrm>
            <a:off x="9550400" y="3893092"/>
            <a:ext cx="2483765" cy="1222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3400">
                <a:solidFill>
                  <a:srgbClr val="000000"/>
                </a:solidFill>
                <a:latin typeface="Calibri"/>
                <a:ea typeface="Calibri"/>
                <a:cs typeface="Calibri"/>
                <a:sym typeface="Calibri"/>
              </a:defRPr>
            </a:pPr>
            <a:r>
              <a:rPr sz="3600">
                <a:solidFill>
                  <a:srgbClr val="6C6C6C"/>
                </a:solidFill>
                <a:latin typeface="Helvetica Light"/>
                <a:ea typeface="Helvetica Light"/>
                <a:cs typeface="Helvetica Light"/>
                <a:sym typeface="Helvetica Light"/>
              </a:rPr>
              <a:t>NO</a:t>
            </a:r>
          </a:p>
          <a:p>
            <a:pPr defTabSz="866986">
              <a:defRPr sz="3400">
                <a:solidFill>
                  <a:srgbClr val="000000"/>
                </a:solidFill>
                <a:latin typeface="Calibri"/>
                <a:ea typeface="Calibri"/>
                <a:cs typeface="Calibri"/>
                <a:sym typeface="Calibri"/>
              </a:defRPr>
            </a:pPr>
            <a:r>
              <a:rPr sz="3600">
                <a:solidFill>
                  <a:srgbClr val="6C6C6C"/>
                </a:solidFill>
                <a:latin typeface="Helvetica Light"/>
                <a:ea typeface="Helvetica Light"/>
                <a:cs typeface="Helvetica Light"/>
                <a:sym typeface="Helvetica Light"/>
              </a:rPr>
              <a:t>Redox Gel</a:t>
            </a:r>
          </a:p>
        </p:txBody>
      </p:sp>
      <p:sp>
        <p:nvSpPr>
          <p:cNvPr id="565" name="Line"/>
          <p:cNvSpPr/>
          <p:nvPr/>
        </p:nvSpPr>
        <p:spPr>
          <a:xfrm flipH="1">
            <a:off x="6683497" y="2457720"/>
            <a:ext cx="1" cy="5984316"/>
          </a:xfrm>
          <a:prstGeom prst="line">
            <a:avLst/>
          </a:prstGeom>
          <a:ln w="50800">
            <a:solidFill>
              <a:srgbClr val="FFFFFF"/>
            </a:solidFill>
            <a:prstDash val="sysDash"/>
            <a:bevel/>
          </a:ln>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566" name="Age Slower"/>
          <p:cNvSpPr txBox="1">
            <a:spLocks noGrp="1"/>
          </p:cNvSpPr>
          <p:nvPr>
            <p:ph type="title"/>
          </p:nvPr>
        </p:nvSpPr>
        <p:spPr>
          <a:xfrm>
            <a:off x="650239" y="354943"/>
            <a:ext cx="11704322" cy="1354783"/>
          </a:xfrm>
          <a:prstGeom prst="rect">
            <a:avLst/>
          </a:prstGeom>
        </p:spPr>
        <p:txBody>
          <a:bodyPr/>
          <a:lstStyle/>
          <a:p>
            <a:r>
              <a:t>Age Slower</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65"/>
                                        </p:tgtEl>
                                        <p:attrNameLst>
                                          <p:attrName>style.visibility</p:attrName>
                                        </p:attrNameLst>
                                      </p:cBhvr>
                                      <p:to>
                                        <p:strVal val="visible"/>
                                      </p:to>
                                    </p:set>
                                    <p:animEffect transition="in" filter="wipe(up)">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64"/>
                                        </p:tgtEl>
                                        <p:attrNameLst>
                                          <p:attrName>style.visibility</p:attrName>
                                        </p:attrNameLst>
                                      </p:cBhvr>
                                      <p:to>
                                        <p:strVal val="visible"/>
                                      </p:to>
                                    </p:set>
                                    <p:animEffect transition="in" filter="fade">
                                      <p:cBhvr>
                                        <p:cTn id="12" dur="500"/>
                                        <p:tgtEl>
                                          <p:spTgt spid="564"/>
                                        </p:tgtEl>
                                      </p:cBhvr>
                                    </p:animEffect>
                                  </p:childTnLst>
                                </p:cTn>
                              </p:par>
                            </p:childTnLst>
                          </p:cTn>
                        </p:par>
                        <p:par>
                          <p:cTn id="13" fill="hold">
                            <p:stCondLst>
                              <p:cond delay="500"/>
                            </p:stCondLst>
                            <p:childTnLst>
                              <p:par>
                                <p:cTn id="14" presetID="10" presetClass="entr" fill="hold" grpId="3" nodeType="afterEffect">
                                  <p:stCondLst>
                                    <p:cond delay="0"/>
                                  </p:stCondLst>
                                  <p:iterate>
                                    <p:tmAbs val="0"/>
                                  </p:iterate>
                                  <p:childTnLst>
                                    <p:set>
                                      <p:cBhvr>
                                        <p:cTn id="15" fill="hold"/>
                                        <p:tgtEl>
                                          <p:spTgt spid="563"/>
                                        </p:tgtEl>
                                        <p:attrNameLst>
                                          <p:attrName>style.visibility</p:attrName>
                                        </p:attrNameLst>
                                      </p:cBhvr>
                                      <p:to>
                                        <p:strVal val="visible"/>
                                      </p:to>
                                    </p:set>
                                    <p:animEffect transition="in" filter="fade">
                                      <p:cBhvr>
                                        <p:cTn id="16"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3" animBg="1" advAuto="0"/>
      <p:bldP spid="564" grpId="2" animBg="1" advAuto="0"/>
      <p:bldP spid="565"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Feeling is Believing…"/>
          <p:cNvSpPr txBox="1">
            <a:spLocks noGrp="1"/>
          </p:cNvSpPr>
          <p:nvPr>
            <p:ph type="title"/>
          </p:nvPr>
        </p:nvSpPr>
        <p:spPr>
          <a:xfrm>
            <a:off x="650239" y="313614"/>
            <a:ext cx="11704322" cy="2278643"/>
          </a:xfrm>
          <a:prstGeom prst="rect">
            <a:avLst/>
          </a:prstGeom>
        </p:spPr>
        <p:txBody>
          <a:bodyPr/>
          <a:lstStyle/>
          <a:p>
            <a:r>
              <a:t>Feeling is Believing</a:t>
            </a:r>
          </a:p>
          <a:p>
            <a:pPr>
              <a:defRPr sz="3800" spc="380"/>
            </a:pPr>
            <a:r>
              <a:t>Experience Redox Molecules</a:t>
            </a:r>
          </a:p>
          <a:p>
            <a:pPr>
              <a:defRPr sz="3800" spc="380"/>
            </a:pPr>
            <a:r>
              <a:t> “3 in 5”</a:t>
            </a:r>
          </a:p>
        </p:txBody>
      </p:sp>
      <p:sp>
        <p:nvSpPr>
          <p:cNvPr id="571" name="Identify an area of the body where there is discomfort, soreness, stress, tightness, or limited range of motion…"/>
          <p:cNvSpPr txBox="1">
            <a:spLocks noGrp="1"/>
          </p:cNvSpPr>
          <p:nvPr>
            <p:ph type="body" sz="half" idx="1"/>
          </p:nvPr>
        </p:nvSpPr>
        <p:spPr>
          <a:xfrm>
            <a:off x="691568" y="2950878"/>
            <a:ext cx="7356020" cy="6035654"/>
          </a:xfrm>
          <a:prstGeom prst="rect">
            <a:avLst/>
          </a:prstGeom>
        </p:spPr>
        <p:txBody>
          <a:bodyPr/>
          <a:lstStyle/>
          <a:p>
            <a:pPr marL="339198" indent="-339198" defTabSz="710929">
              <a:spcBef>
                <a:spcPts val="600"/>
              </a:spcBef>
              <a:buClr>
                <a:schemeClr val="accent5">
                  <a:hueOff val="-608018"/>
                  <a:satOff val="-16379"/>
                  <a:lumOff val="25127"/>
                </a:schemeClr>
              </a:buClr>
              <a:buChar char="‣"/>
              <a:defRPr sz="3280"/>
            </a:pPr>
            <a:r>
              <a:t>Identify an area of the body where there is discomfort, soreness, stress, tightness, or limited range of motion</a:t>
            </a:r>
          </a:p>
          <a:p>
            <a:pPr marL="339198" indent="-339198" defTabSz="710929">
              <a:spcBef>
                <a:spcPts val="600"/>
              </a:spcBef>
              <a:buClr>
                <a:schemeClr val="accent5">
                  <a:hueOff val="-608018"/>
                  <a:satOff val="-16379"/>
                  <a:lumOff val="25127"/>
                </a:schemeClr>
              </a:buClr>
              <a:buChar char="‣"/>
              <a:defRPr sz="3280"/>
            </a:pPr>
            <a:r>
              <a:t>Rate it on a scale of 1-10 (10 is bad)</a:t>
            </a:r>
          </a:p>
          <a:p>
            <a:pPr marL="339198" indent="-339198" defTabSz="710929">
              <a:spcBef>
                <a:spcPts val="600"/>
              </a:spcBef>
              <a:buClr>
                <a:schemeClr val="accent5">
                  <a:hueOff val="-608018"/>
                  <a:satOff val="-16379"/>
                  <a:lumOff val="25127"/>
                </a:schemeClr>
              </a:buClr>
              <a:buChar char="‣"/>
              <a:defRPr sz="3280"/>
            </a:pPr>
            <a:r>
              <a:t>Apply Redox Gel  3 times in 5 minutes</a:t>
            </a:r>
          </a:p>
          <a:p>
            <a:pPr marL="339198" indent="-339198" defTabSz="710929">
              <a:spcBef>
                <a:spcPts val="600"/>
              </a:spcBef>
              <a:buClr>
                <a:schemeClr val="accent5">
                  <a:hueOff val="-608018"/>
                  <a:satOff val="-16379"/>
                  <a:lumOff val="25127"/>
                </a:schemeClr>
              </a:buClr>
              <a:buChar char="‣"/>
              <a:defRPr sz="3280"/>
            </a:pPr>
            <a:r>
              <a:t>Rate discomfort, soreness, stress, tightness or limited range of motion again on a scale of 1-10</a:t>
            </a:r>
          </a:p>
          <a:p>
            <a:pPr marL="339198" indent="-339198" defTabSz="710929">
              <a:spcBef>
                <a:spcPts val="600"/>
              </a:spcBef>
              <a:buClr>
                <a:schemeClr val="accent5">
                  <a:hueOff val="-608018"/>
                  <a:satOff val="-16379"/>
                  <a:lumOff val="25127"/>
                </a:schemeClr>
              </a:buClr>
              <a:buChar char="‣"/>
              <a:defRPr sz="3280"/>
            </a:pPr>
            <a:r>
              <a:t>Notice what happens!</a:t>
            </a:r>
          </a:p>
        </p:txBody>
      </p:sp>
      <p:pic>
        <p:nvPicPr>
          <p:cNvPr id="572" name="Image" descr="Image"/>
          <p:cNvPicPr>
            <a:picLocks noChangeAspect="1"/>
          </p:cNvPicPr>
          <p:nvPr/>
        </p:nvPicPr>
        <p:blipFill>
          <a:blip r:embed="rId3"/>
          <a:stretch>
            <a:fillRect/>
          </a:stretch>
        </p:blipFill>
        <p:spPr>
          <a:xfrm>
            <a:off x="8336305" y="3827561"/>
            <a:ext cx="4417770" cy="2809702"/>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creen Shot 2019-10-17 at 11.27.24 AM.png" descr="Screen Shot 2019-10-17 at 11.27.24 AM.png"/>
          <p:cNvPicPr>
            <a:picLocks noChangeAspect="1"/>
          </p:cNvPicPr>
          <p:nvPr/>
        </p:nvPicPr>
        <p:blipFill>
          <a:blip r:embed="rId3"/>
          <a:stretch>
            <a:fillRect/>
          </a:stretch>
        </p:blipFill>
        <p:spPr>
          <a:xfrm>
            <a:off x="191218" y="2189799"/>
            <a:ext cx="12622364" cy="7070863"/>
          </a:xfrm>
          <a:prstGeom prst="rect">
            <a:avLst/>
          </a:prstGeom>
          <a:ln w="25400">
            <a:miter lim="400000"/>
          </a:ln>
          <a:effectLst>
            <a:outerShdw blurRad="127000" dist="76200" dir="5520000" rotWithShape="0">
              <a:srgbClr val="000000">
                <a:alpha val="60000"/>
              </a:srgbClr>
            </a:outerShdw>
          </a:effectLst>
        </p:spPr>
      </p:pic>
      <p:sp>
        <p:nvSpPr>
          <p:cNvPr id="114" name="Revenue Curve Shows…"/>
          <p:cNvSpPr txBox="1">
            <a:spLocks noGrp="1"/>
          </p:cNvSpPr>
          <p:nvPr>
            <p:ph type="title"/>
          </p:nvPr>
        </p:nvSpPr>
        <p:spPr>
          <a:xfrm>
            <a:off x="476857" y="-5824"/>
            <a:ext cx="11704322" cy="2340274"/>
          </a:xfrm>
          <a:prstGeom prst="rect">
            <a:avLst/>
          </a:prstGeom>
        </p:spPr>
        <p:txBody>
          <a:bodyPr/>
          <a:lstStyle/>
          <a:p>
            <a:pPr defTabSz="1300480">
              <a:lnSpc>
                <a:spcPct val="90000"/>
              </a:lnSpc>
              <a:defRPr sz="4800" spc="0">
                <a:solidFill>
                  <a:srgbClr val="0070C0"/>
                </a:solidFill>
              </a:defRPr>
            </a:pPr>
            <a:r>
              <a:t>Revenue Curve Shows </a:t>
            </a:r>
          </a:p>
          <a:p>
            <a:pPr defTabSz="1300480">
              <a:lnSpc>
                <a:spcPct val="90000"/>
              </a:lnSpc>
              <a:defRPr sz="4800" spc="0">
                <a:solidFill>
                  <a:srgbClr val="0070C0"/>
                </a:solidFill>
              </a:defRPr>
            </a:pPr>
            <a:r>
              <a:t>Increasing Demand </a:t>
            </a:r>
          </a:p>
          <a:p>
            <a:pPr defTabSz="1300480">
              <a:lnSpc>
                <a:spcPct val="90000"/>
              </a:lnSpc>
              <a:defRPr sz="4800" spc="0">
                <a:solidFill>
                  <a:srgbClr val="0070C0"/>
                </a:solidFill>
              </a:defRPr>
            </a:pPr>
            <a:r>
              <a:t>for ASEA</a:t>
            </a:r>
          </a:p>
        </p:txBody>
      </p:sp>
      <p:graphicFrame>
        <p:nvGraphicFramePr>
          <p:cNvPr id="115" name="3D Column Chart"/>
          <p:cNvGraphicFramePr/>
          <p:nvPr/>
        </p:nvGraphicFramePr>
        <p:xfrm>
          <a:off x="1140354" y="2070393"/>
          <a:ext cx="10377328" cy="6141679"/>
        </p:xfrm>
        <a:graphic>
          <a:graphicData uri="http://schemas.openxmlformats.org/drawingml/2006/chart">
            <c:chart xmlns:c="http://schemas.openxmlformats.org/drawingml/2006/chart" xmlns:r="http://schemas.openxmlformats.org/officeDocument/2006/relationships" r:id="rId4"/>
          </a:graphicData>
        </a:graphic>
      </p:graphicFrame>
      <p:sp>
        <p:nvSpPr>
          <p:cNvPr id="116" name="Line"/>
          <p:cNvSpPr/>
          <p:nvPr/>
        </p:nvSpPr>
        <p:spPr>
          <a:xfrm flipV="1">
            <a:off x="1338435" y="2627969"/>
            <a:ext cx="10018632" cy="4466398"/>
          </a:xfrm>
          <a:prstGeom prst="line">
            <a:avLst/>
          </a:prstGeom>
          <a:ln w="114300">
            <a:solidFill>
              <a:srgbClr val="FF7E79"/>
            </a:solidFill>
            <a:miter lim="400000"/>
            <a:tailEnd type="triangle"/>
          </a:ln>
          <a:effectLst>
            <a:outerShdw dist="12700" dir="2428614" rotWithShape="0">
              <a:srgbClr val="000000">
                <a:alpha val="14218"/>
              </a:srgbClr>
            </a:outerShdw>
          </a:effectLst>
        </p:spPr>
        <p:txBody>
          <a:bodyPr lIns="38100" tIns="38100" rIns="38100" bIns="38100" anchor="ctr"/>
          <a:lstStyle/>
          <a:p>
            <a:pPr>
              <a:defRPr sz="34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115"/>
                                        </p:tgtEl>
                                        <p:attrNameLst>
                                          <p:attrName>style.visibility</p:attrName>
                                        </p:attrNameLst>
                                      </p:cBhvr>
                                      <p:to>
                                        <p:strVal val="visible"/>
                                      </p:to>
                                    </p:set>
                                    <p:animEffect transition="in" filter="wipe(down)">
                                      <p:cBhvr>
                                        <p:cTn id="7" dur="1000"/>
                                        <p:tgtEl>
                                          <p:spTgt spid="115"/>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116"/>
                                        </p:tgtEl>
                                        <p:attrNameLst>
                                          <p:attrName>style.visibility</p:attrName>
                                        </p:attrNameLst>
                                      </p:cBhvr>
                                      <p:to>
                                        <p:strVal val="visible"/>
                                      </p:to>
                                    </p:set>
                                    <p:animEffect transition="in" filter="wipe(left)">
                                      <p:cBhvr>
                                        <p:cTn id="11"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animBg="1" advAuto="0"/>
      <p:bldP spid="116"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ASEA Cellular Health"/>
          <p:cNvSpPr txBox="1">
            <a:spLocks noGrp="1"/>
          </p:cNvSpPr>
          <p:nvPr>
            <p:ph type="title"/>
          </p:nvPr>
        </p:nvSpPr>
        <p:spPr>
          <a:xfrm>
            <a:off x="650239" y="89390"/>
            <a:ext cx="11704322" cy="1354783"/>
          </a:xfrm>
          <a:prstGeom prst="rect">
            <a:avLst/>
          </a:prstGeom>
        </p:spPr>
        <p:txBody>
          <a:bodyPr/>
          <a:lstStyle/>
          <a:p>
            <a:r>
              <a:t>ASEA Cellular Health </a:t>
            </a:r>
          </a:p>
        </p:txBody>
      </p:sp>
      <p:pic>
        <p:nvPicPr>
          <p:cNvPr id="577" name="b-renu-advanced-skin-care.jpg" descr="b-renu-advanced-skin-care.jpg"/>
          <p:cNvPicPr>
            <a:picLocks noChangeAspect="1"/>
          </p:cNvPicPr>
          <p:nvPr/>
        </p:nvPicPr>
        <p:blipFill>
          <a:blip r:embed="rId3"/>
          <a:srcRect l="61918" t="2914" r="17735" b="6861"/>
          <a:stretch>
            <a:fillRect/>
          </a:stretch>
        </p:blipFill>
        <p:spPr>
          <a:xfrm>
            <a:off x="3126830" y="2495108"/>
            <a:ext cx="1094061" cy="2990736"/>
          </a:xfrm>
          <a:custGeom>
            <a:avLst/>
            <a:gdLst/>
            <a:ahLst/>
            <a:cxnLst>
              <a:cxn ang="0">
                <a:pos x="wd2" y="hd2"/>
              </a:cxn>
              <a:cxn ang="5400000">
                <a:pos x="wd2" y="hd2"/>
              </a:cxn>
              <a:cxn ang="10800000">
                <a:pos x="wd2" y="hd2"/>
              </a:cxn>
              <a:cxn ang="16200000">
                <a:pos x="wd2" y="hd2"/>
              </a:cxn>
            </a:cxnLst>
            <a:rect l="0" t="0" r="r" b="b"/>
            <a:pathLst>
              <a:path w="21487" h="21588" extrusionOk="0">
                <a:moveTo>
                  <a:pt x="11105" y="8"/>
                </a:moveTo>
                <a:cubicBezTo>
                  <a:pt x="1888" y="-12"/>
                  <a:pt x="667" y="0"/>
                  <a:pt x="341" y="119"/>
                </a:cubicBezTo>
                <a:cubicBezTo>
                  <a:pt x="-113" y="286"/>
                  <a:pt x="-111" y="449"/>
                  <a:pt x="333" y="1738"/>
                </a:cubicBezTo>
                <a:cubicBezTo>
                  <a:pt x="938" y="3496"/>
                  <a:pt x="1613" y="6559"/>
                  <a:pt x="2422" y="11223"/>
                </a:cubicBezTo>
                <a:cubicBezTo>
                  <a:pt x="2659" y="12588"/>
                  <a:pt x="3450" y="16409"/>
                  <a:pt x="3692" y="17377"/>
                </a:cubicBezTo>
                <a:cubicBezTo>
                  <a:pt x="3918" y="18275"/>
                  <a:pt x="4149" y="20255"/>
                  <a:pt x="4160" y="21121"/>
                </a:cubicBezTo>
                <a:cubicBezTo>
                  <a:pt x="4247" y="21093"/>
                  <a:pt x="4355" y="21129"/>
                  <a:pt x="4597" y="21247"/>
                </a:cubicBezTo>
                <a:cubicBezTo>
                  <a:pt x="4900" y="21394"/>
                  <a:pt x="5358" y="21460"/>
                  <a:pt x="6483" y="21519"/>
                </a:cubicBezTo>
                <a:cubicBezTo>
                  <a:pt x="6486" y="21519"/>
                  <a:pt x="6487" y="21519"/>
                  <a:pt x="6491" y="21519"/>
                </a:cubicBezTo>
                <a:cubicBezTo>
                  <a:pt x="7385" y="21537"/>
                  <a:pt x="8127" y="21554"/>
                  <a:pt x="9515" y="21573"/>
                </a:cubicBezTo>
                <a:cubicBezTo>
                  <a:pt x="10428" y="21586"/>
                  <a:pt x="11171" y="21588"/>
                  <a:pt x="11908" y="21588"/>
                </a:cubicBezTo>
                <a:cubicBezTo>
                  <a:pt x="13538" y="21568"/>
                  <a:pt x="15049" y="21522"/>
                  <a:pt x="16039" y="21447"/>
                </a:cubicBezTo>
                <a:cubicBezTo>
                  <a:pt x="16546" y="21387"/>
                  <a:pt x="16862" y="21310"/>
                  <a:pt x="16966" y="21210"/>
                </a:cubicBezTo>
                <a:cubicBezTo>
                  <a:pt x="17074" y="21106"/>
                  <a:pt x="17252" y="21049"/>
                  <a:pt x="17379" y="21058"/>
                </a:cubicBezTo>
                <a:cubicBezTo>
                  <a:pt x="17419" y="20637"/>
                  <a:pt x="17489" y="19911"/>
                  <a:pt x="17605" y="18998"/>
                </a:cubicBezTo>
                <a:cubicBezTo>
                  <a:pt x="17846" y="17106"/>
                  <a:pt x="17953" y="16517"/>
                  <a:pt x="18712" y="12761"/>
                </a:cubicBezTo>
                <a:cubicBezTo>
                  <a:pt x="18902" y="11821"/>
                  <a:pt x="19222" y="10245"/>
                  <a:pt x="19414" y="9258"/>
                </a:cubicBezTo>
                <a:cubicBezTo>
                  <a:pt x="19974" y="6379"/>
                  <a:pt x="20404" y="4668"/>
                  <a:pt x="21058" y="2764"/>
                </a:cubicBezTo>
                <a:cubicBezTo>
                  <a:pt x="21284" y="2106"/>
                  <a:pt x="21473" y="1221"/>
                  <a:pt x="21479" y="798"/>
                </a:cubicBezTo>
                <a:lnTo>
                  <a:pt x="21487" y="31"/>
                </a:lnTo>
                <a:lnTo>
                  <a:pt x="11105" y="8"/>
                </a:lnTo>
                <a:close/>
              </a:path>
            </a:pathLst>
          </a:custGeom>
          <a:ln w="25400">
            <a:miter lim="400000"/>
          </a:ln>
          <a:effectLst>
            <a:outerShdw blurRad="127000" dist="76200" dir="5520000" rotWithShape="0">
              <a:srgbClr val="000000">
                <a:alpha val="60000"/>
              </a:srgbClr>
            </a:outerShdw>
          </a:effectLst>
        </p:spPr>
      </p:pic>
      <p:grpSp>
        <p:nvGrpSpPr>
          <p:cNvPr id="582" name="Group"/>
          <p:cNvGrpSpPr/>
          <p:nvPr/>
        </p:nvGrpSpPr>
        <p:grpSpPr>
          <a:xfrm>
            <a:off x="7900026" y="1947943"/>
            <a:ext cx="4568330" cy="2319833"/>
            <a:chOff x="0" y="355600"/>
            <a:chExt cx="4568328" cy="2319832"/>
          </a:xfrm>
        </p:grpSpPr>
        <p:grpSp>
          <p:nvGrpSpPr>
            <p:cNvPr id="580" name="Group"/>
            <p:cNvGrpSpPr/>
            <p:nvPr/>
          </p:nvGrpSpPr>
          <p:grpSpPr>
            <a:xfrm>
              <a:off x="0" y="608859"/>
              <a:ext cx="4568329" cy="2066574"/>
              <a:chOff x="0" y="0"/>
              <a:chExt cx="4568328" cy="2066572"/>
            </a:xfrm>
          </p:grpSpPr>
          <p:sp>
            <p:nvSpPr>
              <p:cNvPr id="578" name="out"/>
              <p:cNvSpPr/>
              <p:nvPr/>
            </p:nvSpPr>
            <p:spPr>
              <a:xfrm rot="10800000">
                <a:off x="310802" y="1145596"/>
                <a:ext cx="3972125" cy="92097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lvl1pPr>
                  <a:lnSpc>
                    <a:spcPts val="7000"/>
                  </a:lnSpc>
                  <a:defRPr sz="9500" baseline="-16842">
                    <a:solidFill>
                      <a:srgbClr val="000000"/>
                    </a:solidFill>
                    <a:latin typeface="Futura Bold"/>
                    <a:ea typeface="Futura Bold"/>
                    <a:cs typeface="Futura Bold"/>
                    <a:sym typeface="Futura Bold"/>
                  </a:defRPr>
                </a:lvl1pPr>
              </a:lstStyle>
              <a:p>
                <a:r>
                  <a:t>out</a:t>
                </a:r>
              </a:p>
            </p:txBody>
          </p:sp>
          <p:sp>
            <p:nvSpPr>
              <p:cNvPr id="579" name="inside"/>
              <p:cNvSpPr/>
              <p:nvPr/>
            </p:nvSpPr>
            <p:spPr>
              <a:xfrm>
                <a:off x="0" y="0"/>
                <a:ext cx="4568329" cy="1149599"/>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lvl1pPr>
                  <a:lnSpc>
                    <a:spcPts val="9300"/>
                  </a:lnSpc>
                  <a:defRPr sz="9500" baseline="-16842">
                    <a:solidFill>
                      <a:srgbClr val="FFFFFF"/>
                    </a:solidFill>
                    <a:latin typeface="Futura Bold"/>
                    <a:ea typeface="Futura Bold"/>
                    <a:cs typeface="Futura Bold"/>
                    <a:sym typeface="Futura Bold"/>
                  </a:defRPr>
                </a:lvl1pPr>
              </a:lstStyle>
              <a:p>
                <a:r>
                  <a:t>inside</a:t>
                </a:r>
              </a:p>
            </p:txBody>
          </p:sp>
        </p:grpSp>
        <p:sp>
          <p:nvSpPr>
            <p:cNvPr id="581" name="From the"/>
            <p:cNvSpPr/>
            <p:nvPr/>
          </p:nvSpPr>
          <p:spPr>
            <a:xfrm>
              <a:off x="2284164" y="35560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From the</a:t>
              </a:r>
            </a:p>
          </p:txBody>
        </p:sp>
      </p:grpSp>
      <p:grpSp>
        <p:nvGrpSpPr>
          <p:cNvPr id="587" name="Group"/>
          <p:cNvGrpSpPr/>
          <p:nvPr/>
        </p:nvGrpSpPr>
        <p:grpSpPr>
          <a:xfrm>
            <a:off x="698025" y="5896497"/>
            <a:ext cx="5951673" cy="2570867"/>
            <a:chOff x="0" y="-1"/>
            <a:chExt cx="5951671" cy="2570866"/>
          </a:xfrm>
        </p:grpSpPr>
        <p:grpSp>
          <p:nvGrpSpPr>
            <p:cNvPr id="585" name="Group"/>
            <p:cNvGrpSpPr/>
            <p:nvPr/>
          </p:nvGrpSpPr>
          <p:grpSpPr>
            <a:xfrm>
              <a:off x="0" y="139656"/>
              <a:ext cx="5951671" cy="2431209"/>
              <a:chOff x="0" y="0"/>
              <a:chExt cx="5951670" cy="2431207"/>
            </a:xfrm>
          </p:grpSpPr>
          <p:sp>
            <p:nvSpPr>
              <p:cNvPr id="583" name="outside"/>
              <p:cNvSpPr/>
              <p:nvPr/>
            </p:nvSpPr>
            <p:spPr>
              <a:xfrm>
                <a:off x="0" y="0"/>
                <a:ext cx="5951670" cy="145203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Autofit/>
              </a:bodyPr>
              <a:lstStyle>
                <a:lvl1pPr>
                  <a:lnSpc>
                    <a:spcPts val="11200"/>
                  </a:lnSpc>
                  <a:defRPr sz="9500" baseline="-22105">
                    <a:solidFill>
                      <a:srgbClr val="000000"/>
                    </a:solidFill>
                    <a:latin typeface="Futura Bold"/>
                    <a:ea typeface="Futura Bold"/>
                    <a:cs typeface="Futura Bold"/>
                    <a:sym typeface="Futura Bold"/>
                  </a:defRPr>
                </a:lvl1pPr>
              </a:lstStyle>
              <a:p>
                <a:r>
                  <a:rPr dirty="0"/>
                  <a:t>outside</a:t>
                </a:r>
              </a:p>
            </p:txBody>
          </p:sp>
          <p:sp>
            <p:nvSpPr>
              <p:cNvPr id="584" name="in"/>
              <p:cNvSpPr/>
              <p:nvPr/>
            </p:nvSpPr>
            <p:spPr>
              <a:xfrm rot="10800000">
                <a:off x="960726" y="1452033"/>
                <a:ext cx="4030217" cy="979174"/>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lvl1pPr>
                  <a:lnSpc>
                    <a:spcPts val="7800"/>
                  </a:lnSpc>
                  <a:defRPr sz="9500" baseline="-16842">
                    <a:solidFill>
                      <a:srgbClr val="FFFFFF"/>
                    </a:solidFill>
                    <a:latin typeface="Futura Bold"/>
                    <a:ea typeface="Futura Bold"/>
                    <a:cs typeface="Futura Bold"/>
                    <a:sym typeface="Futura Bold"/>
                  </a:defRPr>
                </a:lvl1pPr>
              </a:lstStyle>
              <a:p>
                <a:r>
                  <a:t>in</a:t>
                </a:r>
              </a:p>
            </p:txBody>
          </p:sp>
        </p:grpSp>
        <p:sp>
          <p:nvSpPr>
            <p:cNvPr id="586" name="From the"/>
            <p:cNvSpPr txBox="1"/>
            <p:nvPr/>
          </p:nvSpPr>
          <p:spPr>
            <a:xfrm>
              <a:off x="1949813" y="-1"/>
              <a:ext cx="2052043" cy="711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From the</a:t>
              </a:r>
            </a:p>
          </p:txBody>
        </p:sp>
      </p:grpSp>
      <p:grpSp>
        <p:nvGrpSpPr>
          <p:cNvPr id="590" name="Group"/>
          <p:cNvGrpSpPr/>
          <p:nvPr/>
        </p:nvGrpSpPr>
        <p:grpSpPr>
          <a:xfrm>
            <a:off x="8463089" y="4227715"/>
            <a:ext cx="3011351" cy="5644373"/>
            <a:chOff x="0" y="0"/>
            <a:chExt cx="3011349" cy="5644371"/>
          </a:xfrm>
        </p:grpSpPr>
        <p:pic>
          <p:nvPicPr>
            <p:cNvPr id="588" name="ASEA REDOX BottleS.png" descr="ASEA REDOX BottleS.png"/>
            <p:cNvPicPr>
              <a:picLocks noChangeAspect="1"/>
            </p:cNvPicPr>
            <p:nvPr/>
          </p:nvPicPr>
          <p:blipFill>
            <a:blip r:embed="rId4"/>
            <a:stretch>
              <a:fillRect/>
            </a:stretch>
          </p:blipFill>
          <p:spPr>
            <a:xfrm>
              <a:off x="0" y="0"/>
              <a:ext cx="1756730" cy="5476604"/>
            </a:xfrm>
            <a:prstGeom prst="rect">
              <a:avLst/>
            </a:prstGeom>
            <a:ln w="12700" cap="flat">
              <a:noFill/>
              <a:miter lim="400000"/>
            </a:ln>
            <a:effectLst/>
          </p:spPr>
        </p:pic>
        <p:pic>
          <p:nvPicPr>
            <p:cNvPr id="589" name="ASEA REDOX Pouch.png" descr="ASEA REDOX Pouch.png"/>
            <p:cNvPicPr>
              <a:picLocks noChangeAspect="1"/>
            </p:cNvPicPr>
            <p:nvPr/>
          </p:nvPicPr>
          <p:blipFill>
            <a:blip r:embed="rId5"/>
            <a:stretch>
              <a:fillRect/>
            </a:stretch>
          </p:blipFill>
          <p:spPr>
            <a:xfrm>
              <a:off x="1146560" y="1510602"/>
              <a:ext cx="1864790" cy="413377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1" nodeType="clickEffect">
                                  <p:stCondLst>
                                    <p:cond delay="0"/>
                                  </p:stCondLst>
                                  <p:iterate>
                                    <p:tmAbs val="0"/>
                                  </p:iterate>
                                  <p:childTnLst>
                                    <p:set>
                                      <p:cBhvr>
                                        <p:cTn id="6" fill="hold"/>
                                        <p:tgtEl>
                                          <p:spTgt spid="587"/>
                                        </p:tgtEl>
                                        <p:attrNameLst>
                                          <p:attrName>style.visibility</p:attrName>
                                        </p:attrNameLst>
                                      </p:cBhvr>
                                      <p:to>
                                        <p:strVal val="visible"/>
                                      </p:to>
                                    </p:set>
                                    <p:anim calcmode="lin" valueType="num">
                                      <p:cBhvr>
                                        <p:cTn id="7" dur="1000" fill="hold"/>
                                        <p:tgtEl>
                                          <p:spTgt spid="587"/>
                                        </p:tgtEl>
                                        <p:attrNameLst>
                                          <p:attrName>ppt_w</p:attrName>
                                        </p:attrNameLst>
                                      </p:cBhvr>
                                      <p:tavLst>
                                        <p:tav tm="0">
                                          <p:val>
                                            <p:strVal val="#ppt_w"/>
                                          </p:val>
                                        </p:tav>
                                        <p:tav tm="100000">
                                          <p:val>
                                            <p:strVal val="#ppt_w"/>
                                          </p:val>
                                        </p:tav>
                                      </p:tavLst>
                                    </p:anim>
                                    <p:anim calcmode="lin" valueType="num">
                                      <p:cBhvr>
                                        <p:cTn id="8" dur="1000" fill="hold"/>
                                        <p:tgtEl>
                                          <p:spTgt spid="587"/>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23" presetClass="entr" presetSubtype="32" fill="hold" grpId="2" nodeType="afterEffect">
                                  <p:stCondLst>
                                    <p:cond delay="0"/>
                                  </p:stCondLst>
                                  <p:iterate>
                                    <p:tmAbs val="0"/>
                                  </p:iterate>
                                  <p:childTnLst>
                                    <p:set>
                                      <p:cBhvr>
                                        <p:cTn id="11" fill="hold"/>
                                        <p:tgtEl>
                                          <p:spTgt spid="577"/>
                                        </p:tgtEl>
                                        <p:attrNameLst>
                                          <p:attrName>style.visibility</p:attrName>
                                        </p:attrNameLst>
                                      </p:cBhvr>
                                      <p:to>
                                        <p:strVal val="visible"/>
                                      </p:to>
                                    </p:set>
                                    <p:anim calcmode="lin" valueType="num">
                                      <p:cBhvr>
                                        <p:cTn id="12" dur="800" fill="hold"/>
                                        <p:tgtEl>
                                          <p:spTgt spid="577"/>
                                        </p:tgtEl>
                                        <p:attrNameLst>
                                          <p:attrName>ppt_w</p:attrName>
                                        </p:attrNameLst>
                                      </p:cBhvr>
                                      <p:tavLst>
                                        <p:tav tm="0">
                                          <p:val>
                                            <p:strVal val="4*#ppt_w"/>
                                          </p:val>
                                        </p:tav>
                                        <p:tav tm="100000">
                                          <p:val>
                                            <p:strVal val="#ppt_w"/>
                                          </p:val>
                                        </p:tav>
                                      </p:tavLst>
                                    </p:anim>
                                    <p:anim calcmode="lin" valueType="num">
                                      <p:cBhvr>
                                        <p:cTn id="13" dur="800" fill="hold"/>
                                        <p:tgtEl>
                                          <p:spTgt spid="577"/>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3" nodeType="clickEffect">
                                  <p:stCondLst>
                                    <p:cond delay="0"/>
                                  </p:stCondLst>
                                  <p:iterate>
                                    <p:tmAbs val="0"/>
                                  </p:iterate>
                                  <p:childTnLst>
                                    <p:set>
                                      <p:cBhvr>
                                        <p:cTn id="17" fill="hold"/>
                                        <p:tgtEl>
                                          <p:spTgt spid="582"/>
                                        </p:tgtEl>
                                        <p:attrNameLst>
                                          <p:attrName>style.visibility</p:attrName>
                                        </p:attrNameLst>
                                      </p:cBhvr>
                                      <p:to>
                                        <p:strVal val="visible"/>
                                      </p:to>
                                    </p:set>
                                    <p:anim calcmode="lin" valueType="num">
                                      <p:cBhvr>
                                        <p:cTn id="18" dur="1000" fill="hold"/>
                                        <p:tgtEl>
                                          <p:spTgt spid="582"/>
                                        </p:tgtEl>
                                        <p:attrNameLst>
                                          <p:attrName>ppt_w</p:attrName>
                                        </p:attrNameLst>
                                      </p:cBhvr>
                                      <p:tavLst>
                                        <p:tav tm="0">
                                          <p:val>
                                            <p:strVal val="#ppt_w"/>
                                          </p:val>
                                        </p:tav>
                                        <p:tav tm="100000">
                                          <p:val>
                                            <p:strVal val="#ppt_w"/>
                                          </p:val>
                                        </p:tav>
                                      </p:tavLst>
                                    </p:anim>
                                    <p:anim calcmode="lin" valueType="num">
                                      <p:cBhvr>
                                        <p:cTn id="19" dur="1000" fill="hold"/>
                                        <p:tgtEl>
                                          <p:spTgt spid="582"/>
                                        </p:tgtEl>
                                        <p:attrNameLst>
                                          <p:attrName>ppt_h</p:attrName>
                                        </p:attrNameLst>
                                      </p:cBhvr>
                                      <p:tavLst>
                                        <p:tav tm="0" fmla="#ppt_h*sin(2.5*pi*$)">
                                          <p:val>
                                            <p:fltVal val="0"/>
                                          </p:val>
                                        </p:tav>
                                        <p:tav tm="100000">
                                          <p:val>
                                            <p:fltVal val="1"/>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590"/>
                                        </p:tgtEl>
                                        <p:attrNameLst>
                                          <p:attrName>style.visibility</p:attrName>
                                        </p:attrNameLst>
                                      </p:cBhvr>
                                      <p:to>
                                        <p:strVal val="visible"/>
                                      </p:to>
                                    </p:set>
                                    <p:anim calcmode="lin" valueType="num">
                                      <p:cBhvr>
                                        <p:cTn id="23" dur="800" fill="hold"/>
                                        <p:tgtEl>
                                          <p:spTgt spid="590"/>
                                        </p:tgtEl>
                                        <p:attrNameLst>
                                          <p:attrName>ppt_w</p:attrName>
                                        </p:attrNameLst>
                                      </p:cBhvr>
                                      <p:tavLst>
                                        <p:tav tm="0">
                                          <p:val>
                                            <p:fltVal val="0"/>
                                          </p:val>
                                        </p:tav>
                                        <p:tav tm="100000">
                                          <p:val>
                                            <p:strVal val="#ppt_w"/>
                                          </p:val>
                                        </p:tav>
                                      </p:tavLst>
                                    </p:anim>
                                    <p:anim calcmode="lin" valueType="num">
                                      <p:cBhvr>
                                        <p:cTn id="24" dur="800" fill="hold"/>
                                        <p:tgtEl>
                                          <p:spTgt spid="5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2" animBg="1" advAuto="0"/>
      <p:bldP spid="582" grpId="3" animBg="1" advAuto="0"/>
      <p:bldP spid="587" grpId="1" animBg="1" advAuto="0"/>
      <p:bldP spid="590" grpId="4"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ASEA Product Line"/>
          <p:cNvSpPr txBox="1">
            <a:spLocks noGrp="1"/>
          </p:cNvSpPr>
          <p:nvPr>
            <p:ph type="title"/>
          </p:nvPr>
        </p:nvSpPr>
        <p:spPr>
          <a:xfrm>
            <a:off x="628310" y="73907"/>
            <a:ext cx="11704321" cy="1354783"/>
          </a:xfrm>
          <a:prstGeom prst="rect">
            <a:avLst/>
          </a:prstGeom>
        </p:spPr>
        <p:txBody>
          <a:bodyPr/>
          <a:lstStyle/>
          <a:p>
            <a:r>
              <a:t>ASEA Product Line</a:t>
            </a:r>
          </a:p>
        </p:txBody>
      </p:sp>
      <p:sp>
        <p:nvSpPr>
          <p:cNvPr id="595" name="Line"/>
          <p:cNvSpPr/>
          <p:nvPr/>
        </p:nvSpPr>
        <p:spPr>
          <a:xfrm flipV="1">
            <a:off x="6483180" y="2850572"/>
            <a:ext cx="6522" cy="742186"/>
          </a:xfrm>
          <a:prstGeom prst="line">
            <a:avLst/>
          </a:prstGeom>
          <a:ln w="63500">
            <a:solidFill>
              <a:srgbClr val="5CC1E8"/>
            </a:solidFill>
          </a:ln>
          <a:effectLst>
            <a:outerShdw blurRad="50800" dist="50800" dir="5400000" rotWithShape="0">
              <a:srgbClr val="000000">
                <a:alpha val="15000"/>
              </a:srgbClr>
            </a:outerShdw>
          </a:effectLst>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grpSp>
        <p:nvGrpSpPr>
          <p:cNvPr id="601" name="Group"/>
          <p:cNvGrpSpPr/>
          <p:nvPr/>
        </p:nvGrpSpPr>
        <p:grpSpPr>
          <a:xfrm>
            <a:off x="995978" y="1679099"/>
            <a:ext cx="11005556" cy="414081"/>
            <a:chOff x="0" y="0"/>
            <a:chExt cx="11005555" cy="414079"/>
          </a:xfrm>
        </p:grpSpPr>
        <p:sp>
          <p:nvSpPr>
            <p:cNvPr id="596" name="CELLULAR HEALTH"/>
            <p:cNvSpPr/>
            <p:nvPr/>
          </p:nvSpPr>
          <p:spPr>
            <a:xfrm>
              <a:off x="3169255" y="0"/>
              <a:ext cx="468859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defTabSz="866986">
                <a:defRPr sz="3800" b="1">
                  <a:solidFill>
                    <a:srgbClr val="46A247"/>
                  </a:solidFill>
                  <a:latin typeface="Stratum2"/>
                  <a:ea typeface="Stratum2"/>
                  <a:cs typeface="Stratum2"/>
                  <a:sym typeface="Stratum2"/>
                </a:defRPr>
              </a:lvl1pPr>
            </a:lstStyle>
            <a:p>
              <a:r>
                <a:t>CELLULAR HEALTH</a:t>
              </a:r>
            </a:p>
          </p:txBody>
        </p:sp>
        <p:sp>
          <p:nvSpPr>
            <p:cNvPr id="597" name="Line"/>
            <p:cNvSpPr/>
            <p:nvPr/>
          </p:nvSpPr>
          <p:spPr>
            <a:xfrm>
              <a:off x="7495776" y="267409"/>
              <a:ext cx="3509779"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598" name="Line"/>
            <p:cNvSpPr/>
            <p:nvPr/>
          </p:nvSpPr>
          <p:spPr>
            <a:xfrm>
              <a:off x="0" y="278389"/>
              <a:ext cx="3525891"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599" name="Line"/>
            <p:cNvSpPr/>
            <p:nvPr/>
          </p:nvSpPr>
          <p:spPr>
            <a:xfrm>
              <a:off x="11005555" y="120739"/>
              <a:ext cx="1" cy="293341"/>
            </a:xfrm>
            <a:prstGeom prst="line">
              <a:avLst/>
            </a:prstGeom>
            <a:noFill/>
            <a:ln w="63500" cap="flat">
              <a:solidFill>
                <a:srgbClr val="5CC1E8"/>
              </a:solidFill>
              <a:prstDash val="solid"/>
              <a:round/>
            </a:ln>
            <a:effectLst>
              <a:outerShdw blurRad="50800" dist="25400" dir="27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600" name="Line"/>
            <p:cNvSpPr/>
            <p:nvPr/>
          </p:nvSpPr>
          <p:spPr>
            <a:xfrm flipH="1">
              <a:off x="-1" y="120739"/>
              <a:ext cx="2" cy="293341"/>
            </a:xfrm>
            <a:prstGeom prst="line">
              <a:avLst/>
            </a:prstGeom>
            <a:noFill/>
            <a:ln w="63500" cap="flat">
              <a:solidFill>
                <a:srgbClr val="5CC1E8"/>
              </a:solidFill>
              <a:prstDash val="solid"/>
              <a:round/>
            </a:ln>
            <a:effectLst>
              <a:outerShdw blurRad="50800" dist="25400" dir="81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grpSp>
        <p:nvGrpSpPr>
          <p:cNvPr id="615" name="Group"/>
          <p:cNvGrpSpPr/>
          <p:nvPr/>
        </p:nvGrpSpPr>
        <p:grpSpPr>
          <a:xfrm>
            <a:off x="619015" y="3592756"/>
            <a:ext cx="8941612" cy="5892310"/>
            <a:chOff x="0" y="0"/>
            <a:chExt cx="8941611" cy="5892308"/>
          </a:xfrm>
        </p:grpSpPr>
        <p:sp>
          <p:nvSpPr>
            <p:cNvPr id="621" name="Connection Line"/>
            <p:cNvSpPr/>
            <p:nvPr/>
          </p:nvSpPr>
          <p:spPr>
            <a:xfrm>
              <a:off x="3716759" y="1804415"/>
              <a:ext cx="2144696" cy="1263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63500" cap="flat">
              <a:solidFill>
                <a:srgbClr val="5CC1E8"/>
              </a:solidFill>
              <a:prstDash val="solid"/>
              <a:round/>
            </a:ln>
            <a:effectLst>
              <a:outerShdw blurRad="50800" dist="25400" dir="5400000" rotWithShape="0">
                <a:srgbClr val="000000">
                  <a:alpha val="15000"/>
                </a:srgbClr>
              </a:outerShdw>
            </a:effectLst>
          </p:spPr>
          <p:txBody>
            <a:bodyPr/>
            <a:lstStyle/>
            <a:p>
              <a:endParaRPr/>
            </a:p>
          </p:txBody>
        </p:sp>
        <p:sp>
          <p:nvSpPr>
            <p:cNvPr id="622" name="Connection Line"/>
            <p:cNvSpPr/>
            <p:nvPr/>
          </p:nvSpPr>
          <p:spPr>
            <a:xfrm>
              <a:off x="5861455" y="1804416"/>
              <a:ext cx="3080157" cy="180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noFill/>
            <a:ln w="63500" cap="flat">
              <a:solidFill>
                <a:srgbClr val="5CC1E8"/>
              </a:solidFill>
              <a:prstDash val="solid"/>
              <a:round/>
            </a:ln>
            <a:effectLst>
              <a:outerShdw blurRad="50800" dist="25400" dir="5400000" rotWithShape="0">
                <a:srgbClr val="000000">
                  <a:alpha val="15000"/>
                </a:srgbClr>
              </a:outerShdw>
            </a:effectLst>
          </p:spPr>
          <p:txBody>
            <a:bodyPr/>
            <a:lstStyle/>
            <a:p>
              <a:endParaRPr/>
            </a:p>
          </p:txBody>
        </p:sp>
        <p:sp>
          <p:nvSpPr>
            <p:cNvPr id="604" name="Group"/>
            <p:cNvSpPr/>
            <p:nvPr/>
          </p:nvSpPr>
          <p:spPr>
            <a:xfrm rot="5400000">
              <a:off x="1817472" y="2712955"/>
              <a:ext cx="1949330" cy="18004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3"/>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605" name="ASEA VIA NUTRITION"/>
            <p:cNvSpPr txBox="1"/>
            <p:nvPr/>
          </p:nvSpPr>
          <p:spPr>
            <a:xfrm>
              <a:off x="1960942" y="3230662"/>
              <a:ext cx="1640713" cy="7650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defTabSz="866986">
                <a:defRPr sz="2100" b="1">
                  <a:solidFill>
                    <a:srgbClr val="2A71B9"/>
                  </a:solidFill>
                  <a:latin typeface="Helvetica"/>
                  <a:ea typeface="Helvetica"/>
                  <a:cs typeface="Helvetica"/>
                  <a:sym typeface="Helvetica"/>
                </a:defRPr>
              </a:lvl1pPr>
            </a:lstStyle>
            <a:p>
              <a:r>
                <a:t>ASEA VIA NUTRITION</a:t>
              </a:r>
            </a:p>
          </p:txBody>
        </p:sp>
        <p:sp>
          <p:nvSpPr>
            <p:cNvPr id="606" name="Complementary…"/>
            <p:cNvSpPr txBox="1"/>
            <p:nvPr/>
          </p:nvSpPr>
          <p:spPr>
            <a:xfrm>
              <a:off x="1723670" y="4564162"/>
              <a:ext cx="2115257" cy="968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grpSp>
          <p:nvGrpSpPr>
            <p:cNvPr id="613" name="Group"/>
            <p:cNvGrpSpPr/>
            <p:nvPr/>
          </p:nvGrpSpPr>
          <p:grpSpPr>
            <a:xfrm>
              <a:off x="4154574" y="0"/>
              <a:ext cx="3413761" cy="5892309"/>
              <a:chOff x="0" y="0"/>
              <a:chExt cx="3413760" cy="5892308"/>
            </a:xfrm>
          </p:grpSpPr>
          <p:grpSp>
            <p:nvGrpSpPr>
              <p:cNvPr id="609" name="Group"/>
              <p:cNvGrpSpPr/>
              <p:nvPr/>
            </p:nvGrpSpPr>
            <p:grpSpPr>
              <a:xfrm>
                <a:off x="0" y="0"/>
                <a:ext cx="3413761" cy="3608833"/>
                <a:chOff x="0" y="0"/>
                <a:chExt cx="3413760" cy="3608832"/>
              </a:xfrm>
            </p:grpSpPr>
            <p:sp>
              <p:nvSpPr>
                <p:cNvPr id="607" name="Group"/>
                <p:cNvSpPr/>
                <p:nvPr/>
              </p:nvSpPr>
              <p:spPr>
                <a:xfrm rot="5400000">
                  <a:off x="-92117" y="137802"/>
                  <a:ext cx="3608833" cy="333322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3"/>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608" name="REDOX…"/>
                <p:cNvSpPr txBox="1"/>
                <p:nvPr/>
              </p:nvSpPr>
              <p:spPr>
                <a:xfrm>
                  <a:off x="0" y="555098"/>
                  <a:ext cx="3413761" cy="16286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866986">
                    <a:defRPr sz="3800" b="1">
                      <a:solidFill>
                        <a:srgbClr val="46A247"/>
                      </a:solidFill>
                      <a:latin typeface="Stratum2"/>
                      <a:ea typeface="Stratum2"/>
                      <a:cs typeface="Stratum2"/>
                      <a:sym typeface="Stratum2"/>
                    </a:defRPr>
                  </a:pPr>
                  <a:r>
                    <a:t>REDOX</a:t>
                  </a:r>
                </a:p>
                <a:p>
                  <a:pPr defTabSz="866986">
                    <a:defRPr sz="3000" b="1">
                      <a:solidFill>
                        <a:srgbClr val="46A247"/>
                      </a:solidFill>
                      <a:latin typeface="Stratum2"/>
                      <a:ea typeface="Stratum2"/>
                      <a:cs typeface="Stratum2"/>
                      <a:sym typeface="Stratum2"/>
                    </a:defRPr>
                  </a:pPr>
                  <a:r>
                    <a:t>Flagship Technology</a:t>
                  </a:r>
                </a:p>
              </p:txBody>
            </p:sp>
          </p:grpSp>
          <p:grpSp>
            <p:nvGrpSpPr>
              <p:cNvPr id="612" name="Group"/>
              <p:cNvGrpSpPr/>
              <p:nvPr/>
            </p:nvGrpSpPr>
            <p:grpSpPr>
              <a:xfrm>
                <a:off x="494975" y="1959297"/>
                <a:ext cx="1971462" cy="3933012"/>
                <a:chOff x="0" y="0"/>
                <a:chExt cx="1971461" cy="3933011"/>
              </a:xfrm>
            </p:grpSpPr>
            <p:pic>
              <p:nvPicPr>
                <p:cNvPr id="610" name="image24.png" descr="image24.png"/>
                <p:cNvPicPr>
                  <a:picLocks noChangeAspect="1"/>
                </p:cNvPicPr>
                <p:nvPr/>
              </p:nvPicPr>
              <p:blipFill>
                <a:blip r:embed="rId4"/>
                <a:srcRect r="26023"/>
                <a:stretch>
                  <a:fillRect/>
                </a:stretch>
              </p:blipFill>
              <p:spPr>
                <a:xfrm>
                  <a:off x="0" y="0"/>
                  <a:ext cx="1971462" cy="3562376"/>
                </a:xfrm>
                <a:prstGeom prst="rect">
                  <a:avLst/>
                </a:prstGeom>
                <a:ln w="12700" cap="flat">
                  <a:noFill/>
                  <a:miter lim="400000"/>
                </a:ln>
                <a:effectLst/>
              </p:spPr>
            </p:pic>
            <p:pic>
              <p:nvPicPr>
                <p:cNvPr id="611" name="ASEA REDOX BottleS.png" descr="ASEA REDOX BottleS.png"/>
                <p:cNvPicPr>
                  <a:picLocks noChangeAspect="1"/>
                </p:cNvPicPr>
                <p:nvPr/>
              </p:nvPicPr>
              <p:blipFill>
                <a:blip r:embed="rId5"/>
                <a:srcRect/>
                <a:stretch>
                  <a:fillRect/>
                </a:stretch>
              </p:blipFill>
              <p:spPr>
                <a:xfrm>
                  <a:off x="792645" y="273011"/>
                  <a:ext cx="1174019" cy="3660001"/>
                </a:xfrm>
                <a:prstGeom prst="rect">
                  <a:avLst/>
                </a:prstGeom>
                <a:ln w="12700" cap="flat">
                  <a:noFill/>
                  <a:miter lim="400000"/>
                </a:ln>
                <a:effectLst/>
              </p:spPr>
            </p:pic>
          </p:grpSp>
        </p:grpSp>
        <p:pic>
          <p:nvPicPr>
            <p:cNvPr id="614" name="vias.png" descr="vias.png"/>
            <p:cNvPicPr>
              <a:picLocks noChangeAspect="1"/>
            </p:cNvPicPr>
            <p:nvPr/>
          </p:nvPicPr>
          <p:blipFill>
            <a:blip r:embed="rId6"/>
            <a:stretch>
              <a:fillRect/>
            </a:stretch>
          </p:blipFill>
          <p:spPr>
            <a:xfrm>
              <a:off x="0" y="3584889"/>
              <a:ext cx="1925878" cy="1677778"/>
            </a:xfrm>
            <a:prstGeom prst="rect">
              <a:avLst/>
            </a:prstGeom>
            <a:ln w="12700" cap="flat">
              <a:noFill/>
              <a:miter lim="400000"/>
            </a:ln>
            <a:effectLst/>
          </p:spPr>
        </p:pic>
      </p:grpSp>
      <p:pic>
        <p:nvPicPr>
          <p:cNvPr id="616" name="smallRENU-Advanced-Product-Family-Staggered-2-copy-254x300.png" descr="smallRENU-Advanced-Product-Family-Staggered-2-copy-254x300.png"/>
          <p:cNvPicPr>
            <a:picLocks noChangeAspect="1"/>
          </p:cNvPicPr>
          <p:nvPr/>
        </p:nvPicPr>
        <p:blipFill>
          <a:blip r:embed="rId7"/>
          <a:stretch>
            <a:fillRect/>
          </a:stretch>
        </p:blipFill>
        <p:spPr>
          <a:xfrm>
            <a:off x="10694665" y="7104012"/>
            <a:ext cx="1660577" cy="1961312"/>
          </a:xfrm>
          <a:prstGeom prst="rect">
            <a:avLst/>
          </a:prstGeom>
          <a:ln w="12700">
            <a:miter lim="400000"/>
          </a:ln>
        </p:spPr>
      </p:pic>
      <p:grpSp>
        <p:nvGrpSpPr>
          <p:cNvPr id="620" name="Group"/>
          <p:cNvGrpSpPr/>
          <p:nvPr/>
        </p:nvGrpSpPr>
        <p:grpSpPr>
          <a:xfrm>
            <a:off x="8357199" y="6231277"/>
            <a:ext cx="2406854" cy="2893890"/>
            <a:chOff x="0" y="0"/>
            <a:chExt cx="2406852" cy="2893888"/>
          </a:xfrm>
        </p:grpSpPr>
        <p:sp>
          <p:nvSpPr>
            <p:cNvPr id="617" name="Complementary…"/>
            <p:cNvSpPr txBox="1"/>
            <p:nvPr/>
          </p:nvSpPr>
          <p:spPr>
            <a:xfrm>
              <a:off x="0" y="1925640"/>
              <a:ext cx="2406853" cy="968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sp>
          <p:nvSpPr>
            <p:cNvPr id="618" name="Group"/>
            <p:cNvSpPr/>
            <p:nvPr/>
          </p:nvSpPr>
          <p:spPr>
            <a:xfrm rot="5400000">
              <a:off x="228761" y="74433"/>
              <a:ext cx="1949331" cy="18004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3"/>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619" name="RENU ADVANCED SKINCARE"/>
            <p:cNvSpPr txBox="1"/>
            <p:nvPr/>
          </p:nvSpPr>
          <p:spPr>
            <a:xfrm>
              <a:off x="383070" y="433390"/>
              <a:ext cx="1640714" cy="1082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defTabSz="866986">
                <a:defRPr sz="2100" b="1">
                  <a:solidFill>
                    <a:srgbClr val="2A71B9"/>
                  </a:solidFill>
                  <a:latin typeface="Helvetica"/>
                  <a:ea typeface="Helvetica"/>
                  <a:cs typeface="Helvetica"/>
                  <a:sym typeface="Helvetica"/>
                </a:defRPr>
              </a:lvl1pPr>
            </a:lstStyle>
            <a:p>
              <a:r>
                <a:t>RENU ADVANCED SKINCARE</a:t>
              </a:r>
            </a:p>
          </p:txBody>
        </p:sp>
      </p:grpSp>
    </p:spTree>
  </p:cSld>
  <p:clrMapOvr>
    <a:masterClrMapping/>
  </p:clrMapOvr>
  <mc:AlternateContent xmlns:mc="http://schemas.openxmlformats.org/markup-compatibility/2006">
    <mc:Choice xmlns:p14="http://schemas.microsoft.com/office/powerpoint/2010/main" Requires="p14">
      <p:transition spd="slow" p14:dur="1500">
        <p:fade thruBlk="1"/>
      </p:transition>
    </mc:Choice>
    <mc:Fallback>
      <p:transition spd="slow">
        <p:fade thruBlk="1"/>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615"/>
                                        </p:tgtEl>
                                      </p:cBhvr>
                                    </p:animEffect>
                                    <p:set>
                                      <p:cBhvr>
                                        <p:cTn id="7" fill="hold">
                                          <p:stCondLst>
                                            <p:cond delay="999"/>
                                          </p:stCondLst>
                                        </p:cTn>
                                        <p:tgtEl>
                                          <p:spTgt spid="615"/>
                                        </p:tgtEl>
                                        <p:attrNameLst>
                                          <p:attrName>style.visibility</p:attrName>
                                        </p:attrNameLst>
                                      </p:cBhvr>
                                      <p:to>
                                        <p:strVal val="hidden"/>
                                      </p:to>
                                    </p:set>
                                  </p:childTnLst>
                                </p:cTn>
                              </p:par>
                            </p:childTnLst>
                          </p:cTn>
                        </p:par>
                        <p:par>
                          <p:cTn id="8" fill="hold">
                            <p:stCondLst>
                              <p:cond delay="0"/>
                            </p:stCondLst>
                            <p:childTnLst>
                              <p:par>
                                <p:cTn id="9" presetID="-1" presetClass="path" presetSubtype="0" accel="50000" decel="50000" fill="hold" nodeType="withEffect">
                                  <p:stCondLst>
                                    <p:cond delay="0"/>
                                  </p:stCondLst>
                                  <p:childTnLst>
                                    <p:animMotion origin="layout" path="M 0.000000 0.000000 L -0.236274 -0.270679" pathEditMode="relative">
                                      <p:cBhvr>
                                        <p:cTn id="10" dur="1000" fill="hold"/>
                                        <p:tgtEl>
                                          <p:spTgt spid="620"/>
                                        </p:tgtEl>
                                        <p:attrNameLst>
                                          <p:attrName>ppt_x</p:attrName>
                                          <p:attrName>ppt_y</p:attrName>
                                        </p:attrNameLst>
                                      </p:cBhvr>
                                    </p:animMotion>
                                  </p:childTnLst>
                                </p:cTn>
                              </p:par>
                            </p:childTnLst>
                          </p:cTn>
                        </p:par>
                        <p:par>
                          <p:cTn id="11" fill="hold">
                            <p:stCondLst>
                              <p:cond delay="0"/>
                            </p:stCondLst>
                            <p:childTnLst>
                              <p:par>
                                <p:cTn id="12" presetID="-1" presetClass="path" presetSubtype="0" accel="50000" decel="50000" fill="hold" nodeType="withEffect">
                                  <p:stCondLst>
                                    <p:cond delay="0"/>
                                  </p:stCondLst>
                                  <p:childTnLst>
                                    <p:animMotion origin="layout" path="M 0.000000 0.000000 L -0.387650 -0.034247" pathEditMode="relative">
                                      <p:cBhvr>
                                        <p:cTn id="13" dur="1000" fill="hold"/>
                                        <p:tgtEl>
                                          <p:spTgt spid="6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ASEA Product Line"/>
          <p:cNvSpPr txBox="1">
            <a:spLocks noGrp="1"/>
          </p:cNvSpPr>
          <p:nvPr>
            <p:ph type="title"/>
          </p:nvPr>
        </p:nvSpPr>
        <p:spPr>
          <a:xfrm>
            <a:off x="628310" y="73907"/>
            <a:ext cx="11704321" cy="1354783"/>
          </a:xfrm>
          <a:prstGeom prst="rect">
            <a:avLst/>
          </a:prstGeom>
        </p:spPr>
        <p:txBody>
          <a:bodyPr/>
          <a:lstStyle/>
          <a:p>
            <a:r>
              <a:t>ASEA Product Line</a:t>
            </a:r>
          </a:p>
        </p:txBody>
      </p:sp>
      <p:sp>
        <p:nvSpPr>
          <p:cNvPr id="627" name="Line"/>
          <p:cNvSpPr/>
          <p:nvPr/>
        </p:nvSpPr>
        <p:spPr>
          <a:xfrm flipV="1">
            <a:off x="6483180" y="2850572"/>
            <a:ext cx="6522" cy="742186"/>
          </a:xfrm>
          <a:prstGeom prst="line">
            <a:avLst/>
          </a:prstGeom>
          <a:ln w="63500">
            <a:solidFill>
              <a:srgbClr val="5CC1E8"/>
            </a:solidFill>
          </a:ln>
          <a:effectLst>
            <a:outerShdw blurRad="50800" dist="50800" dir="5400000" rotWithShape="0">
              <a:srgbClr val="000000">
                <a:alpha val="15000"/>
              </a:srgbClr>
            </a:outerShdw>
          </a:effectLst>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grpSp>
        <p:nvGrpSpPr>
          <p:cNvPr id="633" name="Group"/>
          <p:cNvGrpSpPr/>
          <p:nvPr/>
        </p:nvGrpSpPr>
        <p:grpSpPr>
          <a:xfrm>
            <a:off x="995978" y="1679099"/>
            <a:ext cx="11005556" cy="414081"/>
            <a:chOff x="0" y="0"/>
            <a:chExt cx="11005555" cy="414079"/>
          </a:xfrm>
        </p:grpSpPr>
        <p:sp>
          <p:nvSpPr>
            <p:cNvPr id="628" name="CELLULAR HEALTH"/>
            <p:cNvSpPr/>
            <p:nvPr/>
          </p:nvSpPr>
          <p:spPr>
            <a:xfrm>
              <a:off x="3169255" y="0"/>
              <a:ext cx="468859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spAutoFit/>
            </a:bodyPr>
            <a:lstStyle>
              <a:lvl1pPr defTabSz="866986">
                <a:defRPr sz="3800" b="1">
                  <a:solidFill>
                    <a:srgbClr val="46A247"/>
                  </a:solidFill>
                  <a:latin typeface="Stratum2"/>
                  <a:ea typeface="Stratum2"/>
                  <a:cs typeface="Stratum2"/>
                  <a:sym typeface="Stratum2"/>
                </a:defRPr>
              </a:lvl1pPr>
            </a:lstStyle>
            <a:p>
              <a:r>
                <a:t>CELLULAR HEALTH</a:t>
              </a:r>
            </a:p>
          </p:txBody>
        </p:sp>
        <p:sp>
          <p:nvSpPr>
            <p:cNvPr id="629" name="Line"/>
            <p:cNvSpPr/>
            <p:nvPr/>
          </p:nvSpPr>
          <p:spPr>
            <a:xfrm>
              <a:off x="7495776" y="267409"/>
              <a:ext cx="3509779"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630" name="Line"/>
            <p:cNvSpPr/>
            <p:nvPr/>
          </p:nvSpPr>
          <p:spPr>
            <a:xfrm>
              <a:off x="0" y="278389"/>
              <a:ext cx="3525891" cy="1"/>
            </a:xfrm>
            <a:prstGeom prst="line">
              <a:avLst/>
            </a:prstGeom>
            <a:noFill/>
            <a:ln w="63500" cap="flat">
              <a:solidFill>
                <a:srgbClr val="5CC1E8"/>
              </a:solidFill>
              <a:prstDash val="solid"/>
              <a:round/>
            </a:ln>
            <a:effectLst>
              <a:outerShdw blurRad="50800" dist="12700" dir="54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631" name="Line"/>
            <p:cNvSpPr/>
            <p:nvPr/>
          </p:nvSpPr>
          <p:spPr>
            <a:xfrm>
              <a:off x="11005555" y="120739"/>
              <a:ext cx="1" cy="293341"/>
            </a:xfrm>
            <a:prstGeom prst="line">
              <a:avLst/>
            </a:prstGeom>
            <a:noFill/>
            <a:ln w="63500" cap="flat">
              <a:solidFill>
                <a:srgbClr val="5CC1E8"/>
              </a:solidFill>
              <a:prstDash val="solid"/>
              <a:round/>
            </a:ln>
            <a:effectLst>
              <a:outerShdw blurRad="50800" dist="25400" dir="27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sp>
          <p:nvSpPr>
            <p:cNvPr id="632" name="Line"/>
            <p:cNvSpPr/>
            <p:nvPr/>
          </p:nvSpPr>
          <p:spPr>
            <a:xfrm flipH="1">
              <a:off x="-1" y="120739"/>
              <a:ext cx="2" cy="293341"/>
            </a:xfrm>
            <a:prstGeom prst="line">
              <a:avLst/>
            </a:prstGeom>
            <a:noFill/>
            <a:ln w="63500" cap="flat">
              <a:solidFill>
                <a:srgbClr val="5CC1E8"/>
              </a:solidFill>
              <a:prstDash val="solid"/>
              <a:round/>
            </a:ln>
            <a:effectLst>
              <a:outerShdw blurRad="50800" dist="25400" dir="8100000" rotWithShape="0">
                <a:srgbClr val="000000">
                  <a:alpha val="15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endParaRPr/>
            </a:p>
          </p:txBody>
        </p:sp>
      </p:grpSp>
      <p:sp>
        <p:nvSpPr>
          <p:cNvPr id="634" name="Complementary…"/>
          <p:cNvSpPr txBox="1"/>
          <p:nvPr/>
        </p:nvSpPr>
        <p:spPr>
          <a:xfrm>
            <a:off x="5269670" y="5531333"/>
            <a:ext cx="2406853" cy="968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sp>
        <p:nvSpPr>
          <p:cNvPr id="635" name="Group"/>
          <p:cNvSpPr/>
          <p:nvPr/>
        </p:nvSpPr>
        <p:spPr>
          <a:xfrm rot="5400000">
            <a:off x="5498432" y="3680126"/>
            <a:ext cx="1949330" cy="18004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a:blip r:embed="rId3"/>
          </a:blipFill>
          <a:ln w="63500">
            <a:solidFill>
              <a:srgbClr val="5CC1E8"/>
            </a:solidFill>
          </a:ln>
          <a:effectLst>
            <a:outerShdw blurRad="50800" dist="25400" dir="5400000" rotWithShape="0">
              <a:srgbClr val="000000">
                <a:alpha val="15000"/>
              </a:srgbClr>
            </a:outerShdw>
          </a:effectLst>
        </p:spPr>
        <p:txBody>
          <a:bodyPr lIns="65023" tIns="65023" rIns="65023" bIns="65023" anchor="ctr"/>
          <a:lstStyle/>
          <a:p>
            <a:pPr defTabSz="866986">
              <a:defRPr sz="3400">
                <a:solidFill>
                  <a:srgbClr val="FFFFFF"/>
                </a:solidFill>
                <a:latin typeface="Helvetica Light"/>
                <a:ea typeface="Helvetica Light"/>
                <a:cs typeface="Helvetica Light"/>
                <a:sym typeface="Helvetica Light"/>
              </a:defRPr>
            </a:pPr>
            <a:endParaRPr/>
          </a:p>
        </p:txBody>
      </p:sp>
      <p:pic>
        <p:nvPicPr>
          <p:cNvPr id="636" name="smallRENU-Advanced-Product-Family-Staggered-2-copy-254x300.png" descr="smallRENU-Advanced-Product-Family-Staggered-2-copy-254x300.png"/>
          <p:cNvPicPr>
            <a:picLocks noChangeAspect="1"/>
          </p:cNvPicPr>
          <p:nvPr/>
        </p:nvPicPr>
        <p:blipFill>
          <a:blip r:embed="rId4"/>
          <a:stretch>
            <a:fillRect/>
          </a:stretch>
        </p:blipFill>
        <p:spPr>
          <a:xfrm>
            <a:off x="5634037" y="6757118"/>
            <a:ext cx="1660577" cy="1961311"/>
          </a:xfrm>
          <a:prstGeom prst="rect">
            <a:avLst/>
          </a:prstGeom>
          <a:ln w="12700">
            <a:miter lim="400000"/>
          </a:ln>
        </p:spPr>
      </p:pic>
      <p:sp>
        <p:nvSpPr>
          <p:cNvPr id="637" name="RENU ADVANCED SKINCARE"/>
          <p:cNvSpPr txBox="1"/>
          <p:nvPr/>
        </p:nvSpPr>
        <p:spPr>
          <a:xfrm>
            <a:off x="5665440" y="4039083"/>
            <a:ext cx="1640714" cy="1082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866986">
              <a:defRPr sz="2100" b="1">
                <a:solidFill>
                  <a:srgbClr val="2A71B9"/>
                </a:solidFill>
                <a:latin typeface="Helvetica"/>
                <a:ea typeface="Helvetica"/>
                <a:cs typeface="Helvetica"/>
                <a:sym typeface="Helvetica"/>
              </a:defRPr>
            </a:lvl1pPr>
          </a:lstStyle>
          <a:p>
            <a:r>
              <a:t>RENU ADVANCED SKINCARE</a:t>
            </a:r>
          </a:p>
        </p:txBody>
      </p:sp>
      <p:grpSp>
        <p:nvGrpSpPr>
          <p:cNvPr id="647" name="Group"/>
          <p:cNvGrpSpPr/>
          <p:nvPr/>
        </p:nvGrpSpPr>
        <p:grpSpPr>
          <a:xfrm>
            <a:off x="529100" y="3159263"/>
            <a:ext cx="11849365" cy="5499022"/>
            <a:chOff x="0" y="0"/>
            <a:chExt cx="11849363" cy="5499020"/>
          </a:xfrm>
        </p:grpSpPr>
        <p:grpSp>
          <p:nvGrpSpPr>
            <p:cNvPr id="640" name="Group"/>
            <p:cNvGrpSpPr/>
            <p:nvPr/>
          </p:nvGrpSpPr>
          <p:grpSpPr>
            <a:xfrm>
              <a:off x="7183189" y="668078"/>
              <a:ext cx="4666175" cy="3590296"/>
              <a:chOff x="0" y="0"/>
              <a:chExt cx="4666174" cy="3590294"/>
            </a:xfrm>
          </p:grpSpPr>
          <p:sp>
            <p:nvSpPr>
              <p:cNvPr id="638" name="3. Replenish:"/>
              <p:cNvSpPr txBox="1"/>
              <p:nvPr/>
            </p:nvSpPr>
            <p:spPr>
              <a:xfrm>
                <a:off x="0" y="0"/>
                <a:ext cx="4666175" cy="3590295"/>
              </a:xfrm>
              <a:prstGeom prst="rect">
                <a:avLst/>
              </a:prstGeom>
              <a:noFill/>
              <a:ln w="25400" cap="flat">
                <a:solidFill>
                  <a:srgbClr val="0071AC"/>
                </a:solidFill>
                <a:prstDash val="solid"/>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l" defTabSz="866986">
                  <a:defRPr sz="2600">
                    <a:solidFill>
                      <a:srgbClr val="3DA547"/>
                    </a:solidFill>
                    <a:latin typeface="Helvetica Light"/>
                    <a:ea typeface="Helvetica Light"/>
                    <a:cs typeface="Helvetica Light"/>
                    <a:sym typeface="Helvetica Light"/>
                  </a:defRPr>
                </a:lvl1pPr>
              </a:lstStyle>
              <a:p>
                <a:pPr>
                  <a:defRPr>
                    <a:solidFill>
                      <a:srgbClr val="000000"/>
                    </a:solidFill>
                  </a:defRPr>
                </a:pPr>
                <a:r>
                  <a:rPr>
                    <a:solidFill>
                      <a:srgbClr val="3DA547"/>
                    </a:solidFill>
                  </a:rPr>
                  <a:t>3. Replenish: </a:t>
                </a:r>
              </a:p>
            </p:txBody>
          </p:sp>
          <p:sp>
            <p:nvSpPr>
              <p:cNvPr id="639" name="Subtitle 2"/>
              <p:cNvSpPr txBox="1"/>
              <p:nvPr/>
            </p:nvSpPr>
            <p:spPr>
              <a:xfrm>
                <a:off x="424373" y="586342"/>
                <a:ext cx="3994638" cy="29639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p>
                <a:pPr algn="l" defTabSz="866986">
                  <a:lnSpc>
                    <a:spcPct val="90000"/>
                  </a:lnSpc>
                  <a:spcBef>
                    <a:spcPts val="200"/>
                  </a:spcBef>
                  <a:buClr>
                    <a:schemeClr val="accent5">
                      <a:hueOff val="-608018"/>
                      <a:satOff val="-16379"/>
                      <a:lumOff val="25127"/>
                    </a:schemeClr>
                  </a:buClr>
                  <a:buFont typeface="Arial"/>
                  <a:defRPr sz="2000">
                    <a:solidFill>
                      <a:srgbClr val="262626"/>
                    </a:solidFill>
                    <a:latin typeface="Avenir Book"/>
                    <a:ea typeface="Avenir Book"/>
                    <a:cs typeface="Avenir Book"/>
                    <a:sym typeface="Avenir Book"/>
                  </a:defRPr>
                </a:pPr>
                <a:r>
                  <a:rPr>
                    <a:latin typeface="Avenir Heavy"/>
                    <a:ea typeface="Avenir Heavy"/>
                    <a:cs typeface="Avenir Heavy"/>
                    <a:sym typeface="Avenir Heavy"/>
                  </a:rPr>
                  <a:t>Ultra Replenishing Moisturizer:</a:t>
                </a:r>
              </a:p>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t>Two-Week Benefits</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Visibly enhanced skin elasticity and firmness</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Reduced appearance and depth of lines and wrinkles</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Defense of healthy skin barrier to protect from pollution</a:t>
                </a:r>
              </a:p>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t>Four-Week Benefits</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Increased skin moisture by 43%</a:t>
                </a:r>
              </a:p>
            </p:txBody>
          </p:sp>
        </p:grpSp>
        <p:grpSp>
          <p:nvGrpSpPr>
            <p:cNvPr id="643" name="Group"/>
            <p:cNvGrpSpPr/>
            <p:nvPr/>
          </p:nvGrpSpPr>
          <p:grpSpPr>
            <a:xfrm>
              <a:off x="0" y="2721774"/>
              <a:ext cx="4765053" cy="2777247"/>
              <a:chOff x="0" y="0"/>
              <a:chExt cx="4765052" cy="2777246"/>
            </a:xfrm>
          </p:grpSpPr>
          <p:sp>
            <p:nvSpPr>
              <p:cNvPr id="641" name="2. Repair:"/>
              <p:cNvSpPr txBox="1"/>
              <p:nvPr/>
            </p:nvSpPr>
            <p:spPr>
              <a:xfrm>
                <a:off x="0" y="0"/>
                <a:ext cx="4706954" cy="2777247"/>
              </a:xfrm>
              <a:prstGeom prst="rect">
                <a:avLst/>
              </a:prstGeom>
              <a:noFill/>
              <a:ln w="25400" cap="flat">
                <a:solidFill>
                  <a:srgbClr val="0071AC"/>
                </a:solidFill>
                <a:prstDash val="solid"/>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l" defTabSz="866986">
                  <a:defRPr sz="2600">
                    <a:solidFill>
                      <a:srgbClr val="3DA547"/>
                    </a:solidFill>
                    <a:latin typeface="Helvetica Light"/>
                    <a:ea typeface="Helvetica Light"/>
                    <a:cs typeface="Helvetica Light"/>
                    <a:sym typeface="Helvetica Light"/>
                  </a:defRPr>
                </a:lvl1pPr>
              </a:lstStyle>
              <a:p>
                <a:pPr>
                  <a:defRPr>
                    <a:solidFill>
                      <a:srgbClr val="000000"/>
                    </a:solidFill>
                  </a:defRPr>
                </a:pPr>
                <a:r>
                  <a:rPr>
                    <a:solidFill>
                      <a:srgbClr val="3DA547"/>
                    </a:solidFill>
                  </a:rPr>
                  <a:t>2. Repair: </a:t>
                </a:r>
              </a:p>
            </p:txBody>
          </p:sp>
          <p:sp>
            <p:nvSpPr>
              <p:cNvPr id="642" name="Subtitle 2"/>
              <p:cNvSpPr txBox="1"/>
              <p:nvPr/>
            </p:nvSpPr>
            <p:spPr>
              <a:xfrm>
                <a:off x="472610" y="536193"/>
                <a:ext cx="4292443" cy="2175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p>
                <a:pPr algn="l" defTabSz="866986">
                  <a:lnSpc>
                    <a:spcPct val="90000"/>
                  </a:lnSpc>
                  <a:spcBef>
                    <a:spcPts val="200"/>
                  </a:spcBef>
                  <a:buClr>
                    <a:schemeClr val="accent5">
                      <a:hueOff val="-608018"/>
                      <a:satOff val="-16379"/>
                      <a:lumOff val="25127"/>
                    </a:schemeClr>
                  </a:buClr>
                  <a:buFont typeface="Arial"/>
                  <a:defRPr sz="2000">
                    <a:solidFill>
                      <a:srgbClr val="262626"/>
                    </a:solidFill>
                    <a:latin typeface="Avenir Book"/>
                    <a:ea typeface="Avenir Book"/>
                    <a:cs typeface="Avenir Book"/>
                    <a:sym typeface="Avenir Book"/>
                  </a:defRPr>
                </a:pPr>
                <a:r>
                  <a:rPr>
                    <a:latin typeface="Avenir Heavy"/>
                    <a:ea typeface="Avenir Heavy"/>
                    <a:cs typeface="Avenir Heavy"/>
                    <a:sym typeface="Avenir Heavy"/>
                  </a:rPr>
                  <a:t>RENU 28 Revitalizing Redox Gel:</a:t>
                </a:r>
              </a:p>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t>Four-Week Benefits (as seen above)</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Skin Cell Renewal–16%</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Skin Texture–22%</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Skin Smoothness–23%</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Skin Elasticity–20%</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Appearance of Cellulite–16%</a:t>
                </a:r>
              </a:p>
            </p:txBody>
          </p:sp>
        </p:grpSp>
        <p:grpSp>
          <p:nvGrpSpPr>
            <p:cNvPr id="646" name="Group"/>
            <p:cNvGrpSpPr/>
            <p:nvPr/>
          </p:nvGrpSpPr>
          <p:grpSpPr>
            <a:xfrm>
              <a:off x="0" y="0"/>
              <a:ext cx="4706954" cy="2318676"/>
              <a:chOff x="0" y="0"/>
              <a:chExt cx="4706953" cy="2318675"/>
            </a:xfrm>
          </p:grpSpPr>
          <p:sp>
            <p:nvSpPr>
              <p:cNvPr id="644" name="1. Cleanse:"/>
              <p:cNvSpPr txBox="1"/>
              <p:nvPr/>
            </p:nvSpPr>
            <p:spPr>
              <a:xfrm>
                <a:off x="0" y="0"/>
                <a:ext cx="4706954" cy="2318676"/>
              </a:xfrm>
              <a:prstGeom prst="rect">
                <a:avLst/>
              </a:prstGeom>
              <a:noFill/>
              <a:ln w="25400" cap="flat">
                <a:solidFill>
                  <a:srgbClr val="0071AC"/>
                </a:solidFill>
                <a:prstDash val="solid"/>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l" defTabSz="866986">
                  <a:defRPr sz="2600">
                    <a:solidFill>
                      <a:srgbClr val="3DA547"/>
                    </a:solidFill>
                    <a:latin typeface="Helvetica Light"/>
                    <a:ea typeface="Helvetica Light"/>
                    <a:cs typeface="Helvetica Light"/>
                    <a:sym typeface="Helvetica Light"/>
                  </a:defRPr>
                </a:lvl1pPr>
              </a:lstStyle>
              <a:p>
                <a:pPr>
                  <a:defRPr>
                    <a:solidFill>
                      <a:srgbClr val="000000"/>
                    </a:solidFill>
                  </a:defRPr>
                </a:pPr>
                <a:r>
                  <a:rPr>
                    <a:solidFill>
                      <a:srgbClr val="3DA547"/>
                    </a:solidFill>
                  </a:rPr>
                  <a:t>1. Cleanse: </a:t>
                </a:r>
              </a:p>
            </p:txBody>
          </p:sp>
          <p:sp>
            <p:nvSpPr>
              <p:cNvPr id="645" name="Subtitle 2"/>
              <p:cNvSpPr txBox="1"/>
              <p:nvPr/>
            </p:nvSpPr>
            <p:spPr>
              <a:xfrm>
                <a:off x="530190" y="562980"/>
                <a:ext cx="3994638" cy="15952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p>
                <a:pPr algn="l" defTabSz="866986">
                  <a:lnSpc>
                    <a:spcPct val="90000"/>
                  </a:lnSpc>
                  <a:spcBef>
                    <a:spcPts val="200"/>
                  </a:spcBef>
                  <a:buClr>
                    <a:schemeClr val="accent5">
                      <a:hueOff val="-608018"/>
                      <a:satOff val="-16379"/>
                      <a:lumOff val="25127"/>
                    </a:schemeClr>
                  </a:buClr>
                  <a:buFont typeface="Arial"/>
                  <a:defRPr sz="2000">
                    <a:solidFill>
                      <a:srgbClr val="262626"/>
                    </a:solidFill>
                    <a:latin typeface="Avenir Book"/>
                    <a:ea typeface="Avenir Book"/>
                    <a:cs typeface="Avenir Book"/>
                    <a:sym typeface="Avenir Book"/>
                  </a:defRPr>
                </a:pPr>
                <a:r>
                  <a:rPr>
                    <a:latin typeface="Avenir Heavy"/>
                    <a:ea typeface="Avenir Heavy"/>
                    <a:cs typeface="Avenir Heavy"/>
                    <a:sym typeface="Avenir Heavy"/>
                  </a:rPr>
                  <a:t>Gentle Refining Cleanser:</a:t>
                </a:r>
              </a:p>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t>Immediate Benefits</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Helps tone and balance skin</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Supports healthy cell renewal</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Gently cleanses and removes makeup</a:t>
                </a:r>
              </a:p>
            </p:txBody>
          </p:sp>
        </p:grpSp>
      </p:grpSp>
      <p:sp>
        <p:nvSpPr>
          <p:cNvPr id="648" name="Subtitle 2"/>
          <p:cNvSpPr txBox="1"/>
          <p:nvPr/>
        </p:nvSpPr>
        <p:spPr>
          <a:xfrm>
            <a:off x="7352132" y="7721955"/>
            <a:ext cx="5157878" cy="845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rPr>
                <a:latin typeface="Avenir Heavy"/>
                <a:ea typeface="Avenir Heavy"/>
                <a:cs typeface="Avenir Heavy"/>
                <a:sym typeface="Avenir Heavy"/>
              </a:rPr>
              <a:t>All RENU Advanced:</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400">
                <a:solidFill>
                  <a:srgbClr val="262626"/>
                </a:solidFill>
                <a:latin typeface="Avenir Book"/>
                <a:ea typeface="Avenir Book"/>
                <a:cs typeface="Avenir Book"/>
                <a:sym typeface="Avenir Book"/>
              </a:defRPr>
            </a:pPr>
            <a:r>
              <a:t>Have earned Dermatest’s coveted 5-star clinically tested seal, its highest possible commendation for safety and efficacy.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47"/>
                                        </p:tgtEl>
                                        <p:attrNameLst>
                                          <p:attrName>style.visibility</p:attrName>
                                        </p:attrNameLst>
                                      </p:cBhvr>
                                      <p:to>
                                        <p:strVal val="visible"/>
                                      </p:to>
                                    </p:set>
                                    <p:animEffect transition="in" filter="fade">
                                      <p:cBhvr>
                                        <p:cTn id="7" dur="1000"/>
                                        <p:tgtEl>
                                          <p:spTgt spid="647"/>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648"/>
                                        </p:tgtEl>
                                        <p:attrNameLst>
                                          <p:attrName>style.visibility</p:attrName>
                                        </p:attrNameLst>
                                      </p:cBhvr>
                                      <p:to>
                                        <p:strVal val="visible"/>
                                      </p:to>
                                    </p:set>
                                    <p:animEffect transition="in" filter="fade">
                                      <p:cBhvr>
                                        <p:cTn id="11"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 grpId="1" animBg="1" advAuto="0"/>
      <p:bldP spid="648"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Group"/>
          <p:cNvSpPr/>
          <p:nvPr/>
        </p:nvSpPr>
        <p:spPr>
          <a:xfrm rot="5400000">
            <a:off x="5478983" y="3699575"/>
            <a:ext cx="1949330" cy="18004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a:blip r:embed="rId3"/>
          </a:blipFill>
          <a:ln w="63500">
            <a:solidFill>
              <a:srgbClr val="5CC1E8"/>
            </a:solidFill>
          </a:ln>
          <a:effectLst>
            <a:outerShdw blurRad="50800" dist="25400" dir="5400000" rotWithShape="0">
              <a:srgbClr val="000000">
                <a:alpha val="15000"/>
              </a:srgbClr>
            </a:outerShdw>
          </a:effectLst>
        </p:spPr>
        <p:txBody>
          <a:bodyPr lIns="65023" tIns="65023" rIns="65023" bIns="65023" anchor="ctr"/>
          <a:lstStyle/>
          <a:p>
            <a:pPr defTabSz="866986">
              <a:defRPr sz="3400">
                <a:solidFill>
                  <a:srgbClr val="FFFFFF"/>
                </a:solidFill>
                <a:latin typeface="Helvetica Light"/>
                <a:ea typeface="Helvetica Light"/>
                <a:cs typeface="Helvetica Light"/>
                <a:sym typeface="Helvetica Light"/>
              </a:defRPr>
            </a:pPr>
            <a:endParaRPr/>
          </a:p>
        </p:txBody>
      </p:sp>
      <p:sp>
        <p:nvSpPr>
          <p:cNvPr id="653" name="ASEA VIA - World Class Supplements"/>
          <p:cNvSpPr txBox="1">
            <a:spLocks noGrp="1"/>
          </p:cNvSpPr>
          <p:nvPr>
            <p:ph type="title"/>
          </p:nvPr>
        </p:nvSpPr>
        <p:spPr>
          <a:xfrm>
            <a:off x="704773" y="239222"/>
            <a:ext cx="11704321" cy="1354783"/>
          </a:xfrm>
          <a:prstGeom prst="rect">
            <a:avLst/>
          </a:prstGeom>
        </p:spPr>
        <p:txBody>
          <a:bodyPr lIns="48767" tIns="48767" rIns="48767" bIns="48767"/>
          <a:lstStyle>
            <a:lvl1pPr>
              <a:defRPr sz="4500" spc="450"/>
            </a:lvl1pPr>
          </a:lstStyle>
          <a:p>
            <a:r>
              <a:t>ASEA VIA - World Class Supplements</a:t>
            </a:r>
          </a:p>
        </p:txBody>
      </p:sp>
      <p:grpSp>
        <p:nvGrpSpPr>
          <p:cNvPr id="658" name="Group"/>
          <p:cNvGrpSpPr/>
          <p:nvPr/>
        </p:nvGrpSpPr>
        <p:grpSpPr>
          <a:xfrm>
            <a:off x="183604" y="1819152"/>
            <a:ext cx="12746660" cy="6493966"/>
            <a:chOff x="0" y="0"/>
            <a:chExt cx="12746659" cy="6493965"/>
          </a:xfrm>
        </p:grpSpPr>
        <p:pic>
          <p:nvPicPr>
            <p:cNvPr id="654" name="Picture 5" descr="Picture 5"/>
            <p:cNvPicPr>
              <a:picLocks noChangeAspect="1"/>
            </p:cNvPicPr>
            <p:nvPr/>
          </p:nvPicPr>
          <p:blipFill>
            <a:blip r:embed="rId4"/>
            <a:stretch>
              <a:fillRect/>
            </a:stretch>
          </p:blipFill>
          <p:spPr>
            <a:xfrm>
              <a:off x="11432295" y="67889"/>
              <a:ext cx="1239590" cy="2703050"/>
            </a:xfrm>
            <a:prstGeom prst="rect">
              <a:avLst/>
            </a:prstGeom>
            <a:ln w="12700" cap="flat">
              <a:noFill/>
              <a:miter lim="400000"/>
            </a:ln>
            <a:effectLst/>
          </p:spPr>
        </p:pic>
        <p:pic>
          <p:nvPicPr>
            <p:cNvPr id="655" name="Picture 1" descr="Picture 1"/>
            <p:cNvPicPr>
              <a:picLocks noChangeAspect="1"/>
            </p:cNvPicPr>
            <p:nvPr/>
          </p:nvPicPr>
          <p:blipFill>
            <a:blip r:embed="rId5"/>
            <a:stretch>
              <a:fillRect/>
            </a:stretch>
          </p:blipFill>
          <p:spPr>
            <a:xfrm>
              <a:off x="92760" y="3726685"/>
              <a:ext cx="1287240" cy="2752117"/>
            </a:xfrm>
            <a:prstGeom prst="rect">
              <a:avLst/>
            </a:prstGeom>
            <a:ln w="12700" cap="flat">
              <a:noFill/>
              <a:miter lim="400000"/>
            </a:ln>
            <a:effectLst/>
          </p:spPr>
        </p:pic>
        <p:pic>
          <p:nvPicPr>
            <p:cNvPr id="656" name="Picture 1" descr="Picture 1"/>
            <p:cNvPicPr>
              <a:picLocks noChangeAspect="1"/>
            </p:cNvPicPr>
            <p:nvPr/>
          </p:nvPicPr>
          <p:blipFill>
            <a:blip r:embed="rId6"/>
            <a:stretch>
              <a:fillRect/>
            </a:stretch>
          </p:blipFill>
          <p:spPr>
            <a:xfrm>
              <a:off x="11357521" y="3711522"/>
              <a:ext cx="1389139" cy="2782444"/>
            </a:xfrm>
            <a:prstGeom prst="rect">
              <a:avLst/>
            </a:prstGeom>
            <a:ln w="12700" cap="flat">
              <a:noFill/>
              <a:miter lim="400000"/>
            </a:ln>
            <a:effectLst/>
          </p:spPr>
        </p:pic>
        <p:pic>
          <p:nvPicPr>
            <p:cNvPr id="657" name="Picture 6" descr="Picture 6"/>
            <p:cNvPicPr>
              <a:picLocks noChangeAspect="1"/>
            </p:cNvPicPr>
            <p:nvPr/>
          </p:nvPicPr>
          <p:blipFill>
            <a:blip r:embed="rId7"/>
            <a:stretch>
              <a:fillRect/>
            </a:stretch>
          </p:blipFill>
          <p:spPr>
            <a:xfrm>
              <a:off x="0" y="0"/>
              <a:ext cx="1472761" cy="3574389"/>
            </a:xfrm>
            <a:prstGeom prst="rect">
              <a:avLst/>
            </a:prstGeom>
            <a:ln w="12700" cap="flat">
              <a:noFill/>
              <a:miter lim="400000"/>
            </a:ln>
            <a:effectLst/>
          </p:spPr>
        </p:pic>
      </p:grpSp>
      <p:sp>
        <p:nvSpPr>
          <p:cNvPr id="659" name="VIA Source: whole-food source of vitamins and minerals…"/>
          <p:cNvSpPr txBox="1"/>
          <p:nvPr/>
        </p:nvSpPr>
        <p:spPr>
          <a:xfrm>
            <a:off x="1518534" y="1958857"/>
            <a:ext cx="3675195" cy="2584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l" defTabSz="866986">
              <a:buClr>
                <a:schemeClr val="accent5">
                  <a:hueOff val="-608018"/>
                  <a:satOff val="-16379"/>
                  <a:lumOff val="25127"/>
                </a:schemeClr>
              </a:buClr>
              <a:defRPr sz="1700">
                <a:solidFill>
                  <a:srgbClr val="262626"/>
                </a:solidFill>
                <a:latin typeface="Avenir Book"/>
                <a:ea typeface="Avenir Book"/>
                <a:cs typeface="Avenir Book"/>
                <a:sym typeface="Avenir Book"/>
              </a:defRPr>
            </a:pPr>
            <a:r>
              <a:rPr>
                <a:latin typeface="Avenir Heavy"/>
                <a:ea typeface="Avenir Heavy"/>
                <a:cs typeface="Avenir Heavy"/>
                <a:sym typeface="Avenir Heavy"/>
              </a:rPr>
              <a:t>VIA Source</a:t>
            </a:r>
            <a:r>
              <a:t>: whole-food source of vitamins and minerals</a:t>
            </a:r>
          </a:p>
          <a:p>
            <a:pPr marL="228600" indent="-228600" algn="l" defTabSz="866986">
              <a:lnSpc>
                <a:spcPct val="90000"/>
              </a:lnSpc>
              <a:spcBef>
                <a:spcPts val="200"/>
              </a:spcBef>
              <a:buClr>
                <a:schemeClr val="accent5">
                  <a:hueOff val="-608018"/>
                  <a:satOff val="-16379"/>
                  <a:lumOff val="25127"/>
                </a:schemeClr>
              </a:buClr>
              <a:buSzPct val="100000"/>
              <a:buChar char="‣"/>
              <a:defRPr sz="1700">
                <a:solidFill>
                  <a:srgbClr val="262626"/>
                </a:solidFill>
                <a:latin typeface="Avenir Book"/>
                <a:ea typeface="Avenir Book"/>
                <a:cs typeface="Avenir Book"/>
                <a:sym typeface="Avenir Book"/>
              </a:defRPr>
            </a:pPr>
            <a:r>
              <a:t>Supports cellular health, general nutrition, &amp; wellness throughout the body</a:t>
            </a:r>
          </a:p>
          <a:p>
            <a:pPr marL="228600" indent="-228600" algn="l" defTabSz="866986">
              <a:lnSpc>
                <a:spcPct val="90000"/>
              </a:lnSpc>
              <a:spcBef>
                <a:spcPts val="200"/>
              </a:spcBef>
              <a:buClr>
                <a:schemeClr val="accent5">
                  <a:hueOff val="-608018"/>
                  <a:satOff val="-16379"/>
                  <a:lumOff val="25127"/>
                </a:schemeClr>
              </a:buClr>
              <a:buSzPct val="100000"/>
              <a:buChar char="‣"/>
              <a:defRPr sz="1700">
                <a:solidFill>
                  <a:srgbClr val="262626"/>
                </a:solidFill>
                <a:latin typeface="Avenir Book"/>
                <a:ea typeface="Avenir Book"/>
                <a:cs typeface="Avenir Book"/>
                <a:sym typeface="Avenir Book"/>
              </a:defRPr>
            </a:pPr>
            <a:r>
              <a:t>meticulously sourced whole foods, vitamins, minerals, phytonutrients, organic superfoods, trace minerals, &amp; enzymes.</a:t>
            </a:r>
          </a:p>
        </p:txBody>
      </p:sp>
      <p:sp>
        <p:nvSpPr>
          <p:cNvPr id="660" name="Subtitle 2"/>
          <p:cNvSpPr txBox="1"/>
          <p:nvPr/>
        </p:nvSpPr>
        <p:spPr>
          <a:xfrm>
            <a:off x="7661697" y="5585400"/>
            <a:ext cx="4297982" cy="3213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rPr>
                <a:latin typeface="Avenir Heavy"/>
                <a:ea typeface="Avenir Heavy"/>
                <a:cs typeface="Avenir Heavy"/>
                <a:sym typeface="Avenir Heavy"/>
              </a:rPr>
              <a:t>VIA Biome</a:t>
            </a:r>
            <a:r>
              <a:t> full-spectrum probiotic gut health</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Soothes the digestive system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Supports a healthy immune system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Aids in mental well-being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Helps support a healthy inflammatory response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Helps the body assimilate vitamins &amp; minerals from the diet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Supports a healthy metabolism &amp; healthy BMI &amp; lipid level control</a:t>
            </a:r>
          </a:p>
        </p:txBody>
      </p:sp>
      <p:sp>
        <p:nvSpPr>
          <p:cNvPr id="661" name="TextBox 9"/>
          <p:cNvSpPr txBox="1"/>
          <p:nvPr/>
        </p:nvSpPr>
        <p:spPr>
          <a:xfrm>
            <a:off x="1400453" y="5585400"/>
            <a:ext cx="4767891" cy="3240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rPr>
                <a:latin typeface="Avenir Heavy"/>
                <a:ea typeface="Avenir Heavy"/>
                <a:cs typeface="Avenir Heavy"/>
                <a:sym typeface="Avenir Heavy"/>
              </a:rPr>
              <a:t>VIA Lifemax:</a:t>
            </a:r>
            <a:r>
              <a:t> nature’s most potent phytonutrients</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Supports a healthy, active lifestyle, longevity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Supports cardiovascular, immune, eye, brain health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Regulates healthy cell division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Promotes a normal inflammatory response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Helps balance mood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Supports antioxidant activity </a:t>
            </a:r>
          </a:p>
          <a:p>
            <a:pPr marL="408214" indent="-228600"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Fights the outward signs of aging </a:t>
            </a:r>
          </a:p>
        </p:txBody>
      </p:sp>
      <p:sp>
        <p:nvSpPr>
          <p:cNvPr id="662" name="Subtitle 2"/>
          <p:cNvSpPr txBox="1"/>
          <p:nvPr/>
        </p:nvSpPr>
        <p:spPr>
          <a:xfrm>
            <a:off x="7813369" y="1971557"/>
            <a:ext cx="3994638" cy="2048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algn="l" defTabSz="866986">
              <a:lnSpc>
                <a:spcPct val="90000"/>
              </a:lnSpc>
              <a:spcBef>
                <a:spcPts val="200"/>
              </a:spcBef>
              <a:buClr>
                <a:schemeClr val="accent5">
                  <a:hueOff val="-608018"/>
                  <a:satOff val="-16379"/>
                  <a:lumOff val="25127"/>
                </a:schemeClr>
              </a:buClr>
              <a:buFont typeface="Arial"/>
              <a:defRPr sz="1700">
                <a:solidFill>
                  <a:srgbClr val="262626"/>
                </a:solidFill>
                <a:latin typeface="Avenir Book"/>
                <a:ea typeface="Avenir Book"/>
                <a:cs typeface="Avenir Book"/>
                <a:sym typeface="Avenir Book"/>
              </a:defRPr>
            </a:pPr>
            <a:r>
              <a:rPr>
                <a:latin typeface="Avenir Heavy"/>
                <a:ea typeface="Avenir Heavy"/>
                <a:cs typeface="Avenir Heavy"/>
                <a:sym typeface="Avenir Heavy"/>
              </a:rPr>
              <a:t>VIA Omega:</a:t>
            </a:r>
            <a:r>
              <a:t> premium omega-3 supplement</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May reduce the risk of coronary heart disease by lowering blood pressure</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Promotes healthy brain function</a:t>
            </a:r>
          </a:p>
          <a:p>
            <a:pPr marL="179614" indent="-179614" algn="l" defTabSz="866986">
              <a:lnSpc>
                <a:spcPct val="90000"/>
              </a:lnSpc>
              <a:spcBef>
                <a:spcPts val="200"/>
              </a:spcBef>
              <a:buClr>
                <a:schemeClr val="accent5">
                  <a:hueOff val="-608018"/>
                  <a:satOff val="-16379"/>
                  <a:lumOff val="25127"/>
                </a:schemeClr>
              </a:buClr>
              <a:buSzPct val="100000"/>
              <a:buFont typeface="Arial"/>
              <a:buChar char="‣"/>
              <a:defRPr sz="1700">
                <a:solidFill>
                  <a:srgbClr val="262626"/>
                </a:solidFill>
                <a:latin typeface="Avenir Book"/>
                <a:ea typeface="Avenir Book"/>
                <a:cs typeface="Avenir Book"/>
                <a:sym typeface="Avenir Book"/>
              </a:defRPr>
            </a:pPr>
            <a:r>
              <a:t>Natural EPA/DHA ratios to aid in absorption</a:t>
            </a:r>
          </a:p>
        </p:txBody>
      </p:sp>
      <p:sp>
        <p:nvSpPr>
          <p:cNvPr id="663" name="Rectangle 5"/>
          <p:cNvSpPr txBox="1"/>
          <p:nvPr/>
        </p:nvSpPr>
        <p:spPr>
          <a:xfrm>
            <a:off x="647194" y="8931264"/>
            <a:ext cx="11537525" cy="688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866986">
              <a:defRPr sz="1600">
                <a:solidFill>
                  <a:srgbClr val="404040"/>
                </a:solidFill>
                <a:latin typeface="Avenir Book"/>
                <a:ea typeface="Avenir Book"/>
                <a:cs typeface="Avenir Book"/>
                <a:sym typeface="Avenir Book"/>
              </a:defRPr>
            </a:lvl1pPr>
          </a:lstStyle>
          <a:p>
            <a:r>
              <a:t> These statements have not been evaluated by the Food and Drug Administration. This product is not intended to diagnose, treat, cure, or prevent any disease. </a:t>
            </a:r>
          </a:p>
        </p:txBody>
      </p:sp>
      <p:sp>
        <p:nvSpPr>
          <p:cNvPr id="664" name="ASEA VIA NUTRITION"/>
          <p:cNvSpPr txBox="1"/>
          <p:nvPr/>
        </p:nvSpPr>
        <p:spPr>
          <a:xfrm>
            <a:off x="5648469" y="4233538"/>
            <a:ext cx="1610358" cy="732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866986">
              <a:defRPr sz="2100" b="1">
                <a:solidFill>
                  <a:srgbClr val="2A71B9"/>
                </a:solidFill>
                <a:latin typeface="Helvetica"/>
                <a:ea typeface="Helvetica"/>
                <a:cs typeface="Helvetica"/>
                <a:sym typeface="Helvetica"/>
              </a:defRPr>
            </a:lvl1pPr>
          </a:lstStyle>
          <a:p>
            <a:r>
              <a:t>ASEA VIA NUTRITION</a:t>
            </a:r>
          </a:p>
        </p:txBody>
      </p:sp>
      <p:sp>
        <p:nvSpPr>
          <p:cNvPr id="665" name="Complementary…"/>
          <p:cNvSpPr txBox="1"/>
          <p:nvPr/>
        </p:nvSpPr>
        <p:spPr>
          <a:xfrm>
            <a:off x="5193081" y="5511884"/>
            <a:ext cx="2406854" cy="968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58"/>
                                        </p:tgtEl>
                                        <p:attrNameLst>
                                          <p:attrName>style.visibility</p:attrName>
                                        </p:attrNameLst>
                                      </p:cBhvr>
                                      <p:to>
                                        <p:strVal val="visible"/>
                                      </p:to>
                                    </p:set>
                                    <p:anim calcmode="lin" valueType="num">
                                      <p:cBhvr>
                                        <p:cTn id="7" dur="1000" fill="hold"/>
                                        <p:tgtEl>
                                          <p:spTgt spid="658"/>
                                        </p:tgtEl>
                                        <p:attrNameLst>
                                          <p:attrName>ppt_w</p:attrName>
                                        </p:attrNameLst>
                                      </p:cBhvr>
                                      <p:tavLst>
                                        <p:tav tm="0">
                                          <p:val>
                                            <p:fltVal val="0"/>
                                          </p:val>
                                        </p:tav>
                                        <p:tav tm="100000">
                                          <p:val>
                                            <p:strVal val="#ppt_w"/>
                                          </p:val>
                                        </p:tav>
                                      </p:tavLst>
                                    </p:anim>
                                    <p:anim calcmode="lin" valueType="num">
                                      <p:cBhvr>
                                        <p:cTn id="8" dur="1000" fill="hold"/>
                                        <p:tgtEl>
                                          <p:spTgt spid="65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662"/>
                                        </p:tgtEl>
                                        <p:attrNameLst>
                                          <p:attrName>style.visibility</p:attrName>
                                        </p:attrNameLst>
                                      </p:cBhvr>
                                      <p:to>
                                        <p:strVal val="visible"/>
                                      </p:to>
                                    </p:set>
                                    <p:animEffect transition="in" filter="fade">
                                      <p:cBhvr>
                                        <p:cTn id="13" dur="1000"/>
                                        <p:tgtEl>
                                          <p:spTgt spid="662"/>
                                        </p:tgtEl>
                                      </p:cBhvr>
                                    </p:animEffect>
                                  </p:childTnLst>
                                </p:cTn>
                              </p:par>
                            </p:childTnLst>
                          </p:cTn>
                        </p:par>
                        <p:par>
                          <p:cTn id="14" fill="hold">
                            <p:stCondLst>
                              <p:cond delay="1000"/>
                            </p:stCondLst>
                            <p:childTnLst>
                              <p:par>
                                <p:cTn id="15" presetID="10" presetClass="entr" fill="hold" grpId="3" nodeType="afterEffect">
                                  <p:stCondLst>
                                    <p:cond delay="0"/>
                                  </p:stCondLst>
                                  <p:iterate>
                                    <p:tmAbs val="0"/>
                                  </p:iterate>
                                  <p:childTnLst>
                                    <p:set>
                                      <p:cBhvr>
                                        <p:cTn id="16" fill="hold"/>
                                        <p:tgtEl>
                                          <p:spTgt spid="659"/>
                                        </p:tgtEl>
                                        <p:attrNameLst>
                                          <p:attrName>style.visibility</p:attrName>
                                        </p:attrNameLst>
                                      </p:cBhvr>
                                      <p:to>
                                        <p:strVal val="visible"/>
                                      </p:to>
                                    </p:set>
                                    <p:animEffect transition="in" filter="fade">
                                      <p:cBhvr>
                                        <p:cTn id="17" dur="1000"/>
                                        <p:tgtEl>
                                          <p:spTgt spid="659"/>
                                        </p:tgtEl>
                                      </p:cBhvr>
                                    </p:animEffect>
                                  </p:childTnLst>
                                </p:cTn>
                              </p:par>
                            </p:childTnLst>
                          </p:cTn>
                        </p:par>
                        <p:par>
                          <p:cTn id="18" fill="hold">
                            <p:stCondLst>
                              <p:cond delay="2000"/>
                            </p:stCondLst>
                            <p:childTnLst>
                              <p:par>
                                <p:cTn id="19" presetID="10" presetClass="entr" fill="hold" grpId="4" nodeType="afterEffect">
                                  <p:stCondLst>
                                    <p:cond delay="0"/>
                                  </p:stCondLst>
                                  <p:iterate>
                                    <p:tmAbs val="0"/>
                                  </p:iterate>
                                  <p:childTnLst>
                                    <p:set>
                                      <p:cBhvr>
                                        <p:cTn id="20" fill="hold"/>
                                        <p:tgtEl>
                                          <p:spTgt spid="661"/>
                                        </p:tgtEl>
                                        <p:attrNameLst>
                                          <p:attrName>style.visibility</p:attrName>
                                        </p:attrNameLst>
                                      </p:cBhvr>
                                      <p:to>
                                        <p:strVal val="visible"/>
                                      </p:to>
                                    </p:set>
                                    <p:animEffect transition="in" filter="fade">
                                      <p:cBhvr>
                                        <p:cTn id="21" dur="1000"/>
                                        <p:tgtEl>
                                          <p:spTgt spid="661"/>
                                        </p:tgtEl>
                                      </p:cBhvr>
                                    </p:animEffect>
                                  </p:childTnLst>
                                </p:cTn>
                              </p:par>
                            </p:childTnLst>
                          </p:cTn>
                        </p:par>
                        <p:par>
                          <p:cTn id="22" fill="hold">
                            <p:stCondLst>
                              <p:cond delay="3000"/>
                            </p:stCondLst>
                            <p:childTnLst>
                              <p:par>
                                <p:cTn id="23" presetID="10" presetClass="entr" fill="hold" grpId="5" nodeType="afterEffect">
                                  <p:stCondLst>
                                    <p:cond delay="0"/>
                                  </p:stCondLst>
                                  <p:iterate>
                                    <p:tmAbs val="0"/>
                                  </p:iterate>
                                  <p:childTnLst>
                                    <p:set>
                                      <p:cBhvr>
                                        <p:cTn id="24" fill="hold"/>
                                        <p:tgtEl>
                                          <p:spTgt spid="660"/>
                                        </p:tgtEl>
                                        <p:attrNameLst>
                                          <p:attrName>style.visibility</p:attrName>
                                        </p:attrNameLst>
                                      </p:cBhvr>
                                      <p:to>
                                        <p:strVal val="visible"/>
                                      </p:to>
                                    </p:set>
                                    <p:animEffect transition="in" filter="fade">
                                      <p:cBhvr>
                                        <p:cTn id="25" dur="1000"/>
                                        <p:tgtEl>
                                          <p:spTgt spid="660"/>
                                        </p:tgtEl>
                                      </p:cBhvr>
                                    </p:animEffect>
                                  </p:childTnLst>
                                </p:cTn>
                              </p:par>
                            </p:childTnLst>
                          </p:cTn>
                        </p:par>
                        <p:par>
                          <p:cTn id="26" fill="hold">
                            <p:stCondLst>
                              <p:cond delay="4000"/>
                            </p:stCondLst>
                            <p:childTnLst>
                              <p:par>
                                <p:cTn id="27" presetID="10" presetClass="entr" fill="hold" grpId="6" nodeType="afterEffect">
                                  <p:stCondLst>
                                    <p:cond delay="0"/>
                                  </p:stCondLst>
                                  <p:iterate>
                                    <p:tmAbs val="0"/>
                                  </p:iterate>
                                  <p:childTnLst>
                                    <p:set>
                                      <p:cBhvr>
                                        <p:cTn id="28" fill="hold"/>
                                        <p:tgtEl>
                                          <p:spTgt spid="663"/>
                                        </p:tgtEl>
                                        <p:attrNameLst>
                                          <p:attrName>style.visibility</p:attrName>
                                        </p:attrNameLst>
                                      </p:cBhvr>
                                      <p:to>
                                        <p:strVal val="visible"/>
                                      </p:to>
                                    </p:set>
                                    <p:animEffect transition="in" filter="fade">
                                      <p:cBhvr>
                                        <p:cTn id="29" dur="1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1" animBg="1" advAuto="0"/>
      <p:bldP spid="659" grpId="3" animBg="1" advAuto="0"/>
      <p:bldP spid="660" grpId="5" animBg="1" advAuto="0"/>
      <p:bldP spid="661" grpId="4" animBg="1" advAuto="0"/>
      <p:bldP spid="662" grpId="2" animBg="1" advAuto="0"/>
      <p:bldP spid="663" grpId="6"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Changing Lives Worldwide…"/>
          <p:cNvSpPr txBox="1">
            <a:spLocks noGrp="1"/>
          </p:cNvSpPr>
          <p:nvPr>
            <p:ph type="title"/>
          </p:nvPr>
        </p:nvSpPr>
        <p:spPr>
          <a:xfrm>
            <a:off x="650239" y="123501"/>
            <a:ext cx="11704322" cy="2179487"/>
          </a:xfrm>
          <a:prstGeom prst="rect">
            <a:avLst/>
          </a:prstGeom>
        </p:spPr>
        <p:txBody>
          <a:bodyPr/>
          <a:lstStyle/>
          <a:p>
            <a:pPr>
              <a:defRPr sz="5500" spc="550"/>
            </a:pPr>
            <a:r>
              <a:t>Changing Lives Worldwide</a:t>
            </a:r>
          </a:p>
          <a:p>
            <a:pPr>
              <a:defRPr sz="5500" spc="550"/>
            </a:pPr>
            <a:r>
              <a:t>Global Testimonials </a:t>
            </a:r>
          </a:p>
        </p:txBody>
      </p:sp>
      <p:pic>
        <p:nvPicPr>
          <p:cNvPr id="670" name="bigstock-Global-Network-Of-People-8307369.jpg" descr="bigstock-Global-Network-Of-People-8307369.jpg"/>
          <p:cNvPicPr>
            <a:picLocks noChangeAspect="1"/>
          </p:cNvPicPr>
          <p:nvPr/>
        </p:nvPicPr>
        <p:blipFill>
          <a:blip r:embed="rId3"/>
          <a:srcRect t="7681"/>
          <a:stretch>
            <a:fillRect/>
          </a:stretch>
        </p:blipFill>
        <p:spPr>
          <a:xfrm>
            <a:off x="2670968" y="3003430"/>
            <a:ext cx="7662864" cy="7074269"/>
          </a:xfrm>
          <a:custGeom>
            <a:avLst/>
            <a:gdLst/>
            <a:ahLst/>
            <a:cxnLst>
              <a:cxn ang="0">
                <a:pos x="wd2" y="hd2"/>
              </a:cxn>
              <a:cxn ang="5400000">
                <a:pos x="wd2" y="hd2"/>
              </a:cxn>
              <a:cxn ang="10800000">
                <a:pos x="wd2" y="hd2"/>
              </a:cxn>
              <a:cxn ang="16200000">
                <a:pos x="wd2" y="hd2"/>
              </a:cxn>
            </a:cxnLst>
            <a:rect l="0" t="0" r="r" b="b"/>
            <a:pathLst>
              <a:path w="21600" h="21574" extrusionOk="0">
                <a:moveTo>
                  <a:pt x="10562" y="2"/>
                </a:moveTo>
                <a:cubicBezTo>
                  <a:pt x="10410" y="6"/>
                  <a:pt x="10262" y="15"/>
                  <a:pt x="10122" y="29"/>
                </a:cubicBezTo>
                <a:cubicBezTo>
                  <a:pt x="8271" y="213"/>
                  <a:pt x="6654" y="879"/>
                  <a:pt x="5229" y="2044"/>
                </a:cubicBezTo>
                <a:cubicBezTo>
                  <a:pt x="4834" y="2366"/>
                  <a:pt x="4135" y="3093"/>
                  <a:pt x="3771" y="3557"/>
                </a:cubicBezTo>
                <a:cubicBezTo>
                  <a:pt x="3768" y="3561"/>
                  <a:pt x="3764" y="3564"/>
                  <a:pt x="3761" y="3568"/>
                </a:cubicBezTo>
                <a:cubicBezTo>
                  <a:pt x="3762" y="3587"/>
                  <a:pt x="3753" y="3602"/>
                  <a:pt x="3732" y="3620"/>
                </a:cubicBezTo>
                <a:cubicBezTo>
                  <a:pt x="3702" y="3645"/>
                  <a:pt x="3634" y="3744"/>
                  <a:pt x="3580" y="3840"/>
                </a:cubicBezTo>
                <a:cubicBezTo>
                  <a:pt x="3526" y="3936"/>
                  <a:pt x="3407" y="4122"/>
                  <a:pt x="3316" y="4254"/>
                </a:cubicBezTo>
                <a:cubicBezTo>
                  <a:pt x="3147" y="4497"/>
                  <a:pt x="2695" y="5268"/>
                  <a:pt x="2695" y="5314"/>
                </a:cubicBezTo>
                <a:cubicBezTo>
                  <a:pt x="2695" y="5328"/>
                  <a:pt x="2603" y="5547"/>
                  <a:pt x="2490" y="5798"/>
                </a:cubicBezTo>
                <a:cubicBezTo>
                  <a:pt x="2378" y="6050"/>
                  <a:pt x="2281" y="6285"/>
                  <a:pt x="2277" y="6320"/>
                </a:cubicBezTo>
                <a:cubicBezTo>
                  <a:pt x="2272" y="6355"/>
                  <a:pt x="2255" y="6397"/>
                  <a:pt x="2240" y="6413"/>
                </a:cubicBezTo>
                <a:cubicBezTo>
                  <a:pt x="2224" y="6430"/>
                  <a:pt x="2213" y="6489"/>
                  <a:pt x="2213" y="6544"/>
                </a:cubicBezTo>
                <a:cubicBezTo>
                  <a:pt x="2213" y="6600"/>
                  <a:pt x="2177" y="6665"/>
                  <a:pt x="2131" y="6692"/>
                </a:cubicBezTo>
                <a:cubicBezTo>
                  <a:pt x="2114" y="6701"/>
                  <a:pt x="2103" y="6712"/>
                  <a:pt x="2092" y="6723"/>
                </a:cubicBezTo>
                <a:cubicBezTo>
                  <a:pt x="2093" y="6781"/>
                  <a:pt x="2078" y="6875"/>
                  <a:pt x="2044" y="7028"/>
                </a:cubicBezTo>
                <a:cubicBezTo>
                  <a:pt x="1909" y="7627"/>
                  <a:pt x="1883" y="7755"/>
                  <a:pt x="1876" y="7866"/>
                </a:cubicBezTo>
                <a:cubicBezTo>
                  <a:pt x="1872" y="7926"/>
                  <a:pt x="1855" y="7997"/>
                  <a:pt x="1838" y="8027"/>
                </a:cubicBezTo>
                <a:cubicBezTo>
                  <a:pt x="1821" y="8056"/>
                  <a:pt x="1799" y="8193"/>
                  <a:pt x="1790" y="8332"/>
                </a:cubicBezTo>
                <a:cubicBezTo>
                  <a:pt x="1781" y="8470"/>
                  <a:pt x="1770" y="8588"/>
                  <a:pt x="1766" y="8594"/>
                </a:cubicBezTo>
                <a:cubicBezTo>
                  <a:pt x="1746" y="8626"/>
                  <a:pt x="1690" y="9177"/>
                  <a:pt x="1676" y="9475"/>
                </a:cubicBezTo>
                <a:cubicBezTo>
                  <a:pt x="1673" y="9532"/>
                  <a:pt x="1665" y="9570"/>
                  <a:pt x="1652" y="9593"/>
                </a:cubicBezTo>
                <a:cubicBezTo>
                  <a:pt x="1658" y="9689"/>
                  <a:pt x="1664" y="9789"/>
                  <a:pt x="1669" y="9911"/>
                </a:cubicBezTo>
                <a:cubicBezTo>
                  <a:pt x="1705" y="10753"/>
                  <a:pt x="1717" y="10945"/>
                  <a:pt x="1753" y="11238"/>
                </a:cubicBezTo>
                <a:cubicBezTo>
                  <a:pt x="1770" y="11374"/>
                  <a:pt x="1778" y="11497"/>
                  <a:pt x="1779" y="11601"/>
                </a:cubicBezTo>
                <a:cubicBezTo>
                  <a:pt x="1799" y="11680"/>
                  <a:pt x="1820" y="11781"/>
                  <a:pt x="1847" y="11913"/>
                </a:cubicBezTo>
                <a:cubicBezTo>
                  <a:pt x="1982" y="12583"/>
                  <a:pt x="2385" y="13847"/>
                  <a:pt x="2513" y="14000"/>
                </a:cubicBezTo>
                <a:cubicBezTo>
                  <a:pt x="2547" y="14040"/>
                  <a:pt x="2574" y="14115"/>
                  <a:pt x="2574" y="14166"/>
                </a:cubicBezTo>
                <a:cubicBezTo>
                  <a:pt x="2574" y="14216"/>
                  <a:pt x="2592" y="14269"/>
                  <a:pt x="2614" y="14284"/>
                </a:cubicBezTo>
                <a:cubicBezTo>
                  <a:pt x="2649" y="14307"/>
                  <a:pt x="2657" y="14338"/>
                  <a:pt x="2644" y="14376"/>
                </a:cubicBezTo>
                <a:cubicBezTo>
                  <a:pt x="2686" y="14457"/>
                  <a:pt x="2729" y="14534"/>
                  <a:pt x="2755" y="14567"/>
                </a:cubicBezTo>
                <a:cubicBezTo>
                  <a:pt x="2783" y="14603"/>
                  <a:pt x="2848" y="14721"/>
                  <a:pt x="2897" y="14829"/>
                </a:cubicBezTo>
                <a:cubicBezTo>
                  <a:pt x="2947" y="14936"/>
                  <a:pt x="3032" y="15082"/>
                  <a:pt x="3087" y="15152"/>
                </a:cubicBezTo>
                <a:cubicBezTo>
                  <a:pt x="3166" y="15254"/>
                  <a:pt x="3189" y="15314"/>
                  <a:pt x="3092" y="15349"/>
                </a:cubicBezTo>
                <a:cubicBezTo>
                  <a:pt x="3113" y="15356"/>
                  <a:pt x="3129" y="15364"/>
                  <a:pt x="3139" y="15373"/>
                </a:cubicBezTo>
                <a:cubicBezTo>
                  <a:pt x="3175" y="15409"/>
                  <a:pt x="3225" y="15438"/>
                  <a:pt x="3251" y="15438"/>
                </a:cubicBezTo>
                <a:cubicBezTo>
                  <a:pt x="3277" y="15438"/>
                  <a:pt x="3326" y="15511"/>
                  <a:pt x="3361" y="15601"/>
                </a:cubicBezTo>
                <a:cubicBezTo>
                  <a:pt x="3395" y="15691"/>
                  <a:pt x="3493" y="15843"/>
                  <a:pt x="3578" y="15939"/>
                </a:cubicBezTo>
                <a:cubicBezTo>
                  <a:pt x="3662" y="16034"/>
                  <a:pt x="3737" y="16136"/>
                  <a:pt x="3745" y="16164"/>
                </a:cubicBezTo>
                <a:cubicBezTo>
                  <a:pt x="3754" y="16192"/>
                  <a:pt x="3887" y="16366"/>
                  <a:pt x="4041" y="16551"/>
                </a:cubicBezTo>
                <a:cubicBezTo>
                  <a:pt x="4195" y="16736"/>
                  <a:pt x="4325" y="16913"/>
                  <a:pt x="4329" y="16944"/>
                </a:cubicBezTo>
                <a:cubicBezTo>
                  <a:pt x="4335" y="16985"/>
                  <a:pt x="4327" y="17013"/>
                  <a:pt x="4297" y="17035"/>
                </a:cubicBezTo>
                <a:cubicBezTo>
                  <a:pt x="4307" y="17038"/>
                  <a:pt x="4314" y="17042"/>
                  <a:pt x="4317" y="17045"/>
                </a:cubicBezTo>
                <a:cubicBezTo>
                  <a:pt x="4341" y="17071"/>
                  <a:pt x="4399" y="17092"/>
                  <a:pt x="4447" y="17092"/>
                </a:cubicBezTo>
                <a:cubicBezTo>
                  <a:pt x="4494" y="17092"/>
                  <a:pt x="4567" y="17132"/>
                  <a:pt x="4609" y="17183"/>
                </a:cubicBezTo>
                <a:cubicBezTo>
                  <a:pt x="4752" y="17354"/>
                  <a:pt x="5368" y="17862"/>
                  <a:pt x="5793" y="18160"/>
                </a:cubicBezTo>
                <a:cubicBezTo>
                  <a:pt x="6496" y="18653"/>
                  <a:pt x="7238" y="19028"/>
                  <a:pt x="8078" y="19313"/>
                </a:cubicBezTo>
                <a:cubicBezTo>
                  <a:pt x="8271" y="19379"/>
                  <a:pt x="8437" y="19441"/>
                  <a:pt x="8479" y="19462"/>
                </a:cubicBezTo>
                <a:cubicBezTo>
                  <a:pt x="8549" y="19482"/>
                  <a:pt x="8622" y="19499"/>
                  <a:pt x="8695" y="19518"/>
                </a:cubicBezTo>
                <a:cubicBezTo>
                  <a:pt x="8718" y="19522"/>
                  <a:pt x="8741" y="19526"/>
                  <a:pt x="8762" y="19535"/>
                </a:cubicBezTo>
                <a:cubicBezTo>
                  <a:pt x="8911" y="19572"/>
                  <a:pt x="9058" y="19604"/>
                  <a:pt x="9206" y="19634"/>
                </a:cubicBezTo>
                <a:cubicBezTo>
                  <a:pt x="9217" y="19635"/>
                  <a:pt x="9228" y="19638"/>
                  <a:pt x="9238" y="19641"/>
                </a:cubicBezTo>
                <a:cubicBezTo>
                  <a:pt x="9450" y="19683"/>
                  <a:pt x="9656" y="19718"/>
                  <a:pt x="9835" y="19738"/>
                </a:cubicBezTo>
                <a:cubicBezTo>
                  <a:pt x="10799" y="19843"/>
                  <a:pt x="11821" y="19775"/>
                  <a:pt x="12776" y="19552"/>
                </a:cubicBezTo>
                <a:cubicBezTo>
                  <a:pt x="12779" y="19550"/>
                  <a:pt x="12782" y="19550"/>
                  <a:pt x="12786" y="19549"/>
                </a:cubicBezTo>
                <a:cubicBezTo>
                  <a:pt x="12824" y="19540"/>
                  <a:pt x="12860" y="19529"/>
                  <a:pt x="12898" y="19520"/>
                </a:cubicBezTo>
                <a:cubicBezTo>
                  <a:pt x="12914" y="19499"/>
                  <a:pt x="12946" y="19490"/>
                  <a:pt x="12974" y="19501"/>
                </a:cubicBezTo>
                <a:cubicBezTo>
                  <a:pt x="13001" y="19494"/>
                  <a:pt x="13028" y="19487"/>
                  <a:pt x="13055" y="19480"/>
                </a:cubicBezTo>
                <a:cubicBezTo>
                  <a:pt x="13069" y="19456"/>
                  <a:pt x="13106" y="19446"/>
                  <a:pt x="13136" y="19458"/>
                </a:cubicBezTo>
                <a:cubicBezTo>
                  <a:pt x="13137" y="19459"/>
                  <a:pt x="13137" y="19458"/>
                  <a:pt x="13138" y="19458"/>
                </a:cubicBezTo>
                <a:cubicBezTo>
                  <a:pt x="13164" y="19451"/>
                  <a:pt x="13191" y="19444"/>
                  <a:pt x="13216" y="19437"/>
                </a:cubicBezTo>
                <a:cubicBezTo>
                  <a:pt x="13230" y="19413"/>
                  <a:pt x="13262" y="19403"/>
                  <a:pt x="13290" y="19412"/>
                </a:cubicBezTo>
                <a:cubicBezTo>
                  <a:pt x="13369" y="19388"/>
                  <a:pt x="13448" y="19364"/>
                  <a:pt x="13526" y="19337"/>
                </a:cubicBezTo>
                <a:cubicBezTo>
                  <a:pt x="13567" y="19320"/>
                  <a:pt x="13761" y="19242"/>
                  <a:pt x="13977" y="19157"/>
                </a:cubicBezTo>
                <a:cubicBezTo>
                  <a:pt x="16032" y="18349"/>
                  <a:pt x="17817" y="16669"/>
                  <a:pt x="18863" y="14577"/>
                </a:cubicBezTo>
                <a:cubicBezTo>
                  <a:pt x="18877" y="14537"/>
                  <a:pt x="18895" y="14494"/>
                  <a:pt x="18916" y="14451"/>
                </a:cubicBezTo>
                <a:cubicBezTo>
                  <a:pt x="19039" y="14204"/>
                  <a:pt x="19300" y="13540"/>
                  <a:pt x="19429" y="13146"/>
                </a:cubicBezTo>
                <a:cubicBezTo>
                  <a:pt x="19739" y="12195"/>
                  <a:pt x="19904" y="11224"/>
                  <a:pt x="19939" y="10138"/>
                </a:cubicBezTo>
                <a:cubicBezTo>
                  <a:pt x="19947" y="9869"/>
                  <a:pt x="19960" y="9689"/>
                  <a:pt x="19975" y="9557"/>
                </a:cubicBezTo>
                <a:cubicBezTo>
                  <a:pt x="19966" y="9531"/>
                  <a:pt x="19957" y="9510"/>
                  <a:pt x="19948" y="9500"/>
                </a:cubicBezTo>
                <a:cubicBezTo>
                  <a:pt x="19927" y="9477"/>
                  <a:pt x="19910" y="9349"/>
                  <a:pt x="19910" y="9216"/>
                </a:cubicBezTo>
                <a:cubicBezTo>
                  <a:pt x="19909" y="9012"/>
                  <a:pt x="19869" y="8641"/>
                  <a:pt x="19815" y="8263"/>
                </a:cubicBezTo>
                <a:cubicBezTo>
                  <a:pt x="19797" y="8219"/>
                  <a:pt x="19783" y="8163"/>
                  <a:pt x="19775" y="8099"/>
                </a:cubicBezTo>
                <a:cubicBezTo>
                  <a:pt x="19693" y="7453"/>
                  <a:pt x="19214" y="5849"/>
                  <a:pt x="19039" y="5639"/>
                </a:cubicBezTo>
                <a:cubicBezTo>
                  <a:pt x="19006" y="5599"/>
                  <a:pt x="18975" y="5540"/>
                  <a:pt x="18971" y="5508"/>
                </a:cubicBezTo>
                <a:cubicBezTo>
                  <a:pt x="18969" y="5492"/>
                  <a:pt x="18962" y="5471"/>
                  <a:pt x="18958" y="5452"/>
                </a:cubicBezTo>
                <a:cubicBezTo>
                  <a:pt x="18945" y="5441"/>
                  <a:pt x="18934" y="5428"/>
                  <a:pt x="18924" y="5412"/>
                </a:cubicBezTo>
                <a:cubicBezTo>
                  <a:pt x="18892" y="5362"/>
                  <a:pt x="18865" y="5339"/>
                  <a:pt x="18865" y="5359"/>
                </a:cubicBezTo>
                <a:cubicBezTo>
                  <a:pt x="18865" y="5379"/>
                  <a:pt x="18838" y="5371"/>
                  <a:pt x="18804" y="5341"/>
                </a:cubicBezTo>
                <a:cubicBezTo>
                  <a:pt x="18769" y="5309"/>
                  <a:pt x="18750" y="5239"/>
                  <a:pt x="18758" y="5173"/>
                </a:cubicBezTo>
                <a:cubicBezTo>
                  <a:pt x="18759" y="5168"/>
                  <a:pt x="18758" y="5161"/>
                  <a:pt x="18758" y="5156"/>
                </a:cubicBezTo>
                <a:cubicBezTo>
                  <a:pt x="18740" y="5133"/>
                  <a:pt x="18725" y="5105"/>
                  <a:pt x="18724" y="5080"/>
                </a:cubicBezTo>
                <a:cubicBezTo>
                  <a:pt x="18721" y="5017"/>
                  <a:pt x="18610" y="4775"/>
                  <a:pt x="18593" y="4794"/>
                </a:cubicBezTo>
                <a:cubicBezTo>
                  <a:pt x="18582" y="4806"/>
                  <a:pt x="18538" y="4796"/>
                  <a:pt x="18496" y="4771"/>
                </a:cubicBezTo>
                <a:cubicBezTo>
                  <a:pt x="18410" y="4721"/>
                  <a:pt x="18416" y="4623"/>
                  <a:pt x="18506" y="4623"/>
                </a:cubicBezTo>
                <a:cubicBezTo>
                  <a:pt x="18512" y="4623"/>
                  <a:pt x="18518" y="4621"/>
                  <a:pt x="18524" y="4620"/>
                </a:cubicBezTo>
                <a:cubicBezTo>
                  <a:pt x="18522" y="4611"/>
                  <a:pt x="18522" y="4603"/>
                  <a:pt x="18526" y="4597"/>
                </a:cubicBezTo>
                <a:cubicBezTo>
                  <a:pt x="18538" y="4575"/>
                  <a:pt x="18511" y="4558"/>
                  <a:pt x="18467" y="4558"/>
                </a:cubicBezTo>
                <a:cubicBezTo>
                  <a:pt x="18422" y="4558"/>
                  <a:pt x="18366" y="4519"/>
                  <a:pt x="18342" y="4471"/>
                </a:cubicBezTo>
                <a:cubicBezTo>
                  <a:pt x="18319" y="4423"/>
                  <a:pt x="18311" y="4384"/>
                  <a:pt x="18327" y="4384"/>
                </a:cubicBezTo>
                <a:cubicBezTo>
                  <a:pt x="18342" y="4384"/>
                  <a:pt x="18321" y="4344"/>
                  <a:pt x="18280" y="4295"/>
                </a:cubicBezTo>
                <a:cubicBezTo>
                  <a:pt x="18239" y="4246"/>
                  <a:pt x="18200" y="4163"/>
                  <a:pt x="18192" y="4110"/>
                </a:cubicBezTo>
                <a:cubicBezTo>
                  <a:pt x="18185" y="4057"/>
                  <a:pt x="18154" y="3993"/>
                  <a:pt x="18123" y="3968"/>
                </a:cubicBezTo>
                <a:cubicBezTo>
                  <a:pt x="18092" y="3943"/>
                  <a:pt x="17960" y="3768"/>
                  <a:pt x="17828" y="3577"/>
                </a:cubicBezTo>
                <a:cubicBezTo>
                  <a:pt x="17737" y="3446"/>
                  <a:pt x="17626" y="3304"/>
                  <a:pt x="17528" y="3185"/>
                </a:cubicBezTo>
                <a:cubicBezTo>
                  <a:pt x="17185" y="2804"/>
                  <a:pt x="16687" y="2294"/>
                  <a:pt x="16655" y="2315"/>
                </a:cubicBezTo>
                <a:cubicBezTo>
                  <a:pt x="16635" y="2329"/>
                  <a:pt x="16520" y="2236"/>
                  <a:pt x="16398" y="2111"/>
                </a:cubicBezTo>
                <a:cubicBezTo>
                  <a:pt x="15954" y="1651"/>
                  <a:pt x="15168" y="1140"/>
                  <a:pt x="14413" y="819"/>
                </a:cubicBezTo>
                <a:cubicBezTo>
                  <a:pt x="14174" y="717"/>
                  <a:pt x="13867" y="586"/>
                  <a:pt x="13731" y="529"/>
                </a:cubicBezTo>
                <a:cubicBezTo>
                  <a:pt x="12909" y="181"/>
                  <a:pt x="11622" y="-26"/>
                  <a:pt x="10562" y="2"/>
                </a:cubicBezTo>
                <a:close/>
                <a:moveTo>
                  <a:pt x="13385" y="21167"/>
                </a:moveTo>
                <a:cubicBezTo>
                  <a:pt x="11428" y="21167"/>
                  <a:pt x="9219" y="21169"/>
                  <a:pt x="7230" y="21172"/>
                </a:cubicBezTo>
                <a:lnTo>
                  <a:pt x="1" y="21183"/>
                </a:lnTo>
                <a:lnTo>
                  <a:pt x="0" y="21378"/>
                </a:lnTo>
                <a:lnTo>
                  <a:pt x="0" y="21428"/>
                </a:lnTo>
                <a:lnTo>
                  <a:pt x="0" y="21574"/>
                </a:lnTo>
                <a:lnTo>
                  <a:pt x="10800" y="21574"/>
                </a:lnTo>
                <a:lnTo>
                  <a:pt x="21600" y="21574"/>
                </a:lnTo>
                <a:lnTo>
                  <a:pt x="21600" y="21442"/>
                </a:lnTo>
                <a:lnTo>
                  <a:pt x="21597" y="21183"/>
                </a:lnTo>
                <a:lnTo>
                  <a:pt x="18030" y="21172"/>
                </a:lnTo>
                <a:cubicBezTo>
                  <a:pt x="17048" y="21169"/>
                  <a:pt x="15343" y="21167"/>
                  <a:pt x="13385" y="21167"/>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670"/>
                                        </p:tgtEl>
                                        <p:attrNameLst>
                                          <p:attrName>style.visibility</p:attrName>
                                        </p:attrNameLst>
                                      </p:cBhvr>
                                      <p:to>
                                        <p:strVal val="visible"/>
                                      </p:to>
                                    </p:set>
                                    <p:animEffect transition="in" filter="box(out)">
                                      <p:cBhvr>
                                        <p:cTn id="7"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iStock42953536_M blue sky water reflection.jpg" descr="iStock42953536_M blue sky water reflection.jpg"/>
          <p:cNvPicPr>
            <a:picLocks/>
          </p:cNvPicPr>
          <p:nvPr/>
        </p:nvPicPr>
        <p:blipFill>
          <a:blip r:embed="rId3"/>
          <a:stretch>
            <a:fillRect/>
          </a:stretch>
        </p:blipFill>
        <p:spPr>
          <a:xfrm>
            <a:off x="-9263" y="-5465"/>
            <a:ext cx="13023327" cy="9764530"/>
          </a:xfrm>
          <a:prstGeom prst="rect">
            <a:avLst/>
          </a:prstGeom>
          <a:ln w="12700">
            <a:miter lim="400000"/>
          </a:ln>
        </p:spPr>
      </p:pic>
      <p:sp>
        <p:nvSpPr>
          <p:cNvPr id="675" name="ASEA products are not intended to treat, cure, or prevent any disease or medical condition."/>
          <p:cNvSpPr txBox="1"/>
          <p:nvPr/>
        </p:nvSpPr>
        <p:spPr>
          <a:xfrm>
            <a:off x="3193170" y="5059910"/>
            <a:ext cx="6618460" cy="24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308074">
              <a:defRPr sz="4000">
                <a:solidFill>
                  <a:srgbClr val="FFFFFF"/>
                </a:solidFill>
                <a:latin typeface="Helvetica"/>
                <a:ea typeface="Helvetica"/>
                <a:cs typeface="Helvetica"/>
                <a:sym typeface="Helvetica"/>
              </a:defRPr>
            </a:lvl1pPr>
          </a:lstStyle>
          <a:p>
            <a:r>
              <a:t>ASEA products are not intended to treat, cure, or prevent any disease or medical condition.</a:t>
            </a:r>
          </a:p>
        </p:txBody>
      </p:sp>
      <p:pic>
        <p:nvPicPr>
          <p:cNvPr id="676" name="ASEA_new_Logo1_Blue_large.png" descr="ASEA_new_Logo1_Blue_large.png"/>
          <p:cNvPicPr>
            <a:picLocks noChangeAspect="1"/>
          </p:cNvPicPr>
          <p:nvPr/>
        </p:nvPicPr>
        <p:blipFill>
          <a:blip r:embed="rId4"/>
          <a:stretch>
            <a:fillRect/>
          </a:stretch>
        </p:blipFill>
        <p:spPr>
          <a:xfrm>
            <a:off x="4185354" y="1329266"/>
            <a:ext cx="4634093" cy="1516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Relationship Marketing"/>
          <p:cNvSpPr txBox="1"/>
          <p:nvPr/>
        </p:nvSpPr>
        <p:spPr>
          <a:xfrm>
            <a:off x="3458704" y="8250766"/>
            <a:ext cx="6597651"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1295400">
              <a:buClr>
                <a:srgbClr val="FF2600"/>
              </a:buClr>
              <a:buFont typeface="Marker Felt"/>
              <a:defRPr sz="5000" b="1">
                <a:solidFill>
                  <a:srgbClr val="FF2600"/>
                </a:solidFill>
                <a:uFill>
                  <a:solidFill>
                    <a:srgbClr val="FF2600"/>
                  </a:solidFill>
                </a:uFill>
                <a:latin typeface="Marker Felt"/>
                <a:ea typeface="Marker Felt"/>
                <a:cs typeface="Marker Felt"/>
                <a:sym typeface="Marker Felt"/>
              </a:defRPr>
            </a:lvl1pPr>
          </a:lstStyle>
          <a:p>
            <a:r>
              <a:t>Relationship Marketing</a:t>
            </a:r>
          </a:p>
        </p:txBody>
      </p:sp>
      <p:pic>
        <p:nvPicPr>
          <p:cNvPr id="681" name="ASEA_new_Logo1_Blue_large.png" descr="ASEA_new_Logo1_Blue_large.png"/>
          <p:cNvPicPr>
            <a:picLocks noChangeAspect="1"/>
          </p:cNvPicPr>
          <p:nvPr/>
        </p:nvPicPr>
        <p:blipFill>
          <a:blip r:embed="rId3"/>
          <a:stretch>
            <a:fillRect/>
          </a:stretch>
        </p:blipFill>
        <p:spPr>
          <a:xfrm>
            <a:off x="4379729" y="80416"/>
            <a:ext cx="4749674" cy="1554347"/>
          </a:xfrm>
          <a:prstGeom prst="rect">
            <a:avLst/>
          </a:prstGeom>
          <a:ln w="12700">
            <a:miter lim="400000"/>
          </a:ln>
        </p:spPr>
      </p:pic>
      <p:sp>
        <p:nvSpPr>
          <p:cNvPr id="682" name="Manufacturer"/>
          <p:cNvSpPr/>
          <p:nvPr/>
        </p:nvSpPr>
        <p:spPr>
          <a:xfrm>
            <a:off x="3748712" y="1651936"/>
            <a:ext cx="6011707" cy="1184114"/>
          </a:xfrm>
          <a:prstGeom prst="roundRect">
            <a:avLst>
              <a:gd name="adj" fmla="val 17437"/>
            </a:avLst>
          </a:prstGeom>
          <a:solidFill>
            <a:srgbClr val="C6E6E9"/>
          </a:solidFill>
          <a:ln w="12700">
            <a:solidFill>
              <a:srgbClr val="000000"/>
            </a:solidFill>
          </a:ln>
          <a:effectLst>
            <a:outerShdw blurRad="25400" dist="39232" dir="2724480" rotWithShape="0">
              <a:srgbClr val="000000">
                <a:alpha val="4907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6400">
                <a:solidFill>
                  <a:srgbClr val="002E72"/>
                </a:solidFill>
                <a:latin typeface="Helvetica"/>
                <a:ea typeface="Helvetica"/>
                <a:cs typeface="Helvetica"/>
                <a:sym typeface="Helvetica"/>
              </a:defRPr>
            </a:lvl1pPr>
          </a:lstStyle>
          <a:p>
            <a:r>
              <a:t>Manufacturer</a:t>
            </a:r>
          </a:p>
        </p:txBody>
      </p:sp>
      <p:grpSp>
        <p:nvGrpSpPr>
          <p:cNvPr id="692" name="Group"/>
          <p:cNvGrpSpPr/>
          <p:nvPr/>
        </p:nvGrpSpPr>
        <p:grpSpPr>
          <a:xfrm>
            <a:off x="2930542" y="3916423"/>
            <a:ext cx="8171111" cy="2184928"/>
            <a:chOff x="0" y="0"/>
            <a:chExt cx="8171109" cy="2184927"/>
          </a:xfrm>
        </p:grpSpPr>
        <p:grpSp>
          <p:nvGrpSpPr>
            <p:cNvPr id="685" name="Group"/>
            <p:cNvGrpSpPr/>
            <p:nvPr/>
          </p:nvGrpSpPr>
          <p:grpSpPr>
            <a:xfrm>
              <a:off x="0" y="0"/>
              <a:ext cx="2025615" cy="2184928"/>
              <a:chOff x="0" y="0"/>
              <a:chExt cx="2025614" cy="2184927"/>
            </a:xfrm>
          </p:grpSpPr>
          <p:sp>
            <p:nvSpPr>
              <p:cNvPr id="683" name="Arrow"/>
              <p:cNvSpPr/>
              <p:nvPr/>
            </p:nvSpPr>
            <p:spPr>
              <a:xfrm rot="5400000">
                <a:off x="-79657" y="79656"/>
                <a:ext cx="2184929" cy="2025616"/>
              </a:xfrm>
              <a:prstGeom prst="rightArrow">
                <a:avLst>
                  <a:gd name="adj1" fmla="val 61153"/>
                  <a:gd name="adj2" fmla="val 40647"/>
                </a:avLst>
              </a:prstGeom>
              <a:solidFill>
                <a:srgbClr val="C6E6E9"/>
              </a:solidFill>
              <a:ln w="12700" cap="flat">
                <a:solidFill>
                  <a:srgbClr val="000000"/>
                </a:solidFill>
                <a:prstDash val="solid"/>
                <a:round/>
              </a:ln>
              <a:effectLst/>
            </p:spPr>
            <p:txBody>
              <a:bodyPr wrap="square" lIns="50800" tIns="50800" rIns="50800" bIns="50800" numCol="1" anchor="ctr">
                <a:noAutofit/>
              </a:bodyPr>
              <a:lstStyle/>
              <a:p>
                <a:pPr>
                  <a:defRPr sz="4100">
                    <a:solidFill>
                      <a:srgbClr val="002E72"/>
                    </a:solidFill>
                    <a:latin typeface="Helvetica"/>
                    <a:ea typeface="Helvetica"/>
                    <a:cs typeface="Helvetica"/>
                    <a:sym typeface="Helvetica"/>
                  </a:defRPr>
                </a:pPr>
                <a:endParaRPr/>
              </a:p>
            </p:txBody>
          </p:sp>
          <p:sp>
            <p:nvSpPr>
              <p:cNvPr id="684" name="TV &amp;…"/>
              <p:cNvSpPr txBox="1"/>
              <p:nvPr/>
            </p:nvSpPr>
            <p:spPr>
              <a:xfrm>
                <a:off x="364941" y="220296"/>
                <a:ext cx="1295734" cy="11827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a:defRPr sz="3200">
                    <a:solidFill>
                      <a:srgbClr val="002E72"/>
                    </a:solidFill>
                    <a:latin typeface="Helvetica"/>
                    <a:ea typeface="Helvetica"/>
                    <a:cs typeface="Helvetica"/>
                    <a:sym typeface="Helvetica"/>
                  </a:defRPr>
                </a:pPr>
                <a:r>
                  <a:t>TV &amp;</a:t>
                </a:r>
              </a:p>
              <a:p>
                <a:pPr>
                  <a:defRPr sz="3200">
                    <a:solidFill>
                      <a:srgbClr val="002E72"/>
                    </a:solidFill>
                    <a:latin typeface="Helvetica"/>
                    <a:ea typeface="Helvetica"/>
                    <a:cs typeface="Helvetica"/>
                    <a:sym typeface="Helvetica"/>
                  </a:defRPr>
                </a:pPr>
                <a:r>
                  <a:t>Radio</a:t>
                </a:r>
              </a:p>
            </p:txBody>
          </p:sp>
        </p:grpSp>
        <p:grpSp>
          <p:nvGrpSpPr>
            <p:cNvPr id="688" name="Group"/>
            <p:cNvGrpSpPr/>
            <p:nvPr/>
          </p:nvGrpSpPr>
          <p:grpSpPr>
            <a:xfrm>
              <a:off x="2632621" y="9325"/>
              <a:ext cx="2208674" cy="2166277"/>
              <a:chOff x="0" y="0"/>
              <a:chExt cx="2208672" cy="2166276"/>
            </a:xfrm>
          </p:grpSpPr>
          <p:sp>
            <p:nvSpPr>
              <p:cNvPr id="686" name="Arrow"/>
              <p:cNvSpPr/>
              <p:nvPr/>
            </p:nvSpPr>
            <p:spPr>
              <a:xfrm rot="5400000">
                <a:off x="21197" y="-21198"/>
                <a:ext cx="2166278" cy="2208673"/>
              </a:xfrm>
              <a:prstGeom prst="rightArrow">
                <a:avLst>
                  <a:gd name="adj1" fmla="val 61153"/>
                  <a:gd name="adj2" fmla="val 37684"/>
                </a:avLst>
              </a:prstGeom>
              <a:solidFill>
                <a:srgbClr val="C6E6E9"/>
              </a:solidFill>
              <a:ln w="12700" cap="flat">
                <a:solidFill>
                  <a:srgbClr val="000000"/>
                </a:solidFill>
                <a:prstDash val="solid"/>
                <a:round/>
              </a:ln>
              <a:effectLst/>
            </p:spPr>
            <p:txBody>
              <a:bodyPr wrap="square" lIns="50800" tIns="50800" rIns="50800" bIns="50800" numCol="1" anchor="ctr">
                <a:noAutofit/>
              </a:bodyPr>
              <a:lstStyle/>
              <a:p>
                <a:pPr>
                  <a:defRPr sz="4100">
                    <a:solidFill>
                      <a:srgbClr val="002E72"/>
                    </a:solidFill>
                    <a:latin typeface="Helvetica"/>
                    <a:ea typeface="Helvetica"/>
                    <a:cs typeface="Helvetica"/>
                    <a:sym typeface="Helvetica"/>
                  </a:defRPr>
                </a:pPr>
                <a:endParaRPr/>
              </a:p>
            </p:txBody>
          </p:sp>
          <p:sp>
            <p:nvSpPr>
              <p:cNvPr id="687" name="Tele Market"/>
              <p:cNvSpPr txBox="1"/>
              <p:nvPr/>
            </p:nvSpPr>
            <p:spPr>
              <a:xfrm>
                <a:off x="430034" y="210150"/>
                <a:ext cx="1348604" cy="11726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defRPr sz="3200">
                    <a:solidFill>
                      <a:srgbClr val="002E72"/>
                    </a:solidFill>
                    <a:latin typeface="Helvetica"/>
                    <a:ea typeface="Helvetica"/>
                    <a:cs typeface="Helvetica"/>
                    <a:sym typeface="Helvetica"/>
                  </a:defRPr>
                </a:lvl1pPr>
              </a:lstStyle>
              <a:p>
                <a:r>
                  <a:t>Tele Market</a:t>
                </a:r>
              </a:p>
            </p:txBody>
          </p:sp>
        </p:grpSp>
        <p:grpSp>
          <p:nvGrpSpPr>
            <p:cNvPr id="691" name="Group"/>
            <p:cNvGrpSpPr/>
            <p:nvPr/>
          </p:nvGrpSpPr>
          <p:grpSpPr>
            <a:xfrm>
              <a:off x="5122461" y="9324"/>
              <a:ext cx="3048649" cy="2166278"/>
              <a:chOff x="0" y="0"/>
              <a:chExt cx="3048648" cy="2166277"/>
            </a:xfrm>
          </p:grpSpPr>
          <p:sp>
            <p:nvSpPr>
              <p:cNvPr id="689" name="Arrow"/>
              <p:cNvSpPr/>
              <p:nvPr/>
            </p:nvSpPr>
            <p:spPr>
              <a:xfrm rot="5400000">
                <a:off x="441185" y="-441186"/>
                <a:ext cx="2166278" cy="3048649"/>
              </a:xfrm>
              <a:prstGeom prst="rightArrow">
                <a:avLst>
                  <a:gd name="adj1" fmla="val 61153"/>
                  <a:gd name="adj2" fmla="val 37684"/>
                </a:avLst>
              </a:prstGeom>
              <a:solidFill>
                <a:srgbClr val="C6E6E9"/>
              </a:solidFill>
              <a:ln w="12700" cap="flat">
                <a:solidFill>
                  <a:srgbClr val="000000"/>
                </a:solidFill>
                <a:prstDash val="solid"/>
                <a:round/>
              </a:ln>
              <a:effectLst/>
            </p:spPr>
            <p:txBody>
              <a:bodyPr wrap="square" lIns="50800" tIns="50800" rIns="50800" bIns="50800" numCol="1" anchor="ctr">
                <a:noAutofit/>
              </a:bodyPr>
              <a:lstStyle/>
              <a:p>
                <a:pPr>
                  <a:defRPr sz="4100">
                    <a:solidFill>
                      <a:srgbClr val="002E72"/>
                    </a:solidFill>
                    <a:latin typeface="Helvetica"/>
                    <a:ea typeface="Helvetica"/>
                    <a:cs typeface="Helvetica"/>
                    <a:sym typeface="Helvetica"/>
                  </a:defRPr>
                </a:pPr>
                <a:endParaRPr/>
              </a:p>
            </p:txBody>
          </p:sp>
          <p:sp>
            <p:nvSpPr>
              <p:cNvPr id="690" name="Magazine Newspaper Mailings"/>
              <p:cNvSpPr txBox="1"/>
              <p:nvPr/>
            </p:nvSpPr>
            <p:spPr>
              <a:xfrm>
                <a:off x="580594" y="226682"/>
                <a:ext cx="1887462" cy="17129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defRPr sz="2700">
                    <a:solidFill>
                      <a:srgbClr val="002E72"/>
                    </a:solidFill>
                    <a:latin typeface="Helvetica"/>
                    <a:ea typeface="Helvetica"/>
                    <a:cs typeface="Helvetica"/>
                    <a:sym typeface="Helvetica"/>
                  </a:defRPr>
                </a:lvl1pPr>
              </a:lstStyle>
              <a:p>
                <a:r>
                  <a:t>Magazine Newspaper Mailings</a:t>
                </a:r>
              </a:p>
            </p:txBody>
          </p:sp>
        </p:grpSp>
      </p:grpSp>
      <p:sp>
        <p:nvSpPr>
          <p:cNvPr id="693" name="Customers"/>
          <p:cNvSpPr/>
          <p:nvPr/>
        </p:nvSpPr>
        <p:spPr>
          <a:xfrm>
            <a:off x="3752764" y="7004190"/>
            <a:ext cx="6003603" cy="1127223"/>
          </a:xfrm>
          <a:prstGeom prst="roundRect">
            <a:avLst>
              <a:gd name="adj" fmla="val 18317"/>
            </a:avLst>
          </a:prstGeom>
          <a:solidFill>
            <a:srgbClr val="C6E6E9"/>
          </a:solidFill>
          <a:ln w="12700">
            <a:solidFill>
              <a:srgbClr val="000000"/>
            </a:solidFill>
          </a:ln>
          <a:effectLst>
            <a:outerShdw blurRad="25400" dist="39232" dir="2724480" rotWithShape="0">
              <a:srgbClr val="000000">
                <a:alpha val="4907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6400">
                <a:solidFill>
                  <a:srgbClr val="002E72"/>
                </a:solidFill>
                <a:latin typeface="Helvetica"/>
                <a:ea typeface="Helvetica"/>
                <a:cs typeface="Helvetica"/>
                <a:sym typeface="Helvetica"/>
              </a:defRPr>
            </a:lvl1pPr>
          </a:lstStyle>
          <a:p>
            <a:r>
              <a:t>Customers</a:t>
            </a:r>
          </a:p>
        </p:txBody>
      </p:sp>
      <p:pic>
        <p:nvPicPr>
          <p:cNvPr id="694" name="bigstock-No-not-Sign-Empty-Red-Crossed-Out337608721.png" descr="bigstock-No-not-Sign-Empty-Red-Crossed-Out337608721.png"/>
          <p:cNvPicPr>
            <a:picLocks/>
          </p:cNvPicPr>
          <p:nvPr/>
        </p:nvPicPr>
        <p:blipFill>
          <a:blip r:embed="rId4">
            <a:alphaModFix amt="64197"/>
          </a:blip>
          <a:srcRect l="671" r="671"/>
          <a:stretch>
            <a:fillRect/>
          </a:stretch>
        </p:blipFill>
        <p:spPr>
          <a:xfrm>
            <a:off x="8166100" y="3779520"/>
            <a:ext cx="2425701" cy="2458734"/>
          </a:xfrm>
          <a:prstGeom prst="rect">
            <a:avLst/>
          </a:prstGeom>
          <a:ln w="12700">
            <a:miter lim="400000"/>
          </a:ln>
        </p:spPr>
      </p:pic>
      <p:pic>
        <p:nvPicPr>
          <p:cNvPr id="695" name="bigstock-No-not-Sign-Empty-Red-Crossed-Out337608721.png" descr="bigstock-No-not-Sign-Empty-Red-Crossed-Out337608721.png"/>
          <p:cNvPicPr>
            <a:picLocks/>
          </p:cNvPicPr>
          <p:nvPr/>
        </p:nvPicPr>
        <p:blipFill>
          <a:blip r:embed="rId4">
            <a:alphaModFix amt="64197"/>
          </a:blip>
          <a:srcRect l="671" r="671"/>
          <a:stretch>
            <a:fillRect/>
          </a:stretch>
        </p:blipFill>
        <p:spPr>
          <a:xfrm>
            <a:off x="5454649" y="3779566"/>
            <a:ext cx="2425701" cy="2458734"/>
          </a:xfrm>
          <a:prstGeom prst="rect">
            <a:avLst/>
          </a:prstGeom>
          <a:ln w="12700">
            <a:miter lim="400000"/>
          </a:ln>
        </p:spPr>
      </p:pic>
      <p:pic>
        <p:nvPicPr>
          <p:cNvPr id="696" name="bigstock-No-not-Sign-Empty-Red-Crossed-Out337608721.png" descr="bigstock-No-not-Sign-Empty-Red-Crossed-Out337608721.png"/>
          <p:cNvPicPr>
            <a:picLocks/>
          </p:cNvPicPr>
          <p:nvPr/>
        </p:nvPicPr>
        <p:blipFill>
          <a:blip r:embed="rId4">
            <a:alphaModFix amt="64197"/>
          </a:blip>
          <a:srcRect l="671" r="671"/>
          <a:stretch>
            <a:fillRect/>
          </a:stretch>
        </p:blipFill>
        <p:spPr>
          <a:xfrm>
            <a:off x="2730499" y="3779520"/>
            <a:ext cx="2425701" cy="2458734"/>
          </a:xfrm>
          <a:prstGeom prst="rect">
            <a:avLst/>
          </a:prstGeom>
          <a:ln w="12700">
            <a:miter lim="400000"/>
          </a:ln>
        </p:spPr>
      </p:pic>
      <p:grpSp>
        <p:nvGrpSpPr>
          <p:cNvPr id="699" name="Group"/>
          <p:cNvGrpSpPr/>
          <p:nvPr/>
        </p:nvGrpSpPr>
        <p:grpSpPr>
          <a:xfrm>
            <a:off x="1563859" y="2043541"/>
            <a:ext cx="10384255" cy="5702678"/>
            <a:chOff x="0" y="0"/>
            <a:chExt cx="10384254" cy="5702676"/>
          </a:xfrm>
        </p:grpSpPr>
        <p:sp>
          <p:nvSpPr>
            <p:cNvPr id="700" name="Connection Line"/>
            <p:cNvSpPr/>
            <p:nvPr/>
          </p:nvSpPr>
          <p:spPr>
            <a:xfrm>
              <a:off x="-1" y="0"/>
              <a:ext cx="1974962" cy="5702677"/>
            </a:xfrm>
            <a:custGeom>
              <a:avLst/>
              <a:gdLst/>
              <a:ahLst/>
              <a:cxnLst>
                <a:cxn ang="0">
                  <a:pos x="wd2" y="hd2"/>
                </a:cxn>
                <a:cxn ang="5400000">
                  <a:pos x="wd2" y="hd2"/>
                </a:cxn>
                <a:cxn ang="10800000">
                  <a:pos x="wd2" y="hd2"/>
                </a:cxn>
                <a:cxn ang="16200000">
                  <a:pos x="wd2" y="hd2"/>
                </a:cxn>
              </a:cxnLst>
              <a:rect l="0" t="0" r="r" b="b"/>
              <a:pathLst>
                <a:path w="16203" h="21600" extrusionOk="0">
                  <a:moveTo>
                    <a:pt x="15337" y="21600"/>
                  </a:moveTo>
                  <a:cubicBezTo>
                    <a:pt x="-5397" y="14233"/>
                    <a:pt x="-5108" y="7033"/>
                    <a:pt x="16203" y="0"/>
                  </a:cubicBezTo>
                </a:path>
              </a:pathLst>
            </a:custGeom>
            <a:noFill/>
            <a:ln w="88900" cap="flat">
              <a:solidFill>
                <a:srgbClr val="FF2600"/>
              </a:solidFill>
              <a:prstDash val="solid"/>
              <a:miter lim="400000"/>
              <a:headEnd type="triangle" w="med" len="med"/>
            </a:ln>
            <a:effectLst>
              <a:outerShdw blurRad="25400" dist="39232" dir="2724480" rotWithShape="0">
                <a:srgbClr val="000000">
                  <a:alpha val="49075"/>
                </a:srgbClr>
              </a:outerShdw>
            </a:effectLst>
          </p:spPr>
          <p:txBody>
            <a:bodyPr/>
            <a:lstStyle/>
            <a:p>
              <a:endParaRPr/>
            </a:p>
          </p:txBody>
        </p:sp>
        <p:sp>
          <p:nvSpPr>
            <p:cNvPr id="701" name="Connection Line"/>
            <p:cNvSpPr/>
            <p:nvPr/>
          </p:nvSpPr>
          <p:spPr>
            <a:xfrm>
              <a:off x="8409294" y="0"/>
              <a:ext cx="1974961" cy="5702677"/>
            </a:xfrm>
            <a:custGeom>
              <a:avLst/>
              <a:gdLst/>
              <a:ahLst/>
              <a:cxnLst>
                <a:cxn ang="0">
                  <a:pos x="wd2" y="hd2"/>
                </a:cxn>
                <a:cxn ang="5400000">
                  <a:pos x="wd2" y="hd2"/>
                </a:cxn>
                <a:cxn ang="10800000">
                  <a:pos x="wd2" y="hd2"/>
                </a:cxn>
                <a:cxn ang="16200000">
                  <a:pos x="wd2" y="hd2"/>
                </a:cxn>
              </a:cxnLst>
              <a:rect l="0" t="0" r="r" b="b"/>
              <a:pathLst>
                <a:path w="16203" h="21600" extrusionOk="0">
                  <a:moveTo>
                    <a:pt x="866" y="21600"/>
                  </a:moveTo>
                  <a:cubicBezTo>
                    <a:pt x="21600" y="14233"/>
                    <a:pt x="21311" y="7033"/>
                    <a:pt x="0" y="0"/>
                  </a:cubicBezTo>
                </a:path>
              </a:pathLst>
            </a:custGeom>
            <a:noFill/>
            <a:ln w="88900" cap="flat">
              <a:solidFill>
                <a:srgbClr val="FF2600"/>
              </a:solidFill>
              <a:prstDash val="solid"/>
              <a:miter lim="400000"/>
              <a:headEnd type="triangle" w="med" len="med"/>
            </a:ln>
            <a:effectLst>
              <a:outerShdw blurRad="25400" dist="39232" dir="2724480" rotWithShape="0">
                <a:srgbClr val="000000">
                  <a:alpha val="49075"/>
                </a:srgbClr>
              </a:outerShdw>
            </a:effectLst>
          </p:spPr>
          <p:txBody>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82"/>
                                        </p:tgtEl>
                                        <p:attrNameLst>
                                          <p:attrName>style.visibility</p:attrName>
                                        </p:attrNameLst>
                                      </p:cBhvr>
                                      <p:to>
                                        <p:strVal val="visible"/>
                                      </p:to>
                                    </p:set>
                                    <p:animEffect transition="in" filter="fade">
                                      <p:cBhvr>
                                        <p:cTn id="7" dur="600"/>
                                        <p:tgtEl>
                                          <p:spTgt spid="682"/>
                                        </p:tgtEl>
                                      </p:cBhvr>
                                    </p:animEffect>
                                  </p:childTnLst>
                                </p:cTn>
                              </p:par>
                            </p:childTnLst>
                          </p:cTn>
                        </p:par>
                        <p:par>
                          <p:cTn id="8" fill="hold">
                            <p:stCondLst>
                              <p:cond delay="600"/>
                            </p:stCondLst>
                            <p:childTnLst>
                              <p:par>
                                <p:cTn id="9" presetID="22" presetClass="entr" presetSubtype="1" fill="hold" grpId="2" nodeType="afterEffect">
                                  <p:stCondLst>
                                    <p:cond delay="0"/>
                                  </p:stCondLst>
                                  <p:iterate>
                                    <p:tmAbs val="0"/>
                                  </p:iterate>
                                  <p:childTnLst>
                                    <p:set>
                                      <p:cBhvr>
                                        <p:cTn id="10" fill="hold"/>
                                        <p:tgtEl>
                                          <p:spTgt spid="692"/>
                                        </p:tgtEl>
                                        <p:attrNameLst>
                                          <p:attrName>style.visibility</p:attrName>
                                        </p:attrNameLst>
                                      </p:cBhvr>
                                      <p:to>
                                        <p:strVal val="visible"/>
                                      </p:to>
                                    </p:set>
                                    <p:animEffect transition="in" filter="wipe(up)">
                                      <p:cBhvr>
                                        <p:cTn id="11" dur="1000"/>
                                        <p:tgtEl>
                                          <p:spTgt spid="692"/>
                                        </p:tgtEl>
                                      </p:cBhvr>
                                    </p:animEffect>
                                  </p:childTnLst>
                                </p:cTn>
                              </p:par>
                            </p:childTnLst>
                          </p:cTn>
                        </p:par>
                        <p:par>
                          <p:cTn id="12" fill="hold">
                            <p:stCondLst>
                              <p:cond delay="1600"/>
                            </p:stCondLst>
                            <p:childTnLst>
                              <p:par>
                                <p:cTn id="13" presetID="10" presetClass="entr" fill="hold" grpId="3" nodeType="afterEffect">
                                  <p:stCondLst>
                                    <p:cond delay="0"/>
                                  </p:stCondLst>
                                  <p:iterate>
                                    <p:tmAbs val="0"/>
                                  </p:iterate>
                                  <p:childTnLst>
                                    <p:set>
                                      <p:cBhvr>
                                        <p:cTn id="14" fill="hold"/>
                                        <p:tgtEl>
                                          <p:spTgt spid="693"/>
                                        </p:tgtEl>
                                        <p:attrNameLst>
                                          <p:attrName>style.visibility</p:attrName>
                                        </p:attrNameLst>
                                      </p:cBhvr>
                                      <p:to>
                                        <p:strVal val="visible"/>
                                      </p:to>
                                    </p:set>
                                    <p:animEffect transition="in" filter="fade">
                                      <p:cBhvr>
                                        <p:cTn id="15" dur="600"/>
                                        <p:tgtEl>
                                          <p:spTgt spid="69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4" nodeType="clickEffect">
                                  <p:stCondLst>
                                    <p:cond delay="0"/>
                                  </p:stCondLst>
                                  <p:iterate>
                                    <p:tmAbs val="0"/>
                                  </p:iterate>
                                  <p:childTnLst>
                                    <p:set>
                                      <p:cBhvr>
                                        <p:cTn id="19" fill="hold"/>
                                        <p:tgtEl>
                                          <p:spTgt spid="695"/>
                                        </p:tgtEl>
                                        <p:attrNameLst>
                                          <p:attrName>style.visibility</p:attrName>
                                        </p:attrNameLst>
                                      </p:cBhvr>
                                      <p:to>
                                        <p:strVal val="visible"/>
                                      </p:to>
                                    </p:set>
                                    <p:anim calcmode="lin" valueType="num">
                                      <p:cBhvr>
                                        <p:cTn id="20" dur="1000" fill="hold"/>
                                        <p:tgtEl>
                                          <p:spTgt spid="695"/>
                                        </p:tgtEl>
                                        <p:attrNameLst>
                                          <p:attrName>ppt_w</p:attrName>
                                        </p:attrNameLst>
                                      </p:cBhvr>
                                      <p:tavLst>
                                        <p:tav tm="0">
                                          <p:val>
                                            <p:fltVal val="0"/>
                                          </p:val>
                                        </p:tav>
                                        <p:tav tm="100000">
                                          <p:val>
                                            <p:strVal val="#ppt_w"/>
                                          </p:val>
                                        </p:tav>
                                      </p:tavLst>
                                    </p:anim>
                                    <p:anim calcmode="lin" valueType="num">
                                      <p:cBhvr>
                                        <p:cTn id="21" dur="1000" fill="hold"/>
                                        <p:tgtEl>
                                          <p:spTgt spid="695"/>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10" presetClass="entr" fill="hold" grpId="5" nodeType="afterEffect">
                                  <p:stCondLst>
                                    <p:cond delay="0"/>
                                  </p:stCondLst>
                                  <p:iterate>
                                    <p:tmAbs val="0"/>
                                  </p:iterate>
                                  <p:childTnLst>
                                    <p:set>
                                      <p:cBhvr>
                                        <p:cTn id="24" fill="hold"/>
                                        <p:tgtEl>
                                          <p:spTgt spid="696"/>
                                        </p:tgtEl>
                                        <p:attrNameLst>
                                          <p:attrName>style.visibility</p:attrName>
                                        </p:attrNameLst>
                                      </p:cBhvr>
                                      <p:to>
                                        <p:strVal val="visible"/>
                                      </p:to>
                                    </p:set>
                                    <p:animEffect transition="in" filter="fade">
                                      <p:cBhvr>
                                        <p:cTn id="25" dur="1000"/>
                                        <p:tgtEl>
                                          <p:spTgt spid="696"/>
                                        </p:tgtEl>
                                      </p:cBhvr>
                                    </p:animEffect>
                                  </p:childTnLst>
                                </p:cTn>
                              </p:par>
                            </p:childTnLst>
                          </p:cTn>
                        </p:par>
                        <p:par>
                          <p:cTn id="26" fill="hold">
                            <p:stCondLst>
                              <p:cond delay="2000"/>
                            </p:stCondLst>
                            <p:childTnLst>
                              <p:par>
                                <p:cTn id="27" presetID="23" presetClass="entr" presetSubtype="16" fill="hold" grpId="6" nodeType="afterEffect">
                                  <p:stCondLst>
                                    <p:cond delay="0"/>
                                  </p:stCondLst>
                                  <p:iterate>
                                    <p:tmAbs val="0"/>
                                  </p:iterate>
                                  <p:childTnLst>
                                    <p:set>
                                      <p:cBhvr>
                                        <p:cTn id="28" fill="hold"/>
                                        <p:tgtEl>
                                          <p:spTgt spid="694"/>
                                        </p:tgtEl>
                                        <p:attrNameLst>
                                          <p:attrName>style.visibility</p:attrName>
                                        </p:attrNameLst>
                                      </p:cBhvr>
                                      <p:to>
                                        <p:strVal val="visible"/>
                                      </p:to>
                                    </p:set>
                                    <p:anim calcmode="lin" valueType="num">
                                      <p:cBhvr>
                                        <p:cTn id="29" dur="1000" fill="hold"/>
                                        <p:tgtEl>
                                          <p:spTgt spid="694"/>
                                        </p:tgtEl>
                                        <p:attrNameLst>
                                          <p:attrName>ppt_w</p:attrName>
                                        </p:attrNameLst>
                                      </p:cBhvr>
                                      <p:tavLst>
                                        <p:tav tm="0">
                                          <p:val>
                                            <p:fltVal val="0"/>
                                          </p:val>
                                        </p:tav>
                                        <p:tav tm="100000">
                                          <p:val>
                                            <p:strVal val="#ppt_w"/>
                                          </p:val>
                                        </p:tav>
                                      </p:tavLst>
                                    </p:anim>
                                    <p:anim calcmode="lin" valueType="num">
                                      <p:cBhvr>
                                        <p:cTn id="30" dur="1000" fill="hold"/>
                                        <p:tgtEl>
                                          <p:spTgt spid="69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7" nodeType="clickEffect">
                                  <p:stCondLst>
                                    <p:cond delay="0"/>
                                  </p:stCondLst>
                                  <p:iterate>
                                    <p:tmAbs val="0"/>
                                  </p:iterate>
                                  <p:childTnLst>
                                    <p:set>
                                      <p:cBhvr>
                                        <p:cTn id="34" fill="hold"/>
                                        <p:tgtEl>
                                          <p:spTgt spid="699"/>
                                        </p:tgtEl>
                                        <p:attrNameLst>
                                          <p:attrName>style.visibility</p:attrName>
                                        </p:attrNameLst>
                                      </p:cBhvr>
                                      <p:to>
                                        <p:strVal val="visible"/>
                                      </p:to>
                                    </p:set>
                                    <p:animEffect transition="in" filter="wipe(up)">
                                      <p:cBhvr>
                                        <p:cTn id="35" dur="1000"/>
                                        <p:tgtEl>
                                          <p:spTgt spid="699"/>
                                        </p:tgtEl>
                                      </p:cBhvr>
                                    </p:animEffect>
                                  </p:childTnLst>
                                </p:cTn>
                              </p:par>
                            </p:childTnLst>
                          </p:cTn>
                        </p:par>
                        <p:par>
                          <p:cTn id="36" fill="hold">
                            <p:stCondLst>
                              <p:cond delay="1000"/>
                            </p:stCondLst>
                            <p:childTnLst>
                              <p:par>
                                <p:cTn id="37" presetID="10" presetClass="entr" fill="hold" grpId="8" nodeType="afterEffect">
                                  <p:stCondLst>
                                    <p:cond delay="0"/>
                                  </p:stCondLst>
                                  <p:iterate>
                                    <p:tmAbs val="0"/>
                                  </p:iterate>
                                  <p:childTnLst>
                                    <p:set>
                                      <p:cBhvr>
                                        <p:cTn id="38" fill="hold"/>
                                        <p:tgtEl>
                                          <p:spTgt spid="681"/>
                                        </p:tgtEl>
                                        <p:attrNameLst>
                                          <p:attrName>style.visibility</p:attrName>
                                        </p:attrNameLst>
                                      </p:cBhvr>
                                      <p:to>
                                        <p:strVal val="visible"/>
                                      </p:to>
                                    </p:set>
                                    <p:animEffect transition="in" filter="fade">
                                      <p:cBhvr>
                                        <p:cTn id="39" dur="1000"/>
                                        <p:tgtEl>
                                          <p:spTgt spid="68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fill="hold" grpId="9" nodeType="clickEffect">
                                  <p:stCondLst>
                                    <p:cond delay="0"/>
                                  </p:stCondLst>
                                  <p:iterate>
                                    <p:tmAbs val="0"/>
                                  </p:iterate>
                                  <p:childTnLst>
                                    <p:set>
                                      <p:cBhvr>
                                        <p:cTn id="43" fill="hold"/>
                                        <p:tgtEl>
                                          <p:spTgt spid="680"/>
                                        </p:tgtEl>
                                        <p:attrNameLst>
                                          <p:attrName>style.visibility</p:attrName>
                                        </p:attrNameLst>
                                      </p:cBhvr>
                                      <p:to>
                                        <p:strVal val="visible"/>
                                      </p:to>
                                    </p:set>
                                    <p:animEffect transition="in" filter="fade">
                                      <p:cBhvr>
                                        <p:cTn id="44" dur="1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9" animBg="1" advAuto="0"/>
      <p:bldP spid="681" grpId="8" animBg="1" advAuto="0"/>
      <p:bldP spid="682" grpId="1" animBg="1" advAuto="0"/>
      <p:bldP spid="692" grpId="2" animBg="1" advAuto="0"/>
      <p:bldP spid="693" grpId="3" animBg="1" advAuto="0"/>
      <p:bldP spid="694" grpId="6" animBg="1" advAuto="0"/>
      <p:bldP spid="695" grpId="4" animBg="1" advAuto="0"/>
      <p:bldP spid="696" grpId="5" animBg="1" advAuto="0"/>
      <p:bldP spid="699" grpId="7"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MARKET CHANNEL EFFECTIVENESS  FOR NEW CUSTOMERS"/>
          <p:cNvSpPr txBox="1">
            <a:spLocks noGrp="1"/>
          </p:cNvSpPr>
          <p:nvPr>
            <p:ph type="title"/>
          </p:nvPr>
        </p:nvSpPr>
        <p:spPr>
          <a:xfrm>
            <a:off x="650239" y="106970"/>
            <a:ext cx="11704322" cy="1354783"/>
          </a:xfrm>
          <a:prstGeom prst="rect">
            <a:avLst/>
          </a:prstGeom>
        </p:spPr>
        <p:txBody>
          <a:bodyPr>
            <a:normAutofit fontScale="90000"/>
          </a:bodyPr>
          <a:lstStyle/>
          <a:p>
            <a:pPr defTabSz="546201">
              <a:defRPr sz="4032" spc="403"/>
            </a:pPr>
            <a:r>
              <a:t>MARKET CHANNEL EFFECTIVENESS </a:t>
            </a:r>
            <a:br/>
            <a:r>
              <a:t>FOR NEW CUSTOMERS</a:t>
            </a:r>
          </a:p>
        </p:txBody>
      </p:sp>
      <p:sp>
        <p:nvSpPr>
          <p:cNvPr id="706" name="Word of Mouth"/>
          <p:cNvSpPr txBox="1"/>
          <p:nvPr/>
        </p:nvSpPr>
        <p:spPr>
          <a:xfrm rot="18900000">
            <a:off x="1637699" y="6153543"/>
            <a:ext cx="2280645" cy="460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r" defTabSz="866986">
              <a:defRPr sz="2200" b="1">
                <a:solidFill>
                  <a:srgbClr val="0071AD"/>
                </a:solidFill>
                <a:latin typeface="Helvetica"/>
                <a:ea typeface="Helvetica"/>
                <a:cs typeface="Helvetica"/>
                <a:sym typeface="Helvetica"/>
              </a:defRPr>
            </a:lvl1pPr>
          </a:lstStyle>
          <a:p>
            <a:pPr>
              <a:defRPr sz="3400">
                <a:solidFill>
                  <a:srgbClr val="000000"/>
                </a:solidFill>
                <a:latin typeface="Calibri"/>
                <a:ea typeface="Calibri"/>
                <a:cs typeface="Calibri"/>
                <a:sym typeface="Calibri"/>
              </a:defRPr>
            </a:pPr>
            <a:r>
              <a:rPr sz="2200">
                <a:solidFill>
                  <a:srgbClr val="0071AD"/>
                </a:solidFill>
                <a:latin typeface="Helvetica"/>
                <a:ea typeface="Helvetica"/>
                <a:cs typeface="Helvetica"/>
                <a:sym typeface="Helvetica"/>
              </a:rPr>
              <a:t>Word of Mouth</a:t>
            </a:r>
          </a:p>
        </p:txBody>
      </p:sp>
      <p:grpSp>
        <p:nvGrpSpPr>
          <p:cNvPr id="730" name="Group"/>
          <p:cNvGrpSpPr/>
          <p:nvPr/>
        </p:nvGrpSpPr>
        <p:grpSpPr>
          <a:xfrm>
            <a:off x="2477172" y="1600868"/>
            <a:ext cx="8646090" cy="5562734"/>
            <a:chOff x="0" y="0"/>
            <a:chExt cx="8646088" cy="5562732"/>
          </a:xfrm>
        </p:grpSpPr>
        <p:sp>
          <p:nvSpPr>
            <p:cNvPr id="707" name="Line"/>
            <p:cNvSpPr/>
            <p:nvPr/>
          </p:nvSpPr>
          <p:spPr>
            <a:xfrm>
              <a:off x="596078" y="23363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708" name="Line"/>
            <p:cNvSpPr/>
            <p:nvPr/>
          </p:nvSpPr>
          <p:spPr>
            <a:xfrm>
              <a:off x="596078" y="958718"/>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709" name="Line"/>
            <p:cNvSpPr/>
            <p:nvPr/>
          </p:nvSpPr>
          <p:spPr>
            <a:xfrm>
              <a:off x="596078" y="1683800"/>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710" name="Line"/>
            <p:cNvSpPr/>
            <p:nvPr/>
          </p:nvSpPr>
          <p:spPr>
            <a:xfrm>
              <a:off x="596078" y="2408881"/>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711" name="Line"/>
            <p:cNvSpPr/>
            <p:nvPr/>
          </p:nvSpPr>
          <p:spPr>
            <a:xfrm>
              <a:off x="596078" y="3133962"/>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712" name="25"/>
            <p:cNvSpPr txBox="1"/>
            <p:nvPr/>
          </p:nvSpPr>
          <p:spPr>
            <a:xfrm>
              <a:off x="1563" y="0"/>
              <a:ext cx="584354" cy="523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25</a:t>
              </a:r>
            </a:p>
          </p:txBody>
        </p:sp>
        <p:sp>
          <p:nvSpPr>
            <p:cNvPr id="713" name="20"/>
            <p:cNvSpPr txBox="1"/>
            <p:nvPr/>
          </p:nvSpPr>
          <p:spPr>
            <a:xfrm>
              <a:off x="1563" y="729990"/>
              <a:ext cx="584354" cy="523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20</a:t>
              </a:r>
            </a:p>
          </p:txBody>
        </p:sp>
        <p:sp>
          <p:nvSpPr>
            <p:cNvPr id="714" name="15"/>
            <p:cNvSpPr txBox="1"/>
            <p:nvPr/>
          </p:nvSpPr>
          <p:spPr>
            <a:xfrm>
              <a:off x="8895" y="1450161"/>
              <a:ext cx="584354" cy="523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15</a:t>
              </a:r>
            </a:p>
          </p:txBody>
        </p:sp>
        <p:sp>
          <p:nvSpPr>
            <p:cNvPr id="715" name="10"/>
            <p:cNvSpPr txBox="1"/>
            <p:nvPr/>
          </p:nvSpPr>
          <p:spPr>
            <a:xfrm>
              <a:off x="0" y="2172394"/>
              <a:ext cx="584354" cy="523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10</a:t>
              </a:r>
            </a:p>
          </p:txBody>
        </p:sp>
        <p:sp>
          <p:nvSpPr>
            <p:cNvPr id="716" name="5"/>
            <p:cNvSpPr txBox="1"/>
            <p:nvPr/>
          </p:nvSpPr>
          <p:spPr>
            <a:xfrm>
              <a:off x="67309" y="2902384"/>
              <a:ext cx="584354" cy="523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5</a:t>
              </a:r>
            </a:p>
          </p:txBody>
        </p:sp>
        <p:sp>
          <p:nvSpPr>
            <p:cNvPr id="717" name="0"/>
            <p:cNvSpPr txBox="1"/>
            <p:nvPr/>
          </p:nvSpPr>
          <p:spPr>
            <a:xfrm>
              <a:off x="63963" y="3632375"/>
              <a:ext cx="584354" cy="523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0</a:t>
              </a:r>
            </a:p>
          </p:txBody>
        </p:sp>
        <p:sp>
          <p:nvSpPr>
            <p:cNvPr id="718" name="SEO"/>
            <p:cNvSpPr txBox="1"/>
            <p:nvPr/>
          </p:nvSpPr>
          <p:spPr>
            <a:xfrm rot="18900000">
              <a:off x="1019496" y="4026433"/>
              <a:ext cx="841545" cy="523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SEO</a:t>
              </a:r>
            </a:p>
          </p:txBody>
        </p:sp>
        <p:sp>
          <p:nvSpPr>
            <p:cNvPr id="719" name="Online Dir"/>
            <p:cNvSpPr txBox="1"/>
            <p:nvPr/>
          </p:nvSpPr>
          <p:spPr>
            <a:xfrm rot="18900000">
              <a:off x="1297284" y="4186880"/>
              <a:ext cx="1450807" cy="898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Online Dir</a:t>
              </a:r>
            </a:p>
          </p:txBody>
        </p:sp>
        <p:sp>
          <p:nvSpPr>
            <p:cNvPr id="720" name="Email"/>
            <p:cNvSpPr txBox="1"/>
            <p:nvPr/>
          </p:nvSpPr>
          <p:spPr>
            <a:xfrm rot="18900000">
              <a:off x="2422306" y="3996799"/>
              <a:ext cx="913175" cy="898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Email</a:t>
              </a:r>
            </a:p>
          </p:txBody>
        </p:sp>
        <p:sp>
          <p:nvSpPr>
            <p:cNvPr id="721" name="Poster"/>
            <p:cNvSpPr txBox="1"/>
            <p:nvPr/>
          </p:nvSpPr>
          <p:spPr>
            <a:xfrm rot="18900000">
              <a:off x="2798866" y="4116463"/>
              <a:ext cx="1096188" cy="523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Poster</a:t>
              </a:r>
            </a:p>
          </p:txBody>
        </p:sp>
        <p:sp>
          <p:nvSpPr>
            <p:cNvPr id="722" name="PR"/>
            <p:cNvSpPr txBox="1"/>
            <p:nvPr/>
          </p:nvSpPr>
          <p:spPr>
            <a:xfrm rot="18900000">
              <a:off x="3832571" y="3964103"/>
              <a:ext cx="665250" cy="523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PR</a:t>
              </a:r>
            </a:p>
          </p:txBody>
        </p:sp>
        <p:sp>
          <p:nvSpPr>
            <p:cNvPr id="723" name="Local Dir"/>
            <p:cNvSpPr txBox="1"/>
            <p:nvPr/>
          </p:nvSpPr>
          <p:spPr>
            <a:xfrm rot="18900000">
              <a:off x="4067488" y="4141306"/>
              <a:ext cx="1321904" cy="898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Local Dir</a:t>
              </a:r>
            </a:p>
          </p:txBody>
        </p:sp>
        <p:sp>
          <p:nvSpPr>
            <p:cNvPr id="724" name="Newspaper"/>
            <p:cNvSpPr txBox="1"/>
            <p:nvPr/>
          </p:nvSpPr>
          <p:spPr>
            <a:xfrm rot="18900000">
              <a:off x="4510937" y="4234927"/>
              <a:ext cx="1586705" cy="898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Newspaper</a:t>
              </a:r>
            </a:p>
          </p:txBody>
        </p:sp>
        <p:sp>
          <p:nvSpPr>
            <p:cNvPr id="725" name="Mobile"/>
            <p:cNvSpPr txBox="1"/>
            <p:nvPr/>
          </p:nvSpPr>
          <p:spPr>
            <a:xfrm rot="18900000">
              <a:off x="5654719" y="4042180"/>
              <a:ext cx="1041533" cy="898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Mobile</a:t>
              </a:r>
            </a:p>
          </p:txBody>
        </p:sp>
        <p:sp>
          <p:nvSpPr>
            <p:cNvPr id="726" name="PPC"/>
            <p:cNvSpPr txBox="1"/>
            <p:nvPr/>
          </p:nvSpPr>
          <p:spPr>
            <a:xfrm rot="18900000">
              <a:off x="5976335" y="4178793"/>
              <a:ext cx="1272482" cy="5230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PPC</a:t>
              </a:r>
            </a:p>
          </p:txBody>
        </p:sp>
        <p:sp>
          <p:nvSpPr>
            <p:cNvPr id="727" name="TV"/>
            <p:cNvSpPr txBox="1"/>
            <p:nvPr/>
          </p:nvSpPr>
          <p:spPr>
            <a:xfrm rot="18900000">
              <a:off x="7951177" y="3940138"/>
              <a:ext cx="597467" cy="523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TV</a:t>
              </a:r>
            </a:p>
          </p:txBody>
        </p:sp>
        <p:sp>
          <p:nvSpPr>
            <p:cNvPr id="728" name="Radio"/>
            <p:cNvSpPr txBox="1"/>
            <p:nvPr/>
          </p:nvSpPr>
          <p:spPr>
            <a:xfrm rot="18900000">
              <a:off x="6845318" y="4097140"/>
              <a:ext cx="1041533" cy="5230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Radio</a:t>
              </a:r>
            </a:p>
          </p:txBody>
        </p:sp>
        <p:sp>
          <p:nvSpPr>
            <p:cNvPr id="729" name="Line"/>
            <p:cNvSpPr/>
            <p:nvPr/>
          </p:nvSpPr>
          <p:spPr>
            <a:xfrm>
              <a:off x="596078" y="385904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grpSp>
      <p:sp>
        <p:nvSpPr>
          <p:cNvPr id="731" name="Rectangle"/>
          <p:cNvSpPr/>
          <p:nvPr/>
        </p:nvSpPr>
        <p:spPr>
          <a:xfrm>
            <a:off x="3426724" y="2112191"/>
            <a:ext cx="256169" cy="3299924"/>
          </a:xfrm>
          <a:prstGeom prst="rect">
            <a:avLst/>
          </a:prstGeom>
          <a:solidFill>
            <a:srgbClr val="3DA547"/>
          </a:solidFill>
          <a:ln w="12700">
            <a:miter lim="400000"/>
          </a:ln>
        </p:spPr>
        <p:txBody>
          <a:bodyPr lIns="65023" tIns="65023" rIns="65023" bIns="65023"/>
          <a:lstStyle/>
          <a:p>
            <a:pPr algn="l" defTabSz="866986">
              <a:defRPr sz="2000">
                <a:solidFill>
                  <a:srgbClr val="FFFFFF"/>
                </a:solidFill>
                <a:latin typeface="Calibri"/>
                <a:ea typeface="Calibri"/>
                <a:cs typeface="Calibri"/>
                <a:sym typeface="Calibri"/>
              </a:defRPr>
            </a:pPr>
            <a:endParaRPr/>
          </a:p>
        </p:txBody>
      </p:sp>
      <p:grpSp>
        <p:nvGrpSpPr>
          <p:cNvPr id="743" name="Group"/>
          <p:cNvGrpSpPr/>
          <p:nvPr/>
        </p:nvGrpSpPr>
        <p:grpSpPr>
          <a:xfrm>
            <a:off x="4015942" y="2378395"/>
            <a:ext cx="7209513" cy="3039808"/>
            <a:chOff x="0" y="0"/>
            <a:chExt cx="7209512" cy="3039807"/>
          </a:xfrm>
        </p:grpSpPr>
        <p:sp>
          <p:nvSpPr>
            <p:cNvPr id="732" name="Rectangle"/>
            <p:cNvSpPr/>
            <p:nvPr/>
          </p:nvSpPr>
          <p:spPr>
            <a:xfrm>
              <a:off x="2093411" y="2275296"/>
              <a:ext cx="231470" cy="764512"/>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3" name="Rectangle"/>
            <p:cNvSpPr/>
            <p:nvPr/>
          </p:nvSpPr>
          <p:spPr>
            <a:xfrm>
              <a:off x="2791215"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4" name="Rectangle"/>
            <p:cNvSpPr/>
            <p:nvPr/>
          </p:nvSpPr>
          <p:spPr>
            <a:xfrm>
              <a:off x="3489019" y="2437415"/>
              <a:ext cx="231471"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5" name="Rectangle"/>
            <p:cNvSpPr/>
            <p:nvPr/>
          </p:nvSpPr>
          <p:spPr>
            <a:xfrm>
              <a:off x="4186823"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6" name="Rectangle"/>
            <p:cNvSpPr/>
            <p:nvPr/>
          </p:nvSpPr>
          <p:spPr>
            <a:xfrm>
              <a:off x="4884627"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7" name="Rectangle"/>
            <p:cNvSpPr/>
            <p:nvPr/>
          </p:nvSpPr>
          <p:spPr>
            <a:xfrm>
              <a:off x="5582431"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8" name="Rectangle"/>
            <p:cNvSpPr/>
            <p:nvPr/>
          </p:nvSpPr>
          <p:spPr>
            <a:xfrm>
              <a:off x="6280235"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39" name="Rectangle"/>
            <p:cNvSpPr/>
            <p:nvPr/>
          </p:nvSpPr>
          <p:spPr>
            <a:xfrm>
              <a:off x="6978043"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40" name="Rectangle"/>
            <p:cNvSpPr/>
            <p:nvPr/>
          </p:nvSpPr>
          <p:spPr>
            <a:xfrm>
              <a:off x="0" y="-1"/>
              <a:ext cx="231470" cy="3039809"/>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41" name="Rectangle"/>
            <p:cNvSpPr/>
            <p:nvPr/>
          </p:nvSpPr>
          <p:spPr>
            <a:xfrm>
              <a:off x="697803" y="762175"/>
              <a:ext cx="231471" cy="227763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742" name="Rectangle"/>
            <p:cNvSpPr/>
            <p:nvPr/>
          </p:nvSpPr>
          <p:spPr>
            <a:xfrm>
              <a:off x="1395607" y="1509728"/>
              <a:ext cx="231470" cy="1530080"/>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744" name="50%…"/>
          <p:cNvSpPr txBox="1"/>
          <p:nvPr/>
        </p:nvSpPr>
        <p:spPr>
          <a:xfrm>
            <a:off x="1650511" y="6988260"/>
            <a:ext cx="6419428" cy="2377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8" tIns="48768" rIns="48768" bIns="48768" anchor="ctr">
            <a:spAutoFit/>
          </a:bodyPr>
          <a:lstStyle/>
          <a:p>
            <a:pPr defTabSz="457200">
              <a:lnSpc>
                <a:spcPct val="90000"/>
              </a:lnSpc>
              <a:defRPr sz="6400">
                <a:solidFill>
                  <a:srgbClr val="000000"/>
                </a:solidFill>
                <a:latin typeface="Helvetica"/>
                <a:ea typeface="Helvetica"/>
                <a:cs typeface="Helvetica"/>
                <a:sym typeface="Helvetica"/>
              </a:defRPr>
            </a:pPr>
            <a:r>
              <a:rPr>
                <a:solidFill>
                  <a:srgbClr val="0071CE"/>
                </a:solidFill>
              </a:rPr>
              <a:t>50%</a:t>
            </a:r>
          </a:p>
          <a:p>
            <a:pPr defTabSz="457200">
              <a:lnSpc>
                <a:spcPct val="90000"/>
              </a:lnSpc>
              <a:defRPr sz="4800">
                <a:solidFill>
                  <a:srgbClr val="000000"/>
                </a:solidFill>
                <a:latin typeface="Helvetica"/>
                <a:ea typeface="Helvetica"/>
                <a:cs typeface="Helvetica"/>
                <a:sym typeface="Helvetica"/>
              </a:defRPr>
            </a:pPr>
            <a:r>
              <a:rPr>
                <a:solidFill>
                  <a:srgbClr val="0071CE"/>
                </a:solidFill>
              </a:rPr>
              <a:t>Of Global Volume</a:t>
            </a:r>
          </a:p>
          <a:p>
            <a:pPr defTabSz="457200">
              <a:lnSpc>
                <a:spcPct val="90000"/>
              </a:lnSpc>
              <a:defRPr sz="4800">
                <a:solidFill>
                  <a:srgbClr val="000000"/>
                </a:solidFill>
                <a:latin typeface="Helvetica"/>
                <a:ea typeface="Helvetica"/>
                <a:cs typeface="Helvetica"/>
                <a:sym typeface="Helvetica"/>
              </a:defRPr>
            </a:pPr>
            <a:r>
              <a:rPr>
                <a:solidFill>
                  <a:srgbClr val="0071CE"/>
                </a:solidFill>
              </a:rPr>
              <a:t>Paid To Associates</a:t>
            </a:r>
          </a:p>
        </p:txBody>
      </p:sp>
      <p:pic>
        <p:nvPicPr>
          <p:cNvPr id="745" name="image.png" descr="image.png"/>
          <p:cNvPicPr>
            <a:picLocks noChangeAspect="1"/>
          </p:cNvPicPr>
          <p:nvPr/>
        </p:nvPicPr>
        <p:blipFill>
          <a:blip r:embed="rId3"/>
          <a:stretch>
            <a:fillRect/>
          </a:stretch>
        </p:blipFill>
        <p:spPr>
          <a:xfrm>
            <a:off x="7247526" y="7019686"/>
            <a:ext cx="4392508" cy="2624668"/>
          </a:xfrm>
          <a:prstGeom prst="rect">
            <a:avLst/>
          </a:prstGeom>
          <a:ln w="12700">
            <a:miter lim="400000"/>
          </a:ln>
        </p:spPr>
      </p:pic>
      <p:sp>
        <p:nvSpPr>
          <p:cNvPr id="746" name="Line"/>
          <p:cNvSpPr/>
          <p:nvPr/>
        </p:nvSpPr>
        <p:spPr>
          <a:xfrm flipV="1">
            <a:off x="2349500" y="5778500"/>
            <a:ext cx="1270000" cy="1270000"/>
          </a:xfrm>
          <a:prstGeom prst="line">
            <a:avLst/>
          </a:prstGeom>
          <a:ln w="50800">
            <a:solidFill>
              <a:schemeClr val="accent5">
                <a:hueOff val="-608018"/>
                <a:satOff val="-16379"/>
                <a:lumOff val="25127"/>
              </a:scheme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743"/>
                                        </p:tgtEl>
                                        <p:attrNameLst>
                                          <p:attrName>style.visibility</p:attrName>
                                        </p:attrNameLst>
                                      </p:cBhvr>
                                      <p:to>
                                        <p:strVal val="visible"/>
                                      </p:to>
                                    </p:set>
                                    <p:animEffect transition="in" filter="wipe(down)">
                                      <p:cBhvr>
                                        <p:cTn id="7" dur="1000"/>
                                        <p:tgtEl>
                                          <p:spTgt spid="743"/>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731"/>
                                        </p:tgtEl>
                                        <p:attrNameLst>
                                          <p:attrName>style.visibility</p:attrName>
                                        </p:attrNameLst>
                                      </p:cBhvr>
                                      <p:to>
                                        <p:strVal val="visible"/>
                                      </p:to>
                                    </p:set>
                                    <p:animEffect transition="in" filter="wipe(down)">
                                      <p:cBhvr>
                                        <p:cTn id="11" dur="1000"/>
                                        <p:tgtEl>
                                          <p:spTgt spid="731"/>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746"/>
                                        </p:tgtEl>
                                        <p:attrNameLst>
                                          <p:attrName>style.visibility</p:attrName>
                                        </p:attrNameLst>
                                      </p:cBhvr>
                                      <p:to>
                                        <p:strVal val="visible"/>
                                      </p:to>
                                    </p:set>
                                    <p:animEffect transition="in" filter="wipe(left)">
                                      <p:cBhvr>
                                        <p:cTn id="15" dur="750"/>
                                        <p:tgtEl>
                                          <p:spTgt spid="7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744"/>
                                        </p:tgtEl>
                                        <p:attrNameLst>
                                          <p:attrName>style.visibility</p:attrName>
                                        </p:attrNameLst>
                                      </p:cBhvr>
                                      <p:to>
                                        <p:strVal val="visible"/>
                                      </p:to>
                                    </p:set>
                                    <p:animEffect transition="in" filter="fade">
                                      <p:cBhvr>
                                        <p:cTn id="20" dur="500"/>
                                        <p:tgtEl>
                                          <p:spTgt spid="744"/>
                                        </p:tgtEl>
                                      </p:cBhvr>
                                    </p:animEffect>
                                  </p:childTnLst>
                                </p:cTn>
                              </p:par>
                            </p:childTnLst>
                          </p:cTn>
                        </p:par>
                        <p:par>
                          <p:cTn id="21" fill="hold">
                            <p:stCondLst>
                              <p:cond delay="500"/>
                            </p:stCondLst>
                            <p:childTnLst>
                              <p:par>
                                <p:cTn id="22" presetID="4" presetClass="entr" presetSubtype="32" fill="hold" grpId="5" nodeType="afterEffect">
                                  <p:stCondLst>
                                    <p:cond delay="0"/>
                                  </p:stCondLst>
                                  <p:iterate>
                                    <p:tmAbs val="0"/>
                                  </p:iterate>
                                  <p:childTnLst>
                                    <p:set>
                                      <p:cBhvr>
                                        <p:cTn id="23" fill="hold"/>
                                        <p:tgtEl>
                                          <p:spTgt spid="745"/>
                                        </p:tgtEl>
                                        <p:attrNameLst>
                                          <p:attrName>style.visibility</p:attrName>
                                        </p:attrNameLst>
                                      </p:cBhvr>
                                      <p:to>
                                        <p:strVal val="visible"/>
                                      </p:to>
                                    </p:set>
                                    <p:animEffect transition="in" filter="box(out)">
                                      <p:cBhvr>
                                        <p:cTn id="24" dur="7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2" animBg="1" advAuto="0"/>
      <p:bldP spid="743" grpId="1" animBg="1" advAuto="0"/>
      <p:bldP spid="744" grpId="4" animBg="1" advAuto="0"/>
      <p:bldP spid="745" grpId="5" animBg="1" advAuto="0"/>
      <p:bldP spid="746" grpId="3"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 name="DSN_100_logo_726_Gradient.jpg" descr="DSN_100_logo_726_Gradient.jpg"/>
          <p:cNvPicPr>
            <a:picLocks noChangeAspect="1"/>
          </p:cNvPicPr>
          <p:nvPr/>
        </p:nvPicPr>
        <p:blipFill>
          <a:blip r:embed="rId3"/>
          <a:stretch>
            <a:fillRect/>
          </a:stretch>
        </p:blipFill>
        <p:spPr>
          <a:xfrm>
            <a:off x="7035989" y="7087245"/>
            <a:ext cx="4621131" cy="1992306"/>
          </a:xfrm>
          <a:prstGeom prst="rect">
            <a:avLst/>
          </a:prstGeom>
          <a:ln w="25400">
            <a:miter lim="400000"/>
          </a:ln>
          <a:effectLst>
            <a:outerShdw blurRad="127000" dist="76200" dir="5520000" rotWithShape="0">
              <a:srgbClr val="000000">
                <a:alpha val="60000"/>
              </a:srgbClr>
            </a:outerShdw>
          </a:effectLst>
        </p:spPr>
      </p:pic>
      <p:pic>
        <p:nvPicPr>
          <p:cNvPr id="751" name="timing.png" descr="timing.png"/>
          <p:cNvPicPr>
            <a:picLocks noChangeAspect="1"/>
          </p:cNvPicPr>
          <p:nvPr/>
        </p:nvPicPr>
        <p:blipFill>
          <a:blip r:embed="rId4"/>
          <a:stretch>
            <a:fillRect/>
          </a:stretch>
        </p:blipFill>
        <p:spPr>
          <a:xfrm>
            <a:off x="447954" y="359872"/>
            <a:ext cx="844269" cy="843083"/>
          </a:xfrm>
          <a:prstGeom prst="rect">
            <a:avLst/>
          </a:prstGeom>
          <a:ln w="12700">
            <a:miter lim="400000"/>
          </a:ln>
        </p:spPr>
      </p:pic>
      <p:pic>
        <p:nvPicPr>
          <p:cNvPr id="752" name="image82.jpg" descr="image82.jpg"/>
          <p:cNvPicPr>
            <a:picLocks noChangeAspect="1"/>
          </p:cNvPicPr>
          <p:nvPr/>
        </p:nvPicPr>
        <p:blipFill>
          <a:blip r:embed="rId5"/>
          <a:srcRect l="10528" t="8574" r="10920" b="8188"/>
          <a:stretch>
            <a:fillRect/>
          </a:stretch>
        </p:blipFill>
        <p:spPr>
          <a:xfrm>
            <a:off x="7862543" y="3027194"/>
            <a:ext cx="3341988" cy="3541376"/>
          </a:xfrm>
          <a:custGeom>
            <a:avLst/>
            <a:gdLst/>
            <a:ahLst/>
            <a:cxnLst>
              <a:cxn ang="0">
                <a:pos x="wd2" y="hd2"/>
              </a:cxn>
              <a:cxn ang="5400000">
                <a:pos x="wd2" y="hd2"/>
              </a:cxn>
              <a:cxn ang="10800000">
                <a:pos x="wd2" y="hd2"/>
              </a:cxn>
              <a:cxn ang="16200000">
                <a:pos x="wd2" y="hd2"/>
              </a:cxn>
            </a:cxnLst>
            <a:rect l="0" t="0" r="r" b="b"/>
            <a:pathLst>
              <a:path w="21116" h="21596" extrusionOk="0">
                <a:moveTo>
                  <a:pt x="10620" y="0"/>
                </a:moveTo>
                <a:cubicBezTo>
                  <a:pt x="10140" y="-4"/>
                  <a:pt x="9658" y="24"/>
                  <a:pt x="9175" y="82"/>
                </a:cubicBezTo>
                <a:cubicBezTo>
                  <a:pt x="7734" y="255"/>
                  <a:pt x="5953" y="871"/>
                  <a:pt x="4993" y="1532"/>
                </a:cubicBezTo>
                <a:cubicBezTo>
                  <a:pt x="4810" y="1658"/>
                  <a:pt x="4640" y="1762"/>
                  <a:pt x="4617" y="1762"/>
                </a:cubicBezTo>
                <a:cubicBezTo>
                  <a:pt x="4544" y="1762"/>
                  <a:pt x="3876" y="2252"/>
                  <a:pt x="3471" y="2602"/>
                </a:cubicBezTo>
                <a:cubicBezTo>
                  <a:pt x="1785" y="4058"/>
                  <a:pt x="604" y="6115"/>
                  <a:pt x="133" y="8417"/>
                </a:cubicBezTo>
                <a:cubicBezTo>
                  <a:pt x="38" y="8882"/>
                  <a:pt x="-6" y="9565"/>
                  <a:pt x="0" y="10257"/>
                </a:cubicBezTo>
                <a:cubicBezTo>
                  <a:pt x="6" y="10949"/>
                  <a:pt x="62" y="11649"/>
                  <a:pt x="166" y="12147"/>
                </a:cubicBezTo>
                <a:cubicBezTo>
                  <a:pt x="370" y="13133"/>
                  <a:pt x="728" y="14125"/>
                  <a:pt x="1194" y="14988"/>
                </a:cubicBezTo>
                <a:cubicBezTo>
                  <a:pt x="1529" y="15610"/>
                  <a:pt x="1555" y="15688"/>
                  <a:pt x="1447" y="15743"/>
                </a:cubicBezTo>
                <a:cubicBezTo>
                  <a:pt x="1381" y="15778"/>
                  <a:pt x="1250" y="15949"/>
                  <a:pt x="1156" y="16126"/>
                </a:cubicBezTo>
                <a:cubicBezTo>
                  <a:pt x="1012" y="16397"/>
                  <a:pt x="983" y="16543"/>
                  <a:pt x="983" y="17063"/>
                </a:cubicBezTo>
                <a:cubicBezTo>
                  <a:pt x="983" y="17718"/>
                  <a:pt x="1093" y="18075"/>
                  <a:pt x="1419" y="18483"/>
                </a:cubicBezTo>
                <a:cubicBezTo>
                  <a:pt x="2700" y="20087"/>
                  <a:pt x="5736" y="21297"/>
                  <a:pt x="9140" y="21559"/>
                </a:cubicBezTo>
                <a:cubicBezTo>
                  <a:pt x="9459" y="21584"/>
                  <a:pt x="9832" y="21596"/>
                  <a:pt x="10236" y="21596"/>
                </a:cubicBezTo>
                <a:cubicBezTo>
                  <a:pt x="11447" y="21594"/>
                  <a:pt x="12919" y="21486"/>
                  <a:pt x="13892" y="21312"/>
                </a:cubicBezTo>
                <a:cubicBezTo>
                  <a:pt x="14474" y="21209"/>
                  <a:pt x="15771" y="20882"/>
                  <a:pt x="16174" y="20736"/>
                </a:cubicBezTo>
                <a:cubicBezTo>
                  <a:pt x="17887" y="20117"/>
                  <a:pt x="18730" y="19434"/>
                  <a:pt x="19083" y="18382"/>
                </a:cubicBezTo>
                <a:cubicBezTo>
                  <a:pt x="19228" y="17950"/>
                  <a:pt x="19221" y="16731"/>
                  <a:pt x="19073" y="16588"/>
                </a:cubicBezTo>
                <a:cubicBezTo>
                  <a:pt x="18973" y="16492"/>
                  <a:pt x="18997" y="16432"/>
                  <a:pt x="19336" y="15935"/>
                </a:cubicBezTo>
                <a:cubicBezTo>
                  <a:pt x="21117" y="13322"/>
                  <a:pt x="21594" y="10022"/>
                  <a:pt x="20617" y="7057"/>
                </a:cubicBezTo>
                <a:cubicBezTo>
                  <a:pt x="19904" y="4892"/>
                  <a:pt x="18403" y="2968"/>
                  <a:pt x="16455" y="1718"/>
                </a:cubicBezTo>
                <a:cubicBezTo>
                  <a:pt x="14724" y="608"/>
                  <a:pt x="12699" y="17"/>
                  <a:pt x="10620" y="0"/>
                </a:cubicBezTo>
                <a:close/>
              </a:path>
            </a:pathLst>
          </a:custGeom>
          <a:ln w="12700"/>
        </p:spPr>
      </p:pic>
      <p:sp>
        <p:nvSpPr>
          <p:cNvPr id="753" name="The Right Time to Engage in the ASEA Opportunity"/>
          <p:cNvSpPr txBox="1">
            <a:spLocks noGrp="1"/>
          </p:cNvSpPr>
          <p:nvPr>
            <p:ph type="title"/>
          </p:nvPr>
        </p:nvSpPr>
        <p:spPr>
          <a:xfrm>
            <a:off x="1187514" y="925280"/>
            <a:ext cx="9735746" cy="1543056"/>
          </a:xfrm>
          <a:prstGeom prst="rect">
            <a:avLst/>
          </a:prstGeom>
        </p:spPr>
        <p:txBody>
          <a:bodyPr/>
          <a:lstStyle>
            <a:lvl1pPr>
              <a:defRPr sz="4600" spc="460"/>
            </a:lvl1pPr>
          </a:lstStyle>
          <a:p>
            <a:r>
              <a:t>The Right Time to Engage in the ASEA Opportunity</a:t>
            </a:r>
          </a:p>
        </p:txBody>
      </p:sp>
      <p:sp>
        <p:nvSpPr>
          <p:cNvPr id="754" name="Established company yet new to most…"/>
          <p:cNvSpPr txBox="1">
            <a:spLocks noGrp="1"/>
          </p:cNvSpPr>
          <p:nvPr>
            <p:ph type="body" sz="half" idx="1"/>
          </p:nvPr>
        </p:nvSpPr>
        <p:spPr>
          <a:xfrm>
            <a:off x="607705" y="3103881"/>
            <a:ext cx="6049912" cy="5608320"/>
          </a:xfrm>
          <a:prstGeom prst="rect">
            <a:avLst/>
          </a:prstGeom>
        </p:spPr>
        <p:txBody>
          <a:bodyPr/>
          <a:lstStyle/>
          <a:p>
            <a:pPr marL="1028700" lvl="1" indent="-571500">
              <a:buClr>
                <a:schemeClr val="accent5">
                  <a:hueOff val="-608018"/>
                  <a:satOff val="-16379"/>
                  <a:lumOff val="25127"/>
                </a:schemeClr>
              </a:buClr>
              <a:buChar char="‣"/>
              <a:defRPr sz="3600"/>
            </a:pPr>
            <a:r>
              <a:t>Established company yet new to most</a:t>
            </a:r>
          </a:p>
          <a:p>
            <a:pPr marL="1028700" lvl="1" indent="-571500">
              <a:buClr>
                <a:schemeClr val="accent5">
                  <a:hueOff val="-608018"/>
                  <a:satOff val="-16379"/>
                  <a:lumOff val="25127"/>
                </a:schemeClr>
              </a:buClr>
              <a:buChar char="‣"/>
              <a:defRPr sz="3600"/>
            </a:pPr>
            <a:r>
              <a:t>35 markets and expanding</a:t>
            </a:r>
          </a:p>
          <a:p>
            <a:pPr marL="1028700" lvl="1" indent="-571500">
              <a:buClr>
                <a:schemeClr val="accent5">
                  <a:hueOff val="-608018"/>
                  <a:satOff val="-16379"/>
                  <a:lumOff val="25127"/>
                </a:schemeClr>
              </a:buClr>
              <a:buChar char="‣"/>
              <a:defRPr sz="3600"/>
            </a:pPr>
            <a:r>
              <a:t>Growth is     accelerating</a:t>
            </a:r>
          </a:p>
          <a:p>
            <a:pPr marL="1028700" lvl="1" indent="-571500">
              <a:buClr>
                <a:schemeClr val="accent5">
                  <a:hueOff val="-608018"/>
                  <a:satOff val="-16379"/>
                  <a:lumOff val="25127"/>
                </a:schemeClr>
              </a:buClr>
              <a:buChar char="‣"/>
              <a:defRPr sz="3600"/>
            </a:pPr>
            <a:r>
              <a:t>DSN Top 100 Company</a:t>
            </a:r>
          </a:p>
          <a:p>
            <a:pPr marL="1371600" lvl="2" indent="-457200">
              <a:buClr>
                <a:schemeClr val="accent5">
                  <a:hueOff val="-608018"/>
                  <a:satOff val="-16379"/>
                  <a:lumOff val="25127"/>
                </a:schemeClr>
              </a:buClr>
              <a:buChar char="‣"/>
              <a:defRPr sz="3100"/>
            </a:pPr>
            <a:r>
              <a:t>2018 #77</a:t>
            </a:r>
          </a:p>
          <a:p>
            <a:pPr marL="1371600" lvl="2" indent="-457200">
              <a:buClr>
                <a:schemeClr val="accent5">
                  <a:hueOff val="-608018"/>
                  <a:satOff val="-16379"/>
                  <a:lumOff val="25127"/>
                </a:schemeClr>
              </a:buClr>
              <a:buChar char="‣"/>
              <a:defRPr sz="3100"/>
            </a:pPr>
            <a:r>
              <a:t>2019 #44</a:t>
            </a:r>
          </a:p>
        </p:txBody>
      </p:sp>
      <p:graphicFrame>
        <p:nvGraphicFramePr>
          <p:cNvPr id="755" name="3D Column Chart"/>
          <p:cNvGraphicFramePr/>
          <p:nvPr/>
        </p:nvGraphicFramePr>
        <p:xfrm>
          <a:off x="6286427" y="3570197"/>
          <a:ext cx="6120255" cy="3155975"/>
        </p:xfrm>
        <a:graphic>
          <a:graphicData uri="http://schemas.openxmlformats.org/drawingml/2006/chart">
            <c:chart xmlns:c="http://schemas.openxmlformats.org/drawingml/2006/chart" xmlns:r="http://schemas.openxmlformats.org/officeDocument/2006/relationships" r:id="rId6"/>
          </a:graphicData>
        </a:graphic>
      </p:graphicFrame>
      <p:sp>
        <p:nvSpPr>
          <p:cNvPr id="756" name="Line"/>
          <p:cNvSpPr/>
          <p:nvPr/>
        </p:nvSpPr>
        <p:spPr>
          <a:xfrm flipV="1">
            <a:off x="10495234" y="2992422"/>
            <a:ext cx="2374522" cy="2117670"/>
          </a:xfrm>
          <a:prstGeom prst="line">
            <a:avLst/>
          </a:prstGeom>
          <a:ln w="114300">
            <a:solidFill>
              <a:schemeClr val="accent5">
                <a:hueOff val="-608018"/>
                <a:satOff val="-16379"/>
                <a:lumOff val="25127"/>
              </a:schemeClr>
            </a:solidFill>
            <a:miter lim="400000"/>
            <a:tailEnd type="triangle"/>
          </a:ln>
          <a:effectLst>
            <a:outerShdw dist="12700" dir="2428614" rotWithShape="0">
              <a:srgbClr val="000000">
                <a:alpha val="14218"/>
              </a:srgbClr>
            </a:outerShdw>
          </a:effectLst>
        </p:spPr>
        <p:txBody>
          <a:bodyPr lIns="38100" tIns="38100" rIns="38100" bIns="38100" anchor="ctr"/>
          <a:lstStyle/>
          <a:p>
            <a:pPr>
              <a:defRPr sz="34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52"/>
                                        </p:tgtEl>
                                        <p:attrNameLst>
                                          <p:attrName>style.visibility</p:attrName>
                                        </p:attrNameLst>
                                      </p:cBhvr>
                                      <p:to>
                                        <p:strVal val="visible"/>
                                      </p:to>
                                    </p:set>
                                    <p:anim calcmode="lin" valueType="num">
                                      <p:cBhvr>
                                        <p:cTn id="7" dur="750" fill="hold"/>
                                        <p:tgtEl>
                                          <p:spTgt spid="752"/>
                                        </p:tgtEl>
                                        <p:attrNameLst>
                                          <p:attrName>ppt_w</p:attrName>
                                        </p:attrNameLst>
                                      </p:cBhvr>
                                      <p:tavLst>
                                        <p:tav tm="0">
                                          <p:val>
                                            <p:fltVal val="0"/>
                                          </p:val>
                                        </p:tav>
                                        <p:tav tm="100000">
                                          <p:val>
                                            <p:strVal val="#ppt_w"/>
                                          </p:val>
                                        </p:tav>
                                      </p:tavLst>
                                    </p:anim>
                                    <p:anim calcmode="lin" valueType="num">
                                      <p:cBhvr>
                                        <p:cTn id="8" dur="750" fill="hold"/>
                                        <p:tgtEl>
                                          <p:spTgt spid="7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754">
                                            <p:bg/>
                                          </p:spTgt>
                                        </p:tgtEl>
                                        <p:attrNameLst>
                                          <p:attrName>style.visibility</p:attrName>
                                        </p:attrNameLst>
                                      </p:cBhvr>
                                      <p:to>
                                        <p:strVal val="visible"/>
                                      </p:to>
                                    </p:set>
                                    <p:animEffect transition="in" filter="fade">
                                      <p:cBhvr>
                                        <p:cTn id="13" dur="1000"/>
                                        <p:tgtEl>
                                          <p:spTgt spid="754">
                                            <p:bg/>
                                          </p:spTgt>
                                        </p:tgtEl>
                                      </p:cBhvr>
                                    </p:animEffect>
                                  </p:childTnLst>
                                </p:cTn>
                              </p:par>
                              <p:par>
                                <p:cTn id="14" presetID="10" presetClass="entr" presetSubtype="0" fill="hold" grpId="2" nodeType="withEffect">
                                  <p:stCondLst>
                                    <p:cond delay="0"/>
                                  </p:stCondLst>
                                  <p:iterate>
                                    <p:tmAbs val="0"/>
                                  </p:iterate>
                                  <p:childTnLst>
                                    <p:set>
                                      <p:cBhvr>
                                        <p:cTn id="15" fill="hold"/>
                                        <p:tgtEl>
                                          <p:spTgt spid="754">
                                            <p:txEl>
                                              <p:pRg st="0" end="0"/>
                                            </p:txEl>
                                          </p:spTgt>
                                        </p:tgtEl>
                                        <p:attrNameLst>
                                          <p:attrName>style.visibility</p:attrName>
                                        </p:attrNameLst>
                                      </p:cBhvr>
                                      <p:to>
                                        <p:strVal val="visible"/>
                                      </p:to>
                                    </p:set>
                                    <p:animEffect transition="in" filter="fade">
                                      <p:cBhvr>
                                        <p:cTn id="16" dur="1000"/>
                                        <p:tgtEl>
                                          <p:spTgt spid="75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grpId="2" nodeType="clickEffect">
                                  <p:stCondLst>
                                    <p:cond delay="0"/>
                                  </p:stCondLst>
                                  <p:iterate>
                                    <p:tmAbs val="0"/>
                                  </p:iterate>
                                  <p:childTnLst>
                                    <p:set>
                                      <p:cBhvr>
                                        <p:cTn id="20" fill="hold"/>
                                        <p:tgtEl>
                                          <p:spTgt spid="754">
                                            <p:txEl>
                                              <p:pRg st="1" end="1"/>
                                            </p:txEl>
                                          </p:spTgt>
                                        </p:tgtEl>
                                        <p:attrNameLst>
                                          <p:attrName>style.visibility</p:attrName>
                                        </p:attrNameLst>
                                      </p:cBhvr>
                                      <p:to>
                                        <p:strVal val="visible"/>
                                      </p:to>
                                    </p:set>
                                    <p:animEffect transition="in" filter="fade">
                                      <p:cBhvr>
                                        <p:cTn id="21" dur="1000"/>
                                        <p:tgtEl>
                                          <p:spTgt spid="75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grpId="2" nodeType="clickEffect">
                                  <p:stCondLst>
                                    <p:cond delay="0"/>
                                  </p:stCondLst>
                                  <p:iterate>
                                    <p:tmAbs val="0"/>
                                  </p:iterate>
                                  <p:childTnLst>
                                    <p:set>
                                      <p:cBhvr>
                                        <p:cTn id="25" fill="hold"/>
                                        <p:tgtEl>
                                          <p:spTgt spid="754">
                                            <p:txEl>
                                              <p:pRg st="2" end="2"/>
                                            </p:txEl>
                                          </p:spTgt>
                                        </p:tgtEl>
                                        <p:attrNameLst>
                                          <p:attrName>style.visibility</p:attrName>
                                        </p:attrNameLst>
                                      </p:cBhvr>
                                      <p:to>
                                        <p:strVal val="visible"/>
                                      </p:to>
                                    </p:set>
                                    <p:animEffect transition="in" filter="fade">
                                      <p:cBhvr>
                                        <p:cTn id="26" dur="1000"/>
                                        <p:tgtEl>
                                          <p:spTgt spid="754">
                                            <p:txEl>
                                              <p:pRg st="2" end="2"/>
                                            </p:txEl>
                                          </p:spTgt>
                                        </p:tgtEl>
                                      </p:cBhvr>
                                    </p:animEffect>
                                  </p:childTnLst>
                                </p:cTn>
                              </p:par>
                            </p:childTnLst>
                          </p:cTn>
                        </p:par>
                        <p:par>
                          <p:cTn id="27" fill="hold">
                            <p:stCondLst>
                              <p:cond delay="1000"/>
                            </p:stCondLst>
                            <p:childTnLst>
                              <p:par>
                                <p:cTn id="28" presetID="10" presetClass="exit" fill="hold" grpId="3" nodeType="afterEffect">
                                  <p:stCondLst>
                                    <p:cond delay="0"/>
                                  </p:stCondLst>
                                  <p:iterate>
                                    <p:tmAbs val="0"/>
                                  </p:iterate>
                                  <p:childTnLst>
                                    <p:animEffect transition="out" filter="fade">
                                      <p:cBhvr>
                                        <p:cTn id="29" dur="1000" fill="hold"/>
                                        <p:tgtEl>
                                          <p:spTgt spid="752"/>
                                        </p:tgtEl>
                                      </p:cBhvr>
                                    </p:animEffect>
                                    <p:set>
                                      <p:cBhvr>
                                        <p:cTn id="30" fill="hold">
                                          <p:stCondLst>
                                            <p:cond delay="999"/>
                                          </p:stCondLst>
                                        </p:cTn>
                                        <p:tgtEl>
                                          <p:spTgt spid="752"/>
                                        </p:tgtEl>
                                        <p:attrNameLst>
                                          <p:attrName>style.visibility</p:attrName>
                                        </p:attrNameLst>
                                      </p:cBhvr>
                                      <p:to>
                                        <p:strVal val="hidden"/>
                                      </p:to>
                                    </p:set>
                                  </p:childTnLst>
                                </p:cTn>
                              </p:par>
                            </p:childTnLst>
                          </p:cTn>
                        </p:par>
                        <p:par>
                          <p:cTn id="31" fill="hold">
                            <p:stCondLst>
                              <p:cond delay="2000"/>
                            </p:stCondLst>
                            <p:childTnLst>
                              <p:par>
                                <p:cTn id="32" presetID="22" presetClass="entr" presetSubtype="4" fill="hold" grpId="4" nodeType="afterEffect">
                                  <p:stCondLst>
                                    <p:cond delay="0"/>
                                  </p:stCondLst>
                                  <p:iterate>
                                    <p:tmAbs val="0"/>
                                  </p:iterate>
                                  <p:childTnLst>
                                    <p:set>
                                      <p:cBhvr>
                                        <p:cTn id="33" fill="hold"/>
                                        <p:tgtEl>
                                          <p:spTgt spid="755"/>
                                        </p:tgtEl>
                                        <p:attrNameLst>
                                          <p:attrName>style.visibility</p:attrName>
                                        </p:attrNameLst>
                                      </p:cBhvr>
                                      <p:to>
                                        <p:strVal val="visible"/>
                                      </p:to>
                                    </p:set>
                                    <p:animEffect transition="in" filter="wipe(down)">
                                      <p:cBhvr>
                                        <p:cTn id="34" dur="1000"/>
                                        <p:tgtEl>
                                          <p:spTgt spid="755"/>
                                        </p:tgtEl>
                                      </p:cBhvr>
                                    </p:animEffect>
                                  </p:childTnLst>
                                </p:cTn>
                              </p:par>
                            </p:childTnLst>
                          </p:cTn>
                        </p:par>
                        <p:par>
                          <p:cTn id="35" fill="hold">
                            <p:stCondLst>
                              <p:cond delay="3000"/>
                            </p:stCondLst>
                            <p:childTnLst>
                              <p:par>
                                <p:cTn id="36" presetID="22" presetClass="entr" presetSubtype="8" fill="hold" grpId="5" nodeType="afterEffect">
                                  <p:stCondLst>
                                    <p:cond delay="0"/>
                                  </p:stCondLst>
                                  <p:iterate>
                                    <p:tmAbs val="0"/>
                                  </p:iterate>
                                  <p:childTnLst>
                                    <p:set>
                                      <p:cBhvr>
                                        <p:cTn id="37" fill="hold"/>
                                        <p:tgtEl>
                                          <p:spTgt spid="756"/>
                                        </p:tgtEl>
                                        <p:attrNameLst>
                                          <p:attrName>style.visibility</p:attrName>
                                        </p:attrNameLst>
                                      </p:cBhvr>
                                      <p:to>
                                        <p:strVal val="visible"/>
                                      </p:to>
                                    </p:set>
                                    <p:animEffect transition="in" filter="wipe(left)">
                                      <p:cBhvr>
                                        <p:cTn id="38" dur="1000"/>
                                        <p:tgtEl>
                                          <p:spTgt spid="7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grpId="2" nodeType="clickEffect">
                                  <p:stCondLst>
                                    <p:cond delay="0"/>
                                  </p:stCondLst>
                                  <p:iterate>
                                    <p:tmAbs val="0"/>
                                  </p:iterate>
                                  <p:childTnLst>
                                    <p:set>
                                      <p:cBhvr>
                                        <p:cTn id="42" fill="hold"/>
                                        <p:tgtEl>
                                          <p:spTgt spid="754">
                                            <p:txEl>
                                              <p:pRg st="3" end="3"/>
                                            </p:txEl>
                                          </p:spTgt>
                                        </p:tgtEl>
                                        <p:attrNameLst>
                                          <p:attrName>style.visibility</p:attrName>
                                        </p:attrNameLst>
                                      </p:cBhvr>
                                      <p:to>
                                        <p:strVal val="visible"/>
                                      </p:to>
                                    </p:set>
                                    <p:animEffect transition="in" filter="fade">
                                      <p:cBhvr>
                                        <p:cTn id="43" dur="1000"/>
                                        <p:tgtEl>
                                          <p:spTgt spid="754">
                                            <p:txEl>
                                              <p:pRg st="3" end="3"/>
                                            </p:txEl>
                                          </p:spTgt>
                                        </p:tgtEl>
                                      </p:cBhvr>
                                    </p:animEffect>
                                  </p:childTnLst>
                                </p:cTn>
                              </p:par>
                            </p:childTnLst>
                          </p:cTn>
                        </p:par>
                        <p:par>
                          <p:cTn id="44" fill="hold">
                            <p:stCondLst>
                              <p:cond delay="1000"/>
                            </p:stCondLst>
                            <p:childTnLst>
                              <p:par>
                                <p:cTn id="45" presetID="10" presetClass="entr" fill="hold" grpId="6" nodeType="afterEffect">
                                  <p:stCondLst>
                                    <p:cond delay="0"/>
                                  </p:stCondLst>
                                  <p:iterate>
                                    <p:tmAbs val="0"/>
                                  </p:iterate>
                                  <p:childTnLst>
                                    <p:set>
                                      <p:cBhvr>
                                        <p:cTn id="46" fill="hold"/>
                                        <p:tgtEl>
                                          <p:spTgt spid="750"/>
                                        </p:tgtEl>
                                        <p:attrNameLst>
                                          <p:attrName>style.visibility</p:attrName>
                                        </p:attrNameLst>
                                      </p:cBhvr>
                                      <p:to>
                                        <p:strVal val="visible"/>
                                      </p:to>
                                    </p:set>
                                    <p:animEffect transition="in" filter="fade">
                                      <p:cBhvr>
                                        <p:cTn id="47" dur="500"/>
                                        <p:tgtEl>
                                          <p:spTgt spid="750"/>
                                        </p:tgtEl>
                                      </p:cBhvr>
                                    </p:animEffect>
                                  </p:childTnLst>
                                </p:cTn>
                              </p:par>
                            </p:childTnLst>
                          </p:cTn>
                        </p:par>
                        <p:par>
                          <p:cTn id="48" fill="hold">
                            <p:stCondLst>
                              <p:cond delay="1500"/>
                            </p:stCondLst>
                            <p:childTnLst>
                              <p:par>
                                <p:cTn id="49" presetID="10" presetClass="entr" fill="hold" grpId="2" nodeType="afterEffect">
                                  <p:stCondLst>
                                    <p:cond delay="0"/>
                                  </p:stCondLst>
                                  <p:iterate>
                                    <p:tmAbs val="0"/>
                                  </p:iterate>
                                  <p:childTnLst>
                                    <p:set>
                                      <p:cBhvr>
                                        <p:cTn id="50" fill="hold"/>
                                        <p:tgtEl>
                                          <p:spTgt spid="754">
                                            <p:txEl>
                                              <p:pRg st="4" end="4"/>
                                            </p:txEl>
                                          </p:spTgt>
                                        </p:tgtEl>
                                        <p:attrNameLst>
                                          <p:attrName>style.visibility</p:attrName>
                                        </p:attrNameLst>
                                      </p:cBhvr>
                                      <p:to>
                                        <p:strVal val="visible"/>
                                      </p:to>
                                    </p:set>
                                    <p:animEffect transition="in" filter="fade">
                                      <p:cBhvr>
                                        <p:cTn id="51" dur="1000"/>
                                        <p:tgtEl>
                                          <p:spTgt spid="754">
                                            <p:txEl>
                                              <p:pRg st="4" end="4"/>
                                            </p:txEl>
                                          </p:spTgt>
                                        </p:tgtEl>
                                      </p:cBhvr>
                                    </p:animEffect>
                                  </p:childTnLst>
                                </p:cTn>
                              </p:par>
                            </p:childTnLst>
                          </p:cTn>
                        </p:par>
                        <p:par>
                          <p:cTn id="52" fill="hold">
                            <p:stCondLst>
                              <p:cond delay="2500"/>
                            </p:stCondLst>
                            <p:childTnLst>
                              <p:par>
                                <p:cTn id="53" presetID="10" presetClass="entr" fill="hold" grpId="2" nodeType="afterEffect">
                                  <p:stCondLst>
                                    <p:cond delay="0"/>
                                  </p:stCondLst>
                                  <p:iterate>
                                    <p:tmAbs val="0"/>
                                  </p:iterate>
                                  <p:childTnLst>
                                    <p:set>
                                      <p:cBhvr>
                                        <p:cTn id="54" fill="hold"/>
                                        <p:tgtEl>
                                          <p:spTgt spid="754">
                                            <p:txEl>
                                              <p:pRg st="5" end="5"/>
                                            </p:txEl>
                                          </p:spTgt>
                                        </p:tgtEl>
                                        <p:attrNameLst>
                                          <p:attrName>style.visibility</p:attrName>
                                        </p:attrNameLst>
                                      </p:cBhvr>
                                      <p:to>
                                        <p:strVal val="visible"/>
                                      </p:to>
                                    </p:set>
                                    <p:animEffect transition="in" filter="fade">
                                      <p:cBhvr>
                                        <p:cTn id="55" dur="1000"/>
                                        <p:tgtEl>
                                          <p:spTgt spid="7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6" animBg="1" advAuto="0"/>
      <p:bldP spid="752" grpId="1" animBg="1" advAuto="0"/>
      <p:bldP spid="752" grpId="3" animBg="1" advAuto="0"/>
      <p:bldP spid="754" grpId="2" build="p" bldLvl="5" animBg="1" advAuto="0"/>
      <p:bldP spid="755" grpId="4" animBg="1" advAuto="0"/>
      <p:bldP spid="756" grpId="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60" name="Earn “Thank You” checks…"/>
          <p:cNvSpPr txBox="1"/>
          <p:nvPr/>
        </p:nvSpPr>
        <p:spPr>
          <a:xfrm>
            <a:off x="542801" y="864629"/>
            <a:ext cx="11304173" cy="4169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199">
              <a:defRPr sz="8400" b="1">
                <a:solidFill>
                  <a:srgbClr val="0070C0"/>
                </a:solidFill>
                <a:latin typeface="Calibri"/>
                <a:ea typeface="Calibri"/>
                <a:cs typeface="Calibri"/>
                <a:sym typeface="Calibri"/>
              </a:defRPr>
            </a:pPr>
            <a:r>
              <a:t>Earn “Thank You” checks</a:t>
            </a:r>
          </a:p>
          <a:p>
            <a:pPr algn="l" defTabSz="584199">
              <a:defRPr sz="6200">
                <a:solidFill>
                  <a:srgbClr val="0070C0"/>
                </a:solidFill>
                <a:latin typeface="Calibri Light"/>
                <a:ea typeface="Calibri Light"/>
                <a:cs typeface="Calibri Light"/>
                <a:sym typeface="Calibri Light"/>
              </a:defRPr>
            </a:pPr>
            <a:r>
              <a:t>by changing </a:t>
            </a:r>
          </a:p>
          <a:p>
            <a:pPr algn="l" defTabSz="584199">
              <a:defRPr sz="6200">
                <a:solidFill>
                  <a:srgbClr val="0070C0"/>
                </a:solidFill>
                <a:latin typeface="Calibri Light"/>
                <a:ea typeface="Calibri Light"/>
                <a:cs typeface="Calibri Light"/>
                <a:sym typeface="Calibri Light"/>
              </a:defRPr>
            </a:pPr>
            <a:r>
              <a:t>lives around </a:t>
            </a:r>
            <a:endParaRPr sz="5800">
              <a:solidFill>
                <a:srgbClr val="002E72"/>
              </a:solidFill>
            </a:endParaRPr>
          </a:p>
          <a:p>
            <a:pPr algn="l" defTabSz="584199">
              <a:defRPr sz="6200">
                <a:solidFill>
                  <a:srgbClr val="0070C0"/>
                </a:solidFill>
                <a:latin typeface="Calibri Light"/>
                <a:ea typeface="Calibri Light"/>
                <a:cs typeface="Calibri Light"/>
                <a:sym typeface="Calibri Light"/>
              </a:defRPr>
            </a:pPr>
            <a:r>
              <a:t>the globe</a:t>
            </a:r>
          </a:p>
        </p:txBody>
      </p:sp>
      <p:pic>
        <p:nvPicPr>
          <p:cNvPr id="761" name="image31.png" descr="image31.png"/>
          <p:cNvPicPr>
            <a:picLocks noChangeAspect="1"/>
          </p:cNvPicPr>
          <p:nvPr/>
        </p:nvPicPr>
        <p:blipFill>
          <a:blip r:embed="rId4"/>
          <a:stretch>
            <a:fillRect/>
          </a:stretch>
        </p:blipFill>
        <p:spPr>
          <a:xfrm>
            <a:off x="3921446" y="1278735"/>
            <a:ext cx="9526222" cy="88750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0"/>
          <p:cNvSpPr txBox="1"/>
          <p:nvPr/>
        </p:nvSpPr>
        <p:spPr>
          <a:xfrm>
            <a:off x="2280502" y="679968"/>
            <a:ext cx="10278547" cy="2840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p>
            <a:pPr defTabSz="1300480">
              <a:defRPr sz="6000">
                <a:solidFill>
                  <a:srgbClr val="0070C0"/>
                </a:solidFill>
                <a:effectLst>
                  <a:outerShdw blurRad="38100" dist="38100" dir="2700000" rotWithShape="0">
                    <a:srgbClr val="000000">
                      <a:alpha val="43137"/>
                    </a:srgbClr>
                  </a:outerShdw>
                </a:effectLst>
                <a:latin typeface="Helvetica"/>
                <a:ea typeface="Helvetica"/>
                <a:cs typeface="Helvetica"/>
                <a:sym typeface="Helvetica"/>
              </a:defRPr>
            </a:pPr>
            <a:r>
              <a:t>10-15 Years Ahead of Its Time</a:t>
            </a:r>
          </a:p>
          <a:p>
            <a:pPr defTabSz="1300480">
              <a:defRPr sz="6000">
                <a:solidFill>
                  <a:srgbClr val="0070C0"/>
                </a:solidFill>
                <a:effectLst>
                  <a:outerShdw blurRad="38100" dist="38100" dir="2700000" rotWithShape="0">
                    <a:srgbClr val="000000">
                      <a:alpha val="43137"/>
                    </a:srgbClr>
                  </a:outerShdw>
                </a:effectLst>
                <a:latin typeface="Helvetica"/>
                <a:ea typeface="Helvetica"/>
                <a:cs typeface="Helvetica"/>
                <a:sym typeface="Helvetica"/>
              </a:defRPr>
            </a:pPr>
            <a:r>
              <a:t>Cutting Edge Technology</a:t>
            </a:r>
          </a:p>
          <a:p>
            <a:pPr defTabSz="1300480">
              <a:defRPr sz="6000">
                <a:solidFill>
                  <a:srgbClr val="0070C0"/>
                </a:solidFill>
                <a:effectLst>
                  <a:outerShdw blurRad="38100" dist="38100" dir="2700000" rotWithShape="0">
                    <a:srgbClr val="000000">
                      <a:alpha val="43137"/>
                    </a:srgbClr>
                  </a:outerShdw>
                </a:effectLst>
                <a:latin typeface="Helvetica"/>
                <a:ea typeface="Helvetica"/>
                <a:cs typeface="Helvetica"/>
                <a:sym typeface="Helvetica"/>
              </a:defRPr>
            </a:pPr>
            <a:r>
              <a:t>New Category of Science</a:t>
            </a:r>
          </a:p>
        </p:txBody>
      </p:sp>
      <p:pic>
        <p:nvPicPr>
          <p:cNvPr id="121" name="Picture 11" descr="Picture 11"/>
          <p:cNvPicPr>
            <a:picLocks noChangeAspect="1"/>
          </p:cNvPicPr>
          <p:nvPr/>
        </p:nvPicPr>
        <p:blipFill>
          <a:blip r:embed="rId3"/>
          <a:stretch>
            <a:fillRect/>
          </a:stretch>
        </p:blipFill>
        <p:spPr>
          <a:xfrm>
            <a:off x="-4978" y="829082"/>
            <a:ext cx="13014756" cy="7383211"/>
          </a:xfrm>
          <a:prstGeom prst="rect">
            <a:avLst/>
          </a:prstGeom>
          <a:ln w="25400">
            <a:miter lim="400000"/>
          </a:ln>
          <a:effectLst>
            <a:outerShdw blurRad="127000" dist="76200" dir="5520000" rotWithShape="0">
              <a:srgbClr val="000000">
                <a:alpha val="60000"/>
              </a:srgbClr>
            </a:outerShdw>
          </a:effectLst>
        </p:spPr>
      </p:pic>
      <p:pic>
        <p:nvPicPr>
          <p:cNvPr id="122" name="Picture 6" descr="Picture 6"/>
          <p:cNvPicPr>
            <a:picLocks noChangeAspect="1"/>
          </p:cNvPicPr>
          <p:nvPr/>
        </p:nvPicPr>
        <p:blipFill>
          <a:blip r:embed="rId4"/>
          <a:stretch>
            <a:fillRect/>
          </a:stretch>
        </p:blipFill>
        <p:spPr>
          <a:xfrm>
            <a:off x="448102" y="2042656"/>
            <a:ext cx="2082177" cy="64708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Effect transition="in" filter="fade">
                                      <p:cBhvr>
                                        <p:cTn id="7" dur="1000"/>
                                        <p:tgtEl>
                                          <p:spTgt spid="120">
                                            <p:bg/>
                                          </p:spTgt>
                                        </p:tgtEl>
                                      </p:cBhvr>
                                    </p:animEffect>
                                  </p:childTnLst>
                                </p:cTn>
                              </p:par>
                              <p:par>
                                <p:cTn id="8" presetID="10" presetClass="entr" presetSubtype="0" fill="hold" grpId="1" nodeType="withEffect">
                                  <p:stCondLst>
                                    <p:cond delay="0"/>
                                  </p:stCondLst>
                                  <p:iterate>
                                    <p:tmAbs val="0"/>
                                  </p:iterate>
                                  <p:childTnLst>
                                    <p:set>
                                      <p:cBhvr>
                                        <p:cTn id="9" fill="hold"/>
                                        <p:tgtEl>
                                          <p:spTgt spid="120">
                                            <p:txEl>
                                              <p:pRg st="0" end="0"/>
                                            </p:txEl>
                                          </p:spTgt>
                                        </p:tgtEl>
                                        <p:attrNameLst>
                                          <p:attrName>style.visibility</p:attrName>
                                        </p:attrNameLst>
                                      </p:cBhvr>
                                      <p:to>
                                        <p:strVal val="visible"/>
                                      </p:to>
                                    </p:set>
                                    <p:animEffect transition="in" filter="fade">
                                      <p:cBhvr>
                                        <p:cTn id="10" dur="1000"/>
                                        <p:tgtEl>
                                          <p:spTgt spid="120">
                                            <p:txEl>
                                              <p:pRg st="0" end="0"/>
                                            </p:txEl>
                                          </p:spTgt>
                                        </p:tgtEl>
                                      </p:cBhvr>
                                    </p:animEffect>
                                  </p:childTnLst>
                                </p:cTn>
                              </p:par>
                            </p:childTnLst>
                          </p:cTn>
                        </p:par>
                        <p:par>
                          <p:cTn id="11" fill="hold">
                            <p:stCondLst>
                              <p:cond delay="1000"/>
                            </p:stCondLst>
                            <p:childTnLst>
                              <p:par>
                                <p:cTn id="12" presetID="10" presetClass="entr" fill="hold" grpId="1" nodeType="afterEffect">
                                  <p:stCondLst>
                                    <p:cond delay="0"/>
                                  </p:stCondLst>
                                  <p:iterate>
                                    <p:tmAbs val="0"/>
                                  </p:iterate>
                                  <p:childTnLst>
                                    <p:set>
                                      <p:cBhvr>
                                        <p:cTn id="13" fill="hold"/>
                                        <p:tgtEl>
                                          <p:spTgt spid="120">
                                            <p:txEl>
                                              <p:pRg st="1" end="1"/>
                                            </p:txEl>
                                          </p:spTgt>
                                        </p:tgtEl>
                                        <p:attrNameLst>
                                          <p:attrName>style.visibility</p:attrName>
                                        </p:attrNameLst>
                                      </p:cBhvr>
                                      <p:to>
                                        <p:strVal val="visible"/>
                                      </p:to>
                                    </p:set>
                                    <p:animEffect transition="in" filter="fade">
                                      <p:cBhvr>
                                        <p:cTn id="14" dur="1000"/>
                                        <p:tgtEl>
                                          <p:spTgt spid="120">
                                            <p:txEl>
                                              <p:pRg st="1" end="1"/>
                                            </p:txEl>
                                          </p:spTgt>
                                        </p:tgtEl>
                                      </p:cBhvr>
                                    </p:animEffect>
                                  </p:childTnLst>
                                </p:cTn>
                              </p:par>
                            </p:childTnLst>
                          </p:cTn>
                        </p:par>
                        <p:par>
                          <p:cTn id="15" fill="hold">
                            <p:stCondLst>
                              <p:cond delay="2000"/>
                            </p:stCondLst>
                            <p:childTnLst>
                              <p:par>
                                <p:cTn id="16" presetID="10" presetClass="entr" fill="hold" grpId="1" nodeType="afterEffect">
                                  <p:stCondLst>
                                    <p:cond delay="0"/>
                                  </p:stCondLst>
                                  <p:iterate>
                                    <p:tmAbs val="0"/>
                                  </p:iterate>
                                  <p:childTnLst>
                                    <p:set>
                                      <p:cBhvr>
                                        <p:cTn id="17" fill="hold"/>
                                        <p:tgtEl>
                                          <p:spTgt spid="120">
                                            <p:txEl>
                                              <p:pRg st="2" end="2"/>
                                            </p:txEl>
                                          </p:spTgt>
                                        </p:tgtEl>
                                        <p:attrNameLst>
                                          <p:attrName>style.visibility</p:attrName>
                                        </p:attrNameLst>
                                      </p:cBhvr>
                                      <p:to>
                                        <p:strVal val="visible"/>
                                      </p:to>
                                    </p:set>
                                    <p:animEffect transition="in" filter="fade">
                                      <p:cBhvr>
                                        <p:cTn id="18" dur="1000"/>
                                        <p:tgtEl>
                                          <p:spTgt spid="12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2" nodeType="clickEffect">
                                  <p:stCondLst>
                                    <p:cond delay="0"/>
                                  </p:stCondLst>
                                  <p:iterate>
                                    <p:tmAbs val="0"/>
                                  </p:iterate>
                                  <p:childTnLst>
                                    <p:set>
                                      <p:cBhvr>
                                        <p:cTn id="22" fill="hold"/>
                                        <p:tgtEl>
                                          <p:spTgt spid="121"/>
                                        </p:tgtEl>
                                        <p:attrNameLst>
                                          <p:attrName>style.visibility</p:attrName>
                                        </p:attrNameLst>
                                      </p:cBhvr>
                                      <p:to>
                                        <p:strVal val="visible"/>
                                      </p:to>
                                    </p:set>
                                    <p:animEffect transition="in" filter="box(out)">
                                      <p:cBhvr>
                                        <p:cTn id="23" dur="2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P spid="121" grpId="2"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8"/>
          <p:cNvSpPr txBox="1"/>
          <p:nvPr/>
        </p:nvSpPr>
        <p:spPr>
          <a:xfrm>
            <a:off x="702166" y="466697"/>
            <a:ext cx="1307681" cy="2673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nchor="ctr">
            <a:spAutoFit/>
          </a:bodyPr>
          <a:lstStyle>
            <a:lvl1pPr algn="l" defTabSz="650240">
              <a:defRPr sz="16800" b="1">
                <a:solidFill>
                  <a:srgbClr val="1E84BA"/>
                </a:solidFill>
                <a:latin typeface="Helvetica"/>
                <a:ea typeface="Helvetica"/>
                <a:cs typeface="Helvetica"/>
                <a:sym typeface="Helvetica"/>
              </a:defRPr>
            </a:lvl1pPr>
          </a:lstStyle>
          <a:p>
            <a:r>
              <a:t>8</a:t>
            </a:r>
          </a:p>
        </p:txBody>
      </p:sp>
      <p:sp>
        <p:nvSpPr>
          <p:cNvPr id="766" name="Ways to Get Paid with ASEA"/>
          <p:cNvSpPr txBox="1">
            <a:spLocks noGrp="1"/>
          </p:cNvSpPr>
          <p:nvPr>
            <p:ph type="title"/>
          </p:nvPr>
        </p:nvSpPr>
        <p:spPr>
          <a:xfrm>
            <a:off x="1245374" y="1126192"/>
            <a:ext cx="11704322" cy="1354783"/>
          </a:xfrm>
          <a:prstGeom prst="rect">
            <a:avLst/>
          </a:prstGeom>
        </p:spPr>
        <p:txBody>
          <a:bodyPr/>
          <a:lstStyle>
            <a:lvl1pPr>
              <a:defRPr sz="5300" spc="530"/>
            </a:lvl1pPr>
          </a:lstStyle>
          <a:p>
            <a:r>
              <a:t>Ways to Get Paid with ASEA</a:t>
            </a:r>
          </a:p>
        </p:txBody>
      </p:sp>
      <p:grpSp>
        <p:nvGrpSpPr>
          <p:cNvPr id="804" name="Group"/>
          <p:cNvGrpSpPr/>
          <p:nvPr/>
        </p:nvGrpSpPr>
        <p:grpSpPr>
          <a:xfrm>
            <a:off x="1723955" y="2718257"/>
            <a:ext cx="9883229" cy="5626217"/>
            <a:chOff x="0" y="0"/>
            <a:chExt cx="9883228" cy="5626215"/>
          </a:xfrm>
        </p:grpSpPr>
        <p:grpSp>
          <p:nvGrpSpPr>
            <p:cNvPr id="802" name="Group"/>
            <p:cNvGrpSpPr/>
            <p:nvPr/>
          </p:nvGrpSpPr>
          <p:grpSpPr>
            <a:xfrm>
              <a:off x="0" y="20661"/>
              <a:ext cx="9883229" cy="5605555"/>
              <a:chOff x="0" y="8920"/>
              <a:chExt cx="9883228" cy="5605554"/>
            </a:xfrm>
          </p:grpSpPr>
          <p:grpSp>
            <p:nvGrpSpPr>
              <p:cNvPr id="800" name="Group"/>
              <p:cNvGrpSpPr/>
              <p:nvPr/>
            </p:nvGrpSpPr>
            <p:grpSpPr>
              <a:xfrm>
                <a:off x="0" y="8920"/>
                <a:ext cx="9883229" cy="5605556"/>
                <a:chOff x="0" y="0"/>
                <a:chExt cx="9883228" cy="5605554"/>
              </a:xfrm>
            </p:grpSpPr>
            <p:sp>
              <p:nvSpPr>
                <p:cNvPr id="767" name="Arrow"/>
                <p:cNvSpPr/>
                <p:nvPr/>
              </p:nvSpPr>
              <p:spPr>
                <a:xfrm>
                  <a:off x="55747" y="3944595"/>
                  <a:ext cx="4504276" cy="784613"/>
                </a:xfrm>
                <a:prstGeom prst="rightArrow">
                  <a:avLst>
                    <a:gd name="adj1" fmla="val 47201"/>
                    <a:gd name="adj2" fmla="val 66952"/>
                  </a:avLst>
                </a:prstGeom>
                <a:solidFill>
                  <a:srgbClr val="808080"/>
                </a:solidFill>
                <a:ln w="12700" cap="flat">
                  <a:noFill/>
                  <a:miter lim="400000"/>
                </a:ln>
                <a:effectLst/>
              </p:spPr>
              <p:txBody>
                <a:bodyPr wrap="square" lIns="54186" tIns="54186" rIns="54186" bIns="54186" numCol="1" anchor="ctr">
                  <a:noAutofit/>
                </a:bodyPr>
                <a:lstStyle/>
                <a:p>
                  <a:pPr defTabSz="866986">
                    <a:defRPr sz="3400">
                      <a:solidFill>
                        <a:srgbClr val="000000"/>
                      </a:solidFill>
                      <a:latin typeface="Calibri"/>
                      <a:ea typeface="Calibri"/>
                      <a:cs typeface="Calibri"/>
                      <a:sym typeface="Calibri"/>
                    </a:defRPr>
                  </a:pPr>
                  <a:endParaRPr/>
                </a:p>
              </p:txBody>
            </p:sp>
            <p:sp>
              <p:nvSpPr>
                <p:cNvPr id="768" name="IMMEDIATE INCOME: linear income…"/>
                <p:cNvSpPr txBox="1"/>
                <p:nvPr/>
              </p:nvSpPr>
              <p:spPr>
                <a:xfrm>
                  <a:off x="0" y="4744101"/>
                  <a:ext cx="4298268" cy="6953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186" tIns="54186" rIns="54186" bIns="54186" numCol="1" anchor="ctr">
                  <a:noAutofit/>
                </a:bodyPr>
                <a:lstStyle/>
                <a:p>
                  <a:pPr defTabSz="866986">
                    <a:defRPr sz="1800" b="1">
                      <a:latin typeface="Helvetica"/>
                      <a:ea typeface="Helvetica"/>
                      <a:cs typeface="Helvetica"/>
                      <a:sym typeface="Helvetica"/>
                    </a:defRPr>
                  </a:pPr>
                  <a:r>
                    <a:t>IMMEDIATE INCOME: </a:t>
                  </a:r>
                  <a:r>
                    <a:rPr b="0"/>
                    <a:t>linear income</a:t>
                  </a:r>
                </a:p>
                <a:p>
                  <a:pPr defTabSz="866986">
                    <a:defRPr sz="1800">
                      <a:latin typeface="Helvetica"/>
                      <a:ea typeface="Helvetica"/>
                      <a:cs typeface="Helvetica"/>
                      <a:sym typeface="Helvetica"/>
                    </a:defRPr>
                  </a:pPr>
                  <a:r>
                    <a:t>Based on your personal activity</a:t>
                  </a:r>
                </a:p>
              </p:txBody>
            </p:sp>
            <p:sp>
              <p:nvSpPr>
                <p:cNvPr id="769" name="Arrow"/>
                <p:cNvSpPr/>
                <p:nvPr/>
              </p:nvSpPr>
              <p:spPr>
                <a:xfrm>
                  <a:off x="4770776" y="3944595"/>
                  <a:ext cx="4603380" cy="849239"/>
                </a:xfrm>
                <a:prstGeom prst="rightArrow">
                  <a:avLst>
                    <a:gd name="adj1" fmla="val 47201"/>
                    <a:gd name="adj2" fmla="val 66952"/>
                  </a:avLst>
                </a:prstGeom>
                <a:solidFill>
                  <a:srgbClr val="808080"/>
                </a:solidFill>
                <a:ln w="12700" cap="flat">
                  <a:noFill/>
                  <a:miter lim="400000"/>
                </a:ln>
                <a:effectLst/>
              </p:spPr>
              <p:txBody>
                <a:bodyPr wrap="square" lIns="54186" tIns="54186" rIns="54186" bIns="54186" numCol="1" anchor="ctr">
                  <a:noAutofit/>
                </a:bodyPr>
                <a:lstStyle/>
                <a:p>
                  <a:pPr defTabSz="866986">
                    <a:defRPr sz="3400">
                      <a:solidFill>
                        <a:srgbClr val="000000"/>
                      </a:solidFill>
                      <a:latin typeface="Calibri"/>
                      <a:ea typeface="Calibri"/>
                      <a:cs typeface="Calibri"/>
                      <a:sym typeface="Calibri"/>
                    </a:defRPr>
                  </a:pPr>
                  <a:endParaRPr/>
                </a:p>
              </p:txBody>
            </p:sp>
            <p:sp>
              <p:nvSpPr>
                <p:cNvPr id="770" name="RESIDUAL INCOME: developed over time…"/>
                <p:cNvSpPr txBox="1"/>
                <p:nvPr/>
              </p:nvSpPr>
              <p:spPr>
                <a:xfrm>
                  <a:off x="4726916" y="4578043"/>
                  <a:ext cx="5156313" cy="10275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186" tIns="54186" rIns="54186" bIns="54186" numCol="1" anchor="ctr">
                  <a:noAutofit/>
                </a:bodyPr>
                <a:lstStyle/>
                <a:p>
                  <a:pPr defTabSz="866986">
                    <a:defRPr sz="1800" b="1">
                      <a:latin typeface="Helvetica"/>
                      <a:ea typeface="Helvetica"/>
                      <a:cs typeface="Helvetica"/>
                      <a:sym typeface="Helvetica"/>
                    </a:defRPr>
                  </a:pPr>
                  <a:r>
                    <a:t>RESIDUAL INCOME: </a:t>
                  </a:r>
                  <a:r>
                    <a:rPr b="0"/>
                    <a:t>developed over time </a:t>
                  </a:r>
                </a:p>
                <a:p>
                  <a:pPr defTabSz="866986">
                    <a:defRPr sz="1800" b="1">
                      <a:latin typeface="Helvetica"/>
                      <a:ea typeface="Helvetica"/>
                      <a:cs typeface="Helvetica"/>
                      <a:sym typeface="Helvetica"/>
                    </a:defRPr>
                  </a:pPr>
                  <a:r>
                    <a:rPr b="0"/>
                    <a:t>Based on the activity of your Team</a:t>
                  </a:r>
                </a:p>
              </p:txBody>
            </p:sp>
            <p:grpSp>
              <p:nvGrpSpPr>
                <p:cNvPr id="798" name="Group"/>
                <p:cNvGrpSpPr/>
                <p:nvPr/>
              </p:nvGrpSpPr>
              <p:grpSpPr>
                <a:xfrm>
                  <a:off x="74129" y="309351"/>
                  <a:ext cx="8030007" cy="3518011"/>
                  <a:chOff x="0" y="0"/>
                  <a:chExt cx="8030005" cy="3518010"/>
                </a:xfrm>
              </p:grpSpPr>
              <p:sp>
                <p:nvSpPr>
                  <p:cNvPr id="771" name="Shape"/>
                  <p:cNvSpPr/>
                  <p:nvPr/>
                </p:nvSpPr>
                <p:spPr>
                  <a:xfrm>
                    <a:off x="4698569" y="694011"/>
                    <a:ext cx="990524" cy="2824000"/>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72" name="Shape"/>
                  <p:cNvSpPr/>
                  <p:nvPr/>
                </p:nvSpPr>
                <p:spPr>
                  <a:xfrm>
                    <a:off x="7039482" y="0"/>
                    <a:ext cx="990524" cy="3517186"/>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73" name="Oval"/>
                  <p:cNvSpPr/>
                  <p:nvPr/>
                </p:nvSpPr>
                <p:spPr>
                  <a:xfrm>
                    <a:off x="7039485" y="5721"/>
                    <a:ext cx="990520" cy="292154"/>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nvGrpSpPr>
                  <p:cNvPr id="796" name="Group"/>
                  <p:cNvGrpSpPr/>
                  <p:nvPr/>
                </p:nvGrpSpPr>
                <p:grpSpPr>
                  <a:xfrm>
                    <a:off x="-1" y="335688"/>
                    <a:ext cx="8030001" cy="3165306"/>
                    <a:chOff x="0" y="0"/>
                    <a:chExt cx="8029999" cy="3165304"/>
                  </a:xfrm>
                </p:grpSpPr>
                <p:grpSp>
                  <p:nvGrpSpPr>
                    <p:cNvPr id="776" name="Group"/>
                    <p:cNvGrpSpPr/>
                    <p:nvPr/>
                  </p:nvGrpSpPr>
                  <p:grpSpPr>
                    <a:xfrm>
                      <a:off x="0" y="1765473"/>
                      <a:ext cx="990523" cy="1399832"/>
                      <a:chOff x="0" y="0"/>
                      <a:chExt cx="990522" cy="1399830"/>
                    </a:xfrm>
                  </p:grpSpPr>
                  <p:sp>
                    <p:nvSpPr>
                      <p:cNvPr id="774" name="Shape"/>
                      <p:cNvSpPr/>
                      <p:nvPr/>
                    </p:nvSpPr>
                    <p:spPr>
                      <a:xfrm>
                        <a:off x="0" y="-1"/>
                        <a:ext cx="990523" cy="139983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75" name="Oval"/>
                      <p:cNvSpPr/>
                      <p:nvPr/>
                    </p:nvSpPr>
                    <p:spPr>
                      <a:xfrm>
                        <a:off x="1" y="-1"/>
                        <a:ext cx="990521" cy="292155"/>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79" name="Group"/>
                    <p:cNvGrpSpPr/>
                    <p:nvPr/>
                  </p:nvGrpSpPr>
                  <p:grpSpPr>
                    <a:xfrm>
                      <a:off x="1173248" y="1417565"/>
                      <a:ext cx="994961" cy="1747740"/>
                      <a:chOff x="0" y="0"/>
                      <a:chExt cx="994959" cy="1747738"/>
                    </a:xfrm>
                  </p:grpSpPr>
                  <p:sp>
                    <p:nvSpPr>
                      <p:cNvPr id="777" name="Shape"/>
                      <p:cNvSpPr/>
                      <p:nvPr/>
                    </p:nvSpPr>
                    <p:spPr>
                      <a:xfrm>
                        <a:off x="4436" y="2"/>
                        <a:ext cx="990524" cy="1747737"/>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78" name="Oval"/>
                      <p:cNvSpPr/>
                      <p:nvPr/>
                    </p:nvSpPr>
                    <p:spPr>
                      <a:xfrm>
                        <a:off x="-1" y="0"/>
                        <a:ext cx="990521" cy="292154"/>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82" name="Group"/>
                    <p:cNvGrpSpPr/>
                    <p:nvPr/>
                  </p:nvGrpSpPr>
                  <p:grpSpPr>
                    <a:xfrm>
                      <a:off x="2346494" y="1060738"/>
                      <a:ext cx="990524" cy="2104567"/>
                      <a:chOff x="0" y="0"/>
                      <a:chExt cx="990522" cy="2104565"/>
                    </a:xfrm>
                  </p:grpSpPr>
                  <p:sp>
                    <p:nvSpPr>
                      <p:cNvPr id="780" name="Shape"/>
                      <p:cNvSpPr/>
                      <p:nvPr/>
                    </p:nvSpPr>
                    <p:spPr>
                      <a:xfrm>
                        <a:off x="0" y="0"/>
                        <a:ext cx="990523" cy="2104566"/>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81" name="Oval"/>
                      <p:cNvSpPr/>
                      <p:nvPr/>
                    </p:nvSpPr>
                    <p:spPr>
                      <a:xfrm>
                        <a:off x="1" y="-1"/>
                        <a:ext cx="990521" cy="292155"/>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85" name="Group"/>
                    <p:cNvGrpSpPr/>
                    <p:nvPr/>
                  </p:nvGrpSpPr>
                  <p:grpSpPr>
                    <a:xfrm>
                      <a:off x="3519740" y="712832"/>
                      <a:ext cx="990524" cy="2452473"/>
                      <a:chOff x="0" y="0"/>
                      <a:chExt cx="990522" cy="2452472"/>
                    </a:xfrm>
                  </p:grpSpPr>
                  <p:sp>
                    <p:nvSpPr>
                      <p:cNvPr id="783" name="Shape"/>
                      <p:cNvSpPr/>
                      <p:nvPr/>
                    </p:nvSpPr>
                    <p:spPr>
                      <a:xfrm>
                        <a:off x="0" y="0"/>
                        <a:ext cx="990523" cy="2452473"/>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rgbClr val="DCBD23"/>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84" name="Oval"/>
                      <p:cNvSpPr/>
                      <p:nvPr/>
                    </p:nvSpPr>
                    <p:spPr>
                      <a:xfrm>
                        <a:off x="1" y="0"/>
                        <a:ext cx="990521" cy="292154"/>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88" name="Group"/>
                    <p:cNvGrpSpPr/>
                    <p:nvPr/>
                  </p:nvGrpSpPr>
                  <p:grpSpPr>
                    <a:xfrm>
                      <a:off x="5866234" y="0"/>
                      <a:ext cx="990524" cy="3165305"/>
                      <a:chOff x="0" y="0"/>
                      <a:chExt cx="990522" cy="3165304"/>
                    </a:xfrm>
                  </p:grpSpPr>
                  <p:sp>
                    <p:nvSpPr>
                      <p:cNvPr id="786" name="Shape"/>
                      <p:cNvSpPr/>
                      <p:nvPr/>
                    </p:nvSpPr>
                    <p:spPr>
                      <a:xfrm>
                        <a:off x="0" y="8098"/>
                        <a:ext cx="990523" cy="3157207"/>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87" name="Oval"/>
                      <p:cNvSpPr/>
                      <p:nvPr/>
                    </p:nvSpPr>
                    <p:spPr>
                      <a:xfrm>
                        <a:off x="1" y="0"/>
                        <a:ext cx="990521" cy="292154"/>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789" name="Retail"/>
                    <p:cNvSpPr txBox="1"/>
                    <p:nvPr/>
                  </p:nvSpPr>
                  <p:spPr>
                    <a:xfrm>
                      <a:off x="2" y="2393570"/>
                      <a:ext cx="990518" cy="3382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lvl1pPr defTabSz="866986">
                        <a:defRPr sz="1400" b="1">
                          <a:solidFill>
                            <a:srgbClr val="FFFFFF"/>
                          </a:solidFill>
                          <a:latin typeface="Helvetica"/>
                          <a:ea typeface="Helvetica"/>
                          <a:cs typeface="Helvetica"/>
                          <a:sym typeface="Helvetica"/>
                        </a:defRPr>
                      </a:lvl1pPr>
                    </a:lstStyle>
                    <a:p>
                      <a:r>
                        <a:t>Retail</a:t>
                      </a:r>
                    </a:p>
                  </p:txBody>
                </p:sp>
                <p:sp>
                  <p:nvSpPr>
                    <p:cNvPr id="790" name="Fast…"/>
                    <p:cNvSpPr txBox="1"/>
                    <p:nvPr/>
                  </p:nvSpPr>
                  <p:spPr>
                    <a:xfrm>
                      <a:off x="2354057" y="2030149"/>
                      <a:ext cx="990519" cy="5712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p>
                      <a:pPr defTabSz="866986">
                        <a:defRPr sz="1400" b="1">
                          <a:solidFill>
                            <a:srgbClr val="FFFFFF"/>
                          </a:solidFill>
                          <a:latin typeface="Helvetica"/>
                          <a:ea typeface="Helvetica"/>
                          <a:cs typeface="Helvetica"/>
                          <a:sym typeface="Helvetica"/>
                        </a:defRPr>
                      </a:pPr>
                      <a:r>
                        <a:t>Fast </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Start</a:t>
                      </a:r>
                    </a:p>
                  </p:txBody>
                </p:sp>
                <p:sp>
                  <p:nvSpPr>
                    <p:cNvPr id="791" name="Director Bonus"/>
                    <p:cNvSpPr txBox="1"/>
                    <p:nvPr/>
                  </p:nvSpPr>
                  <p:spPr>
                    <a:xfrm>
                      <a:off x="3521318" y="1732707"/>
                      <a:ext cx="990520" cy="5712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lvl1pPr defTabSz="866986">
                        <a:defRPr sz="1400" b="1">
                          <a:solidFill>
                            <a:srgbClr val="FFFFFF"/>
                          </a:solidFill>
                          <a:latin typeface="Helvetica"/>
                          <a:ea typeface="Helvetica"/>
                          <a:cs typeface="Helvetica"/>
                          <a:sym typeface="Helvetica"/>
                        </a:defRPr>
                      </a:lvl1pPr>
                    </a:lstStyle>
                    <a:p>
                      <a:r>
                        <a:t>Director Bonus</a:t>
                      </a:r>
                    </a:p>
                  </p:txBody>
                </p:sp>
                <p:sp>
                  <p:nvSpPr>
                    <p:cNvPr id="792" name="Team…"/>
                    <p:cNvSpPr txBox="1"/>
                    <p:nvPr/>
                  </p:nvSpPr>
                  <p:spPr>
                    <a:xfrm>
                      <a:off x="4613752" y="1501950"/>
                      <a:ext cx="1164114" cy="8042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p>
                      <a:pPr defTabSz="866986">
                        <a:defRPr sz="1400" b="1">
                          <a:solidFill>
                            <a:srgbClr val="FFFFFF"/>
                          </a:solidFill>
                          <a:latin typeface="Helvetica"/>
                          <a:ea typeface="Helvetica"/>
                          <a:cs typeface="Helvetica"/>
                          <a:sym typeface="Helvetica"/>
                        </a:defRPr>
                      </a:pPr>
                      <a:r>
                        <a:t>Team </a:t>
                      </a:r>
                      <a:endParaRPr>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Commi-</a:t>
                      </a:r>
                      <a:endParaRPr>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ssions</a:t>
                      </a:r>
                    </a:p>
                  </p:txBody>
                </p:sp>
                <p:sp>
                  <p:nvSpPr>
                    <p:cNvPr id="793" name="Executive Momentum Pool"/>
                    <p:cNvSpPr txBox="1"/>
                    <p:nvPr/>
                  </p:nvSpPr>
                  <p:spPr>
                    <a:xfrm>
                      <a:off x="5866234" y="1226720"/>
                      <a:ext cx="990519" cy="7631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lvl1pPr defTabSz="866986">
                        <a:defRPr sz="1300" b="1">
                          <a:solidFill>
                            <a:srgbClr val="FFFFFF"/>
                          </a:solidFill>
                          <a:latin typeface="Helvetica"/>
                          <a:ea typeface="Helvetica"/>
                          <a:cs typeface="Helvetica"/>
                          <a:sym typeface="Helvetica"/>
                        </a:defRPr>
                      </a:lvl1pPr>
                    </a:lstStyle>
                    <a:p>
                      <a:r>
                        <a:t>Executive Momentum Pool</a:t>
                      </a:r>
                    </a:p>
                  </p:txBody>
                </p:sp>
                <p:sp>
                  <p:nvSpPr>
                    <p:cNvPr id="794" name="Preferred…"/>
                    <p:cNvSpPr txBox="1"/>
                    <p:nvPr/>
                  </p:nvSpPr>
                  <p:spPr>
                    <a:xfrm>
                      <a:off x="1165687" y="2113021"/>
                      <a:ext cx="990519" cy="5301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p>
                      <a:pPr defTabSz="866986">
                        <a:defRPr sz="1400" b="1">
                          <a:solidFill>
                            <a:srgbClr val="FFFFFF"/>
                          </a:solidFill>
                          <a:latin typeface="Helvetica"/>
                          <a:ea typeface="Helvetica"/>
                          <a:cs typeface="Helvetica"/>
                          <a:sym typeface="Helvetica"/>
                        </a:defRPr>
                      </a:pPr>
                      <a:r>
                        <a:t>Preferred</a:t>
                      </a:r>
                      <a:endParaRPr sz="3400">
                        <a:latin typeface="Calibri"/>
                        <a:ea typeface="Calibri"/>
                        <a:cs typeface="Calibri"/>
                        <a:sym typeface="Calibri"/>
                      </a:endParaRPr>
                    </a:p>
                    <a:p>
                      <a:pPr defTabSz="866986">
                        <a:defRPr sz="1200" b="1">
                          <a:solidFill>
                            <a:srgbClr val="FFFFFF"/>
                          </a:solidFill>
                          <a:latin typeface="Helvetica"/>
                          <a:ea typeface="Helvetica"/>
                          <a:cs typeface="Helvetica"/>
                          <a:sym typeface="Helvetica"/>
                        </a:defRPr>
                      </a:pPr>
                      <a:r>
                        <a:t>Customers</a:t>
                      </a:r>
                    </a:p>
                  </p:txBody>
                </p:sp>
                <p:sp>
                  <p:nvSpPr>
                    <p:cNvPr id="795" name="Check…"/>
                    <p:cNvSpPr txBox="1"/>
                    <p:nvPr/>
                  </p:nvSpPr>
                  <p:spPr>
                    <a:xfrm>
                      <a:off x="7039481" y="1093918"/>
                      <a:ext cx="990519" cy="5712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p>
                      <a:pPr defTabSz="866986">
                        <a:defRPr sz="1400" b="1">
                          <a:solidFill>
                            <a:srgbClr val="FFFFFF"/>
                          </a:solidFill>
                          <a:latin typeface="Helvetica"/>
                          <a:ea typeface="Helvetica"/>
                          <a:cs typeface="Helvetica"/>
                          <a:sym typeface="Helvetica"/>
                        </a:defRPr>
                      </a:pPr>
                      <a:r>
                        <a:t>Check </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Match</a:t>
                      </a:r>
                    </a:p>
                  </p:txBody>
                </p:sp>
              </p:grpSp>
              <p:sp>
                <p:nvSpPr>
                  <p:cNvPr id="797" name="Oval"/>
                  <p:cNvSpPr/>
                  <p:nvPr/>
                </p:nvSpPr>
                <p:spPr>
                  <a:xfrm>
                    <a:off x="4696647" y="686992"/>
                    <a:ext cx="990520" cy="292155"/>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799" name="Shape"/>
                <p:cNvSpPr/>
                <p:nvPr/>
              </p:nvSpPr>
              <p:spPr>
                <a:xfrm>
                  <a:off x="8281272" y="0"/>
                  <a:ext cx="990523" cy="3831362"/>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801" name="Diamond…"/>
              <p:cNvSpPr txBox="1"/>
              <p:nvPr/>
            </p:nvSpPr>
            <p:spPr>
              <a:xfrm>
                <a:off x="8292439" y="1506786"/>
                <a:ext cx="990519" cy="5712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noAutofit/>
              </a:bodyPr>
              <a:lstStyle/>
              <a:p>
                <a:pPr defTabSz="866986">
                  <a:defRPr sz="1400" b="1">
                    <a:solidFill>
                      <a:srgbClr val="FFFFFF"/>
                    </a:solidFill>
                    <a:latin typeface="Helvetica"/>
                    <a:ea typeface="Helvetica"/>
                    <a:cs typeface="Helvetica"/>
                    <a:sym typeface="Helvetica"/>
                  </a:defRPr>
                </a:pPr>
                <a:r>
                  <a:t>Diamond </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Pool</a:t>
                </a:r>
              </a:p>
            </p:txBody>
          </p:sp>
        </p:grpSp>
        <p:sp>
          <p:nvSpPr>
            <p:cNvPr id="803" name="Oval"/>
            <p:cNvSpPr/>
            <p:nvPr/>
          </p:nvSpPr>
          <p:spPr>
            <a:xfrm>
              <a:off x="8285475" y="0"/>
              <a:ext cx="990521" cy="292154"/>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804"/>
                                        </p:tgtEl>
                                        <p:attrNameLst>
                                          <p:attrName>style.visibility</p:attrName>
                                        </p:attrNameLst>
                                      </p:cBhvr>
                                      <p:to>
                                        <p:strVal val="visible"/>
                                      </p:to>
                                    </p:set>
                                    <p:animEffect transition="in" filter="wipe(left)">
                                      <p:cBhvr>
                                        <p:cTn id="7" dur="1500"/>
                                        <p:tgtEl>
                                          <p:spTgt spid="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ASEA Income Disclosure Statement 2019.pdf" descr="ASEA Income Disclosure Statement 2019.pdf"/>
          <p:cNvPicPr>
            <a:picLocks noChangeAspect="1"/>
          </p:cNvPicPr>
          <p:nvPr/>
        </p:nvPicPr>
        <p:blipFill>
          <a:blip r:embed="rId3"/>
          <a:srcRect l="1831" t="14815" b="12602"/>
          <a:stretch>
            <a:fillRect/>
          </a:stretch>
        </p:blipFill>
        <p:spPr>
          <a:xfrm>
            <a:off x="-129335" y="1930834"/>
            <a:ext cx="13670274" cy="7810126"/>
          </a:xfrm>
          <a:prstGeom prst="rect">
            <a:avLst/>
          </a:prstGeom>
          <a:ln w="12700">
            <a:miter lim="400000"/>
          </a:ln>
        </p:spPr>
      </p:pic>
      <p:sp>
        <p:nvSpPr>
          <p:cNvPr id="809" name="Oval"/>
          <p:cNvSpPr/>
          <p:nvPr/>
        </p:nvSpPr>
        <p:spPr>
          <a:xfrm>
            <a:off x="5276089" y="3293674"/>
            <a:ext cx="1107929" cy="460543"/>
          </a:xfrm>
          <a:prstGeom prst="ellipse">
            <a:avLst/>
          </a:prstGeom>
          <a:ln w="50800">
            <a:solidFill>
              <a:srgbClr val="C82506">
                <a:alpha val="73789"/>
              </a:srgbClr>
            </a:solidFill>
            <a:bevel/>
          </a:ln>
        </p:spPr>
        <p:txBody>
          <a:bodyPr lIns="54186" tIns="54186" rIns="54186" bIns="54186" anchor="ctr"/>
          <a:lstStyle/>
          <a:p>
            <a:pPr defTabSz="650240">
              <a:defRPr sz="1600">
                <a:solidFill>
                  <a:srgbClr val="FFFFFF"/>
                </a:solidFill>
                <a:latin typeface="Calibri"/>
                <a:ea typeface="Calibri"/>
                <a:cs typeface="Calibri"/>
                <a:sym typeface="Calibri"/>
              </a:defRPr>
            </a:pPr>
            <a:endParaRPr/>
          </a:p>
        </p:txBody>
      </p:sp>
      <p:sp>
        <p:nvSpPr>
          <p:cNvPr id="810" name="Oval"/>
          <p:cNvSpPr/>
          <p:nvPr/>
        </p:nvSpPr>
        <p:spPr>
          <a:xfrm>
            <a:off x="4867432" y="2214070"/>
            <a:ext cx="1925243" cy="552570"/>
          </a:xfrm>
          <a:prstGeom prst="ellipse">
            <a:avLst/>
          </a:prstGeom>
          <a:ln w="50800">
            <a:solidFill>
              <a:srgbClr val="C82506">
                <a:alpha val="73789"/>
              </a:srgbClr>
            </a:solidFill>
            <a:bevel/>
          </a:ln>
        </p:spPr>
        <p:txBody>
          <a:bodyPr lIns="54186" tIns="54186" rIns="54186" bIns="54186" anchor="ctr"/>
          <a:lstStyle/>
          <a:p>
            <a:pPr defTabSz="650240">
              <a:defRPr sz="1600">
                <a:solidFill>
                  <a:srgbClr val="FFFFFF"/>
                </a:solidFill>
                <a:latin typeface="Calibri"/>
                <a:ea typeface="Calibri"/>
                <a:cs typeface="Calibri"/>
                <a:sym typeface="Calibri"/>
              </a:defRPr>
            </a:pPr>
            <a:endParaRPr/>
          </a:p>
        </p:txBody>
      </p:sp>
      <p:sp>
        <p:nvSpPr>
          <p:cNvPr id="811" name="ASEA 2018…"/>
          <p:cNvSpPr txBox="1">
            <a:spLocks noGrp="1"/>
          </p:cNvSpPr>
          <p:nvPr>
            <p:ph type="title"/>
          </p:nvPr>
        </p:nvSpPr>
        <p:spPr>
          <a:xfrm>
            <a:off x="1270000" y="-818957"/>
            <a:ext cx="10464800" cy="3302001"/>
          </a:xfrm>
          <a:prstGeom prst="rect">
            <a:avLst/>
          </a:prstGeom>
        </p:spPr>
        <p:txBody>
          <a:bodyPr/>
          <a:lstStyle/>
          <a:p>
            <a:pPr>
              <a:defRPr sz="5000"/>
            </a:pPr>
            <a:r>
              <a:t>ASEA 2018</a:t>
            </a:r>
          </a:p>
          <a:p>
            <a:pPr>
              <a:defRPr sz="3400"/>
            </a:pPr>
            <a:r>
              <a:t>Average Income (USD)</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10"/>
                                        </p:tgtEl>
                                        <p:attrNameLst>
                                          <p:attrName>style.visibility</p:attrName>
                                        </p:attrNameLst>
                                      </p:cBhvr>
                                      <p:to>
                                        <p:strVal val="visible"/>
                                      </p:to>
                                    </p:set>
                                    <p:anim calcmode="lin" valueType="num">
                                      <p:cBhvr>
                                        <p:cTn id="7" dur="1000" fill="hold"/>
                                        <p:tgtEl>
                                          <p:spTgt spid="810"/>
                                        </p:tgtEl>
                                        <p:attrNameLst>
                                          <p:attrName>ppt_w</p:attrName>
                                        </p:attrNameLst>
                                      </p:cBhvr>
                                      <p:tavLst>
                                        <p:tav tm="0">
                                          <p:val>
                                            <p:fltVal val="0"/>
                                          </p:val>
                                        </p:tav>
                                        <p:tav tm="100000">
                                          <p:val>
                                            <p:strVal val="#ppt_w"/>
                                          </p:val>
                                        </p:tav>
                                      </p:tavLst>
                                    </p:anim>
                                    <p:anim calcmode="lin" valueType="num">
                                      <p:cBhvr>
                                        <p:cTn id="8" dur="1000" fill="hold"/>
                                        <p:tgtEl>
                                          <p:spTgt spid="8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09"/>
                                        </p:tgtEl>
                                        <p:attrNameLst>
                                          <p:attrName>style.visibility</p:attrName>
                                        </p:attrNameLst>
                                      </p:cBhvr>
                                      <p:to>
                                        <p:strVal val="visible"/>
                                      </p:to>
                                    </p:set>
                                    <p:anim calcmode="lin" valueType="num">
                                      <p:cBhvr>
                                        <p:cTn id="13" dur="1000" fill="hold"/>
                                        <p:tgtEl>
                                          <p:spTgt spid="809"/>
                                        </p:tgtEl>
                                        <p:attrNameLst>
                                          <p:attrName>ppt_w</p:attrName>
                                        </p:attrNameLst>
                                      </p:cBhvr>
                                      <p:tavLst>
                                        <p:tav tm="0">
                                          <p:val>
                                            <p:fltVal val="0"/>
                                          </p:val>
                                        </p:tav>
                                        <p:tav tm="100000">
                                          <p:val>
                                            <p:strVal val="#ppt_w"/>
                                          </p:val>
                                        </p:tav>
                                      </p:tavLst>
                                    </p:anim>
                                    <p:anim calcmode="lin" valueType="num">
                                      <p:cBhvr>
                                        <p:cTn id="14" dur="1000" fill="hold"/>
                                        <p:tgtEl>
                                          <p:spTgt spid="80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00000 0.000000 L 0.000000 0.051342" pathEditMode="relative">
                                      <p:cBhvr>
                                        <p:cTn id="18" dur="300" fill="hold"/>
                                        <p:tgtEl>
                                          <p:spTgt spid="80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decel="50000" fill="hold" nodeType="clickEffect">
                                  <p:stCondLst>
                                    <p:cond delay="0"/>
                                  </p:stCondLst>
                                  <p:childTnLst>
                                    <p:animMotion origin="layout" path="M 0.000000 0.051342 L 0.001857 0.109273" pathEditMode="relative">
                                      <p:cBhvr>
                                        <p:cTn id="22" dur="300" fill="hold"/>
                                        <p:tgtEl>
                                          <p:spTgt spid="809"/>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nodeType="clickEffect">
                                  <p:stCondLst>
                                    <p:cond delay="0"/>
                                  </p:stCondLst>
                                  <p:childTnLst>
                                    <p:animMotion origin="layout" path="M 0.001857 0.109273 L 0.001857 0.163002" pathEditMode="relative">
                                      <p:cBhvr>
                                        <p:cTn id="26" dur="300" fill="hold"/>
                                        <p:tgtEl>
                                          <p:spTgt spid="809"/>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path" presetSubtype="0" accel="50000" decel="50000" fill="hold" nodeType="clickEffect">
                                  <p:stCondLst>
                                    <p:cond delay="0"/>
                                  </p:stCondLst>
                                  <p:childTnLst>
                                    <p:animMotion origin="layout" path="M 0.001857 0.163002 L 0.003612 0.218547" pathEditMode="relative">
                                      <p:cBhvr>
                                        <p:cTn id="30" dur="300" fill="hold"/>
                                        <p:tgtEl>
                                          <p:spTgt spid="809"/>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childTnLst>
                                    <p:animMotion origin="layout" path="M 0.003612 0.218547 L -0.000000 0.273183" pathEditMode="relative">
                                      <p:cBhvr>
                                        <p:cTn id="34" dur="300" fill="hold"/>
                                        <p:tgtEl>
                                          <p:spTgt spid="809"/>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path" presetSubtype="0" accel="50000" decel="50000" fill="hold" nodeType="clickEffect">
                                  <p:stCondLst>
                                    <p:cond delay="0"/>
                                  </p:stCondLst>
                                  <p:childTnLst>
                                    <p:animMotion origin="layout" path="M -0.000000 0.273183 L -0.000000 0.327820" pathEditMode="relative">
                                      <p:cBhvr>
                                        <p:cTn id="38" dur="300" fill="hold"/>
                                        <p:tgtEl>
                                          <p:spTgt spid="809"/>
                                        </p:tgtEl>
                                        <p:attrNameLst>
                                          <p:attrName>ppt_x</p:attrName>
                                          <p:attrName>ppt_y</p:attrName>
                                        </p:attrNameLst>
                                      </p:cBhvr>
                                    </p:animMotion>
                                  </p:childTnLst>
                                </p:cTn>
                              </p:par>
                            </p:childTnLst>
                          </p:cTn>
                        </p:par>
                        <p:par>
                          <p:cTn id="39" fill="hold">
                            <p:stCondLst>
                              <p:cond delay="0"/>
                            </p:stCondLst>
                            <p:childTnLst>
                              <p:par>
                                <p:cTn id="40" presetID="-1" presetClass="path" presetSubtype="0" accel="50000" decel="50000" fill="hold" nodeType="afterEffect">
                                  <p:stCondLst>
                                    <p:cond delay="0"/>
                                  </p:stCondLst>
                                  <p:childTnLst>
                                    <p:animMotion origin="layout" path="M -0.000000 0.327820 L 0.003612 0.385751" pathEditMode="relative">
                                      <p:cBhvr>
                                        <p:cTn id="41" dur="300" fill="hold"/>
                                        <p:tgtEl>
                                          <p:spTgt spid="809"/>
                                        </p:tgtEl>
                                        <p:attrNameLst>
                                          <p:attrName>ppt_x</p:attrName>
                                          <p:attrName>ppt_y</p:attrName>
                                        </p:attrNameLst>
                                      </p:cBhvr>
                                    </p:animMotion>
                                  </p:childTnLst>
                                </p:cTn>
                              </p:par>
                            </p:childTnLst>
                          </p:cTn>
                        </p:par>
                        <p:par>
                          <p:cTn id="42" fill="hold">
                            <p:stCondLst>
                              <p:cond delay="0"/>
                            </p:stCondLst>
                            <p:childTnLst>
                              <p:par>
                                <p:cTn id="43" presetID="-1" presetClass="path" presetSubtype="0" accel="50000" decel="50000" fill="hold" nodeType="afterEffect">
                                  <p:stCondLst>
                                    <p:cond delay="0"/>
                                  </p:stCondLst>
                                  <p:childTnLst>
                                    <p:animMotion origin="layout" path="M 0.003612 0.385751 L 0.001857 0.438001" pathEditMode="relative">
                                      <p:cBhvr>
                                        <p:cTn id="44" dur="300" fill="hold"/>
                                        <p:tgtEl>
                                          <p:spTgt spid="809"/>
                                        </p:tgtEl>
                                        <p:attrNameLst>
                                          <p:attrName>ppt_x</p:attrName>
                                          <p:attrName>ppt_y</p:attrName>
                                        </p:attrNameLst>
                                      </p:cBhvr>
                                    </p:animMotion>
                                  </p:childTnLst>
                                </p:cTn>
                              </p:par>
                            </p:childTnLst>
                          </p:cTn>
                        </p:par>
                        <p:par>
                          <p:cTn id="45" fill="hold">
                            <p:stCondLst>
                              <p:cond delay="0"/>
                            </p:stCondLst>
                            <p:childTnLst>
                              <p:par>
                                <p:cTn id="46" presetID="-1" presetClass="path" presetSubtype="0" accel="50000" decel="50000" fill="hold" nodeType="afterEffect">
                                  <p:stCondLst>
                                    <p:cond delay="0"/>
                                  </p:stCondLst>
                                  <p:childTnLst>
                                    <p:animMotion origin="layout" path="M 0.001857 0.438001 L 0.001857 0.492638" pathEditMode="relative">
                                      <p:cBhvr>
                                        <p:cTn id="47" dur="300" fill="hold"/>
                                        <p:tgtEl>
                                          <p:spTgt spid="80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2" animBg="1" advAuto="0"/>
      <p:bldP spid="810"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quare"/>
          <p:cNvSpPr/>
          <p:nvPr/>
        </p:nvSpPr>
        <p:spPr>
          <a:xfrm>
            <a:off x="1113121" y="2901024"/>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816" name="WHERE DO YOU SEE YOURSELF?"/>
          <p:cNvSpPr txBox="1">
            <a:spLocks noGrp="1"/>
          </p:cNvSpPr>
          <p:nvPr>
            <p:ph type="title"/>
          </p:nvPr>
        </p:nvSpPr>
        <p:spPr>
          <a:xfrm>
            <a:off x="830369" y="148298"/>
            <a:ext cx="11704322" cy="1765037"/>
          </a:xfrm>
          <a:prstGeom prst="rect">
            <a:avLst/>
          </a:prstGeom>
        </p:spPr>
        <p:txBody>
          <a:bodyPr/>
          <a:lstStyle>
            <a:lvl1pPr>
              <a:defRPr sz="6000" spc="600"/>
            </a:lvl1pPr>
          </a:lstStyle>
          <a:p>
            <a:r>
              <a:t>WHERE DO YOU SEE YOURSELF?</a:t>
            </a:r>
          </a:p>
        </p:txBody>
      </p:sp>
      <p:sp>
        <p:nvSpPr>
          <p:cNvPr id="817" name="Consumer…"/>
          <p:cNvSpPr txBox="1"/>
          <p:nvPr/>
        </p:nvSpPr>
        <p:spPr>
          <a:xfrm>
            <a:off x="953862" y="5933468"/>
            <a:ext cx="3243280" cy="1796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spcBef>
                <a:spcPts val="800"/>
              </a:spcBef>
              <a:defRPr sz="3400">
                <a:solidFill>
                  <a:srgbClr val="009051"/>
                </a:solidFill>
                <a:latin typeface="Helvetica Light"/>
                <a:ea typeface="Helvetica Light"/>
                <a:cs typeface="Helvetica Light"/>
                <a:sym typeface="Helvetica Light"/>
              </a:defRPr>
            </a:pPr>
            <a:r>
              <a:t>Consumer</a:t>
            </a:r>
          </a:p>
          <a:p>
            <a:pPr algn="l" defTabSz="866986">
              <a:spcBef>
                <a:spcPts val="800"/>
              </a:spcBef>
              <a:defRPr sz="3400">
                <a:solidFill>
                  <a:srgbClr val="6C6C6C"/>
                </a:solidFill>
                <a:latin typeface="Helvetica Light"/>
                <a:ea typeface="Helvetica Light"/>
                <a:cs typeface="Helvetica Light"/>
                <a:sym typeface="Helvetica Light"/>
              </a:defRPr>
            </a:pPr>
            <a:r>
              <a:t>Live younger, longer</a:t>
            </a:r>
          </a:p>
        </p:txBody>
      </p:sp>
      <p:sp>
        <p:nvSpPr>
          <p:cNvPr id="818" name="Share &amp; Earn…"/>
          <p:cNvSpPr txBox="1"/>
          <p:nvPr/>
        </p:nvSpPr>
        <p:spPr>
          <a:xfrm>
            <a:off x="4874541" y="5919353"/>
            <a:ext cx="3250583" cy="2791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spcBef>
                <a:spcPts val="800"/>
              </a:spcBef>
              <a:defRPr sz="3400">
                <a:solidFill>
                  <a:srgbClr val="009051"/>
                </a:solidFill>
                <a:latin typeface="Helvetica Light"/>
                <a:ea typeface="Helvetica Light"/>
                <a:cs typeface="Helvetica Light"/>
                <a:sym typeface="Helvetica Light"/>
              </a:defRPr>
            </a:pPr>
            <a:r>
              <a:t>Share &amp; Earn</a:t>
            </a:r>
            <a:endParaRPr>
              <a:solidFill>
                <a:srgbClr val="6C6C6C"/>
              </a:solidFill>
            </a:endParaRPr>
          </a:p>
          <a:p>
            <a:pPr marL="228600" indent="-228600" algn="l" defTabSz="866986">
              <a:spcBef>
                <a:spcPts val="800"/>
              </a:spcBef>
              <a:buClr>
                <a:schemeClr val="accent5">
                  <a:hueOff val="-608018"/>
                  <a:satOff val="-16379"/>
                  <a:lumOff val="25127"/>
                </a:schemeClr>
              </a:buClr>
              <a:buSzPct val="100000"/>
              <a:buChar char="‣"/>
              <a:defRPr sz="3000">
                <a:solidFill>
                  <a:srgbClr val="6C6C6C"/>
                </a:solidFill>
                <a:latin typeface="Helvetica Light"/>
                <a:ea typeface="Helvetica Light"/>
                <a:cs typeface="Helvetica Light"/>
                <a:sym typeface="Helvetica Light"/>
              </a:defRPr>
            </a:pPr>
            <a:r>
              <a:t>Wholesale pricing</a:t>
            </a:r>
          </a:p>
          <a:p>
            <a:pPr marL="228600" indent="-228600" algn="l" defTabSz="866986">
              <a:spcBef>
                <a:spcPts val="800"/>
              </a:spcBef>
              <a:buClr>
                <a:schemeClr val="accent5">
                  <a:hueOff val="-608018"/>
                  <a:satOff val="-16379"/>
                  <a:lumOff val="25127"/>
                </a:schemeClr>
              </a:buClr>
              <a:buSzPct val="100000"/>
              <a:buChar char="‣"/>
              <a:defRPr sz="3000">
                <a:solidFill>
                  <a:srgbClr val="6C6C6C"/>
                </a:solidFill>
                <a:latin typeface="Helvetica Light"/>
                <a:ea typeface="Helvetica Light"/>
                <a:cs typeface="Helvetica Light"/>
                <a:sym typeface="Helvetica Light"/>
              </a:defRPr>
            </a:pPr>
            <a:r>
              <a:t>Help others</a:t>
            </a:r>
          </a:p>
          <a:p>
            <a:pPr marL="228600" indent="-228600" algn="l" defTabSz="866986">
              <a:spcBef>
                <a:spcPts val="800"/>
              </a:spcBef>
              <a:buClr>
                <a:schemeClr val="accent5">
                  <a:hueOff val="-608018"/>
                  <a:satOff val="-16379"/>
                  <a:lumOff val="25127"/>
                </a:schemeClr>
              </a:buClr>
              <a:buSzPct val="100000"/>
              <a:buChar char="‣"/>
              <a:defRPr sz="3000">
                <a:solidFill>
                  <a:srgbClr val="6C6C6C"/>
                </a:solidFill>
                <a:latin typeface="Helvetica Light"/>
                <a:ea typeface="Helvetica Light"/>
                <a:cs typeface="Helvetica Light"/>
                <a:sym typeface="Helvetica Light"/>
              </a:defRPr>
            </a:pPr>
            <a:r>
              <a:t>Loyalty Rewards</a:t>
            </a:r>
          </a:p>
        </p:txBody>
      </p:sp>
      <p:sp>
        <p:nvSpPr>
          <p:cNvPr id="819" name="Business Builder…"/>
          <p:cNvSpPr txBox="1"/>
          <p:nvPr/>
        </p:nvSpPr>
        <p:spPr>
          <a:xfrm>
            <a:off x="8694974" y="5971372"/>
            <a:ext cx="3376861" cy="3248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spcBef>
                <a:spcPts val="800"/>
              </a:spcBef>
              <a:defRPr sz="3400">
                <a:solidFill>
                  <a:srgbClr val="009051"/>
                </a:solidFill>
                <a:latin typeface="Helvetica Light"/>
                <a:ea typeface="Helvetica Light"/>
                <a:cs typeface="Helvetica Light"/>
                <a:sym typeface="Helvetica Light"/>
              </a:defRPr>
            </a:pPr>
            <a:r>
              <a:t>Business Builder</a:t>
            </a:r>
          </a:p>
          <a:p>
            <a:pPr marL="228600" indent="-228600" algn="l" defTabSz="866986">
              <a:spcBef>
                <a:spcPts val="800"/>
              </a:spcBef>
              <a:buClr>
                <a:schemeClr val="accent5">
                  <a:hueOff val="-608018"/>
                  <a:satOff val="-16379"/>
                  <a:lumOff val="25127"/>
                </a:schemeClr>
              </a:buClr>
              <a:buSzPct val="100000"/>
              <a:buChar char="‣"/>
              <a:defRPr sz="3000">
                <a:solidFill>
                  <a:srgbClr val="6C6C6C"/>
                </a:solidFill>
                <a:latin typeface="Helvetica Light"/>
                <a:ea typeface="Helvetica Light"/>
                <a:cs typeface="Helvetica Light"/>
                <a:sym typeface="Helvetica Light"/>
              </a:defRPr>
            </a:pPr>
            <a:r>
              <a:t>Home based</a:t>
            </a:r>
          </a:p>
          <a:p>
            <a:pPr marL="228600" indent="-228600" algn="l" defTabSz="866986">
              <a:spcBef>
                <a:spcPts val="800"/>
              </a:spcBef>
              <a:buClr>
                <a:schemeClr val="accent5">
                  <a:hueOff val="-608018"/>
                  <a:satOff val="-16379"/>
                  <a:lumOff val="25127"/>
                </a:schemeClr>
              </a:buClr>
              <a:buSzPct val="100000"/>
              <a:buChar char="‣"/>
              <a:defRPr sz="3000">
                <a:solidFill>
                  <a:srgbClr val="6C6C6C"/>
                </a:solidFill>
                <a:latin typeface="Helvetica Light"/>
                <a:ea typeface="Helvetica Light"/>
                <a:cs typeface="Helvetica Light"/>
                <a:sym typeface="Helvetica Light"/>
              </a:defRPr>
            </a:pPr>
            <a:r>
              <a:t>Build a national/global network</a:t>
            </a:r>
          </a:p>
          <a:p>
            <a:pPr marL="228600" indent="-228600" algn="l" defTabSz="866986">
              <a:spcBef>
                <a:spcPts val="800"/>
              </a:spcBef>
              <a:buClr>
                <a:schemeClr val="accent5">
                  <a:hueOff val="-608018"/>
                  <a:satOff val="-16379"/>
                  <a:lumOff val="25127"/>
                </a:schemeClr>
              </a:buClr>
              <a:buSzPct val="100000"/>
              <a:buChar char="‣"/>
              <a:defRPr sz="3000">
                <a:solidFill>
                  <a:srgbClr val="6C6C6C"/>
                </a:solidFill>
                <a:latin typeface="Helvetica Light"/>
                <a:ea typeface="Helvetica Light"/>
                <a:cs typeface="Helvetica Light"/>
                <a:sym typeface="Helvetica Light"/>
              </a:defRPr>
            </a:pPr>
            <a:r>
              <a:t>Road to Financial freedom</a:t>
            </a:r>
          </a:p>
        </p:txBody>
      </p:sp>
      <p:sp>
        <p:nvSpPr>
          <p:cNvPr id="820" name="Line"/>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821" name="Line"/>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822" name="image196.jpeg" descr="image196.jpeg"/>
          <p:cNvPicPr>
            <a:picLocks noChangeAspect="1"/>
          </p:cNvPicPr>
          <p:nvPr/>
        </p:nvPicPr>
        <p:blipFill>
          <a:blip r:embed="rId3"/>
          <a:stretch>
            <a:fillRect/>
          </a:stretch>
        </p:blipFill>
        <p:spPr>
          <a:xfrm>
            <a:off x="5017473" y="2897608"/>
            <a:ext cx="2928681" cy="2931593"/>
          </a:xfrm>
          <a:prstGeom prst="rect">
            <a:avLst/>
          </a:prstGeom>
          <a:ln w="12700">
            <a:solidFill>
              <a:srgbClr val="6C6C6C"/>
            </a:solidFill>
            <a:bevel/>
          </a:ln>
        </p:spPr>
      </p:pic>
      <p:pic>
        <p:nvPicPr>
          <p:cNvPr id="823" name="image197.jpeg" descr="image197.jpeg"/>
          <p:cNvPicPr>
            <a:picLocks noChangeAspect="1"/>
          </p:cNvPicPr>
          <p:nvPr/>
        </p:nvPicPr>
        <p:blipFill>
          <a:blip r:embed="rId4"/>
          <a:stretch>
            <a:fillRect/>
          </a:stretch>
        </p:blipFill>
        <p:spPr>
          <a:xfrm>
            <a:off x="8917609" y="2904440"/>
            <a:ext cx="2931592" cy="2917931"/>
          </a:xfrm>
          <a:prstGeom prst="rect">
            <a:avLst/>
          </a:prstGeom>
          <a:ln w="12700">
            <a:solidFill>
              <a:srgbClr val="6C6C6C"/>
            </a:solidFill>
            <a:bevel/>
          </a:ln>
        </p:spPr>
      </p:pic>
      <p:sp>
        <p:nvSpPr>
          <p:cNvPr id="824" name="2"/>
          <p:cNvSpPr txBox="1"/>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825" name="3"/>
          <p:cNvSpPr txBox="1"/>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grpSp>
        <p:nvGrpSpPr>
          <p:cNvPr id="828" name="Group"/>
          <p:cNvGrpSpPr/>
          <p:nvPr/>
        </p:nvGrpSpPr>
        <p:grpSpPr>
          <a:xfrm>
            <a:off x="1949196" y="3051144"/>
            <a:ext cx="1772096" cy="2916909"/>
            <a:chOff x="0" y="0"/>
            <a:chExt cx="1772094" cy="2916908"/>
          </a:xfrm>
        </p:grpSpPr>
        <p:pic>
          <p:nvPicPr>
            <p:cNvPr id="826" name="ASEA REDOX Bottle.png" descr="ASEA REDOX Bottle.png"/>
            <p:cNvPicPr>
              <a:picLocks noChangeAspect="1"/>
            </p:cNvPicPr>
            <p:nvPr/>
          </p:nvPicPr>
          <p:blipFill>
            <a:blip r:embed="rId5"/>
            <a:stretch>
              <a:fillRect/>
            </a:stretch>
          </p:blipFill>
          <p:spPr>
            <a:xfrm>
              <a:off x="0" y="0"/>
              <a:ext cx="935465" cy="2916909"/>
            </a:xfrm>
            <a:prstGeom prst="rect">
              <a:avLst/>
            </a:prstGeom>
            <a:ln w="12700" cap="flat">
              <a:noFill/>
              <a:miter lim="400000"/>
            </a:ln>
            <a:effectLst/>
          </p:spPr>
        </p:pic>
        <p:pic>
          <p:nvPicPr>
            <p:cNvPr id="827" name="Renu 28small.png" descr="Renu 28small.png"/>
            <p:cNvPicPr>
              <a:picLocks noChangeAspect="1"/>
            </p:cNvPicPr>
            <p:nvPr/>
          </p:nvPicPr>
          <p:blipFill>
            <a:blip r:embed="rId6"/>
            <a:stretch>
              <a:fillRect/>
            </a:stretch>
          </p:blipFill>
          <p:spPr>
            <a:xfrm>
              <a:off x="414078" y="663164"/>
              <a:ext cx="1358017" cy="2037025"/>
            </a:xfrm>
            <a:prstGeom prst="rect">
              <a:avLst/>
            </a:prstGeom>
            <a:ln w="12700" cap="flat">
              <a:noFill/>
              <a:miter lim="400000"/>
            </a:ln>
            <a:effectLst/>
          </p:spPr>
        </p:pic>
      </p:grpSp>
      <p:sp>
        <p:nvSpPr>
          <p:cNvPr id="829" name="1"/>
          <p:cNvSpPr txBox="1"/>
          <p:nvPr/>
        </p:nvSpPr>
        <p:spPr>
          <a:xfrm>
            <a:off x="1591265" y="1986349"/>
            <a:ext cx="2148679"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815"/>
                                        </p:tgtEl>
                                        <p:attrNameLst>
                                          <p:attrName>style.visibility</p:attrName>
                                        </p:attrNameLst>
                                      </p:cBhvr>
                                      <p:to>
                                        <p:strVal val="visible"/>
                                      </p:to>
                                    </p:set>
                                    <p:animEffect transition="in" filter="wipe(up)">
                                      <p:cBhvr>
                                        <p:cTn id="7" dur="500"/>
                                        <p:tgtEl>
                                          <p:spTgt spid="815"/>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828"/>
                                        </p:tgtEl>
                                        <p:attrNameLst>
                                          <p:attrName>style.visibility</p:attrName>
                                        </p:attrNameLst>
                                      </p:cBhvr>
                                      <p:to>
                                        <p:strVal val="visible"/>
                                      </p:to>
                                    </p:set>
                                    <p:animEffect transition="in" filter="wipe(up)">
                                      <p:cBhvr>
                                        <p:cTn id="11" dur="500"/>
                                        <p:tgtEl>
                                          <p:spTgt spid="828"/>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817"/>
                                        </p:tgtEl>
                                        <p:attrNameLst>
                                          <p:attrName>style.visibility</p:attrName>
                                        </p:attrNameLst>
                                      </p:cBhvr>
                                      <p:to>
                                        <p:strVal val="visible"/>
                                      </p:to>
                                    </p:set>
                                    <p:animEffect transition="in" filter="wipe(up)">
                                      <p:cBhvr>
                                        <p:cTn id="15" dur="500"/>
                                        <p:tgtEl>
                                          <p:spTgt spid="817"/>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820"/>
                                        </p:tgtEl>
                                        <p:attrNameLst>
                                          <p:attrName>style.visibility</p:attrName>
                                        </p:attrNameLst>
                                      </p:cBhvr>
                                      <p:to>
                                        <p:strVal val="visible"/>
                                      </p:to>
                                    </p:set>
                                    <p:animEffect transition="in" filter="wipe(up)">
                                      <p:cBhvr>
                                        <p:cTn id="19" dur="500"/>
                                        <p:tgtEl>
                                          <p:spTgt spid="820"/>
                                        </p:tgtEl>
                                      </p:cBhvr>
                                    </p:animEffect>
                                  </p:childTnLst>
                                </p:cTn>
                              </p:par>
                            </p:childTnLst>
                          </p:cTn>
                        </p:par>
                        <p:par>
                          <p:cTn id="20" fill="hold">
                            <p:stCondLst>
                              <p:cond delay="2000"/>
                            </p:stCondLst>
                            <p:childTnLst>
                              <p:par>
                                <p:cTn id="21" presetID="10" presetClass="entr" fill="hold" grpId="5" nodeType="afterEffect">
                                  <p:stCondLst>
                                    <p:cond delay="0"/>
                                  </p:stCondLst>
                                  <p:iterate>
                                    <p:tmAbs val="0"/>
                                  </p:iterate>
                                  <p:childTnLst>
                                    <p:set>
                                      <p:cBhvr>
                                        <p:cTn id="22" fill="hold"/>
                                        <p:tgtEl>
                                          <p:spTgt spid="829"/>
                                        </p:tgtEl>
                                        <p:attrNameLst>
                                          <p:attrName>style.visibility</p:attrName>
                                        </p:attrNameLst>
                                      </p:cBhvr>
                                      <p:to>
                                        <p:strVal val="visible"/>
                                      </p:to>
                                    </p:set>
                                    <p:animEffect transition="in" filter="fade">
                                      <p:cBhvr>
                                        <p:cTn id="23" dur="500"/>
                                        <p:tgtEl>
                                          <p:spTgt spid="8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6" nodeType="clickEffect">
                                  <p:stCondLst>
                                    <p:cond delay="0"/>
                                  </p:stCondLst>
                                  <p:iterate>
                                    <p:tmAbs val="0"/>
                                  </p:iterate>
                                  <p:childTnLst>
                                    <p:set>
                                      <p:cBhvr>
                                        <p:cTn id="27" fill="hold"/>
                                        <p:tgtEl>
                                          <p:spTgt spid="822"/>
                                        </p:tgtEl>
                                        <p:attrNameLst>
                                          <p:attrName>style.visibility</p:attrName>
                                        </p:attrNameLst>
                                      </p:cBhvr>
                                      <p:to>
                                        <p:strVal val="visible"/>
                                      </p:to>
                                    </p:set>
                                    <p:animEffect transition="in" filter="wipe(up)">
                                      <p:cBhvr>
                                        <p:cTn id="28" dur="500"/>
                                        <p:tgtEl>
                                          <p:spTgt spid="822"/>
                                        </p:tgtEl>
                                      </p:cBhvr>
                                    </p:animEffect>
                                  </p:childTnLst>
                                </p:cTn>
                              </p:par>
                            </p:childTnLst>
                          </p:cTn>
                        </p:par>
                        <p:par>
                          <p:cTn id="29" fill="hold">
                            <p:stCondLst>
                              <p:cond delay="500"/>
                            </p:stCondLst>
                            <p:childTnLst>
                              <p:par>
                                <p:cTn id="30" presetID="22" presetClass="entr" presetSubtype="1" fill="hold" grpId="7" nodeType="afterEffect">
                                  <p:stCondLst>
                                    <p:cond delay="0"/>
                                  </p:stCondLst>
                                  <p:iterate>
                                    <p:tmAbs val="0"/>
                                  </p:iterate>
                                  <p:childTnLst>
                                    <p:set>
                                      <p:cBhvr>
                                        <p:cTn id="31" fill="hold"/>
                                        <p:tgtEl>
                                          <p:spTgt spid="818"/>
                                        </p:tgtEl>
                                        <p:attrNameLst>
                                          <p:attrName>style.visibility</p:attrName>
                                        </p:attrNameLst>
                                      </p:cBhvr>
                                      <p:to>
                                        <p:strVal val="visible"/>
                                      </p:to>
                                    </p:set>
                                    <p:animEffect transition="in" filter="wipe(up)">
                                      <p:cBhvr>
                                        <p:cTn id="32" dur="500"/>
                                        <p:tgtEl>
                                          <p:spTgt spid="818"/>
                                        </p:tgtEl>
                                      </p:cBhvr>
                                    </p:animEffect>
                                  </p:childTnLst>
                                </p:cTn>
                              </p:par>
                            </p:childTnLst>
                          </p:cTn>
                        </p:par>
                        <p:par>
                          <p:cTn id="33" fill="hold">
                            <p:stCondLst>
                              <p:cond delay="1000"/>
                            </p:stCondLst>
                            <p:childTnLst>
                              <p:par>
                                <p:cTn id="34" presetID="22" presetClass="entr" presetSubtype="1" fill="hold" grpId="8" nodeType="afterEffect">
                                  <p:stCondLst>
                                    <p:cond delay="0"/>
                                  </p:stCondLst>
                                  <p:iterate>
                                    <p:tmAbs val="0"/>
                                  </p:iterate>
                                  <p:childTnLst>
                                    <p:set>
                                      <p:cBhvr>
                                        <p:cTn id="35" fill="hold"/>
                                        <p:tgtEl>
                                          <p:spTgt spid="821"/>
                                        </p:tgtEl>
                                        <p:attrNameLst>
                                          <p:attrName>style.visibility</p:attrName>
                                        </p:attrNameLst>
                                      </p:cBhvr>
                                      <p:to>
                                        <p:strVal val="visible"/>
                                      </p:to>
                                    </p:set>
                                    <p:animEffect transition="in" filter="wipe(up)">
                                      <p:cBhvr>
                                        <p:cTn id="36" dur="500"/>
                                        <p:tgtEl>
                                          <p:spTgt spid="821"/>
                                        </p:tgtEl>
                                      </p:cBhvr>
                                    </p:animEffect>
                                  </p:childTnLst>
                                </p:cTn>
                              </p:par>
                            </p:childTnLst>
                          </p:cTn>
                        </p:par>
                        <p:par>
                          <p:cTn id="37" fill="hold">
                            <p:stCondLst>
                              <p:cond delay="1500"/>
                            </p:stCondLst>
                            <p:childTnLst>
                              <p:par>
                                <p:cTn id="38" presetID="10" presetClass="entr" fill="hold" grpId="9" nodeType="afterEffect">
                                  <p:stCondLst>
                                    <p:cond delay="0"/>
                                  </p:stCondLst>
                                  <p:iterate>
                                    <p:tmAbs val="0"/>
                                  </p:iterate>
                                  <p:childTnLst>
                                    <p:set>
                                      <p:cBhvr>
                                        <p:cTn id="39" fill="hold"/>
                                        <p:tgtEl>
                                          <p:spTgt spid="824"/>
                                        </p:tgtEl>
                                        <p:attrNameLst>
                                          <p:attrName>style.visibility</p:attrName>
                                        </p:attrNameLst>
                                      </p:cBhvr>
                                      <p:to>
                                        <p:strVal val="visible"/>
                                      </p:to>
                                    </p:set>
                                    <p:animEffect transition="in" filter="fade">
                                      <p:cBhvr>
                                        <p:cTn id="40" dur="500"/>
                                        <p:tgtEl>
                                          <p:spTgt spid="8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10" nodeType="clickEffect">
                                  <p:stCondLst>
                                    <p:cond delay="0"/>
                                  </p:stCondLst>
                                  <p:iterate>
                                    <p:tmAbs val="0"/>
                                  </p:iterate>
                                  <p:childTnLst>
                                    <p:set>
                                      <p:cBhvr>
                                        <p:cTn id="44" fill="hold"/>
                                        <p:tgtEl>
                                          <p:spTgt spid="823"/>
                                        </p:tgtEl>
                                        <p:attrNameLst>
                                          <p:attrName>style.visibility</p:attrName>
                                        </p:attrNameLst>
                                      </p:cBhvr>
                                      <p:to>
                                        <p:strVal val="visible"/>
                                      </p:to>
                                    </p:set>
                                    <p:animEffect transition="in" filter="wipe(up)">
                                      <p:cBhvr>
                                        <p:cTn id="45" dur="500"/>
                                        <p:tgtEl>
                                          <p:spTgt spid="823"/>
                                        </p:tgtEl>
                                      </p:cBhvr>
                                    </p:animEffect>
                                  </p:childTnLst>
                                </p:cTn>
                              </p:par>
                            </p:childTnLst>
                          </p:cTn>
                        </p:par>
                        <p:par>
                          <p:cTn id="46" fill="hold">
                            <p:stCondLst>
                              <p:cond delay="500"/>
                            </p:stCondLst>
                            <p:childTnLst>
                              <p:par>
                                <p:cTn id="47" presetID="22" presetClass="entr" presetSubtype="1" fill="hold" grpId="11" nodeType="afterEffect">
                                  <p:stCondLst>
                                    <p:cond delay="0"/>
                                  </p:stCondLst>
                                  <p:iterate>
                                    <p:tmAbs val="0"/>
                                  </p:iterate>
                                  <p:childTnLst>
                                    <p:set>
                                      <p:cBhvr>
                                        <p:cTn id="48" fill="hold"/>
                                        <p:tgtEl>
                                          <p:spTgt spid="819"/>
                                        </p:tgtEl>
                                        <p:attrNameLst>
                                          <p:attrName>style.visibility</p:attrName>
                                        </p:attrNameLst>
                                      </p:cBhvr>
                                      <p:to>
                                        <p:strVal val="visible"/>
                                      </p:to>
                                    </p:set>
                                    <p:animEffect transition="in" filter="wipe(up)">
                                      <p:cBhvr>
                                        <p:cTn id="49" dur="500"/>
                                        <p:tgtEl>
                                          <p:spTgt spid="819"/>
                                        </p:tgtEl>
                                      </p:cBhvr>
                                    </p:animEffect>
                                  </p:childTnLst>
                                </p:cTn>
                              </p:par>
                            </p:childTnLst>
                          </p:cTn>
                        </p:par>
                        <p:par>
                          <p:cTn id="50" fill="hold">
                            <p:stCondLst>
                              <p:cond delay="1000"/>
                            </p:stCondLst>
                            <p:childTnLst>
                              <p:par>
                                <p:cTn id="51" presetID="10" presetClass="entr" fill="hold" grpId="12" nodeType="afterEffect">
                                  <p:stCondLst>
                                    <p:cond delay="0"/>
                                  </p:stCondLst>
                                  <p:iterate>
                                    <p:tmAbs val="0"/>
                                  </p:iterate>
                                  <p:childTnLst>
                                    <p:set>
                                      <p:cBhvr>
                                        <p:cTn id="52" fill="hold"/>
                                        <p:tgtEl>
                                          <p:spTgt spid="825"/>
                                        </p:tgtEl>
                                        <p:attrNameLst>
                                          <p:attrName>style.visibility</p:attrName>
                                        </p:attrNameLst>
                                      </p:cBhvr>
                                      <p:to>
                                        <p:strVal val="visible"/>
                                      </p:to>
                                    </p:set>
                                    <p:animEffect transition="in" filter="fade">
                                      <p:cBhvr>
                                        <p:cTn id="53" dur="5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 grpId="1" animBg="1" advAuto="0"/>
      <p:bldP spid="817" grpId="3" animBg="1" advAuto="0"/>
      <p:bldP spid="818" grpId="7" animBg="1" advAuto="0"/>
      <p:bldP spid="819" grpId="11" animBg="1" advAuto="0"/>
      <p:bldP spid="820" grpId="4" animBg="1" advAuto="0"/>
      <p:bldP spid="821" grpId="8" animBg="1" advAuto="0"/>
      <p:bldP spid="822" grpId="6" animBg="1" advAuto="0"/>
      <p:bldP spid="823" grpId="10" animBg="1" advAuto="0"/>
      <p:bldP spid="824" grpId="9" animBg="1" advAuto="0"/>
      <p:bldP spid="825" grpId="12" animBg="1" advAuto="0"/>
      <p:bldP spid="828" grpId="2" animBg="1" advAuto="0"/>
      <p:bldP spid="829" grpId="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Invest in Your Health &amp; Wealth"/>
          <p:cNvSpPr txBox="1">
            <a:spLocks noGrp="1"/>
          </p:cNvSpPr>
          <p:nvPr>
            <p:ph type="title"/>
          </p:nvPr>
        </p:nvSpPr>
        <p:spPr>
          <a:xfrm>
            <a:off x="650239" y="495460"/>
            <a:ext cx="11704322" cy="1861497"/>
          </a:xfrm>
          <a:prstGeom prst="rect">
            <a:avLst/>
          </a:prstGeom>
        </p:spPr>
        <p:txBody>
          <a:bodyPr/>
          <a:lstStyle>
            <a:lvl1pPr>
              <a:defRPr sz="5500" spc="550"/>
            </a:lvl1pPr>
          </a:lstStyle>
          <a:p>
            <a:r>
              <a:t>Invest in Your Health &amp; Wealth</a:t>
            </a:r>
          </a:p>
        </p:txBody>
      </p:sp>
      <p:sp>
        <p:nvSpPr>
          <p:cNvPr id="834" name="Customer / Personal Pack $190-$245"/>
          <p:cNvSpPr txBox="1"/>
          <p:nvPr/>
        </p:nvSpPr>
        <p:spPr>
          <a:xfrm>
            <a:off x="984674" y="5970508"/>
            <a:ext cx="3243281" cy="1692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rPr>
                <a:solidFill>
                  <a:srgbClr val="009051"/>
                </a:solidFill>
              </a:rPr>
              <a:t>Customer / Personal Pack</a:t>
            </a:r>
            <a:r>
              <a:t> $190-$245</a:t>
            </a:r>
          </a:p>
        </p:txBody>
      </p:sp>
      <p:sp>
        <p:nvSpPr>
          <p:cNvPr id="835" name="Business Pack…"/>
          <p:cNvSpPr txBox="1"/>
          <p:nvPr/>
        </p:nvSpPr>
        <p:spPr>
          <a:xfrm>
            <a:off x="4877109" y="5919353"/>
            <a:ext cx="3250582" cy="1171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3400">
                <a:solidFill>
                  <a:srgbClr val="009051"/>
                </a:solidFill>
                <a:latin typeface="Helvetica Light"/>
                <a:ea typeface="Helvetica Light"/>
                <a:cs typeface="Helvetica Light"/>
                <a:sym typeface="Helvetica Light"/>
              </a:defRPr>
            </a:pPr>
            <a:r>
              <a:t>Business Pack</a:t>
            </a:r>
            <a:endParaRPr>
              <a:solidFill>
                <a:srgbClr val="6C6C6C"/>
              </a:solidFill>
            </a:endParaRPr>
          </a:p>
          <a:p>
            <a:pPr defTabSz="866986">
              <a:defRPr sz="3400">
                <a:solidFill>
                  <a:srgbClr val="6C6C6C"/>
                </a:solidFill>
                <a:latin typeface="Helvetica Light"/>
                <a:ea typeface="Helvetica Light"/>
                <a:cs typeface="Helvetica Light"/>
                <a:sym typeface="Helvetica Light"/>
              </a:defRPr>
            </a:pPr>
            <a:r>
              <a:t>$520-$700</a:t>
            </a:r>
          </a:p>
        </p:txBody>
      </p:sp>
      <p:sp>
        <p:nvSpPr>
          <p:cNvPr id="836" name="Entrepreneur Pack $1,040-$1,350"/>
          <p:cNvSpPr txBox="1"/>
          <p:nvPr/>
        </p:nvSpPr>
        <p:spPr>
          <a:xfrm>
            <a:off x="8697644" y="5919353"/>
            <a:ext cx="3726414" cy="1171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rPr>
                <a:solidFill>
                  <a:srgbClr val="009051"/>
                </a:solidFill>
              </a:rPr>
              <a:t>Entrepreneur Pack</a:t>
            </a:r>
            <a:r>
              <a:t> $1,040-$1,350</a:t>
            </a:r>
          </a:p>
        </p:txBody>
      </p:sp>
      <p:sp>
        <p:nvSpPr>
          <p:cNvPr id="837" name="Line"/>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838" name="Line"/>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839" name="bizPack.png" descr="bizPack.png"/>
          <p:cNvPicPr>
            <a:picLocks/>
          </p:cNvPicPr>
          <p:nvPr/>
        </p:nvPicPr>
        <p:blipFill>
          <a:blip r:embed="rId3"/>
          <a:srcRect l="3144" r="14243"/>
          <a:stretch>
            <a:fillRect/>
          </a:stretch>
        </p:blipFill>
        <p:spPr>
          <a:xfrm>
            <a:off x="4953000" y="2900524"/>
            <a:ext cx="3098874" cy="2926919"/>
          </a:xfrm>
          <a:prstGeom prst="rect">
            <a:avLst/>
          </a:prstGeom>
          <a:ln w="12700">
            <a:solidFill>
              <a:srgbClr val="6C6C6C"/>
            </a:solidFill>
            <a:bevel/>
          </a:ln>
        </p:spPr>
      </p:pic>
      <p:pic>
        <p:nvPicPr>
          <p:cNvPr id="840" name="entPack.png" descr="entPack.png"/>
          <p:cNvPicPr>
            <a:picLocks/>
          </p:cNvPicPr>
          <p:nvPr/>
        </p:nvPicPr>
        <p:blipFill>
          <a:blip r:embed="rId4"/>
          <a:srcRect l="626" r="3216"/>
          <a:stretch>
            <a:fillRect/>
          </a:stretch>
        </p:blipFill>
        <p:spPr>
          <a:xfrm>
            <a:off x="8913224" y="2906278"/>
            <a:ext cx="3295133" cy="2915514"/>
          </a:xfrm>
          <a:prstGeom prst="rect">
            <a:avLst/>
          </a:prstGeom>
          <a:ln w="12700">
            <a:solidFill>
              <a:srgbClr val="6C6C6C"/>
            </a:solidFill>
            <a:bevel/>
          </a:ln>
        </p:spPr>
      </p:pic>
      <p:pic>
        <p:nvPicPr>
          <p:cNvPr id="841" name="persPack1.png" descr="persPack1.png"/>
          <p:cNvPicPr>
            <a:picLocks/>
          </p:cNvPicPr>
          <p:nvPr/>
        </p:nvPicPr>
        <p:blipFill>
          <a:blip r:embed="rId5"/>
          <a:srcRect l="1844" r="12341"/>
          <a:stretch>
            <a:fillRect/>
          </a:stretch>
        </p:blipFill>
        <p:spPr>
          <a:xfrm>
            <a:off x="965642" y="2905484"/>
            <a:ext cx="3164060" cy="2915764"/>
          </a:xfrm>
          <a:prstGeom prst="rect">
            <a:avLst/>
          </a:prstGeom>
          <a:ln w="12700">
            <a:solidFill>
              <a:srgbClr val="6C6C6C"/>
            </a:solidFill>
            <a:bevel/>
          </a:ln>
        </p:spPr>
      </p:pic>
      <p:sp>
        <p:nvSpPr>
          <p:cNvPr id="842" name="1"/>
          <p:cNvSpPr txBox="1"/>
          <p:nvPr/>
        </p:nvSpPr>
        <p:spPr>
          <a:xfrm>
            <a:off x="1501162" y="1986349"/>
            <a:ext cx="2145632" cy="445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3500" tIns="63500" rIns="63500" bIns="63500">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843" name="2"/>
          <p:cNvSpPr txBox="1"/>
          <p:nvPr/>
        </p:nvSpPr>
        <p:spPr>
          <a:xfrm>
            <a:off x="5493075" y="1984825"/>
            <a:ext cx="2148679"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844" name="3"/>
          <p:cNvSpPr txBox="1"/>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841"/>
                                        </p:tgtEl>
                                        <p:attrNameLst>
                                          <p:attrName>style.visibility</p:attrName>
                                        </p:attrNameLst>
                                      </p:cBhvr>
                                      <p:to>
                                        <p:strVal val="visible"/>
                                      </p:to>
                                    </p:set>
                                    <p:animEffect transition="in" filter="wipe(up)">
                                      <p:cBhvr>
                                        <p:cTn id="7" dur="500"/>
                                        <p:tgtEl>
                                          <p:spTgt spid="841"/>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834"/>
                                        </p:tgtEl>
                                        <p:attrNameLst>
                                          <p:attrName>style.visibility</p:attrName>
                                        </p:attrNameLst>
                                      </p:cBhvr>
                                      <p:to>
                                        <p:strVal val="visible"/>
                                      </p:to>
                                    </p:set>
                                    <p:animEffect transition="in" filter="wipe(up)">
                                      <p:cBhvr>
                                        <p:cTn id="11" dur="500"/>
                                        <p:tgtEl>
                                          <p:spTgt spid="834"/>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837"/>
                                        </p:tgtEl>
                                        <p:attrNameLst>
                                          <p:attrName>style.visibility</p:attrName>
                                        </p:attrNameLst>
                                      </p:cBhvr>
                                      <p:to>
                                        <p:strVal val="visible"/>
                                      </p:to>
                                    </p:set>
                                    <p:animEffect transition="in" filter="wipe(up)">
                                      <p:cBhvr>
                                        <p:cTn id="15" dur="500"/>
                                        <p:tgtEl>
                                          <p:spTgt spid="837"/>
                                        </p:tgtEl>
                                      </p:cBhvr>
                                    </p:animEffect>
                                  </p:childTnLst>
                                </p:cTn>
                              </p:par>
                            </p:childTnLst>
                          </p:cTn>
                        </p:par>
                        <p:par>
                          <p:cTn id="16" fill="hold">
                            <p:stCondLst>
                              <p:cond delay="1500"/>
                            </p:stCondLst>
                            <p:childTnLst>
                              <p:par>
                                <p:cTn id="17" presetID="10" presetClass="entr" fill="hold" grpId="4" nodeType="afterEffect">
                                  <p:stCondLst>
                                    <p:cond delay="0"/>
                                  </p:stCondLst>
                                  <p:iterate>
                                    <p:tmAbs val="0"/>
                                  </p:iterate>
                                  <p:childTnLst>
                                    <p:set>
                                      <p:cBhvr>
                                        <p:cTn id="18" fill="hold"/>
                                        <p:tgtEl>
                                          <p:spTgt spid="842"/>
                                        </p:tgtEl>
                                        <p:attrNameLst>
                                          <p:attrName>style.visibility</p:attrName>
                                        </p:attrNameLst>
                                      </p:cBhvr>
                                      <p:to>
                                        <p:strVal val="visible"/>
                                      </p:to>
                                    </p:set>
                                    <p:animEffect transition="in" filter="fade">
                                      <p:cBhvr>
                                        <p:cTn id="19" dur="500"/>
                                        <p:tgtEl>
                                          <p:spTgt spid="842"/>
                                        </p:tgtEl>
                                      </p:cBhvr>
                                    </p:animEffect>
                                  </p:childTnLst>
                                </p:cTn>
                              </p:par>
                            </p:childTnLst>
                          </p:cTn>
                        </p:par>
                        <p:par>
                          <p:cTn id="20" fill="hold">
                            <p:stCondLst>
                              <p:cond delay="2000"/>
                            </p:stCondLst>
                            <p:childTnLst>
                              <p:par>
                                <p:cTn id="21" presetID="22" presetClass="entr" presetSubtype="1" fill="hold" grpId="5" nodeType="afterEffect">
                                  <p:stCondLst>
                                    <p:cond delay="0"/>
                                  </p:stCondLst>
                                  <p:iterate>
                                    <p:tmAbs val="0"/>
                                  </p:iterate>
                                  <p:childTnLst>
                                    <p:set>
                                      <p:cBhvr>
                                        <p:cTn id="22" fill="hold"/>
                                        <p:tgtEl>
                                          <p:spTgt spid="839"/>
                                        </p:tgtEl>
                                        <p:attrNameLst>
                                          <p:attrName>style.visibility</p:attrName>
                                        </p:attrNameLst>
                                      </p:cBhvr>
                                      <p:to>
                                        <p:strVal val="visible"/>
                                      </p:to>
                                    </p:set>
                                    <p:animEffect transition="in" filter="wipe(up)">
                                      <p:cBhvr>
                                        <p:cTn id="23" dur="500"/>
                                        <p:tgtEl>
                                          <p:spTgt spid="839"/>
                                        </p:tgtEl>
                                      </p:cBhvr>
                                    </p:animEffect>
                                  </p:childTnLst>
                                </p:cTn>
                              </p:par>
                            </p:childTnLst>
                          </p:cTn>
                        </p:par>
                        <p:par>
                          <p:cTn id="24" fill="hold">
                            <p:stCondLst>
                              <p:cond delay="2500"/>
                            </p:stCondLst>
                            <p:childTnLst>
                              <p:par>
                                <p:cTn id="25" presetID="22" presetClass="entr" presetSubtype="1" fill="hold" grpId="6" nodeType="afterEffect">
                                  <p:stCondLst>
                                    <p:cond delay="0"/>
                                  </p:stCondLst>
                                  <p:iterate>
                                    <p:tmAbs val="0"/>
                                  </p:iterate>
                                  <p:childTnLst>
                                    <p:set>
                                      <p:cBhvr>
                                        <p:cTn id="26" fill="hold"/>
                                        <p:tgtEl>
                                          <p:spTgt spid="835"/>
                                        </p:tgtEl>
                                        <p:attrNameLst>
                                          <p:attrName>style.visibility</p:attrName>
                                        </p:attrNameLst>
                                      </p:cBhvr>
                                      <p:to>
                                        <p:strVal val="visible"/>
                                      </p:to>
                                    </p:set>
                                    <p:animEffect transition="in" filter="wipe(up)">
                                      <p:cBhvr>
                                        <p:cTn id="27" dur="500"/>
                                        <p:tgtEl>
                                          <p:spTgt spid="835"/>
                                        </p:tgtEl>
                                      </p:cBhvr>
                                    </p:animEffect>
                                  </p:childTnLst>
                                </p:cTn>
                              </p:par>
                            </p:childTnLst>
                          </p:cTn>
                        </p:par>
                        <p:par>
                          <p:cTn id="28" fill="hold">
                            <p:stCondLst>
                              <p:cond delay="3000"/>
                            </p:stCondLst>
                            <p:childTnLst>
                              <p:par>
                                <p:cTn id="29" presetID="22" presetClass="entr" presetSubtype="1" fill="hold" grpId="7" nodeType="afterEffect">
                                  <p:stCondLst>
                                    <p:cond delay="0"/>
                                  </p:stCondLst>
                                  <p:iterate>
                                    <p:tmAbs val="0"/>
                                  </p:iterate>
                                  <p:childTnLst>
                                    <p:set>
                                      <p:cBhvr>
                                        <p:cTn id="30" fill="hold"/>
                                        <p:tgtEl>
                                          <p:spTgt spid="838"/>
                                        </p:tgtEl>
                                        <p:attrNameLst>
                                          <p:attrName>style.visibility</p:attrName>
                                        </p:attrNameLst>
                                      </p:cBhvr>
                                      <p:to>
                                        <p:strVal val="visible"/>
                                      </p:to>
                                    </p:set>
                                    <p:animEffect transition="in" filter="wipe(up)">
                                      <p:cBhvr>
                                        <p:cTn id="31" dur="500"/>
                                        <p:tgtEl>
                                          <p:spTgt spid="838"/>
                                        </p:tgtEl>
                                      </p:cBhvr>
                                    </p:animEffect>
                                  </p:childTnLst>
                                </p:cTn>
                              </p:par>
                            </p:childTnLst>
                          </p:cTn>
                        </p:par>
                        <p:par>
                          <p:cTn id="32" fill="hold">
                            <p:stCondLst>
                              <p:cond delay="3500"/>
                            </p:stCondLst>
                            <p:childTnLst>
                              <p:par>
                                <p:cTn id="33" presetID="10" presetClass="entr" fill="hold" grpId="8" nodeType="afterEffect">
                                  <p:stCondLst>
                                    <p:cond delay="0"/>
                                  </p:stCondLst>
                                  <p:iterate>
                                    <p:tmAbs val="0"/>
                                  </p:iterate>
                                  <p:childTnLst>
                                    <p:set>
                                      <p:cBhvr>
                                        <p:cTn id="34" fill="hold"/>
                                        <p:tgtEl>
                                          <p:spTgt spid="843"/>
                                        </p:tgtEl>
                                        <p:attrNameLst>
                                          <p:attrName>style.visibility</p:attrName>
                                        </p:attrNameLst>
                                      </p:cBhvr>
                                      <p:to>
                                        <p:strVal val="visible"/>
                                      </p:to>
                                    </p:set>
                                    <p:animEffect transition="in" filter="fade">
                                      <p:cBhvr>
                                        <p:cTn id="35" dur="500"/>
                                        <p:tgtEl>
                                          <p:spTgt spid="843"/>
                                        </p:tgtEl>
                                      </p:cBhvr>
                                    </p:animEffect>
                                  </p:childTnLst>
                                </p:cTn>
                              </p:par>
                            </p:childTnLst>
                          </p:cTn>
                        </p:par>
                        <p:par>
                          <p:cTn id="36" fill="hold">
                            <p:stCondLst>
                              <p:cond delay="4000"/>
                            </p:stCondLst>
                            <p:childTnLst>
                              <p:par>
                                <p:cTn id="37" presetID="22" presetClass="entr" presetSubtype="1" fill="hold" grpId="9" nodeType="afterEffect">
                                  <p:stCondLst>
                                    <p:cond delay="0"/>
                                  </p:stCondLst>
                                  <p:iterate>
                                    <p:tmAbs val="0"/>
                                  </p:iterate>
                                  <p:childTnLst>
                                    <p:set>
                                      <p:cBhvr>
                                        <p:cTn id="38" fill="hold"/>
                                        <p:tgtEl>
                                          <p:spTgt spid="840"/>
                                        </p:tgtEl>
                                        <p:attrNameLst>
                                          <p:attrName>style.visibility</p:attrName>
                                        </p:attrNameLst>
                                      </p:cBhvr>
                                      <p:to>
                                        <p:strVal val="visible"/>
                                      </p:to>
                                    </p:set>
                                    <p:animEffect transition="in" filter="wipe(up)">
                                      <p:cBhvr>
                                        <p:cTn id="39" dur="500"/>
                                        <p:tgtEl>
                                          <p:spTgt spid="840"/>
                                        </p:tgtEl>
                                      </p:cBhvr>
                                    </p:animEffect>
                                  </p:childTnLst>
                                </p:cTn>
                              </p:par>
                            </p:childTnLst>
                          </p:cTn>
                        </p:par>
                        <p:par>
                          <p:cTn id="40" fill="hold">
                            <p:stCondLst>
                              <p:cond delay="4500"/>
                            </p:stCondLst>
                            <p:childTnLst>
                              <p:par>
                                <p:cTn id="41" presetID="22" presetClass="entr" presetSubtype="1" fill="hold" grpId="10" nodeType="afterEffect">
                                  <p:stCondLst>
                                    <p:cond delay="0"/>
                                  </p:stCondLst>
                                  <p:iterate>
                                    <p:tmAbs val="0"/>
                                  </p:iterate>
                                  <p:childTnLst>
                                    <p:set>
                                      <p:cBhvr>
                                        <p:cTn id="42" fill="hold"/>
                                        <p:tgtEl>
                                          <p:spTgt spid="836"/>
                                        </p:tgtEl>
                                        <p:attrNameLst>
                                          <p:attrName>style.visibility</p:attrName>
                                        </p:attrNameLst>
                                      </p:cBhvr>
                                      <p:to>
                                        <p:strVal val="visible"/>
                                      </p:to>
                                    </p:set>
                                    <p:animEffect transition="in" filter="wipe(up)">
                                      <p:cBhvr>
                                        <p:cTn id="43" dur="500"/>
                                        <p:tgtEl>
                                          <p:spTgt spid="836"/>
                                        </p:tgtEl>
                                      </p:cBhvr>
                                    </p:animEffect>
                                  </p:childTnLst>
                                </p:cTn>
                              </p:par>
                            </p:childTnLst>
                          </p:cTn>
                        </p:par>
                        <p:par>
                          <p:cTn id="44" fill="hold">
                            <p:stCondLst>
                              <p:cond delay="5000"/>
                            </p:stCondLst>
                            <p:childTnLst>
                              <p:par>
                                <p:cTn id="45" presetID="10" presetClass="entr" fill="hold" grpId="11" nodeType="afterEffect">
                                  <p:stCondLst>
                                    <p:cond delay="0"/>
                                  </p:stCondLst>
                                  <p:iterate>
                                    <p:tmAbs val="0"/>
                                  </p:iterate>
                                  <p:childTnLst>
                                    <p:set>
                                      <p:cBhvr>
                                        <p:cTn id="46" fill="hold"/>
                                        <p:tgtEl>
                                          <p:spTgt spid="844"/>
                                        </p:tgtEl>
                                        <p:attrNameLst>
                                          <p:attrName>style.visibility</p:attrName>
                                        </p:attrNameLst>
                                      </p:cBhvr>
                                      <p:to>
                                        <p:strVal val="visible"/>
                                      </p:to>
                                    </p:set>
                                    <p:animEffect transition="in" filter="fade">
                                      <p:cBhvr>
                                        <p:cTn id="47"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 grpId="2" animBg="1" advAuto="0"/>
      <p:bldP spid="835" grpId="6" animBg="1" advAuto="0"/>
      <p:bldP spid="836" grpId="10" animBg="1" advAuto="0"/>
      <p:bldP spid="837" grpId="3" animBg="1" advAuto="0"/>
      <p:bldP spid="838" grpId="7" animBg="1" advAuto="0"/>
      <p:bldP spid="839" grpId="5" animBg="1" advAuto="0"/>
      <p:bldP spid="840" grpId="9" animBg="1" advAuto="0"/>
      <p:bldP spid="841" grpId="1" animBg="1" advAuto="0"/>
      <p:bldP spid="842" grpId="4" animBg="1" advAuto="0"/>
      <p:bldP spid="843" grpId="8" animBg="1" advAuto="0"/>
      <p:bldP spid="844" grpId="1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ET CORRECT EXPECTATIONS"/>
          <p:cNvSpPr txBox="1">
            <a:spLocks noGrp="1"/>
          </p:cNvSpPr>
          <p:nvPr>
            <p:ph type="title"/>
          </p:nvPr>
        </p:nvSpPr>
        <p:spPr>
          <a:xfrm>
            <a:off x="650239" y="666653"/>
            <a:ext cx="11704322" cy="2223553"/>
          </a:xfrm>
          <a:prstGeom prst="rect">
            <a:avLst/>
          </a:prstGeom>
        </p:spPr>
        <p:txBody>
          <a:bodyPr/>
          <a:lstStyle>
            <a:lvl1pPr defTabSz="584200"/>
          </a:lstStyle>
          <a:p>
            <a:r>
              <a:t>SET CORRECT EXPECTATIONS</a:t>
            </a:r>
          </a:p>
        </p:txBody>
      </p:sp>
      <p:graphicFrame>
        <p:nvGraphicFramePr>
          <p:cNvPr id="849" name="3D Column Chart"/>
          <p:cNvGraphicFramePr/>
          <p:nvPr>
            <p:extLst>
              <p:ext uri="{D42A27DB-BD31-4B8C-83A1-F6EECF244321}">
                <p14:modId xmlns:p14="http://schemas.microsoft.com/office/powerpoint/2010/main" val="1035705987"/>
              </p:ext>
            </p:extLst>
          </p:nvPr>
        </p:nvGraphicFramePr>
        <p:xfrm>
          <a:off x="1829541" y="3137023"/>
          <a:ext cx="9262099" cy="4228323"/>
        </p:xfrm>
        <a:graphic>
          <a:graphicData uri="http://schemas.openxmlformats.org/drawingml/2006/chart">
            <c:chart xmlns:c="http://schemas.openxmlformats.org/drawingml/2006/chart" xmlns:r="http://schemas.openxmlformats.org/officeDocument/2006/relationships" r:id="rId3"/>
          </a:graphicData>
        </a:graphic>
      </p:graphicFrame>
      <p:sp>
        <p:nvSpPr>
          <p:cNvPr id="850" name="10-15%*"/>
          <p:cNvSpPr txBox="1"/>
          <p:nvPr/>
        </p:nvSpPr>
        <p:spPr>
          <a:xfrm>
            <a:off x="2913812" y="5256897"/>
            <a:ext cx="148628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10-15%*</a:t>
            </a:r>
          </a:p>
        </p:txBody>
      </p:sp>
      <p:sp>
        <p:nvSpPr>
          <p:cNvPr id="851" name="50-65%"/>
          <p:cNvSpPr txBox="1"/>
          <p:nvPr/>
        </p:nvSpPr>
        <p:spPr>
          <a:xfrm>
            <a:off x="4982571" y="4076699"/>
            <a:ext cx="130038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50-65%</a:t>
            </a:r>
          </a:p>
        </p:txBody>
      </p:sp>
      <p:sp>
        <p:nvSpPr>
          <p:cNvPr id="852" name="75-85%"/>
          <p:cNvSpPr txBox="1"/>
          <p:nvPr/>
        </p:nvSpPr>
        <p:spPr>
          <a:xfrm>
            <a:off x="6939569" y="3476624"/>
            <a:ext cx="130038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75-85%</a:t>
            </a:r>
          </a:p>
        </p:txBody>
      </p:sp>
      <p:sp>
        <p:nvSpPr>
          <p:cNvPr id="853" name="90%+"/>
          <p:cNvSpPr txBox="1"/>
          <p:nvPr/>
        </p:nvSpPr>
        <p:spPr>
          <a:xfrm>
            <a:off x="9112005" y="2919967"/>
            <a:ext cx="96631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90%+</a:t>
            </a:r>
          </a:p>
        </p:txBody>
      </p:sp>
      <p:sp>
        <p:nvSpPr>
          <p:cNvPr id="854" name="*Independent studies prove decrease in disease risk factors…"/>
          <p:cNvSpPr txBox="1"/>
          <p:nvPr/>
        </p:nvSpPr>
        <p:spPr>
          <a:xfrm>
            <a:off x="862790" y="7852189"/>
            <a:ext cx="11526592"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1107816">
              <a:defRPr sz="3300">
                <a:solidFill>
                  <a:srgbClr val="000000"/>
                </a:solidFill>
              </a:defRPr>
            </a:pPr>
            <a:r>
              <a:t>*Independent studies prove decrease in disease risk factors </a:t>
            </a:r>
          </a:p>
          <a:p>
            <a:pPr defTabSz="1107816">
              <a:defRPr sz="3300">
                <a:solidFill>
                  <a:srgbClr val="000000"/>
                </a:solidFill>
              </a:defRPr>
            </a:pPr>
            <a:r>
              <a:t>*Noticeable results can be immediate or 3+ months</a:t>
            </a:r>
          </a:p>
          <a:p>
            <a:pPr defTabSz="1107816">
              <a:defRPr sz="3300">
                <a:solidFill>
                  <a:srgbClr val="000000"/>
                </a:solidFill>
              </a:defRPr>
            </a:pPr>
            <a:r>
              <a:t>*Give your body a chance for it’s own breakthrough</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fill="hold"/>
                                        <p:tgtEl>
                                          <p:spTgt spid="849">
                                            <p:graphicEl>
                                              <a:chart seriesIdx="-3" categoryIdx="-3" bldStep="gridLegend"/>
                                            </p:graphicEl>
                                          </p:spTgt>
                                        </p:tgtEl>
                                        <p:attrNameLst>
                                          <p:attrName>style.visibility</p:attrName>
                                        </p:attrNameLst>
                                      </p:cBhvr>
                                      <p:to>
                                        <p:strVal val="visible"/>
                                      </p:to>
                                    </p:set>
                                    <p:animEffect transition="in" filter="wipe(down)">
                                      <p:cBhvr>
                                        <p:cTn id="7" dur="800"/>
                                        <p:tgtEl>
                                          <p:spTgt spid="84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fill="hold"/>
                                        <p:tgtEl>
                                          <p:spTgt spid="849">
                                            <p:graphicEl>
                                              <a:chart seriesIdx="-3" categoryIdx="-3" bldStep="allPts"/>
                                            </p:graphicEl>
                                          </p:spTgt>
                                        </p:tgtEl>
                                        <p:attrNameLst>
                                          <p:attrName>style.visibility</p:attrName>
                                        </p:attrNameLst>
                                      </p:cBhvr>
                                      <p:to>
                                        <p:strVal val="visible"/>
                                      </p:to>
                                    </p:set>
                                    <p:animEffect transition="in" filter="wipe(down)">
                                      <p:cBhvr>
                                        <p:cTn id="12" dur="800"/>
                                        <p:tgtEl>
                                          <p:spTgt spid="849">
                                            <p:graphicEl>
                                              <a:chart seriesIdx="-3" categoryIdx="-3" bldStep="allPts"/>
                                            </p:graphicEl>
                                          </p:spTgt>
                                        </p:tgtEl>
                                      </p:cBhvr>
                                    </p:animEffect>
                                  </p:childTnLst>
                                </p:cTn>
                              </p:par>
                            </p:childTnLst>
                          </p:cTn>
                        </p:par>
                        <p:par>
                          <p:cTn id="13" fill="hold">
                            <p:stCondLst>
                              <p:cond delay="800"/>
                            </p:stCondLst>
                            <p:childTnLst>
                              <p:par>
                                <p:cTn id="14" presetID="23" presetClass="entr" presetSubtype="16" fill="hold" grpId="2" nodeType="afterEffect">
                                  <p:stCondLst>
                                    <p:cond delay="0"/>
                                  </p:stCondLst>
                                  <p:iterate>
                                    <p:tmAbs val="0"/>
                                  </p:iterate>
                                  <p:childTnLst>
                                    <p:set>
                                      <p:cBhvr>
                                        <p:cTn id="15" fill="hold"/>
                                        <p:tgtEl>
                                          <p:spTgt spid="850"/>
                                        </p:tgtEl>
                                        <p:attrNameLst>
                                          <p:attrName>style.visibility</p:attrName>
                                        </p:attrNameLst>
                                      </p:cBhvr>
                                      <p:to>
                                        <p:strVal val="visible"/>
                                      </p:to>
                                    </p:set>
                                    <p:anim calcmode="lin" valueType="num">
                                      <p:cBhvr>
                                        <p:cTn id="16" dur="500" fill="hold"/>
                                        <p:tgtEl>
                                          <p:spTgt spid="850"/>
                                        </p:tgtEl>
                                        <p:attrNameLst>
                                          <p:attrName>ppt_w</p:attrName>
                                        </p:attrNameLst>
                                      </p:cBhvr>
                                      <p:tavLst>
                                        <p:tav tm="0">
                                          <p:val>
                                            <p:fltVal val="0"/>
                                          </p:val>
                                        </p:tav>
                                        <p:tav tm="100000">
                                          <p:val>
                                            <p:strVal val="#ppt_w"/>
                                          </p:val>
                                        </p:tav>
                                      </p:tavLst>
                                    </p:anim>
                                    <p:anim calcmode="lin" valueType="num">
                                      <p:cBhvr>
                                        <p:cTn id="17" dur="500" fill="hold"/>
                                        <p:tgtEl>
                                          <p:spTgt spid="850"/>
                                        </p:tgtEl>
                                        <p:attrNameLst>
                                          <p:attrName>ppt_h</p:attrName>
                                        </p:attrNameLst>
                                      </p:cBhvr>
                                      <p:tavLst>
                                        <p:tav tm="0">
                                          <p:val>
                                            <p:fltVal val="0"/>
                                          </p:val>
                                        </p:tav>
                                        <p:tav tm="100000">
                                          <p:val>
                                            <p:strVal val="#ppt_h"/>
                                          </p:val>
                                        </p:tav>
                                      </p:tavLst>
                                    </p:anim>
                                  </p:childTnLst>
                                </p:cTn>
                              </p:par>
                            </p:childTnLst>
                          </p:cTn>
                        </p:par>
                        <p:par>
                          <p:cTn id="18" fill="hold">
                            <p:stCondLst>
                              <p:cond delay="1300"/>
                            </p:stCondLst>
                            <p:childTnLst>
                              <p:par>
                                <p:cTn id="19" presetID="23" presetClass="entr" presetSubtype="16" fill="hold" grpId="3" nodeType="afterEffect">
                                  <p:stCondLst>
                                    <p:cond delay="0"/>
                                  </p:stCondLst>
                                  <p:iterate>
                                    <p:tmAbs val="0"/>
                                  </p:iterate>
                                  <p:childTnLst>
                                    <p:set>
                                      <p:cBhvr>
                                        <p:cTn id="20" fill="hold"/>
                                        <p:tgtEl>
                                          <p:spTgt spid="851"/>
                                        </p:tgtEl>
                                        <p:attrNameLst>
                                          <p:attrName>style.visibility</p:attrName>
                                        </p:attrNameLst>
                                      </p:cBhvr>
                                      <p:to>
                                        <p:strVal val="visible"/>
                                      </p:to>
                                    </p:set>
                                    <p:anim calcmode="lin" valueType="num">
                                      <p:cBhvr>
                                        <p:cTn id="21" dur="500" fill="hold"/>
                                        <p:tgtEl>
                                          <p:spTgt spid="851"/>
                                        </p:tgtEl>
                                        <p:attrNameLst>
                                          <p:attrName>ppt_w</p:attrName>
                                        </p:attrNameLst>
                                      </p:cBhvr>
                                      <p:tavLst>
                                        <p:tav tm="0">
                                          <p:val>
                                            <p:fltVal val="0"/>
                                          </p:val>
                                        </p:tav>
                                        <p:tav tm="100000">
                                          <p:val>
                                            <p:strVal val="#ppt_w"/>
                                          </p:val>
                                        </p:tav>
                                      </p:tavLst>
                                    </p:anim>
                                    <p:anim calcmode="lin" valueType="num">
                                      <p:cBhvr>
                                        <p:cTn id="22" dur="500" fill="hold"/>
                                        <p:tgtEl>
                                          <p:spTgt spid="851"/>
                                        </p:tgtEl>
                                        <p:attrNameLst>
                                          <p:attrName>ppt_h</p:attrName>
                                        </p:attrNameLst>
                                      </p:cBhvr>
                                      <p:tavLst>
                                        <p:tav tm="0">
                                          <p:val>
                                            <p:fltVal val="0"/>
                                          </p:val>
                                        </p:tav>
                                        <p:tav tm="100000">
                                          <p:val>
                                            <p:strVal val="#ppt_h"/>
                                          </p:val>
                                        </p:tav>
                                      </p:tavLst>
                                    </p:anim>
                                  </p:childTnLst>
                                </p:cTn>
                              </p:par>
                            </p:childTnLst>
                          </p:cTn>
                        </p:par>
                        <p:par>
                          <p:cTn id="23" fill="hold">
                            <p:stCondLst>
                              <p:cond delay="1800"/>
                            </p:stCondLst>
                            <p:childTnLst>
                              <p:par>
                                <p:cTn id="24" presetID="23" presetClass="entr" presetSubtype="16" fill="hold" grpId="4" nodeType="afterEffect">
                                  <p:stCondLst>
                                    <p:cond delay="0"/>
                                  </p:stCondLst>
                                  <p:iterate>
                                    <p:tmAbs val="0"/>
                                  </p:iterate>
                                  <p:childTnLst>
                                    <p:set>
                                      <p:cBhvr>
                                        <p:cTn id="25" fill="hold"/>
                                        <p:tgtEl>
                                          <p:spTgt spid="852"/>
                                        </p:tgtEl>
                                        <p:attrNameLst>
                                          <p:attrName>style.visibility</p:attrName>
                                        </p:attrNameLst>
                                      </p:cBhvr>
                                      <p:to>
                                        <p:strVal val="visible"/>
                                      </p:to>
                                    </p:set>
                                    <p:anim calcmode="lin" valueType="num">
                                      <p:cBhvr>
                                        <p:cTn id="26" dur="500" fill="hold"/>
                                        <p:tgtEl>
                                          <p:spTgt spid="852"/>
                                        </p:tgtEl>
                                        <p:attrNameLst>
                                          <p:attrName>ppt_w</p:attrName>
                                        </p:attrNameLst>
                                      </p:cBhvr>
                                      <p:tavLst>
                                        <p:tav tm="0">
                                          <p:val>
                                            <p:fltVal val="0"/>
                                          </p:val>
                                        </p:tav>
                                        <p:tav tm="100000">
                                          <p:val>
                                            <p:strVal val="#ppt_w"/>
                                          </p:val>
                                        </p:tav>
                                      </p:tavLst>
                                    </p:anim>
                                    <p:anim calcmode="lin" valueType="num">
                                      <p:cBhvr>
                                        <p:cTn id="27" dur="500" fill="hold"/>
                                        <p:tgtEl>
                                          <p:spTgt spid="852"/>
                                        </p:tgtEl>
                                        <p:attrNameLst>
                                          <p:attrName>ppt_h</p:attrName>
                                        </p:attrNameLst>
                                      </p:cBhvr>
                                      <p:tavLst>
                                        <p:tav tm="0">
                                          <p:val>
                                            <p:fltVal val="0"/>
                                          </p:val>
                                        </p:tav>
                                        <p:tav tm="100000">
                                          <p:val>
                                            <p:strVal val="#ppt_h"/>
                                          </p:val>
                                        </p:tav>
                                      </p:tavLst>
                                    </p:anim>
                                  </p:childTnLst>
                                </p:cTn>
                              </p:par>
                            </p:childTnLst>
                          </p:cTn>
                        </p:par>
                        <p:par>
                          <p:cTn id="28" fill="hold">
                            <p:stCondLst>
                              <p:cond delay="2300"/>
                            </p:stCondLst>
                            <p:childTnLst>
                              <p:par>
                                <p:cTn id="29" presetID="23" presetClass="entr" presetSubtype="16" fill="hold" grpId="5" nodeType="afterEffect">
                                  <p:stCondLst>
                                    <p:cond delay="0"/>
                                  </p:stCondLst>
                                  <p:iterate>
                                    <p:tmAbs val="0"/>
                                  </p:iterate>
                                  <p:childTnLst>
                                    <p:set>
                                      <p:cBhvr>
                                        <p:cTn id="30" fill="hold"/>
                                        <p:tgtEl>
                                          <p:spTgt spid="853"/>
                                        </p:tgtEl>
                                        <p:attrNameLst>
                                          <p:attrName>style.visibility</p:attrName>
                                        </p:attrNameLst>
                                      </p:cBhvr>
                                      <p:to>
                                        <p:strVal val="visible"/>
                                      </p:to>
                                    </p:set>
                                    <p:anim calcmode="lin" valueType="num">
                                      <p:cBhvr>
                                        <p:cTn id="31" dur="500" fill="hold"/>
                                        <p:tgtEl>
                                          <p:spTgt spid="853"/>
                                        </p:tgtEl>
                                        <p:attrNameLst>
                                          <p:attrName>ppt_w</p:attrName>
                                        </p:attrNameLst>
                                      </p:cBhvr>
                                      <p:tavLst>
                                        <p:tav tm="0">
                                          <p:val>
                                            <p:fltVal val="0"/>
                                          </p:val>
                                        </p:tav>
                                        <p:tav tm="100000">
                                          <p:val>
                                            <p:strVal val="#ppt_w"/>
                                          </p:val>
                                        </p:tav>
                                      </p:tavLst>
                                    </p:anim>
                                    <p:anim calcmode="lin" valueType="num">
                                      <p:cBhvr>
                                        <p:cTn id="32" dur="500" fill="hold"/>
                                        <p:tgtEl>
                                          <p:spTgt spid="853"/>
                                        </p:tgtEl>
                                        <p:attrNameLst>
                                          <p:attrName>ppt_h</p:attrName>
                                        </p:attrNameLst>
                                      </p:cBhvr>
                                      <p:tavLst>
                                        <p:tav tm="0">
                                          <p:val>
                                            <p:fltVal val="0"/>
                                          </p:val>
                                        </p:tav>
                                        <p:tav tm="100000">
                                          <p:val>
                                            <p:strVal val="#ppt_h"/>
                                          </p:val>
                                        </p:tav>
                                      </p:tavLst>
                                    </p:anim>
                                  </p:childTnLst>
                                </p:cTn>
                              </p:par>
                            </p:childTnLst>
                          </p:cTn>
                        </p:par>
                        <p:par>
                          <p:cTn id="33" fill="hold">
                            <p:stCondLst>
                              <p:cond delay="2800"/>
                            </p:stCondLst>
                            <p:childTnLst>
                              <p:par>
                                <p:cTn id="34" presetID="23" presetClass="entr" presetSubtype="16" fill="hold" grpId="6" nodeType="afterEffect">
                                  <p:stCondLst>
                                    <p:cond delay="0"/>
                                  </p:stCondLst>
                                  <p:iterate>
                                    <p:tmAbs val="0"/>
                                  </p:iterate>
                                  <p:childTnLst>
                                    <p:set>
                                      <p:cBhvr>
                                        <p:cTn id="35" fill="hold"/>
                                        <p:tgtEl>
                                          <p:spTgt spid="854"/>
                                        </p:tgtEl>
                                        <p:attrNameLst>
                                          <p:attrName>style.visibility</p:attrName>
                                        </p:attrNameLst>
                                      </p:cBhvr>
                                      <p:to>
                                        <p:strVal val="visible"/>
                                      </p:to>
                                    </p:set>
                                    <p:anim calcmode="lin" valueType="num">
                                      <p:cBhvr>
                                        <p:cTn id="36" dur="500" fill="hold"/>
                                        <p:tgtEl>
                                          <p:spTgt spid="854"/>
                                        </p:tgtEl>
                                        <p:attrNameLst>
                                          <p:attrName>ppt_w</p:attrName>
                                        </p:attrNameLst>
                                      </p:cBhvr>
                                      <p:tavLst>
                                        <p:tav tm="0">
                                          <p:val>
                                            <p:fltVal val="0"/>
                                          </p:val>
                                        </p:tav>
                                        <p:tav tm="100000">
                                          <p:val>
                                            <p:strVal val="#ppt_w"/>
                                          </p:val>
                                        </p:tav>
                                      </p:tavLst>
                                    </p:anim>
                                    <p:anim calcmode="lin" valueType="num">
                                      <p:cBhvr>
                                        <p:cTn id="37" dur="500" fill="hold"/>
                                        <p:tgtEl>
                                          <p:spTgt spid="8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49" grpId="1">
        <p:bldSub>
          <a:bldChart/>
        </p:bldSub>
      </p:bldGraphic>
      <p:bldP spid="850" grpId="2" animBg="1" advAuto="0"/>
      <p:bldP spid="851" grpId="3" animBg="1" advAuto="0"/>
      <p:bldP spid="852" grpId="4" animBg="1" advAuto="0"/>
      <p:bldP spid="853" grpId="5" animBg="1" advAuto="0"/>
      <p:bldP spid="854" grpId="6"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urchase directly from the person who introduced you to ASEA"/>
          <p:cNvSpPr txBox="1">
            <a:spLocks noGrp="1"/>
          </p:cNvSpPr>
          <p:nvPr>
            <p:ph type="title"/>
          </p:nvPr>
        </p:nvSpPr>
        <p:spPr>
          <a:xfrm>
            <a:off x="341844" y="-133065"/>
            <a:ext cx="12321112" cy="2392328"/>
          </a:xfrm>
          <a:prstGeom prst="rect">
            <a:avLst/>
          </a:prstGeom>
        </p:spPr>
        <p:txBody>
          <a:bodyPr lIns="48762" tIns="48762" rIns="48762" bIns="48762">
            <a:normAutofit/>
          </a:bodyPr>
          <a:lstStyle/>
          <a:p>
            <a:pPr defTabSz="684919">
              <a:defRPr sz="5056" spc="505"/>
            </a:pPr>
            <a:r>
              <a:t>Purchase directly from the person who introduced you to ASEA</a:t>
            </a:r>
          </a:p>
        </p:txBody>
      </p:sp>
      <p:pic>
        <p:nvPicPr>
          <p:cNvPr id="859" name="Image" descr="Image"/>
          <p:cNvPicPr>
            <a:picLocks noChangeAspect="1"/>
          </p:cNvPicPr>
          <p:nvPr/>
        </p:nvPicPr>
        <p:blipFill>
          <a:blip r:embed="rId3"/>
          <a:stretch>
            <a:fillRect/>
          </a:stretch>
        </p:blipFill>
        <p:spPr>
          <a:xfrm>
            <a:off x="464198" y="3837147"/>
            <a:ext cx="4615939" cy="4208170"/>
          </a:xfrm>
          <a:prstGeom prst="rect">
            <a:avLst/>
          </a:prstGeom>
          <a:ln w="25400">
            <a:miter lim="400000"/>
          </a:ln>
          <a:effectLst>
            <a:outerShdw blurRad="127000" dist="76200" dir="5520000" rotWithShape="0">
              <a:srgbClr val="000000">
                <a:alpha val="60000"/>
              </a:srgbClr>
            </a:outerShdw>
          </a:effectLst>
        </p:spPr>
      </p:pic>
      <p:sp>
        <p:nvSpPr>
          <p:cNvPr id="860" name="Your ASEA Associate took time to inform you of this life changing technology…"/>
          <p:cNvSpPr txBox="1">
            <a:spLocks noGrp="1"/>
          </p:cNvSpPr>
          <p:nvPr>
            <p:ph type="body" sz="half" idx="1"/>
          </p:nvPr>
        </p:nvSpPr>
        <p:spPr>
          <a:xfrm>
            <a:off x="5639464" y="3142762"/>
            <a:ext cx="6830849" cy="4114072"/>
          </a:xfrm>
          <a:prstGeom prst="rect">
            <a:avLst/>
          </a:prstGeom>
        </p:spPr>
        <p:txBody>
          <a:bodyPr/>
          <a:lstStyle/>
          <a:p>
            <a:pPr marL="235726" indent="-235726" defTabSz="487643">
              <a:defRPr sz="2600">
                <a:solidFill>
                  <a:srgbClr val="404040"/>
                </a:solidFill>
                <a:latin typeface="ApexNew-Book"/>
                <a:ea typeface="ApexNew-Book"/>
                <a:cs typeface="ApexNew-Book"/>
                <a:sym typeface="ApexNew-Book"/>
              </a:defRPr>
            </a:pPr>
            <a:r>
              <a:t>Your ASEA Associate took time to inform you of this life changing technology </a:t>
            </a:r>
          </a:p>
          <a:p>
            <a:pPr marL="235726" indent="-235726" defTabSz="487643">
              <a:defRPr sz="2600">
                <a:solidFill>
                  <a:srgbClr val="404040"/>
                </a:solidFill>
                <a:latin typeface="ApexNew-Book"/>
                <a:ea typeface="ApexNew-Book"/>
                <a:cs typeface="ApexNew-Book"/>
                <a:sym typeface="ApexNew-Book"/>
              </a:defRPr>
            </a:pPr>
            <a:r>
              <a:t>Build up Loyalty Rewards with ASEA, which means FREE product</a:t>
            </a:r>
          </a:p>
          <a:p>
            <a:pPr marL="235726" indent="-235726" defTabSz="487643">
              <a:defRPr sz="2600">
                <a:solidFill>
                  <a:srgbClr val="404040"/>
                </a:solidFill>
                <a:latin typeface="ApexNew-Book"/>
                <a:ea typeface="ApexNew-Book"/>
                <a:cs typeface="ApexNew-Book"/>
                <a:sym typeface="ApexNew-Book"/>
              </a:defRPr>
            </a:pPr>
            <a:r>
              <a:t>Warranty is not valid for sales from non-ASEA buying sites</a:t>
            </a:r>
          </a:p>
          <a:p>
            <a:pPr marL="235726" indent="-235726" defTabSz="487643">
              <a:defRPr sz="2600">
                <a:solidFill>
                  <a:srgbClr val="404040"/>
                </a:solidFill>
                <a:latin typeface="ApexNew-Book"/>
                <a:ea typeface="ApexNew-Book"/>
                <a:cs typeface="ApexNew-Book"/>
                <a:sym typeface="ApexNew-Book"/>
              </a:defRPr>
            </a:pPr>
            <a:r>
              <a:t>Products sold from non-ASEA online re-seller sites can be fraudulent orders that were purchased with stolen credit cards.</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 name="iStock1554388househand.jpg" descr="iStock1554388househand.jpg"/>
          <p:cNvPicPr>
            <a:picLocks/>
          </p:cNvPicPr>
          <p:nvPr/>
        </p:nvPicPr>
        <p:blipFill>
          <a:blip r:embed="rId3"/>
          <a:stretch>
            <a:fillRect/>
          </a:stretch>
        </p:blipFill>
        <p:spPr>
          <a:xfrm>
            <a:off x="14793" y="-155102"/>
            <a:ext cx="12975214" cy="10063804"/>
          </a:xfrm>
          <a:prstGeom prst="rect">
            <a:avLst/>
          </a:prstGeom>
          <a:ln w="12700">
            <a:miter lim="400000"/>
          </a:ln>
          <a:effectLst>
            <a:outerShdw blurRad="76200" dist="63500" dir="5400000" rotWithShape="0">
              <a:srgbClr val="000000">
                <a:alpha val="45000"/>
              </a:srgbClr>
            </a:outerShdw>
          </a:effectLst>
        </p:spPr>
      </p:pic>
      <p:sp>
        <p:nvSpPr>
          <p:cNvPr id="865" name="“There is nothing better than making a living while making a difference.”"/>
          <p:cNvSpPr txBox="1"/>
          <p:nvPr/>
        </p:nvSpPr>
        <p:spPr>
          <a:xfrm>
            <a:off x="3422649" y="3521268"/>
            <a:ext cx="6007101" cy="363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457200">
              <a:buClr>
                <a:srgbClr val="002F73"/>
              </a:buClr>
              <a:buFont typeface="Lucida Grande"/>
              <a:defRPr sz="4800">
                <a:solidFill>
                  <a:srgbClr val="002F73"/>
                </a:solidFill>
                <a:uFill>
                  <a:solidFill>
                    <a:srgbClr val="002F73"/>
                  </a:solidFill>
                </a:uFill>
                <a:latin typeface="Lucida Grande"/>
                <a:ea typeface="Lucida Grande"/>
                <a:cs typeface="Lucida Grande"/>
                <a:sym typeface="Lucida Grande"/>
              </a:defRPr>
            </a:lvl1pPr>
          </a:lstStyle>
          <a:p>
            <a:pPr>
              <a:defRPr sz="1800">
                <a:solidFill>
                  <a:srgbClr val="000000"/>
                </a:solidFill>
                <a:uFill>
                  <a:solidFill>
                    <a:srgbClr val="000000"/>
                  </a:solidFill>
                </a:uFill>
                <a:latin typeface="Arial"/>
                <a:ea typeface="Arial"/>
                <a:cs typeface="Arial"/>
                <a:sym typeface="Arial"/>
              </a:defRPr>
            </a:pPr>
            <a:r>
              <a:rPr sz="4800">
                <a:solidFill>
                  <a:srgbClr val="002F73"/>
                </a:solidFill>
                <a:uFill>
                  <a:solidFill>
                    <a:srgbClr val="002F73"/>
                  </a:solidFill>
                </a:uFill>
                <a:latin typeface="Lucida Grande"/>
                <a:ea typeface="Lucida Grande"/>
                <a:cs typeface="Lucida Grande"/>
                <a:sym typeface="Lucida Grande"/>
              </a:rPr>
              <a:t>“There is nothing better than making a living while making a difference.”</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64"/>
                                        </p:tgtEl>
                                        <p:attrNameLst>
                                          <p:attrName>style.visibility</p:attrName>
                                        </p:attrNameLst>
                                      </p:cBhvr>
                                      <p:to>
                                        <p:strVal val="visible"/>
                                      </p:to>
                                    </p:set>
                                    <p:anim calcmode="lin" valueType="num">
                                      <p:cBhvr>
                                        <p:cTn id="7" dur="2000" fill="hold"/>
                                        <p:tgtEl>
                                          <p:spTgt spid="864"/>
                                        </p:tgtEl>
                                        <p:attrNameLst>
                                          <p:attrName>ppt_w</p:attrName>
                                        </p:attrNameLst>
                                      </p:cBhvr>
                                      <p:tavLst>
                                        <p:tav tm="0">
                                          <p:val>
                                            <p:fltVal val="0"/>
                                          </p:val>
                                        </p:tav>
                                        <p:tav tm="100000">
                                          <p:val>
                                            <p:strVal val="#ppt_w"/>
                                          </p:val>
                                        </p:tav>
                                      </p:tavLst>
                                    </p:anim>
                                    <p:anim calcmode="lin" valueType="num">
                                      <p:cBhvr>
                                        <p:cTn id="8" dur="2000" fill="hold"/>
                                        <p:tgtEl>
                                          <p:spTgt spid="864"/>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10" presetClass="entr" fill="hold" grpId="2" nodeType="afterEffect">
                                  <p:stCondLst>
                                    <p:cond delay="0"/>
                                  </p:stCondLst>
                                  <p:iterate type="lt">
                                    <p:tmAbs val="0"/>
                                  </p:iterate>
                                  <p:childTnLst>
                                    <p:set>
                                      <p:cBhvr>
                                        <p:cTn id="11" fill="hold"/>
                                        <p:tgtEl>
                                          <p:spTgt spid="865"/>
                                        </p:tgtEl>
                                        <p:attrNameLst>
                                          <p:attrName>style.visibility</p:attrName>
                                        </p:attrNameLst>
                                      </p:cBhvr>
                                      <p:to>
                                        <p:strVal val="visible"/>
                                      </p:to>
                                    </p:set>
                                    <p:animEffect transition="in" filter="fade">
                                      <p:cBhvr>
                                        <p:cTn id="12" dur="1000"/>
                                        <p:tgtEl>
                                          <p:spTgt spid="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1" animBg="1" advAuto="0"/>
      <p:bldP spid="865"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 name="world hads globe.jpg" descr="world hads globe.jpg"/>
          <p:cNvPicPr>
            <a:picLocks noChangeAspect="1"/>
          </p:cNvPicPr>
          <p:nvPr/>
        </p:nvPicPr>
        <p:blipFill>
          <a:blip r:embed="rId3"/>
          <a:stretch>
            <a:fillRect/>
          </a:stretch>
        </p:blipFill>
        <p:spPr>
          <a:xfrm>
            <a:off x="1466850" y="12700"/>
            <a:ext cx="10071100" cy="9728201"/>
          </a:xfrm>
          <a:prstGeom prst="rect">
            <a:avLst/>
          </a:prstGeom>
          <a:ln w="12700">
            <a:miter lim="400000"/>
          </a:ln>
        </p:spPr>
      </p:pic>
      <p:sp>
        <p:nvSpPr>
          <p:cNvPr id="870" name="ASEA is changing the world one cell at a time"/>
          <p:cNvSpPr txBox="1"/>
          <p:nvPr/>
        </p:nvSpPr>
        <p:spPr>
          <a:xfrm>
            <a:off x="2263055" y="2925233"/>
            <a:ext cx="8275490" cy="2659196"/>
          </a:xfrm>
          <a:prstGeom prst="rect">
            <a:avLst/>
          </a:prstGeom>
          <a:ln w="12700">
            <a:miter lim="400000"/>
          </a:ln>
          <a:effectLst>
            <a:outerShdw blurRad="88900" dist="62341" dir="5520000" rotWithShape="0">
              <a:srgbClr val="FFFFFF">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502412">
              <a:defRPr sz="5590" spc="559">
                <a:solidFill>
                  <a:srgbClr val="011993"/>
                </a:solidFill>
                <a:latin typeface="Helvetica"/>
                <a:ea typeface="Helvetica"/>
                <a:cs typeface="Helvetica"/>
                <a:sym typeface="Helvetica"/>
              </a:defRPr>
            </a:lvl1pPr>
          </a:lstStyle>
          <a:p>
            <a:r>
              <a:t>ASEA is changing the world one cell at a time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70"/>
                                        </p:tgtEl>
                                        <p:attrNameLst>
                                          <p:attrName>style.visibility</p:attrName>
                                        </p:attrNameLst>
                                      </p:cBhvr>
                                      <p:to>
                                        <p:strVal val="visible"/>
                                      </p:to>
                                    </p:set>
                                    <p:animEffect transition="in" filter="fade">
                                      <p:cBhvr>
                                        <p:cTn id="7" dur="75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 name="image.jpg" descr="image.jpg"/>
          <p:cNvPicPr>
            <a:picLocks/>
          </p:cNvPicPr>
          <p:nvPr/>
        </p:nvPicPr>
        <p:blipFill>
          <a:blip r:embed="rId3"/>
          <a:stretch>
            <a:fillRect/>
          </a:stretch>
        </p:blipFill>
        <p:spPr>
          <a:xfrm>
            <a:off x="0" y="0"/>
            <a:ext cx="13004800" cy="9753600"/>
          </a:xfrm>
          <a:prstGeom prst="rect">
            <a:avLst/>
          </a:prstGeom>
          <a:ln w="12700">
            <a:miter lim="400000"/>
          </a:ln>
        </p:spPr>
      </p:pic>
      <p:pic>
        <p:nvPicPr>
          <p:cNvPr id="875" name="iStock4121485XS_globe.jpg" descr="iStock4121485XS_globe.jpg"/>
          <p:cNvPicPr>
            <a:picLocks/>
          </p:cNvPicPr>
          <p:nvPr/>
        </p:nvPicPr>
        <p:blipFill>
          <a:blip r:embed="rId4">
            <a:alphaModFix amt="54000"/>
          </a:blip>
          <a:stretch>
            <a:fillRect/>
          </a:stretch>
        </p:blipFill>
        <p:spPr>
          <a:xfrm>
            <a:off x="5468033" y="286676"/>
            <a:ext cx="7203497" cy="9584480"/>
          </a:xfrm>
          <a:prstGeom prst="rect">
            <a:avLst/>
          </a:prstGeom>
        </p:spPr>
      </p:pic>
      <p:sp>
        <p:nvSpPr>
          <p:cNvPr id="876" name="You Can Change Your Life…"/>
          <p:cNvSpPr txBox="1">
            <a:spLocks noGrp="1"/>
          </p:cNvSpPr>
          <p:nvPr>
            <p:ph type="title"/>
          </p:nvPr>
        </p:nvSpPr>
        <p:spPr>
          <a:xfrm>
            <a:off x="474023" y="3771748"/>
            <a:ext cx="7866262" cy="4127501"/>
          </a:xfrm>
          <a:prstGeom prst="rect">
            <a:avLst/>
          </a:prstGeom>
        </p:spPr>
        <p:txBody>
          <a:bodyPr/>
          <a:lstStyle/>
          <a:p>
            <a:pPr marL="0" marR="0" defTabSz="866986">
              <a:defRPr sz="6400" spc="640">
                <a:solidFill>
                  <a:srgbClr val="0071AD"/>
                </a:solidFill>
                <a:uFillTx/>
                <a:latin typeface="Helvetica Light"/>
                <a:ea typeface="Helvetica Light"/>
                <a:cs typeface="Helvetica Light"/>
                <a:sym typeface="Helvetica Light"/>
              </a:defRPr>
            </a:pPr>
            <a:r>
              <a:t>You Can Change Your Life</a:t>
            </a:r>
          </a:p>
          <a:p>
            <a:pPr marL="0" marR="0" defTabSz="866986">
              <a:defRPr sz="6400" spc="640">
                <a:solidFill>
                  <a:srgbClr val="0071AD"/>
                </a:solidFill>
                <a:uFillTx/>
                <a:latin typeface="Helvetica Light"/>
                <a:ea typeface="Helvetica Light"/>
                <a:cs typeface="Helvetica Light"/>
                <a:sym typeface="Helvetica Light"/>
              </a:defRPr>
            </a:pPr>
            <a:r>
              <a:t>with </a:t>
            </a:r>
          </a:p>
          <a:p>
            <a:pPr marL="0" marR="0" defTabSz="866986">
              <a:defRPr sz="6400" spc="640">
                <a:solidFill>
                  <a:srgbClr val="0071AD"/>
                </a:solidFill>
                <a:uFillTx/>
                <a:latin typeface="Helvetica Light"/>
                <a:ea typeface="Helvetica Light"/>
                <a:cs typeface="Helvetica Light"/>
                <a:sym typeface="Helvetica Light"/>
              </a:defRPr>
            </a:pPr>
            <a:r>
              <a:t>ASEA</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75"/>
                                        </p:tgtEl>
                                        <p:attrNameLst>
                                          <p:attrName>style.visibility</p:attrName>
                                        </p:attrNameLst>
                                      </p:cBhvr>
                                      <p:to>
                                        <p:strVal val="visible"/>
                                      </p:to>
                                    </p:set>
                                    <p:anim calcmode="lin" valueType="num">
                                      <p:cBhvr>
                                        <p:cTn id="7" dur="1500" fill="hold"/>
                                        <p:tgtEl>
                                          <p:spTgt spid="875"/>
                                        </p:tgtEl>
                                        <p:attrNameLst>
                                          <p:attrName>ppt_w</p:attrName>
                                        </p:attrNameLst>
                                      </p:cBhvr>
                                      <p:tavLst>
                                        <p:tav tm="0">
                                          <p:val>
                                            <p:fltVal val="0"/>
                                          </p:val>
                                        </p:tav>
                                        <p:tav tm="100000">
                                          <p:val>
                                            <p:strVal val="#ppt_w"/>
                                          </p:val>
                                        </p:tav>
                                      </p:tavLst>
                                    </p:anim>
                                    <p:anim calcmode="lin" valueType="num">
                                      <p:cBhvr>
                                        <p:cTn id="8" dur="1500" fill="hold"/>
                                        <p:tgtEl>
                                          <p:spTgt spid="8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ASEA Founders turned down offer from Pharmaceutical Company"/>
          <p:cNvSpPr txBox="1">
            <a:spLocks noGrp="1"/>
          </p:cNvSpPr>
          <p:nvPr>
            <p:ph type="title"/>
          </p:nvPr>
        </p:nvSpPr>
        <p:spPr>
          <a:xfrm>
            <a:off x="650239" y="403049"/>
            <a:ext cx="11704322" cy="1772757"/>
          </a:xfrm>
          <a:prstGeom prst="rect">
            <a:avLst/>
          </a:prstGeom>
        </p:spPr>
        <p:txBody>
          <a:bodyPr>
            <a:normAutofit/>
          </a:bodyPr>
          <a:lstStyle/>
          <a:p>
            <a:pPr defTabSz="823637">
              <a:lnSpc>
                <a:spcPct val="90000"/>
              </a:lnSpc>
              <a:defRPr sz="4845" spc="484"/>
            </a:pPr>
            <a:r>
              <a:t>ASEA Founders turned down offer from Pharmaceutical Company</a:t>
            </a:r>
          </a:p>
        </p:txBody>
      </p:sp>
      <p:grpSp>
        <p:nvGrpSpPr>
          <p:cNvPr id="131" name="Group"/>
          <p:cNvGrpSpPr/>
          <p:nvPr/>
        </p:nvGrpSpPr>
        <p:grpSpPr>
          <a:xfrm>
            <a:off x="2860557" y="2940467"/>
            <a:ext cx="3265377" cy="5315052"/>
            <a:chOff x="0" y="-50799"/>
            <a:chExt cx="3265376" cy="5315051"/>
          </a:xfrm>
        </p:grpSpPr>
        <p:sp>
          <p:nvSpPr>
            <p:cNvPr id="127" name="Verdis Norton"/>
            <p:cNvSpPr txBox="1"/>
            <p:nvPr/>
          </p:nvSpPr>
          <p:spPr>
            <a:xfrm>
              <a:off x="0" y="4446663"/>
              <a:ext cx="3265377" cy="817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Verdis Norton</a:t>
              </a:r>
            </a:p>
          </p:txBody>
        </p:sp>
        <p:grpSp>
          <p:nvGrpSpPr>
            <p:cNvPr id="130" name="17.8x10@72dpi.jpg"/>
            <p:cNvGrpSpPr/>
            <p:nvPr/>
          </p:nvGrpSpPr>
          <p:grpSpPr>
            <a:xfrm>
              <a:off x="84349" y="-50800"/>
              <a:ext cx="3126197" cy="4368300"/>
              <a:chOff x="0" y="0"/>
              <a:chExt cx="3126195" cy="4368299"/>
            </a:xfrm>
          </p:grpSpPr>
          <p:pic>
            <p:nvPicPr>
              <p:cNvPr id="129" name="17.8x10@72dpi.jpg" descr="17.8x10@72dpi.jpg"/>
              <p:cNvPicPr>
                <a:picLocks noChangeAspect="1"/>
              </p:cNvPicPr>
              <p:nvPr/>
            </p:nvPicPr>
            <p:blipFill>
              <a:blip r:embed="rId3"/>
              <a:srcRect l="9455" t="3530" r="8443" b="3860"/>
              <a:stretch>
                <a:fillRect/>
              </a:stretch>
            </p:blipFill>
            <p:spPr>
              <a:xfrm>
                <a:off x="50800" y="50800"/>
                <a:ext cx="3024597" cy="4266700"/>
              </a:xfrm>
              <a:prstGeom prst="rect">
                <a:avLst/>
              </a:prstGeom>
              <a:ln>
                <a:noFill/>
              </a:ln>
              <a:effectLst/>
            </p:spPr>
          </p:pic>
          <p:pic>
            <p:nvPicPr>
              <p:cNvPr id="128" name="17.8x10@72dpi.jpg" descr="17.8x10@72dpi.jpg"/>
              <p:cNvPicPr>
                <a:picLocks/>
              </p:cNvPicPr>
              <p:nvPr/>
            </p:nvPicPr>
            <p:blipFill>
              <a:blip r:embed="rId4"/>
              <a:stretch>
                <a:fillRect/>
              </a:stretch>
            </p:blipFill>
            <p:spPr>
              <a:xfrm>
                <a:off x="0" y="0"/>
                <a:ext cx="3126196" cy="4368300"/>
              </a:xfrm>
              <a:prstGeom prst="rect">
                <a:avLst/>
              </a:prstGeom>
              <a:effectLst/>
            </p:spPr>
          </p:pic>
        </p:grpSp>
      </p:grpSp>
      <p:grpSp>
        <p:nvGrpSpPr>
          <p:cNvPr id="136" name="Group"/>
          <p:cNvGrpSpPr/>
          <p:nvPr/>
        </p:nvGrpSpPr>
        <p:grpSpPr>
          <a:xfrm>
            <a:off x="7488278" y="2884833"/>
            <a:ext cx="3132077" cy="5426320"/>
            <a:chOff x="-11038" y="-50799"/>
            <a:chExt cx="3132076" cy="5426319"/>
          </a:xfrm>
        </p:grpSpPr>
        <p:sp>
          <p:nvSpPr>
            <p:cNvPr id="132" name="Tyler Norton"/>
            <p:cNvSpPr txBox="1"/>
            <p:nvPr/>
          </p:nvSpPr>
          <p:spPr>
            <a:xfrm>
              <a:off x="0" y="4446663"/>
              <a:ext cx="3095002" cy="9288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Tyler Norton</a:t>
              </a:r>
            </a:p>
          </p:txBody>
        </p:sp>
        <p:grpSp>
          <p:nvGrpSpPr>
            <p:cNvPr id="135" name="image101.jpeg"/>
            <p:cNvGrpSpPr/>
            <p:nvPr/>
          </p:nvGrpSpPr>
          <p:grpSpPr>
            <a:xfrm>
              <a:off x="-11039" y="-50800"/>
              <a:ext cx="3132077" cy="4349098"/>
              <a:chOff x="0" y="0"/>
              <a:chExt cx="3132076" cy="4349097"/>
            </a:xfrm>
          </p:grpSpPr>
          <p:pic>
            <p:nvPicPr>
              <p:cNvPr id="134" name="image101.jpeg" descr="image101.jpeg"/>
              <p:cNvPicPr>
                <a:picLocks noChangeAspect="1"/>
              </p:cNvPicPr>
              <p:nvPr/>
            </p:nvPicPr>
            <p:blipFill>
              <a:blip r:embed="rId5"/>
              <a:srcRect t="719" r="4817"/>
              <a:stretch>
                <a:fillRect/>
              </a:stretch>
            </p:blipFill>
            <p:spPr>
              <a:xfrm>
                <a:off x="50800" y="50800"/>
                <a:ext cx="3030477" cy="4247498"/>
              </a:xfrm>
              <a:prstGeom prst="rect">
                <a:avLst/>
              </a:prstGeom>
              <a:ln>
                <a:noFill/>
              </a:ln>
              <a:effectLst/>
            </p:spPr>
          </p:pic>
          <p:pic>
            <p:nvPicPr>
              <p:cNvPr id="133" name="image101.jpeg" descr="image101.jpeg"/>
              <p:cNvPicPr>
                <a:picLocks/>
              </p:cNvPicPr>
              <p:nvPr/>
            </p:nvPicPr>
            <p:blipFill>
              <a:blip r:embed="rId6"/>
              <a:stretch>
                <a:fillRect/>
              </a:stretch>
            </p:blipFill>
            <p:spPr>
              <a:xfrm>
                <a:off x="-1" y="0"/>
                <a:ext cx="3132078" cy="4349098"/>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2" name="Group"/>
          <p:cNvGrpSpPr/>
          <p:nvPr/>
        </p:nvGrpSpPr>
        <p:grpSpPr>
          <a:xfrm>
            <a:off x="4782116" y="2261129"/>
            <a:ext cx="5588001" cy="4264096"/>
            <a:chOff x="0" y="25400"/>
            <a:chExt cx="5588000" cy="4264095"/>
          </a:xfrm>
        </p:grpSpPr>
        <p:pic>
          <p:nvPicPr>
            <p:cNvPr id="140" name="image.png" descr="image.png"/>
            <p:cNvPicPr>
              <a:picLocks/>
            </p:cNvPicPr>
            <p:nvPr/>
          </p:nvPicPr>
          <p:blipFill>
            <a:blip r:embed="rId3"/>
            <a:stretch>
              <a:fillRect/>
            </a:stretch>
          </p:blipFill>
          <p:spPr>
            <a:xfrm>
              <a:off x="0" y="1622495"/>
              <a:ext cx="4445000" cy="2667001"/>
            </a:xfrm>
            <a:prstGeom prst="rect">
              <a:avLst/>
            </a:prstGeom>
            <a:ln w="12700" cap="flat">
              <a:noFill/>
              <a:miter lim="400000"/>
            </a:ln>
            <a:effectLst/>
          </p:spPr>
        </p:pic>
        <p:pic>
          <p:nvPicPr>
            <p:cNvPr id="141" name="droppedImage.png" descr="droppedImage.png"/>
            <p:cNvPicPr>
              <a:picLocks/>
            </p:cNvPicPr>
            <p:nvPr/>
          </p:nvPicPr>
          <p:blipFill>
            <a:blip r:embed="rId4">
              <a:alphaModFix amt="77000"/>
            </a:blip>
            <a:stretch>
              <a:fillRect/>
            </a:stretch>
          </p:blipFill>
          <p:spPr>
            <a:xfrm>
              <a:off x="2540000" y="25400"/>
              <a:ext cx="3048000" cy="4165600"/>
            </a:xfrm>
            <a:prstGeom prst="rect">
              <a:avLst/>
            </a:prstGeom>
            <a:effectLst/>
          </p:spPr>
        </p:pic>
      </p:grpSp>
      <p:pic>
        <p:nvPicPr>
          <p:cNvPr id="143" name="NoSign not.jpg" descr="NoSign not.jpg"/>
          <p:cNvPicPr>
            <a:picLocks noChangeAspect="1"/>
          </p:cNvPicPr>
          <p:nvPr/>
        </p:nvPicPr>
        <p:blipFill>
          <a:blip r:embed="rId5">
            <a:alphaModFix amt="33993"/>
          </a:blip>
          <a:srcRect l="4717" t="13830" r="6835" b="9342"/>
          <a:stretch>
            <a:fillRect/>
          </a:stretch>
        </p:blipFill>
        <p:spPr>
          <a:xfrm>
            <a:off x="5394061" y="2139932"/>
            <a:ext cx="4389512" cy="4439445"/>
          </a:xfrm>
          <a:custGeom>
            <a:avLst/>
            <a:gdLst/>
            <a:ahLst/>
            <a:cxnLst>
              <a:cxn ang="0">
                <a:pos x="wd2" y="hd2"/>
              </a:cxn>
              <a:cxn ang="5400000">
                <a:pos x="wd2" y="hd2"/>
              </a:cxn>
              <a:cxn ang="10800000">
                <a:pos x="wd2" y="hd2"/>
              </a:cxn>
              <a:cxn ang="16200000">
                <a:pos x="wd2" y="hd2"/>
              </a:cxn>
            </a:cxnLst>
            <a:rect l="0" t="0" r="r" b="b"/>
            <a:pathLst>
              <a:path w="21599" h="21600" extrusionOk="0">
                <a:moveTo>
                  <a:pt x="10658" y="0"/>
                </a:moveTo>
                <a:lnTo>
                  <a:pt x="10246" y="4"/>
                </a:lnTo>
                <a:lnTo>
                  <a:pt x="9871" y="19"/>
                </a:lnTo>
                <a:lnTo>
                  <a:pt x="9561" y="42"/>
                </a:lnTo>
                <a:lnTo>
                  <a:pt x="9217" y="93"/>
                </a:lnTo>
                <a:lnTo>
                  <a:pt x="8817" y="168"/>
                </a:lnTo>
                <a:lnTo>
                  <a:pt x="8415" y="259"/>
                </a:lnTo>
                <a:lnTo>
                  <a:pt x="8065" y="351"/>
                </a:lnTo>
                <a:lnTo>
                  <a:pt x="7811" y="427"/>
                </a:lnTo>
                <a:lnTo>
                  <a:pt x="7487" y="521"/>
                </a:lnTo>
                <a:lnTo>
                  <a:pt x="7067" y="657"/>
                </a:lnTo>
                <a:lnTo>
                  <a:pt x="6647" y="809"/>
                </a:lnTo>
                <a:lnTo>
                  <a:pt x="6290" y="958"/>
                </a:lnTo>
                <a:lnTo>
                  <a:pt x="6057" y="1076"/>
                </a:lnTo>
                <a:lnTo>
                  <a:pt x="5645" y="1327"/>
                </a:lnTo>
                <a:lnTo>
                  <a:pt x="5140" y="1601"/>
                </a:lnTo>
                <a:lnTo>
                  <a:pt x="4839" y="1778"/>
                </a:lnTo>
                <a:lnTo>
                  <a:pt x="4589" y="1954"/>
                </a:lnTo>
                <a:lnTo>
                  <a:pt x="4353" y="2147"/>
                </a:lnTo>
                <a:lnTo>
                  <a:pt x="4081" y="2367"/>
                </a:lnTo>
                <a:lnTo>
                  <a:pt x="3749" y="2651"/>
                </a:lnTo>
                <a:lnTo>
                  <a:pt x="3374" y="3008"/>
                </a:lnTo>
                <a:lnTo>
                  <a:pt x="2978" y="3412"/>
                </a:lnTo>
                <a:lnTo>
                  <a:pt x="2595" y="3825"/>
                </a:lnTo>
                <a:lnTo>
                  <a:pt x="2249" y="4225"/>
                </a:lnTo>
                <a:lnTo>
                  <a:pt x="1966" y="4578"/>
                </a:lnTo>
                <a:lnTo>
                  <a:pt x="1775" y="4851"/>
                </a:lnTo>
                <a:lnTo>
                  <a:pt x="1703" y="5019"/>
                </a:lnTo>
                <a:lnTo>
                  <a:pt x="1640" y="5136"/>
                </a:lnTo>
                <a:lnTo>
                  <a:pt x="1498" y="5324"/>
                </a:lnTo>
                <a:lnTo>
                  <a:pt x="1357" y="5507"/>
                </a:lnTo>
                <a:lnTo>
                  <a:pt x="1296" y="5621"/>
                </a:lnTo>
                <a:lnTo>
                  <a:pt x="1267" y="5700"/>
                </a:lnTo>
                <a:lnTo>
                  <a:pt x="1193" y="5799"/>
                </a:lnTo>
                <a:lnTo>
                  <a:pt x="1076" y="5986"/>
                </a:lnTo>
                <a:lnTo>
                  <a:pt x="945" y="6276"/>
                </a:lnTo>
                <a:lnTo>
                  <a:pt x="742" y="6814"/>
                </a:lnTo>
                <a:lnTo>
                  <a:pt x="582" y="7266"/>
                </a:lnTo>
                <a:lnTo>
                  <a:pt x="486" y="7579"/>
                </a:lnTo>
                <a:lnTo>
                  <a:pt x="465" y="7712"/>
                </a:lnTo>
                <a:lnTo>
                  <a:pt x="427" y="7830"/>
                </a:lnTo>
                <a:lnTo>
                  <a:pt x="355" y="8017"/>
                </a:lnTo>
                <a:lnTo>
                  <a:pt x="279" y="8342"/>
                </a:lnTo>
                <a:lnTo>
                  <a:pt x="201" y="8695"/>
                </a:lnTo>
                <a:lnTo>
                  <a:pt x="133" y="8948"/>
                </a:lnTo>
                <a:lnTo>
                  <a:pt x="72" y="9163"/>
                </a:lnTo>
                <a:lnTo>
                  <a:pt x="33" y="9479"/>
                </a:lnTo>
                <a:lnTo>
                  <a:pt x="10" y="9927"/>
                </a:lnTo>
                <a:cubicBezTo>
                  <a:pt x="7" y="10195"/>
                  <a:pt x="1" y="10304"/>
                  <a:pt x="0" y="10786"/>
                </a:cubicBezTo>
                <a:cubicBezTo>
                  <a:pt x="-1" y="11073"/>
                  <a:pt x="5" y="11242"/>
                  <a:pt x="8" y="11468"/>
                </a:cubicBezTo>
                <a:lnTo>
                  <a:pt x="33" y="11988"/>
                </a:lnTo>
                <a:lnTo>
                  <a:pt x="86" y="12484"/>
                </a:lnTo>
                <a:lnTo>
                  <a:pt x="154" y="12793"/>
                </a:lnTo>
                <a:lnTo>
                  <a:pt x="209" y="12967"/>
                </a:lnTo>
                <a:lnTo>
                  <a:pt x="246" y="13150"/>
                </a:lnTo>
                <a:lnTo>
                  <a:pt x="283" y="13347"/>
                </a:lnTo>
                <a:lnTo>
                  <a:pt x="340" y="13554"/>
                </a:lnTo>
                <a:lnTo>
                  <a:pt x="427" y="13834"/>
                </a:lnTo>
                <a:lnTo>
                  <a:pt x="545" y="14204"/>
                </a:lnTo>
                <a:lnTo>
                  <a:pt x="716" y="14737"/>
                </a:lnTo>
                <a:lnTo>
                  <a:pt x="880" y="15179"/>
                </a:lnTo>
                <a:lnTo>
                  <a:pt x="1017" y="15506"/>
                </a:lnTo>
                <a:lnTo>
                  <a:pt x="1123" y="15680"/>
                </a:lnTo>
                <a:lnTo>
                  <a:pt x="1197" y="15782"/>
                </a:lnTo>
                <a:lnTo>
                  <a:pt x="1228" y="15865"/>
                </a:lnTo>
                <a:lnTo>
                  <a:pt x="1252" y="15925"/>
                </a:lnTo>
                <a:lnTo>
                  <a:pt x="1314" y="16035"/>
                </a:lnTo>
                <a:lnTo>
                  <a:pt x="1402" y="16184"/>
                </a:lnTo>
                <a:lnTo>
                  <a:pt x="1509" y="16350"/>
                </a:lnTo>
                <a:lnTo>
                  <a:pt x="1623" y="16518"/>
                </a:lnTo>
                <a:lnTo>
                  <a:pt x="1728" y="16670"/>
                </a:lnTo>
                <a:lnTo>
                  <a:pt x="1818" y="16790"/>
                </a:lnTo>
                <a:lnTo>
                  <a:pt x="1880" y="16861"/>
                </a:lnTo>
                <a:lnTo>
                  <a:pt x="1935" y="16925"/>
                </a:lnTo>
                <a:lnTo>
                  <a:pt x="2027" y="17045"/>
                </a:lnTo>
                <a:lnTo>
                  <a:pt x="2146" y="17207"/>
                </a:lnTo>
                <a:lnTo>
                  <a:pt x="2281" y="17390"/>
                </a:lnTo>
                <a:lnTo>
                  <a:pt x="2470" y="17634"/>
                </a:lnTo>
                <a:lnTo>
                  <a:pt x="2732" y="17931"/>
                </a:lnTo>
                <a:lnTo>
                  <a:pt x="3038" y="18257"/>
                </a:lnTo>
                <a:lnTo>
                  <a:pt x="3366" y="18590"/>
                </a:lnTo>
                <a:lnTo>
                  <a:pt x="3691" y="18900"/>
                </a:lnTo>
                <a:lnTo>
                  <a:pt x="3987" y="19171"/>
                </a:lnTo>
                <a:lnTo>
                  <a:pt x="4232" y="19374"/>
                </a:lnTo>
                <a:lnTo>
                  <a:pt x="4399" y="19486"/>
                </a:lnTo>
                <a:lnTo>
                  <a:pt x="4562" y="19580"/>
                </a:lnTo>
                <a:lnTo>
                  <a:pt x="4630" y="19659"/>
                </a:lnTo>
                <a:lnTo>
                  <a:pt x="4704" y="19740"/>
                </a:lnTo>
                <a:lnTo>
                  <a:pt x="4884" y="19843"/>
                </a:lnTo>
                <a:lnTo>
                  <a:pt x="5144" y="19974"/>
                </a:lnTo>
                <a:lnTo>
                  <a:pt x="5411" y="20129"/>
                </a:lnTo>
                <a:lnTo>
                  <a:pt x="5692" y="20300"/>
                </a:lnTo>
                <a:lnTo>
                  <a:pt x="5891" y="20418"/>
                </a:lnTo>
                <a:lnTo>
                  <a:pt x="6073" y="20517"/>
                </a:lnTo>
                <a:lnTo>
                  <a:pt x="6296" y="20633"/>
                </a:lnTo>
                <a:lnTo>
                  <a:pt x="6676" y="20806"/>
                </a:lnTo>
                <a:lnTo>
                  <a:pt x="7106" y="20972"/>
                </a:lnTo>
                <a:lnTo>
                  <a:pt x="7487" y="21094"/>
                </a:lnTo>
                <a:lnTo>
                  <a:pt x="7723" y="21142"/>
                </a:lnTo>
                <a:lnTo>
                  <a:pt x="7940" y="21208"/>
                </a:lnTo>
                <a:lnTo>
                  <a:pt x="8075" y="21262"/>
                </a:lnTo>
                <a:lnTo>
                  <a:pt x="8284" y="21295"/>
                </a:lnTo>
                <a:lnTo>
                  <a:pt x="8508" y="21328"/>
                </a:lnTo>
                <a:lnTo>
                  <a:pt x="8690" y="21390"/>
                </a:lnTo>
                <a:lnTo>
                  <a:pt x="8901" y="21457"/>
                </a:lnTo>
                <a:lnTo>
                  <a:pt x="9196" y="21503"/>
                </a:lnTo>
                <a:lnTo>
                  <a:pt x="9455" y="21536"/>
                </a:lnTo>
                <a:lnTo>
                  <a:pt x="9584" y="21569"/>
                </a:lnTo>
                <a:lnTo>
                  <a:pt x="9744" y="21600"/>
                </a:lnTo>
                <a:lnTo>
                  <a:pt x="9918" y="21527"/>
                </a:lnTo>
                <a:lnTo>
                  <a:pt x="9998" y="21482"/>
                </a:lnTo>
                <a:lnTo>
                  <a:pt x="10086" y="21519"/>
                </a:lnTo>
                <a:lnTo>
                  <a:pt x="10172" y="21552"/>
                </a:lnTo>
                <a:lnTo>
                  <a:pt x="10326" y="21571"/>
                </a:lnTo>
                <a:lnTo>
                  <a:pt x="10526" y="21586"/>
                </a:lnTo>
                <a:lnTo>
                  <a:pt x="10750" y="21590"/>
                </a:lnTo>
                <a:lnTo>
                  <a:pt x="10975" y="21586"/>
                </a:lnTo>
                <a:lnTo>
                  <a:pt x="11174" y="21575"/>
                </a:lnTo>
                <a:lnTo>
                  <a:pt x="11330" y="21554"/>
                </a:lnTo>
                <a:lnTo>
                  <a:pt x="11414" y="21523"/>
                </a:lnTo>
                <a:lnTo>
                  <a:pt x="11504" y="21488"/>
                </a:lnTo>
                <a:lnTo>
                  <a:pt x="11602" y="21536"/>
                </a:lnTo>
                <a:lnTo>
                  <a:pt x="11736" y="21585"/>
                </a:lnTo>
                <a:lnTo>
                  <a:pt x="11926" y="21577"/>
                </a:lnTo>
                <a:lnTo>
                  <a:pt x="12176" y="21538"/>
                </a:lnTo>
                <a:lnTo>
                  <a:pt x="12467" y="21513"/>
                </a:lnTo>
                <a:lnTo>
                  <a:pt x="12734" y="21467"/>
                </a:lnTo>
                <a:lnTo>
                  <a:pt x="12918" y="21376"/>
                </a:lnTo>
                <a:lnTo>
                  <a:pt x="13023" y="21312"/>
                </a:lnTo>
                <a:lnTo>
                  <a:pt x="13092" y="21324"/>
                </a:lnTo>
                <a:lnTo>
                  <a:pt x="13164" y="21361"/>
                </a:lnTo>
                <a:lnTo>
                  <a:pt x="13283" y="21351"/>
                </a:lnTo>
                <a:lnTo>
                  <a:pt x="13422" y="21303"/>
                </a:lnTo>
                <a:lnTo>
                  <a:pt x="13547" y="21223"/>
                </a:lnTo>
                <a:lnTo>
                  <a:pt x="13658" y="21167"/>
                </a:lnTo>
                <a:lnTo>
                  <a:pt x="13767" y="21171"/>
                </a:lnTo>
                <a:lnTo>
                  <a:pt x="13935" y="21158"/>
                </a:lnTo>
                <a:lnTo>
                  <a:pt x="14183" y="21067"/>
                </a:lnTo>
                <a:lnTo>
                  <a:pt x="14418" y="20974"/>
                </a:lnTo>
                <a:lnTo>
                  <a:pt x="14550" y="20959"/>
                </a:lnTo>
                <a:lnTo>
                  <a:pt x="14667" y="20936"/>
                </a:lnTo>
                <a:lnTo>
                  <a:pt x="14863" y="20830"/>
                </a:lnTo>
                <a:lnTo>
                  <a:pt x="15058" y="20710"/>
                </a:lnTo>
                <a:lnTo>
                  <a:pt x="15179" y="20662"/>
                </a:lnTo>
                <a:lnTo>
                  <a:pt x="15312" y="20617"/>
                </a:lnTo>
                <a:lnTo>
                  <a:pt x="15533" y="20511"/>
                </a:lnTo>
                <a:lnTo>
                  <a:pt x="15755" y="20403"/>
                </a:lnTo>
                <a:lnTo>
                  <a:pt x="15888" y="20355"/>
                </a:lnTo>
                <a:lnTo>
                  <a:pt x="16027" y="20316"/>
                </a:lnTo>
                <a:lnTo>
                  <a:pt x="16171" y="20237"/>
                </a:lnTo>
                <a:lnTo>
                  <a:pt x="16290" y="20138"/>
                </a:lnTo>
                <a:lnTo>
                  <a:pt x="16353" y="20042"/>
                </a:lnTo>
                <a:lnTo>
                  <a:pt x="16398" y="19961"/>
                </a:lnTo>
                <a:lnTo>
                  <a:pt x="16454" y="19949"/>
                </a:lnTo>
                <a:lnTo>
                  <a:pt x="16562" y="19961"/>
                </a:lnTo>
                <a:lnTo>
                  <a:pt x="16695" y="19908"/>
                </a:lnTo>
                <a:lnTo>
                  <a:pt x="16825" y="19814"/>
                </a:lnTo>
                <a:lnTo>
                  <a:pt x="16909" y="19700"/>
                </a:lnTo>
                <a:lnTo>
                  <a:pt x="17009" y="19584"/>
                </a:lnTo>
                <a:lnTo>
                  <a:pt x="17110" y="19569"/>
                </a:lnTo>
                <a:lnTo>
                  <a:pt x="17269" y="19478"/>
                </a:lnTo>
                <a:lnTo>
                  <a:pt x="17419" y="19362"/>
                </a:lnTo>
                <a:lnTo>
                  <a:pt x="17485" y="19265"/>
                </a:lnTo>
                <a:lnTo>
                  <a:pt x="17521" y="19192"/>
                </a:lnTo>
                <a:lnTo>
                  <a:pt x="17605" y="19136"/>
                </a:lnTo>
                <a:lnTo>
                  <a:pt x="17743" y="19063"/>
                </a:lnTo>
                <a:lnTo>
                  <a:pt x="17876" y="18955"/>
                </a:lnTo>
                <a:lnTo>
                  <a:pt x="17972" y="18848"/>
                </a:lnTo>
                <a:lnTo>
                  <a:pt x="17991" y="18773"/>
                </a:lnTo>
                <a:lnTo>
                  <a:pt x="18009" y="18713"/>
                </a:lnTo>
                <a:lnTo>
                  <a:pt x="18097" y="18644"/>
                </a:lnTo>
                <a:lnTo>
                  <a:pt x="18194" y="18607"/>
                </a:lnTo>
                <a:lnTo>
                  <a:pt x="18280" y="18620"/>
                </a:lnTo>
                <a:lnTo>
                  <a:pt x="18386" y="18528"/>
                </a:lnTo>
                <a:lnTo>
                  <a:pt x="18503" y="18389"/>
                </a:lnTo>
                <a:lnTo>
                  <a:pt x="18581" y="18257"/>
                </a:lnTo>
                <a:lnTo>
                  <a:pt x="18649" y="18149"/>
                </a:lnTo>
                <a:lnTo>
                  <a:pt x="18731" y="18107"/>
                </a:lnTo>
                <a:lnTo>
                  <a:pt x="18841" y="18061"/>
                </a:lnTo>
                <a:lnTo>
                  <a:pt x="18970" y="17949"/>
                </a:lnTo>
                <a:lnTo>
                  <a:pt x="19073" y="17825"/>
                </a:lnTo>
                <a:lnTo>
                  <a:pt x="19108" y="17728"/>
                </a:lnTo>
                <a:lnTo>
                  <a:pt x="19159" y="17620"/>
                </a:lnTo>
                <a:lnTo>
                  <a:pt x="19304" y="17448"/>
                </a:lnTo>
                <a:lnTo>
                  <a:pt x="19460" y="17248"/>
                </a:lnTo>
                <a:lnTo>
                  <a:pt x="19540" y="17078"/>
                </a:lnTo>
                <a:lnTo>
                  <a:pt x="19579" y="16973"/>
                </a:lnTo>
                <a:lnTo>
                  <a:pt x="19649" y="16929"/>
                </a:lnTo>
                <a:lnTo>
                  <a:pt x="19755" y="16879"/>
                </a:lnTo>
                <a:lnTo>
                  <a:pt x="19862" y="16761"/>
                </a:lnTo>
                <a:lnTo>
                  <a:pt x="19940" y="16624"/>
                </a:lnTo>
                <a:lnTo>
                  <a:pt x="19954" y="16512"/>
                </a:lnTo>
                <a:lnTo>
                  <a:pt x="19962" y="16438"/>
                </a:lnTo>
                <a:lnTo>
                  <a:pt x="20032" y="16382"/>
                </a:lnTo>
                <a:lnTo>
                  <a:pt x="20132" y="16298"/>
                </a:lnTo>
                <a:lnTo>
                  <a:pt x="20241" y="16153"/>
                </a:lnTo>
                <a:lnTo>
                  <a:pt x="20313" y="16014"/>
                </a:lnTo>
                <a:lnTo>
                  <a:pt x="20305" y="15954"/>
                </a:lnTo>
                <a:lnTo>
                  <a:pt x="20325" y="15892"/>
                </a:lnTo>
                <a:lnTo>
                  <a:pt x="20438" y="15747"/>
                </a:lnTo>
                <a:lnTo>
                  <a:pt x="20565" y="15577"/>
                </a:lnTo>
                <a:lnTo>
                  <a:pt x="20626" y="15461"/>
                </a:lnTo>
                <a:lnTo>
                  <a:pt x="20645" y="15315"/>
                </a:lnTo>
                <a:lnTo>
                  <a:pt x="20688" y="15214"/>
                </a:lnTo>
                <a:lnTo>
                  <a:pt x="20778" y="15062"/>
                </a:lnTo>
                <a:lnTo>
                  <a:pt x="20870" y="14878"/>
                </a:lnTo>
                <a:lnTo>
                  <a:pt x="20919" y="14693"/>
                </a:lnTo>
                <a:lnTo>
                  <a:pt x="20971" y="14480"/>
                </a:lnTo>
                <a:lnTo>
                  <a:pt x="21077" y="14231"/>
                </a:lnTo>
                <a:lnTo>
                  <a:pt x="21174" y="13996"/>
                </a:lnTo>
                <a:lnTo>
                  <a:pt x="21137" y="13874"/>
                </a:lnTo>
                <a:lnTo>
                  <a:pt x="21100" y="13791"/>
                </a:lnTo>
                <a:lnTo>
                  <a:pt x="21184" y="13698"/>
                </a:lnTo>
                <a:lnTo>
                  <a:pt x="21284" y="13556"/>
                </a:lnTo>
                <a:lnTo>
                  <a:pt x="21325" y="13304"/>
                </a:lnTo>
                <a:lnTo>
                  <a:pt x="21354" y="13065"/>
                </a:lnTo>
                <a:lnTo>
                  <a:pt x="21409" y="12914"/>
                </a:lnTo>
                <a:lnTo>
                  <a:pt x="21475" y="12797"/>
                </a:lnTo>
                <a:lnTo>
                  <a:pt x="21516" y="12665"/>
                </a:lnTo>
                <a:lnTo>
                  <a:pt x="21522" y="12551"/>
                </a:lnTo>
                <a:lnTo>
                  <a:pt x="21489" y="12484"/>
                </a:lnTo>
                <a:lnTo>
                  <a:pt x="21489" y="12366"/>
                </a:lnTo>
                <a:lnTo>
                  <a:pt x="21563" y="12221"/>
                </a:lnTo>
                <a:lnTo>
                  <a:pt x="21565" y="12212"/>
                </a:lnTo>
                <a:cubicBezTo>
                  <a:pt x="21569" y="12112"/>
                  <a:pt x="21570" y="11907"/>
                  <a:pt x="21573" y="11779"/>
                </a:cubicBezTo>
                <a:lnTo>
                  <a:pt x="21561" y="11740"/>
                </a:lnTo>
                <a:lnTo>
                  <a:pt x="21510" y="11634"/>
                </a:lnTo>
                <a:lnTo>
                  <a:pt x="21547" y="11520"/>
                </a:lnTo>
                <a:lnTo>
                  <a:pt x="21581" y="11426"/>
                </a:lnTo>
                <a:lnTo>
                  <a:pt x="21582" y="11412"/>
                </a:lnTo>
                <a:cubicBezTo>
                  <a:pt x="21587" y="11134"/>
                  <a:pt x="21595" y="11045"/>
                  <a:pt x="21598" y="10640"/>
                </a:cubicBezTo>
                <a:cubicBezTo>
                  <a:pt x="21599" y="10537"/>
                  <a:pt x="21597" y="10520"/>
                  <a:pt x="21598" y="10427"/>
                </a:cubicBezTo>
                <a:lnTo>
                  <a:pt x="21584" y="10333"/>
                </a:lnTo>
                <a:lnTo>
                  <a:pt x="21553" y="10254"/>
                </a:lnTo>
                <a:lnTo>
                  <a:pt x="21516" y="10145"/>
                </a:lnTo>
                <a:lnTo>
                  <a:pt x="21569" y="9997"/>
                </a:lnTo>
                <a:lnTo>
                  <a:pt x="21596" y="9916"/>
                </a:lnTo>
                <a:cubicBezTo>
                  <a:pt x="21596" y="9832"/>
                  <a:pt x="21595" y="9736"/>
                  <a:pt x="21594" y="9665"/>
                </a:cubicBezTo>
                <a:lnTo>
                  <a:pt x="21584" y="9612"/>
                </a:lnTo>
                <a:lnTo>
                  <a:pt x="21540" y="9406"/>
                </a:lnTo>
                <a:lnTo>
                  <a:pt x="21543" y="9219"/>
                </a:lnTo>
                <a:lnTo>
                  <a:pt x="21543" y="9047"/>
                </a:lnTo>
                <a:lnTo>
                  <a:pt x="21493" y="8883"/>
                </a:lnTo>
                <a:lnTo>
                  <a:pt x="21426" y="8695"/>
                </a:lnTo>
                <a:lnTo>
                  <a:pt x="21391" y="8469"/>
                </a:lnTo>
                <a:lnTo>
                  <a:pt x="21354" y="8257"/>
                </a:lnTo>
                <a:lnTo>
                  <a:pt x="21286" y="8106"/>
                </a:lnTo>
                <a:lnTo>
                  <a:pt x="21219" y="7961"/>
                </a:lnTo>
                <a:lnTo>
                  <a:pt x="21180" y="7764"/>
                </a:lnTo>
                <a:lnTo>
                  <a:pt x="21137" y="7562"/>
                </a:lnTo>
                <a:lnTo>
                  <a:pt x="21053" y="7407"/>
                </a:lnTo>
                <a:lnTo>
                  <a:pt x="20989" y="7299"/>
                </a:lnTo>
                <a:lnTo>
                  <a:pt x="20987" y="7212"/>
                </a:lnTo>
                <a:lnTo>
                  <a:pt x="20969" y="7071"/>
                </a:lnTo>
                <a:lnTo>
                  <a:pt x="20862" y="6836"/>
                </a:lnTo>
                <a:lnTo>
                  <a:pt x="20749" y="6596"/>
                </a:lnTo>
                <a:lnTo>
                  <a:pt x="20723" y="6446"/>
                </a:lnTo>
                <a:lnTo>
                  <a:pt x="20700" y="6318"/>
                </a:lnTo>
                <a:lnTo>
                  <a:pt x="20598" y="6129"/>
                </a:lnTo>
                <a:lnTo>
                  <a:pt x="20460" y="5899"/>
                </a:lnTo>
                <a:lnTo>
                  <a:pt x="20346" y="5677"/>
                </a:lnTo>
                <a:lnTo>
                  <a:pt x="20245" y="5501"/>
                </a:lnTo>
                <a:lnTo>
                  <a:pt x="20128" y="5387"/>
                </a:lnTo>
                <a:lnTo>
                  <a:pt x="20048" y="5320"/>
                </a:lnTo>
                <a:lnTo>
                  <a:pt x="20040" y="5254"/>
                </a:lnTo>
                <a:lnTo>
                  <a:pt x="20028" y="5154"/>
                </a:lnTo>
                <a:lnTo>
                  <a:pt x="19960" y="4995"/>
                </a:lnTo>
                <a:lnTo>
                  <a:pt x="19868" y="4851"/>
                </a:lnTo>
                <a:lnTo>
                  <a:pt x="19790" y="4789"/>
                </a:lnTo>
                <a:lnTo>
                  <a:pt x="19714" y="4700"/>
                </a:lnTo>
                <a:lnTo>
                  <a:pt x="19594" y="4486"/>
                </a:lnTo>
                <a:lnTo>
                  <a:pt x="19464" y="4271"/>
                </a:lnTo>
                <a:lnTo>
                  <a:pt x="19354" y="4183"/>
                </a:lnTo>
                <a:lnTo>
                  <a:pt x="19255" y="4111"/>
                </a:lnTo>
                <a:lnTo>
                  <a:pt x="19145" y="3941"/>
                </a:lnTo>
                <a:lnTo>
                  <a:pt x="19016" y="3754"/>
                </a:lnTo>
                <a:lnTo>
                  <a:pt x="18870" y="3640"/>
                </a:lnTo>
                <a:lnTo>
                  <a:pt x="18757" y="3576"/>
                </a:lnTo>
                <a:lnTo>
                  <a:pt x="18710" y="3505"/>
                </a:lnTo>
                <a:lnTo>
                  <a:pt x="18675" y="3429"/>
                </a:lnTo>
                <a:lnTo>
                  <a:pt x="18579" y="3310"/>
                </a:lnTo>
                <a:lnTo>
                  <a:pt x="18440" y="3161"/>
                </a:lnTo>
                <a:lnTo>
                  <a:pt x="18276" y="2997"/>
                </a:lnTo>
                <a:lnTo>
                  <a:pt x="18104" y="2840"/>
                </a:lnTo>
                <a:lnTo>
                  <a:pt x="17944" y="2701"/>
                </a:lnTo>
                <a:lnTo>
                  <a:pt x="17812" y="2603"/>
                </a:lnTo>
                <a:lnTo>
                  <a:pt x="17724" y="2557"/>
                </a:lnTo>
                <a:lnTo>
                  <a:pt x="17632" y="2516"/>
                </a:lnTo>
                <a:lnTo>
                  <a:pt x="17601" y="2456"/>
                </a:lnTo>
                <a:lnTo>
                  <a:pt x="17532" y="2365"/>
                </a:lnTo>
                <a:lnTo>
                  <a:pt x="17345" y="2238"/>
                </a:lnTo>
                <a:lnTo>
                  <a:pt x="17136" y="2093"/>
                </a:lnTo>
                <a:lnTo>
                  <a:pt x="17003" y="1952"/>
                </a:lnTo>
                <a:lnTo>
                  <a:pt x="16884" y="1829"/>
                </a:lnTo>
                <a:lnTo>
                  <a:pt x="16696" y="1721"/>
                </a:lnTo>
                <a:lnTo>
                  <a:pt x="16534" y="1637"/>
                </a:lnTo>
                <a:lnTo>
                  <a:pt x="16466" y="1570"/>
                </a:lnTo>
                <a:lnTo>
                  <a:pt x="16435" y="1520"/>
                </a:lnTo>
                <a:lnTo>
                  <a:pt x="16384" y="1483"/>
                </a:lnTo>
                <a:lnTo>
                  <a:pt x="16296" y="1435"/>
                </a:lnTo>
                <a:lnTo>
                  <a:pt x="16159" y="1367"/>
                </a:lnTo>
                <a:lnTo>
                  <a:pt x="15968" y="1274"/>
                </a:lnTo>
                <a:lnTo>
                  <a:pt x="15710" y="1155"/>
                </a:lnTo>
                <a:lnTo>
                  <a:pt x="15376" y="998"/>
                </a:lnTo>
                <a:lnTo>
                  <a:pt x="14894" y="784"/>
                </a:lnTo>
                <a:lnTo>
                  <a:pt x="14476" y="616"/>
                </a:lnTo>
                <a:lnTo>
                  <a:pt x="14150" y="506"/>
                </a:lnTo>
                <a:lnTo>
                  <a:pt x="13949" y="467"/>
                </a:lnTo>
                <a:lnTo>
                  <a:pt x="13779" y="413"/>
                </a:lnTo>
                <a:lnTo>
                  <a:pt x="13621" y="355"/>
                </a:lnTo>
                <a:lnTo>
                  <a:pt x="13336" y="290"/>
                </a:lnTo>
                <a:lnTo>
                  <a:pt x="12926" y="210"/>
                </a:lnTo>
                <a:lnTo>
                  <a:pt x="12467" y="116"/>
                </a:lnTo>
                <a:lnTo>
                  <a:pt x="12221" y="75"/>
                </a:lnTo>
                <a:lnTo>
                  <a:pt x="11891" y="44"/>
                </a:lnTo>
                <a:lnTo>
                  <a:pt x="11506" y="21"/>
                </a:lnTo>
                <a:lnTo>
                  <a:pt x="11088" y="6"/>
                </a:lnTo>
                <a:lnTo>
                  <a:pt x="10658" y="0"/>
                </a:lnTo>
                <a:close/>
                <a:moveTo>
                  <a:pt x="10684" y="2586"/>
                </a:moveTo>
                <a:lnTo>
                  <a:pt x="10785" y="2636"/>
                </a:lnTo>
                <a:lnTo>
                  <a:pt x="10941" y="2688"/>
                </a:lnTo>
                <a:lnTo>
                  <a:pt x="11189" y="2686"/>
                </a:lnTo>
                <a:lnTo>
                  <a:pt x="11420" y="2678"/>
                </a:lnTo>
                <a:lnTo>
                  <a:pt x="11547" y="2703"/>
                </a:lnTo>
                <a:lnTo>
                  <a:pt x="11668" y="2761"/>
                </a:lnTo>
                <a:lnTo>
                  <a:pt x="11836" y="2794"/>
                </a:lnTo>
                <a:lnTo>
                  <a:pt x="12000" y="2788"/>
                </a:lnTo>
                <a:lnTo>
                  <a:pt x="12105" y="2750"/>
                </a:lnTo>
                <a:lnTo>
                  <a:pt x="12189" y="2707"/>
                </a:lnTo>
                <a:lnTo>
                  <a:pt x="12269" y="2771"/>
                </a:lnTo>
                <a:lnTo>
                  <a:pt x="12375" y="2848"/>
                </a:lnTo>
                <a:lnTo>
                  <a:pt x="12519" y="2891"/>
                </a:lnTo>
                <a:lnTo>
                  <a:pt x="12680" y="2910"/>
                </a:lnTo>
                <a:lnTo>
                  <a:pt x="12826" y="2924"/>
                </a:lnTo>
                <a:lnTo>
                  <a:pt x="12943" y="2947"/>
                </a:lnTo>
                <a:lnTo>
                  <a:pt x="13031" y="2981"/>
                </a:lnTo>
                <a:lnTo>
                  <a:pt x="13037" y="2983"/>
                </a:lnTo>
                <a:lnTo>
                  <a:pt x="13097" y="3001"/>
                </a:lnTo>
                <a:lnTo>
                  <a:pt x="13287" y="3070"/>
                </a:lnTo>
                <a:lnTo>
                  <a:pt x="13451" y="3117"/>
                </a:lnTo>
                <a:lnTo>
                  <a:pt x="13574" y="3140"/>
                </a:lnTo>
                <a:lnTo>
                  <a:pt x="13670" y="3173"/>
                </a:lnTo>
                <a:lnTo>
                  <a:pt x="13839" y="3248"/>
                </a:lnTo>
                <a:lnTo>
                  <a:pt x="14066" y="3356"/>
                </a:lnTo>
                <a:lnTo>
                  <a:pt x="14320" y="3487"/>
                </a:lnTo>
                <a:lnTo>
                  <a:pt x="14582" y="3628"/>
                </a:lnTo>
                <a:lnTo>
                  <a:pt x="14826" y="3762"/>
                </a:lnTo>
                <a:lnTo>
                  <a:pt x="15035" y="3885"/>
                </a:lnTo>
                <a:lnTo>
                  <a:pt x="15179" y="3976"/>
                </a:lnTo>
                <a:lnTo>
                  <a:pt x="15398" y="4123"/>
                </a:lnTo>
                <a:lnTo>
                  <a:pt x="15527" y="4183"/>
                </a:lnTo>
                <a:lnTo>
                  <a:pt x="15634" y="4250"/>
                </a:lnTo>
                <a:lnTo>
                  <a:pt x="15845" y="4424"/>
                </a:lnTo>
                <a:lnTo>
                  <a:pt x="16126" y="4675"/>
                </a:lnTo>
                <a:lnTo>
                  <a:pt x="16263" y="4804"/>
                </a:lnTo>
                <a:lnTo>
                  <a:pt x="16318" y="4829"/>
                </a:lnTo>
                <a:lnTo>
                  <a:pt x="16445" y="4936"/>
                </a:lnTo>
                <a:lnTo>
                  <a:pt x="16564" y="5078"/>
                </a:lnTo>
                <a:lnTo>
                  <a:pt x="16560" y="5084"/>
                </a:lnTo>
                <a:lnTo>
                  <a:pt x="16736" y="5254"/>
                </a:lnTo>
                <a:lnTo>
                  <a:pt x="16995" y="5515"/>
                </a:lnTo>
                <a:lnTo>
                  <a:pt x="17173" y="5712"/>
                </a:lnTo>
                <a:lnTo>
                  <a:pt x="17234" y="5805"/>
                </a:lnTo>
                <a:lnTo>
                  <a:pt x="17288" y="5911"/>
                </a:lnTo>
                <a:lnTo>
                  <a:pt x="17441" y="6108"/>
                </a:lnTo>
                <a:lnTo>
                  <a:pt x="17624" y="6357"/>
                </a:lnTo>
                <a:lnTo>
                  <a:pt x="17653" y="6407"/>
                </a:lnTo>
                <a:lnTo>
                  <a:pt x="17667" y="6419"/>
                </a:lnTo>
                <a:lnTo>
                  <a:pt x="17663" y="6424"/>
                </a:lnTo>
                <a:lnTo>
                  <a:pt x="17751" y="6585"/>
                </a:lnTo>
                <a:lnTo>
                  <a:pt x="17843" y="6762"/>
                </a:lnTo>
                <a:lnTo>
                  <a:pt x="17935" y="6880"/>
                </a:lnTo>
                <a:lnTo>
                  <a:pt x="18030" y="7067"/>
                </a:lnTo>
                <a:lnTo>
                  <a:pt x="18075" y="7214"/>
                </a:lnTo>
                <a:lnTo>
                  <a:pt x="18179" y="7411"/>
                </a:lnTo>
                <a:lnTo>
                  <a:pt x="18313" y="7660"/>
                </a:lnTo>
                <a:lnTo>
                  <a:pt x="18442" y="7960"/>
                </a:lnTo>
                <a:lnTo>
                  <a:pt x="18546" y="8263"/>
                </a:lnTo>
                <a:lnTo>
                  <a:pt x="18608" y="8521"/>
                </a:lnTo>
                <a:lnTo>
                  <a:pt x="18649" y="8713"/>
                </a:lnTo>
                <a:lnTo>
                  <a:pt x="18702" y="8890"/>
                </a:lnTo>
                <a:lnTo>
                  <a:pt x="18786" y="9211"/>
                </a:lnTo>
                <a:lnTo>
                  <a:pt x="18854" y="9651"/>
                </a:lnTo>
                <a:lnTo>
                  <a:pt x="18899" y="10132"/>
                </a:lnTo>
                <a:lnTo>
                  <a:pt x="18901" y="10149"/>
                </a:lnTo>
                <a:lnTo>
                  <a:pt x="18915" y="10375"/>
                </a:lnTo>
                <a:lnTo>
                  <a:pt x="18917" y="10599"/>
                </a:lnTo>
                <a:lnTo>
                  <a:pt x="18919" y="10674"/>
                </a:lnTo>
                <a:lnTo>
                  <a:pt x="18913" y="11207"/>
                </a:lnTo>
                <a:lnTo>
                  <a:pt x="18891" y="11667"/>
                </a:lnTo>
                <a:lnTo>
                  <a:pt x="18858" y="12007"/>
                </a:lnTo>
                <a:lnTo>
                  <a:pt x="18819" y="12177"/>
                </a:lnTo>
                <a:lnTo>
                  <a:pt x="18782" y="12302"/>
                </a:lnTo>
                <a:lnTo>
                  <a:pt x="18745" y="12528"/>
                </a:lnTo>
                <a:lnTo>
                  <a:pt x="18700" y="12804"/>
                </a:lnTo>
                <a:lnTo>
                  <a:pt x="18653" y="13005"/>
                </a:lnTo>
                <a:lnTo>
                  <a:pt x="18651" y="13021"/>
                </a:lnTo>
                <a:lnTo>
                  <a:pt x="18647" y="13038"/>
                </a:lnTo>
                <a:lnTo>
                  <a:pt x="18638" y="13077"/>
                </a:lnTo>
                <a:lnTo>
                  <a:pt x="18569" y="13301"/>
                </a:lnTo>
                <a:lnTo>
                  <a:pt x="18509" y="13432"/>
                </a:lnTo>
                <a:lnTo>
                  <a:pt x="18458" y="13536"/>
                </a:lnTo>
                <a:lnTo>
                  <a:pt x="18409" y="13698"/>
                </a:lnTo>
                <a:lnTo>
                  <a:pt x="18368" y="13820"/>
                </a:lnTo>
                <a:lnTo>
                  <a:pt x="18302" y="13988"/>
                </a:lnTo>
                <a:lnTo>
                  <a:pt x="18216" y="14181"/>
                </a:lnTo>
                <a:lnTo>
                  <a:pt x="18120" y="14382"/>
                </a:lnTo>
                <a:lnTo>
                  <a:pt x="18024" y="14571"/>
                </a:lnTo>
                <a:lnTo>
                  <a:pt x="17938" y="14728"/>
                </a:lnTo>
                <a:lnTo>
                  <a:pt x="17831" y="14878"/>
                </a:lnTo>
                <a:lnTo>
                  <a:pt x="17751" y="14965"/>
                </a:lnTo>
                <a:lnTo>
                  <a:pt x="17628" y="15179"/>
                </a:lnTo>
                <a:lnTo>
                  <a:pt x="17544" y="15332"/>
                </a:lnTo>
                <a:lnTo>
                  <a:pt x="17528" y="15365"/>
                </a:lnTo>
                <a:lnTo>
                  <a:pt x="17482" y="15450"/>
                </a:lnTo>
                <a:lnTo>
                  <a:pt x="17433" y="15479"/>
                </a:lnTo>
                <a:lnTo>
                  <a:pt x="17431" y="15481"/>
                </a:lnTo>
                <a:lnTo>
                  <a:pt x="17425" y="15483"/>
                </a:lnTo>
                <a:lnTo>
                  <a:pt x="17319" y="15417"/>
                </a:lnTo>
                <a:lnTo>
                  <a:pt x="17189" y="15264"/>
                </a:lnTo>
                <a:lnTo>
                  <a:pt x="17187" y="15259"/>
                </a:lnTo>
                <a:lnTo>
                  <a:pt x="17009" y="15089"/>
                </a:lnTo>
                <a:lnTo>
                  <a:pt x="16603" y="14689"/>
                </a:lnTo>
                <a:lnTo>
                  <a:pt x="16142" y="14226"/>
                </a:lnTo>
                <a:lnTo>
                  <a:pt x="15685" y="13762"/>
                </a:lnTo>
                <a:lnTo>
                  <a:pt x="15288" y="13353"/>
                </a:lnTo>
                <a:lnTo>
                  <a:pt x="15007" y="13055"/>
                </a:lnTo>
                <a:lnTo>
                  <a:pt x="14902" y="12928"/>
                </a:lnTo>
                <a:lnTo>
                  <a:pt x="14855" y="12853"/>
                </a:lnTo>
                <a:lnTo>
                  <a:pt x="14746" y="12741"/>
                </a:lnTo>
                <a:lnTo>
                  <a:pt x="14625" y="12634"/>
                </a:lnTo>
                <a:lnTo>
                  <a:pt x="14546" y="12590"/>
                </a:lnTo>
                <a:lnTo>
                  <a:pt x="14453" y="12519"/>
                </a:lnTo>
                <a:lnTo>
                  <a:pt x="14246" y="12327"/>
                </a:lnTo>
                <a:lnTo>
                  <a:pt x="13964" y="12057"/>
                </a:lnTo>
                <a:lnTo>
                  <a:pt x="13646" y="11744"/>
                </a:lnTo>
                <a:lnTo>
                  <a:pt x="13330" y="11428"/>
                </a:lnTo>
                <a:lnTo>
                  <a:pt x="13058" y="11150"/>
                </a:lnTo>
                <a:lnTo>
                  <a:pt x="12865" y="10943"/>
                </a:lnTo>
                <a:lnTo>
                  <a:pt x="12793" y="10850"/>
                </a:lnTo>
                <a:lnTo>
                  <a:pt x="12746" y="10767"/>
                </a:lnTo>
                <a:lnTo>
                  <a:pt x="12633" y="10659"/>
                </a:lnTo>
                <a:lnTo>
                  <a:pt x="12494" y="10551"/>
                </a:lnTo>
                <a:lnTo>
                  <a:pt x="12367" y="10485"/>
                </a:lnTo>
                <a:lnTo>
                  <a:pt x="12283" y="10427"/>
                </a:lnTo>
                <a:lnTo>
                  <a:pt x="12248" y="10352"/>
                </a:lnTo>
                <a:lnTo>
                  <a:pt x="12205" y="10252"/>
                </a:lnTo>
                <a:lnTo>
                  <a:pt x="12101" y="10132"/>
                </a:lnTo>
                <a:lnTo>
                  <a:pt x="11963" y="10020"/>
                </a:lnTo>
                <a:lnTo>
                  <a:pt x="11822" y="9947"/>
                </a:lnTo>
                <a:lnTo>
                  <a:pt x="11738" y="9889"/>
                </a:lnTo>
                <a:lnTo>
                  <a:pt x="11703" y="9813"/>
                </a:lnTo>
                <a:lnTo>
                  <a:pt x="11654" y="9703"/>
                </a:lnTo>
                <a:lnTo>
                  <a:pt x="11533" y="9564"/>
                </a:lnTo>
                <a:lnTo>
                  <a:pt x="11414" y="9468"/>
                </a:lnTo>
                <a:lnTo>
                  <a:pt x="11336" y="9448"/>
                </a:lnTo>
                <a:lnTo>
                  <a:pt x="11264" y="9388"/>
                </a:lnTo>
                <a:lnTo>
                  <a:pt x="11156" y="9290"/>
                </a:lnTo>
                <a:lnTo>
                  <a:pt x="11024" y="9161"/>
                </a:lnTo>
                <a:lnTo>
                  <a:pt x="10783" y="8902"/>
                </a:lnTo>
                <a:lnTo>
                  <a:pt x="10717" y="8809"/>
                </a:lnTo>
                <a:lnTo>
                  <a:pt x="10676" y="8765"/>
                </a:lnTo>
                <a:lnTo>
                  <a:pt x="10389" y="8469"/>
                </a:lnTo>
                <a:lnTo>
                  <a:pt x="10383" y="8467"/>
                </a:lnTo>
                <a:lnTo>
                  <a:pt x="10258" y="8400"/>
                </a:lnTo>
                <a:lnTo>
                  <a:pt x="10174" y="8348"/>
                </a:lnTo>
                <a:lnTo>
                  <a:pt x="10139" y="8280"/>
                </a:lnTo>
                <a:lnTo>
                  <a:pt x="10104" y="8212"/>
                </a:lnTo>
                <a:lnTo>
                  <a:pt x="10010" y="8097"/>
                </a:lnTo>
                <a:lnTo>
                  <a:pt x="9873" y="7950"/>
                </a:lnTo>
                <a:lnTo>
                  <a:pt x="9715" y="7786"/>
                </a:lnTo>
                <a:lnTo>
                  <a:pt x="9547" y="7625"/>
                </a:lnTo>
                <a:lnTo>
                  <a:pt x="9389" y="7483"/>
                </a:lnTo>
                <a:lnTo>
                  <a:pt x="9258" y="7378"/>
                </a:lnTo>
                <a:lnTo>
                  <a:pt x="9170" y="7324"/>
                </a:lnTo>
                <a:lnTo>
                  <a:pt x="9084" y="7266"/>
                </a:lnTo>
                <a:lnTo>
                  <a:pt x="9051" y="7191"/>
                </a:lnTo>
                <a:lnTo>
                  <a:pt x="9002" y="7079"/>
                </a:lnTo>
                <a:lnTo>
                  <a:pt x="8907" y="6967"/>
                </a:lnTo>
                <a:lnTo>
                  <a:pt x="8887" y="6950"/>
                </a:lnTo>
                <a:lnTo>
                  <a:pt x="8772" y="6861"/>
                </a:lnTo>
                <a:lnTo>
                  <a:pt x="8645" y="6841"/>
                </a:lnTo>
                <a:lnTo>
                  <a:pt x="8600" y="6766"/>
                </a:lnTo>
                <a:lnTo>
                  <a:pt x="8514" y="6612"/>
                </a:lnTo>
                <a:lnTo>
                  <a:pt x="8379" y="6453"/>
                </a:lnTo>
                <a:lnTo>
                  <a:pt x="8245" y="6337"/>
                </a:lnTo>
                <a:lnTo>
                  <a:pt x="8157" y="6309"/>
                </a:lnTo>
                <a:lnTo>
                  <a:pt x="8098" y="6287"/>
                </a:lnTo>
                <a:lnTo>
                  <a:pt x="8040" y="6189"/>
                </a:lnTo>
                <a:lnTo>
                  <a:pt x="7866" y="5940"/>
                </a:lnTo>
                <a:lnTo>
                  <a:pt x="7606" y="5776"/>
                </a:lnTo>
                <a:lnTo>
                  <a:pt x="7487" y="5637"/>
                </a:lnTo>
                <a:lnTo>
                  <a:pt x="7419" y="5526"/>
                </a:lnTo>
                <a:lnTo>
                  <a:pt x="7253" y="5395"/>
                </a:lnTo>
                <a:lnTo>
                  <a:pt x="7044" y="5225"/>
                </a:lnTo>
                <a:lnTo>
                  <a:pt x="6872" y="5019"/>
                </a:lnTo>
                <a:lnTo>
                  <a:pt x="6841" y="4992"/>
                </a:lnTo>
                <a:lnTo>
                  <a:pt x="6844" y="4988"/>
                </a:lnTo>
                <a:lnTo>
                  <a:pt x="6741" y="4854"/>
                </a:lnTo>
                <a:lnTo>
                  <a:pt x="6630" y="4789"/>
                </a:lnTo>
                <a:lnTo>
                  <a:pt x="6542" y="4744"/>
                </a:lnTo>
                <a:lnTo>
                  <a:pt x="6473" y="4636"/>
                </a:lnTo>
                <a:lnTo>
                  <a:pt x="6389" y="4493"/>
                </a:lnTo>
                <a:lnTo>
                  <a:pt x="6272" y="4360"/>
                </a:lnTo>
                <a:lnTo>
                  <a:pt x="6132" y="4233"/>
                </a:lnTo>
                <a:lnTo>
                  <a:pt x="6139" y="4225"/>
                </a:lnTo>
                <a:lnTo>
                  <a:pt x="6120" y="4204"/>
                </a:lnTo>
                <a:lnTo>
                  <a:pt x="6202" y="4140"/>
                </a:lnTo>
                <a:lnTo>
                  <a:pt x="6305" y="4011"/>
                </a:lnTo>
                <a:lnTo>
                  <a:pt x="6452" y="3862"/>
                </a:lnTo>
                <a:lnTo>
                  <a:pt x="6559" y="3819"/>
                </a:lnTo>
                <a:lnTo>
                  <a:pt x="6694" y="3792"/>
                </a:lnTo>
                <a:lnTo>
                  <a:pt x="6897" y="3680"/>
                </a:lnTo>
                <a:lnTo>
                  <a:pt x="7090" y="3561"/>
                </a:lnTo>
                <a:lnTo>
                  <a:pt x="7200" y="3511"/>
                </a:lnTo>
                <a:lnTo>
                  <a:pt x="7303" y="3466"/>
                </a:lnTo>
                <a:lnTo>
                  <a:pt x="7487" y="3364"/>
                </a:lnTo>
                <a:lnTo>
                  <a:pt x="7717" y="3256"/>
                </a:lnTo>
                <a:lnTo>
                  <a:pt x="7942" y="3205"/>
                </a:lnTo>
                <a:lnTo>
                  <a:pt x="8149" y="3163"/>
                </a:lnTo>
                <a:lnTo>
                  <a:pt x="8346" y="3072"/>
                </a:lnTo>
                <a:lnTo>
                  <a:pt x="8456" y="3024"/>
                </a:lnTo>
                <a:lnTo>
                  <a:pt x="8483" y="3001"/>
                </a:lnTo>
                <a:lnTo>
                  <a:pt x="8518" y="2997"/>
                </a:lnTo>
                <a:lnTo>
                  <a:pt x="8557" y="2981"/>
                </a:lnTo>
                <a:lnTo>
                  <a:pt x="8803" y="2927"/>
                </a:lnTo>
                <a:lnTo>
                  <a:pt x="9018" y="2877"/>
                </a:lnTo>
                <a:lnTo>
                  <a:pt x="9153" y="2794"/>
                </a:lnTo>
                <a:lnTo>
                  <a:pt x="9239" y="2725"/>
                </a:lnTo>
                <a:lnTo>
                  <a:pt x="9330" y="2740"/>
                </a:lnTo>
                <a:lnTo>
                  <a:pt x="9440" y="2775"/>
                </a:lnTo>
                <a:lnTo>
                  <a:pt x="9584" y="2779"/>
                </a:lnTo>
                <a:lnTo>
                  <a:pt x="9723" y="2756"/>
                </a:lnTo>
                <a:lnTo>
                  <a:pt x="9821" y="2705"/>
                </a:lnTo>
                <a:lnTo>
                  <a:pt x="9947" y="2678"/>
                </a:lnTo>
                <a:lnTo>
                  <a:pt x="10178" y="2686"/>
                </a:lnTo>
                <a:lnTo>
                  <a:pt x="10426" y="2688"/>
                </a:lnTo>
                <a:lnTo>
                  <a:pt x="10582" y="2636"/>
                </a:lnTo>
                <a:lnTo>
                  <a:pt x="10684" y="2586"/>
                </a:lnTo>
                <a:close/>
                <a:moveTo>
                  <a:pt x="4169" y="6034"/>
                </a:moveTo>
                <a:lnTo>
                  <a:pt x="5452" y="7332"/>
                </a:lnTo>
                <a:lnTo>
                  <a:pt x="5952" y="7840"/>
                </a:lnTo>
                <a:lnTo>
                  <a:pt x="6360" y="8265"/>
                </a:lnTo>
                <a:lnTo>
                  <a:pt x="6635" y="8558"/>
                </a:lnTo>
                <a:lnTo>
                  <a:pt x="6739" y="8684"/>
                </a:lnTo>
                <a:lnTo>
                  <a:pt x="6770" y="8732"/>
                </a:lnTo>
                <a:lnTo>
                  <a:pt x="6852" y="8819"/>
                </a:lnTo>
                <a:lnTo>
                  <a:pt x="6979" y="8939"/>
                </a:lnTo>
                <a:lnTo>
                  <a:pt x="7130" y="9074"/>
                </a:lnTo>
                <a:lnTo>
                  <a:pt x="7344" y="9265"/>
                </a:lnTo>
                <a:lnTo>
                  <a:pt x="7604" y="9506"/>
                </a:lnTo>
                <a:lnTo>
                  <a:pt x="7885" y="9777"/>
                </a:lnTo>
                <a:lnTo>
                  <a:pt x="8168" y="10047"/>
                </a:lnTo>
                <a:lnTo>
                  <a:pt x="8424" y="10302"/>
                </a:lnTo>
                <a:lnTo>
                  <a:pt x="8629" y="10512"/>
                </a:lnTo>
                <a:lnTo>
                  <a:pt x="8762" y="10655"/>
                </a:lnTo>
                <a:lnTo>
                  <a:pt x="8795" y="10707"/>
                </a:lnTo>
                <a:lnTo>
                  <a:pt x="8823" y="10765"/>
                </a:lnTo>
                <a:lnTo>
                  <a:pt x="8950" y="10908"/>
                </a:lnTo>
                <a:lnTo>
                  <a:pt x="9116" y="11051"/>
                </a:lnTo>
                <a:lnTo>
                  <a:pt x="9237" y="11111"/>
                </a:lnTo>
                <a:lnTo>
                  <a:pt x="9371" y="11227"/>
                </a:lnTo>
                <a:lnTo>
                  <a:pt x="9414" y="11283"/>
                </a:lnTo>
                <a:lnTo>
                  <a:pt x="9514" y="11397"/>
                </a:lnTo>
                <a:lnTo>
                  <a:pt x="9670" y="11561"/>
                </a:lnTo>
                <a:lnTo>
                  <a:pt x="9869" y="11771"/>
                </a:lnTo>
                <a:lnTo>
                  <a:pt x="10112" y="12017"/>
                </a:lnTo>
                <a:lnTo>
                  <a:pt x="10383" y="12295"/>
                </a:lnTo>
                <a:lnTo>
                  <a:pt x="10684" y="12594"/>
                </a:lnTo>
                <a:lnTo>
                  <a:pt x="11002" y="12912"/>
                </a:lnTo>
                <a:lnTo>
                  <a:pt x="11324" y="13229"/>
                </a:lnTo>
                <a:lnTo>
                  <a:pt x="11627" y="13534"/>
                </a:lnTo>
                <a:lnTo>
                  <a:pt x="11908" y="13816"/>
                </a:lnTo>
                <a:lnTo>
                  <a:pt x="12154" y="14067"/>
                </a:lnTo>
                <a:lnTo>
                  <a:pt x="12365" y="14285"/>
                </a:lnTo>
                <a:lnTo>
                  <a:pt x="12531" y="14457"/>
                </a:lnTo>
                <a:lnTo>
                  <a:pt x="12644" y="14581"/>
                </a:lnTo>
                <a:lnTo>
                  <a:pt x="12699" y="14647"/>
                </a:lnTo>
                <a:lnTo>
                  <a:pt x="12793" y="14762"/>
                </a:lnTo>
                <a:lnTo>
                  <a:pt x="12867" y="14811"/>
                </a:lnTo>
                <a:lnTo>
                  <a:pt x="12990" y="14911"/>
                </a:lnTo>
                <a:lnTo>
                  <a:pt x="13287" y="15189"/>
                </a:lnTo>
                <a:lnTo>
                  <a:pt x="13713" y="15597"/>
                </a:lnTo>
                <a:lnTo>
                  <a:pt x="14218" y="16097"/>
                </a:lnTo>
                <a:lnTo>
                  <a:pt x="15513" y="17383"/>
                </a:lnTo>
                <a:lnTo>
                  <a:pt x="15361" y="17529"/>
                </a:lnTo>
                <a:lnTo>
                  <a:pt x="15152" y="17690"/>
                </a:lnTo>
                <a:lnTo>
                  <a:pt x="14847" y="17864"/>
                </a:lnTo>
                <a:lnTo>
                  <a:pt x="14470" y="18047"/>
                </a:lnTo>
                <a:lnTo>
                  <a:pt x="14039" y="18230"/>
                </a:lnTo>
                <a:lnTo>
                  <a:pt x="13572" y="18406"/>
                </a:lnTo>
                <a:lnTo>
                  <a:pt x="13094" y="18564"/>
                </a:lnTo>
                <a:lnTo>
                  <a:pt x="12623" y="18698"/>
                </a:lnTo>
                <a:lnTo>
                  <a:pt x="12180" y="18800"/>
                </a:lnTo>
                <a:lnTo>
                  <a:pt x="11932" y="18837"/>
                </a:lnTo>
                <a:lnTo>
                  <a:pt x="11627" y="18868"/>
                </a:lnTo>
                <a:lnTo>
                  <a:pt x="11291" y="18887"/>
                </a:lnTo>
                <a:lnTo>
                  <a:pt x="10945" y="18899"/>
                </a:lnTo>
                <a:lnTo>
                  <a:pt x="10610" y="18899"/>
                </a:lnTo>
                <a:lnTo>
                  <a:pt x="10309" y="18891"/>
                </a:lnTo>
                <a:lnTo>
                  <a:pt x="10067" y="18870"/>
                </a:lnTo>
                <a:lnTo>
                  <a:pt x="9901" y="18839"/>
                </a:lnTo>
                <a:lnTo>
                  <a:pt x="9721" y="18804"/>
                </a:lnTo>
                <a:lnTo>
                  <a:pt x="9573" y="18806"/>
                </a:lnTo>
                <a:lnTo>
                  <a:pt x="9381" y="18798"/>
                </a:lnTo>
                <a:lnTo>
                  <a:pt x="9096" y="18734"/>
                </a:lnTo>
                <a:lnTo>
                  <a:pt x="8750" y="18632"/>
                </a:lnTo>
                <a:lnTo>
                  <a:pt x="8413" y="18532"/>
                </a:lnTo>
                <a:lnTo>
                  <a:pt x="8170" y="18474"/>
                </a:lnTo>
                <a:lnTo>
                  <a:pt x="8051" y="18466"/>
                </a:lnTo>
                <a:lnTo>
                  <a:pt x="7958" y="18441"/>
                </a:lnTo>
                <a:lnTo>
                  <a:pt x="7778" y="18335"/>
                </a:lnTo>
                <a:lnTo>
                  <a:pt x="7571" y="18221"/>
                </a:lnTo>
                <a:lnTo>
                  <a:pt x="7413" y="18173"/>
                </a:lnTo>
                <a:lnTo>
                  <a:pt x="7245" y="18099"/>
                </a:lnTo>
                <a:lnTo>
                  <a:pt x="7137" y="18014"/>
                </a:lnTo>
                <a:lnTo>
                  <a:pt x="6950" y="17912"/>
                </a:lnTo>
                <a:lnTo>
                  <a:pt x="6632" y="17748"/>
                </a:lnTo>
                <a:lnTo>
                  <a:pt x="6302" y="17537"/>
                </a:lnTo>
                <a:lnTo>
                  <a:pt x="5948" y="17267"/>
                </a:lnTo>
                <a:lnTo>
                  <a:pt x="5550" y="16929"/>
                </a:lnTo>
                <a:lnTo>
                  <a:pt x="5044" y="16473"/>
                </a:lnTo>
                <a:lnTo>
                  <a:pt x="4692" y="16145"/>
                </a:lnTo>
                <a:lnTo>
                  <a:pt x="4491" y="15933"/>
                </a:lnTo>
                <a:lnTo>
                  <a:pt x="4425" y="15830"/>
                </a:lnTo>
                <a:lnTo>
                  <a:pt x="4345" y="15705"/>
                </a:lnTo>
                <a:lnTo>
                  <a:pt x="4153" y="15490"/>
                </a:lnTo>
                <a:lnTo>
                  <a:pt x="3970" y="15295"/>
                </a:lnTo>
                <a:lnTo>
                  <a:pt x="3909" y="15174"/>
                </a:lnTo>
                <a:lnTo>
                  <a:pt x="3864" y="15064"/>
                </a:lnTo>
                <a:lnTo>
                  <a:pt x="3790" y="14907"/>
                </a:lnTo>
                <a:lnTo>
                  <a:pt x="3698" y="14724"/>
                </a:lnTo>
                <a:lnTo>
                  <a:pt x="3601" y="14535"/>
                </a:lnTo>
                <a:lnTo>
                  <a:pt x="3505" y="14361"/>
                </a:lnTo>
                <a:lnTo>
                  <a:pt x="3425" y="14222"/>
                </a:lnTo>
                <a:lnTo>
                  <a:pt x="3366" y="14137"/>
                </a:lnTo>
                <a:lnTo>
                  <a:pt x="3298" y="14007"/>
                </a:lnTo>
                <a:lnTo>
                  <a:pt x="3255" y="13836"/>
                </a:lnTo>
                <a:lnTo>
                  <a:pt x="3210" y="13644"/>
                </a:lnTo>
                <a:lnTo>
                  <a:pt x="3134" y="13465"/>
                </a:lnTo>
                <a:lnTo>
                  <a:pt x="3058" y="13270"/>
                </a:lnTo>
                <a:lnTo>
                  <a:pt x="3019" y="13034"/>
                </a:lnTo>
                <a:lnTo>
                  <a:pt x="2974" y="12816"/>
                </a:lnTo>
                <a:lnTo>
                  <a:pt x="2900" y="12661"/>
                </a:lnTo>
                <a:lnTo>
                  <a:pt x="2859" y="12461"/>
                </a:lnTo>
                <a:lnTo>
                  <a:pt x="2882" y="12353"/>
                </a:lnTo>
                <a:lnTo>
                  <a:pt x="2861" y="12227"/>
                </a:lnTo>
                <a:lnTo>
                  <a:pt x="2781" y="12015"/>
                </a:lnTo>
                <a:lnTo>
                  <a:pt x="2736" y="11858"/>
                </a:lnTo>
                <a:lnTo>
                  <a:pt x="2718" y="11721"/>
                </a:lnTo>
                <a:lnTo>
                  <a:pt x="2720" y="11561"/>
                </a:lnTo>
                <a:lnTo>
                  <a:pt x="2706" y="11350"/>
                </a:lnTo>
                <a:lnTo>
                  <a:pt x="2654" y="11206"/>
                </a:lnTo>
                <a:lnTo>
                  <a:pt x="2601" y="11111"/>
                </a:lnTo>
                <a:lnTo>
                  <a:pt x="2646" y="11026"/>
                </a:lnTo>
                <a:lnTo>
                  <a:pt x="2702" y="10908"/>
                </a:lnTo>
                <a:lnTo>
                  <a:pt x="2722" y="10736"/>
                </a:lnTo>
                <a:lnTo>
                  <a:pt x="2708" y="10570"/>
                </a:lnTo>
                <a:lnTo>
                  <a:pt x="2660" y="10472"/>
                </a:lnTo>
                <a:lnTo>
                  <a:pt x="2648" y="10319"/>
                </a:lnTo>
                <a:lnTo>
                  <a:pt x="2736" y="10116"/>
                </a:lnTo>
                <a:lnTo>
                  <a:pt x="2788" y="9935"/>
                </a:lnTo>
                <a:lnTo>
                  <a:pt x="2806" y="9796"/>
                </a:lnTo>
                <a:lnTo>
                  <a:pt x="2779" y="9711"/>
                </a:lnTo>
                <a:lnTo>
                  <a:pt x="2751" y="9624"/>
                </a:lnTo>
                <a:lnTo>
                  <a:pt x="2790" y="9499"/>
                </a:lnTo>
                <a:lnTo>
                  <a:pt x="2853" y="9323"/>
                </a:lnTo>
                <a:lnTo>
                  <a:pt x="2888" y="9105"/>
                </a:lnTo>
                <a:lnTo>
                  <a:pt x="2925" y="8842"/>
                </a:lnTo>
                <a:lnTo>
                  <a:pt x="2991" y="8556"/>
                </a:lnTo>
                <a:lnTo>
                  <a:pt x="3072" y="8290"/>
                </a:lnTo>
                <a:lnTo>
                  <a:pt x="3161" y="8083"/>
                </a:lnTo>
                <a:lnTo>
                  <a:pt x="3238" y="7909"/>
                </a:lnTo>
                <a:lnTo>
                  <a:pt x="3296" y="7724"/>
                </a:lnTo>
                <a:lnTo>
                  <a:pt x="3378" y="7513"/>
                </a:lnTo>
                <a:lnTo>
                  <a:pt x="3509" y="7272"/>
                </a:lnTo>
                <a:lnTo>
                  <a:pt x="3628" y="7058"/>
                </a:lnTo>
                <a:lnTo>
                  <a:pt x="3677" y="6911"/>
                </a:lnTo>
                <a:lnTo>
                  <a:pt x="3763" y="6760"/>
                </a:lnTo>
                <a:lnTo>
                  <a:pt x="3868" y="6623"/>
                </a:lnTo>
                <a:lnTo>
                  <a:pt x="4007" y="6368"/>
                </a:lnTo>
                <a:lnTo>
                  <a:pt x="4169" y="6034"/>
                </a:lnTo>
                <a:close/>
              </a:path>
            </a:pathLst>
          </a:custGeom>
          <a:ln w="25400"/>
        </p:spPr>
      </p:pic>
      <p:sp>
        <p:nvSpPr>
          <p:cNvPr id="144" name="Redox Molecules…"/>
          <p:cNvSpPr txBox="1">
            <a:spLocks noGrp="1"/>
          </p:cNvSpPr>
          <p:nvPr>
            <p:ph type="title"/>
          </p:nvPr>
        </p:nvSpPr>
        <p:spPr>
          <a:xfrm>
            <a:off x="650239" y="363965"/>
            <a:ext cx="11704322" cy="2254995"/>
          </a:xfrm>
          <a:prstGeom prst="rect">
            <a:avLst/>
          </a:prstGeom>
        </p:spPr>
        <p:txBody>
          <a:bodyPr lIns="63500" tIns="63500" rIns="63500" bIns="63500"/>
          <a:lstStyle/>
          <a:p>
            <a:pPr algn="l">
              <a:defRPr sz="5300" spc="530"/>
            </a:pPr>
            <a:r>
              <a:t>Redox Molecules </a:t>
            </a:r>
          </a:p>
          <a:p>
            <a:pPr algn="l">
              <a:defRPr sz="5300" spc="530"/>
            </a:pPr>
            <a:r>
              <a:t>are NOT...</a:t>
            </a:r>
          </a:p>
        </p:txBody>
      </p:sp>
      <p:sp>
        <p:nvSpPr>
          <p:cNvPr id="145" name="Vitamins…"/>
          <p:cNvSpPr txBox="1">
            <a:spLocks noGrp="1"/>
          </p:cNvSpPr>
          <p:nvPr>
            <p:ph type="body" sz="half" idx="1"/>
          </p:nvPr>
        </p:nvSpPr>
        <p:spPr>
          <a:prstGeom prst="rect">
            <a:avLst/>
          </a:prstGeom>
        </p:spPr>
        <p:txBody>
          <a:bodyPr/>
          <a:lstStyle/>
          <a:p>
            <a:pPr marL="390676" indent="-390676">
              <a:defRPr>
                <a:solidFill>
                  <a:srgbClr val="6B6B6B"/>
                </a:solidFill>
              </a:defRPr>
            </a:pPr>
            <a:r>
              <a:t>Vitamins</a:t>
            </a:r>
          </a:p>
          <a:p>
            <a:pPr marL="390676" indent="-390676">
              <a:defRPr>
                <a:solidFill>
                  <a:srgbClr val="6B6B6B"/>
                </a:solidFill>
              </a:defRPr>
            </a:pPr>
            <a:r>
              <a:t>Minerals</a:t>
            </a:r>
          </a:p>
          <a:p>
            <a:pPr marL="390676" indent="-390676">
              <a:defRPr>
                <a:solidFill>
                  <a:srgbClr val="6B6B6B"/>
                </a:solidFill>
              </a:defRPr>
            </a:pPr>
            <a:r>
              <a:t>Antioxidants</a:t>
            </a:r>
          </a:p>
          <a:p>
            <a:pPr marL="390676" indent="-390676">
              <a:defRPr>
                <a:solidFill>
                  <a:srgbClr val="6B6B6B"/>
                </a:solidFill>
              </a:defRPr>
            </a:pPr>
            <a:r>
              <a:t>Exotic Juices</a:t>
            </a:r>
          </a:p>
          <a:p>
            <a:pPr marL="390676" indent="-390676">
              <a:defRPr>
                <a:solidFill>
                  <a:srgbClr val="6B6B6B"/>
                </a:solidFill>
              </a:defRPr>
            </a:pPr>
            <a:r>
              <a:t>Alkaline Water</a:t>
            </a:r>
          </a:p>
        </p:txBody>
      </p:sp>
      <p:sp>
        <p:nvSpPr>
          <p:cNvPr id="146" name="Redox Molecules enhance vital cellular functions, improve total body health, and empower every system of the body to function optimally."/>
          <p:cNvSpPr/>
          <p:nvPr/>
        </p:nvSpPr>
        <p:spPr>
          <a:xfrm>
            <a:off x="952847" y="7163524"/>
            <a:ext cx="11099106" cy="1999095"/>
          </a:xfrm>
          <a:prstGeom prst="roundRect">
            <a:avLst>
              <a:gd name="adj" fmla="val 17483"/>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normAutofit/>
          </a:bodyPr>
          <a:lstStyle/>
          <a:p>
            <a:pPr defTabSz="866986">
              <a:defRPr sz="3500">
                <a:solidFill>
                  <a:srgbClr val="6B6B6B"/>
                </a:solidFill>
                <a:latin typeface="Helvetica Light"/>
                <a:ea typeface="Helvetica Light"/>
                <a:cs typeface="Helvetica Light"/>
                <a:sym typeface="Helvetica Light"/>
              </a:defRPr>
            </a:pPr>
            <a:r>
              <a:t>Redox Molecules enhance vital cellular functions, improve total body health, and empower every system of the body to function optimally.</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5"/>
                                        </p:tgtEl>
                                        <p:attrNameLst>
                                          <p:attrName>style.visibility</p:attrName>
                                        </p:attrNameLst>
                                      </p:cBhvr>
                                      <p:to>
                                        <p:strVal val="visible"/>
                                      </p:to>
                                    </p:set>
                                    <p:animEffect transition="in" filter="wipe(up)">
                                      <p:cBhvr>
                                        <p:cTn id="7" dur="1500"/>
                                        <p:tgtEl>
                                          <p:spTgt spid="145"/>
                                        </p:tgtEl>
                                      </p:cBhvr>
                                    </p:animEffect>
                                  </p:childTnLst>
                                </p:cTn>
                              </p:par>
                            </p:childTnLst>
                          </p:cTn>
                        </p:par>
                        <p:par>
                          <p:cTn id="8" fill="hold">
                            <p:stCondLst>
                              <p:cond delay="1500"/>
                            </p:stCondLst>
                            <p:childTnLst>
                              <p:par>
                                <p:cTn id="9" presetID="10" presetClass="entr" fill="hold" grpId="2" nodeType="afterEffect">
                                  <p:stCondLst>
                                    <p:cond delay="0"/>
                                  </p:stCondLst>
                                  <p:iterate>
                                    <p:tmAbs val="0"/>
                                  </p:iterate>
                                  <p:childTnLst>
                                    <p:set>
                                      <p:cBhvr>
                                        <p:cTn id="10" fill="hold"/>
                                        <p:tgtEl>
                                          <p:spTgt spid="142"/>
                                        </p:tgtEl>
                                        <p:attrNameLst>
                                          <p:attrName>style.visibility</p:attrName>
                                        </p:attrNameLst>
                                      </p:cBhvr>
                                      <p:to>
                                        <p:strVal val="visible"/>
                                      </p:to>
                                    </p:set>
                                    <p:animEffect transition="in" filter="fade">
                                      <p:cBhvr>
                                        <p:cTn id="11" dur="1000"/>
                                        <p:tgtEl>
                                          <p:spTgt spid="142"/>
                                        </p:tgtEl>
                                      </p:cBhvr>
                                    </p:animEffect>
                                  </p:childTnLst>
                                </p:cTn>
                              </p:par>
                            </p:childTnLst>
                          </p:cTn>
                        </p:par>
                        <p:par>
                          <p:cTn id="12" fill="hold">
                            <p:stCondLst>
                              <p:cond delay="2500"/>
                            </p:stCondLst>
                            <p:childTnLst>
                              <p:par>
                                <p:cTn id="13" presetID="23" presetClass="entr" presetSubtype="16" fill="hold" grpId="3" nodeType="afterEffect">
                                  <p:stCondLst>
                                    <p:cond delay="0"/>
                                  </p:stCondLst>
                                  <p:iterate>
                                    <p:tmAbs val="0"/>
                                  </p:iterate>
                                  <p:childTnLst>
                                    <p:set>
                                      <p:cBhvr>
                                        <p:cTn id="14" fill="hold"/>
                                        <p:tgtEl>
                                          <p:spTgt spid="143"/>
                                        </p:tgtEl>
                                        <p:attrNameLst>
                                          <p:attrName>style.visibility</p:attrName>
                                        </p:attrNameLst>
                                      </p:cBhvr>
                                      <p:to>
                                        <p:strVal val="visible"/>
                                      </p:to>
                                    </p:set>
                                    <p:anim calcmode="lin" valueType="num">
                                      <p:cBhvr>
                                        <p:cTn id="15" dur="1500" fill="hold"/>
                                        <p:tgtEl>
                                          <p:spTgt spid="143"/>
                                        </p:tgtEl>
                                        <p:attrNameLst>
                                          <p:attrName>ppt_w</p:attrName>
                                        </p:attrNameLst>
                                      </p:cBhvr>
                                      <p:tavLst>
                                        <p:tav tm="0">
                                          <p:val>
                                            <p:fltVal val="0"/>
                                          </p:val>
                                        </p:tav>
                                        <p:tav tm="100000">
                                          <p:val>
                                            <p:strVal val="#ppt_w"/>
                                          </p:val>
                                        </p:tav>
                                      </p:tavLst>
                                    </p:anim>
                                    <p:anim calcmode="lin" valueType="num">
                                      <p:cBhvr>
                                        <p:cTn id="16" dur="1500" fill="hold"/>
                                        <p:tgtEl>
                                          <p:spTgt spid="14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fill="hold" grpId="4" nodeType="clickEffect">
                                  <p:stCondLst>
                                    <p:cond delay="0"/>
                                  </p:stCondLst>
                                  <p:iterate>
                                    <p:tmAbs val="0"/>
                                  </p:iterate>
                                  <p:childTnLst>
                                    <p:set>
                                      <p:cBhvr>
                                        <p:cTn id="20" fill="hold"/>
                                        <p:tgtEl>
                                          <p:spTgt spid="146"/>
                                        </p:tgtEl>
                                        <p:attrNameLst>
                                          <p:attrName>style.visibility</p:attrName>
                                        </p:attrNameLst>
                                      </p:cBhvr>
                                      <p:to>
                                        <p:strVal val="visible"/>
                                      </p:to>
                                    </p:set>
                                    <p:animEffect transition="in" filter="fade">
                                      <p:cBhvr>
                                        <p:cTn id="21"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2" animBg="1" advAuto="0"/>
      <p:bldP spid="143" grpId="3" animBg="1" advAuto="0"/>
      <p:bldP spid="145" grpId="1" animBg="1" advAuto="0"/>
      <p:bldP spid="146"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p:cNvGrpSpPr/>
          <p:nvPr/>
        </p:nvGrpSpPr>
        <p:grpSpPr>
          <a:xfrm>
            <a:off x="5973339" y="1616772"/>
            <a:ext cx="7101378" cy="5420548"/>
            <a:chOff x="0" y="25400"/>
            <a:chExt cx="7101376" cy="5420546"/>
          </a:xfrm>
        </p:grpSpPr>
        <p:pic>
          <p:nvPicPr>
            <p:cNvPr id="150" name="image.png" descr="image.png"/>
            <p:cNvPicPr>
              <a:picLocks/>
            </p:cNvPicPr>
            <p:nvPr/>
          </p:nvPicPr>
          <p:blipFill>
            <a:blip r:embed="rId3"/>
            <a:stretch>
              <a:fillRect/>
            </a:stretch>
          </p:blipFill>
          <p:spPr>
            <a:xfrm>
              <a:off x="0" y="2059921"/>
              <a:ext cx="5643376" cy="3386026"/>
            </a:xfrm>
            <a:prstGeom prst="rect">
              <a:avLst/>
            </a:prstGeom>
            <a:ln w="12700" cap="flat">
              <a:noFill/>
              <a:miter lim="400000"/>
            </a:ln>
            <a:effectLst/>
          </p:spPr>
        </p:pic>
        <p:pic>
          <p:nvPicPr>
            <p:cNvPr id="151" name="droppedImage.png" descr="droppedImage.png"/>
            <p:cNvPicPr>
              <a:picLocks/>
            </p:cNvPicPr>
            <p:nvPr/>
          </p:nvPicPr>
          <p:blipFill>
            <a:blip r:embed="rId4">
              <a:alphaModFix amt="77000"/>
            </a:blip>
            <a:stretch>
              <a:fillRect/>
            </a:stretch>
          </p:blipFill>
          <p:spPr>
            <a:xfrm>
              <a:off x="3217937" y="25400"/>
              <a:ext cx="3883440" cy="5302345"/>
            </a:xfrm>
            <a:prstGeom prst="rect">
              <a:avLst/>
            </a:prstGeom>
            <a:effectLst/>
          </p:spPr>
        </p:pic>
      </p:grpSp>
      <p:pic>
        <p:nvPicPr>
          <p:cNvPr id="153" name="bigstock-No-not-Sign-Empty-Red-Crossed-Out337608721.png" descr="bigstock-No-not-Sign-Empty-Red-Crossed-Out337608721.png"/>
          <p:cNvPicPr>
            <a:picLocks noChangeAspect="1"/>
          </p:cNvPicPr>
          <p:nvPr/>
        </p:nvPicPr>
        <p:blipFill>
          <a:blip r:embed="rId5">
            <a:alphaModFix amt="60752"/>
          </a:blip>
          <a:srcRect l="558" r="558"/>
          <a:stretch>
            <a:fillRect/>
          </a:stretch>
        </p:blipFill>
        <p:spPr>
          <a:xfrm>
            <a:off x="6916774" y="1865153"/>
            <a:ext cx="5485767" cy="5547762"/>
          </a:xfrm>
          <a:prstGeom prst="rect">
            <a:avLst/>
          </a:prstGeom>
          <a:ln w="25400"/>
        </p:spPr>
      </p:pic>
      <p:sp>
        <p:nvSpPr>
          <p:cNvPr id="154" name="Unlike Any Other Product!"/>
          <p:cNvSpPr txBox="1">
            <a:spLocks noGrp="1"/>
          </p:cNvSpPr>
          <p:nvPr>
            <p:ph type="title"/>
          </p:nvPr>
        </p:nvSpPr>
        <p:spPr>
          <a:xfrm>
            <a:off x="-60961" y="413278"/>
            <a:ext cx="11704322" cy="1530202"/>
          </a:xfrm>
          <a:prstGeom prst="rect">
            <a:avLst/>
          </a:prstGeom>
        </p:spPr>
        <p:txBody>
          <a:bodyPr lIns="63500" tIns="63500" rIns="63500" bIns="63500"/>
          <a:lstStyle>
            <a:lvl1pPr>
              <a:defRPr sz="5600" spc="560"/>
            </a:lvl1pPr>
          </a:lstStyle>
          <a:p>
            <a:r>
              <a:t>Unlike Any Other Product!</a:t>
            </a:r>
          </a:p>
        </p:txBody>
      </p:sp>
      <p:sp>
        <p:nvSpPr>
          <p:cNvPr id="155" name="ASEA Is Not:…"/>
          <p:cNvSpPr txBox="1">
            <a:spLocks noGrp="1"/>
          </p:cNvSpPr>
          <p:nvPr>
            <p:ph type="body" sz="half" idx="1"/>
          </p:nvPr>
        </p:nvSpPr>
        <p:spPr>
          <a:xfrm>
            <a:off x="1097444" y="2970816"/>
            <a:ext cx="6790694" cy="5608320"/>
          </a:xfrm>
          <a:prstGeom prst="rect">
            <a:avLst/>
          </a:prstGeom>
        </p:spPr>
        <p:txBody>
          <a:bodyPr/>
          <a:lstStyle/>
          <a:p>
            <a:pPr marL="0" indent="0" defTabSz="584200">
              <a:spcBef>
                <a:spcPts val="0"/>
              </a:spcBef>
              <a:buSzTx/>
              <a:buNone/>
              <a:defRPr sz="5100">
                <a:solidFill>
                  <a:srgbClr val="535353"/>
                </a:solidFill>
                <a:latin typeface="Gill Sans"/>
                <a:ea typeface="Gill Sans"/>
                <a:cs typeface="Gill Sans"/>
                <a:sym typeface="Gill Sans"/>
              </a:defRPr>
            </a:pPr>
            <a:r>
              <a:t>ASEA Is Not:</a:t>
            </a:r>
          </a:p>
          <a:p>
            <a:pPr marL="390676" indent="-390676">
              <a:buClr>
                <a:schemeClr val="accent5">
                  <a:hueOff val="-608018"/>
                  <a:satOff val="-16379"/>
                  <a:lumOff val="25127"/>
                </a:schemeClr>
              </a:buClr>
              <a:buChar char="‣"/>
              <a:defRPr>
                <a:solidFill>
                  <a:srgbClr val="6B6B6B"/>
                </a:solidFill>
              </a:defRPr>
            </a:pPr>
            <a:r>
              <a:t>Vitamin</a:t>
            </a:r>
          </a:p>
          <a:p>
            <a:pPr marL="390676" indent="-390676">
              <a:buClr>
                <a:schemeClr val="accent5">
                  <a:hueOff val="-608018"/>
                  <a:satOff val="-16379"/>
                  <a:lumOff val="25127"/>
                </a:schemeClr>
              </a:buClr>
              <a:buChar char="‣"/>
              <a:defRPr>
                <a:solidFill>
                  <a:srgbClr val="6B6B6B"/>
                </a:solidFill>
              </a:defRPr>
            </a:pPr>
            <a:r>
              <a:t>Mineral</a:t>
            </a:r>
          </a:p>
          <a:p>
            <a:pPr marL="390676" indent="-390676">
              <a:buClr>
                <a:schemeClr val="accent5">
                  <a:hueOff val="-608018"/>
                  <a:satOff val="-16379"/>
                  <a:lumOff val="25127"/>
                </a:schemeClr>
              </a:buClr>
              <a:buChar char="‣"/>
              <a:defRPr>
                <a:solidFill>
                  <a:srgbClr val="6B6B6B"/>
                </a:solidFill>
              </a:defRPr>
            </a:pPr>
            <a:r>
              <a:t>Antioxidant</a:t>
            </a:r>
          </a:p>
          <a:p>
            <a:pPr marL="390676" indent="-390676">
              <a:buClr>
                <a:schemeClr val="accent5">
                  <a:hueOff val="-608018"/>
                  <a:satOff val="-16379"/>
                  <a:lumOff val="25127"/>
                </a:schemeClr>
              </a:buClr>
              <a:buChar char="‣"/>
              <a:defRPr>
                <a:solidFill>
                  <a:srgbClr val="6B6B6B"/>
                </a:solidFill>
              </a:defRPr>
            </a:pPr>
            <a:r>
              <a:t>Exotic Juice</a:t>
            </a:r>
          </a:p>
          <a:p>
            <a:pPr marL="390676" indent="-390676">
              <a:buClr>
                <a:schemeClr val="accent5">
                  <a:hueOff val="-608018"/>
                  <a:satOff val="-16379"/>
                  <a:lumOff val="25127"/>
                </a:schemeClr>
              </a:buClr>
              <a:buChar char="‣"/>
              <a:defRPr>
                <a:solidFill>
                  <a:srgbClr val="6B6B6B"/>
                </a:solidFill>
              </a:defRPr>
            </a:pPr>
            <a:r>
              <a:t>Structured / Alkaline Water</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5"/>
                                        </p:tgtEl>
                                        <p:attrNameLst>
                                          <p:attrName>style.visibility</p:attrName>
                                        </p:attrNameLst>
                                      </p:cBhvr>
                                      <p:to>
                                        <p:strVal val="visible"/>
                                      </p:to>
                                    </p:set>
                                    <p:animEffect transition="in" filter="wipe(up)">
                                      <p:cBhvr>
                                        <p:cTn id="7" dur="1500"/>
                                        <p:tgtEl>
                                          <p:spTgt spid="155"/>
                                        </p:tgtEl>
                                      </p:cBhvr>
                                    </p:animEffect>
                                  </p:childTnLst>
                                </p:cTn>
                              </p:par>
                            </p:childTnLst>
                          </p:cTn>
                        </p:par>
                        <p:par>
                          <p:cTn id="8" fill="hold">
                            <p:stCondLst>
                              <p:cond delay="1500"/>
                            </p:stCondLst>
                            <p:childTnLst>
                              <p:par>
                                <p:cTn id="9" presetID="10" presetClass="entr" fill="hold" grpId="2" nodeType="afterEffect">
                                  <p:stCondLst>
                                    <p:cond delay="0"/>
                                  </p:stCondLst>
                                  <p:iterate>
                                    <p:tmAbs val="0"/>
                                  </p:iterate>
                                  <p:childTnLst>
                                    <p:set>
                                      <p:cBhvr>
                                        <p:cTn id="10" fill="hold"/>
                                        <p:tgtEl>
                                          <p:spTgt spid="152"/>
                                        </p:tgtEl>
                                        <p:attrNameLst>
                                          <p:attrName>style.visibility</p:attrName>
                                        </p:attrNameLst>
                                      </p:cBhvr>
                                      <p:to>
                                        <p:strVal val="visible"/>
                                      </p:to>
                                    </p:set>
                                    <p:animEffect transition="in" filter="fade">
                                      <p:cBhvr>
                                        <p:cTn id="11" dur="1000"/>
                                        <p:tgtEl>
                                          <p:spTgt spid="152"/>
                                        </p:tgtEl>
                                      </p:cBhvr>
                                    </p:animEffect>
                                  </p:childTnLst>
                                </p:cTn>
                              </p:par>
                            </p:childTnLst>
                          </p:cTn>
                        </p:par>
                        <p:par>
                          <p:cTn id="12" fill="hold">
                            <p:stCondLst>
                              <p:cond delay="2500"/>
                            </p:stCondLst>
                            <p:childTnLst>
                              <p:par>
                                <p:cTn id="13" presetID="23" presetClass="entr" presetSubtype="16" fill="hold" grpId="3" nodeType="afterEffect">
                                  <p:stCondLst>
                                    <p:cond delay="0"/>
                                  </p:stCondLst>
                                  <p:iterate>
                                    <p:tmAbs val="0"/>
                                  </p:iterate>
                                  <p:childTnLst>
                                    <p:set>
                                      <p:cBhvr>
                                        <p:cTn id="14" fill="hold"/>
                                        <p:tgtEl>
                                          <p:spTgt spid="153"/>
                                        </p:tgtEl>
                                        <p:attrNameLst>
                                          <p:attrName>style.visibility</p:attrName>
                                        </p:attrNameLst>
                                      </p:cBhvr>
                                      <p:to>
                                        <p:strVal val="visible"/>
                                      </p:to>
                                    </p:set>
                                    <p:anim calcmode="lin" valueType="num">
                                      <p:cBhvr>
                                        <p:cTn id="15" dur="1500" fill="hold"/>
                                        <p:tgtEl>
                                          <p:spTgt spid="153"/>
                                        </p:tgtEl>
                                        <p:attrNameLst>
                                          <p:attrName>ppt_w</p:attrName>
                                        </p:attrNameLst>
                                      </p:cBhvr>
                                      <p:tavLst>
                                        <p:tav tm="0">
                                          <p:val>
                                            <p:fltVal val="0"/>
                                          </p:val>
                                        </p:tav>
                                        <p:tav tm="100000">
                                          <p:val>
                                            <p:strVal val="#ppt_w"/>
                                          </p:val>
                                        </p:tav>
                                      </p:tavLst>
                                    </p:anim>
                                    <p:anim calcmode="lin" valueType="num">
                                      <p:cBhvr>
                                        <p:cTn id="16" dur="1500" fill="hold"/>
                                        <p:tgtEl>
                                          <p:spTgt spid="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2" animBg="1" advAuto="0"/>
      <p:bldP spid="153" grpId="3" animBg="1" advAuto="0"/>
      <p:bldP spid="15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Different…"/>
          <p:cNvSpPr txBox="1">
            <a:spLocks noGrp="1"/>
          </p:cNvSpPr>
          <p:nvPr>
            <p:ph type="body" idx="1"/>
          </p:nvPr>
        </p:nvSpPr>
        <p:spPr>
          <a:xfrm>
            <a:off x="827742" y="1943071"/>
            <a:ext cx="7461001" cy="6991826"/>
          </a:xfrm>
          <a:prstGeom prst="rect">
            <a:avLst/>
          </a:prstGeom>
        </p:spPr>
        <p:txBody>
          <a:bodyPr/>
          <a:lstStyle/>
          <a:p>
            <a:pPr marL="0" indent="0" defTabSz="921173">
              <a:buSzTx/>
              <a:buNone/>
              <a:defRPr sz="3300" b="1">
                <a:latin typeface="Helvetica"/>
                <a:ea typeface="Helvetica"/>
                <a:cs typeface="Helvetica"/>
                <a:sym typeface="Helvetica"/>
              </a:defRPr>
            </a:pPr>
            <a:r>
              <a:t>Different</a:t>
            </a:r>
          </a:p>
          <a:p>
            <a:pPr marL="254000" indent="-254000" defTabSz="921173">
              <a:buClr>
                <a:schemeClr val="accent5">
                  <a:hueOff val="-608018"/>
                  <a:satOff val="-16379"/>
                  <a:lumOff val="25127"/>
                </a:schemeClr>
              </a:buClr>
              <a:buChar char="‣"/>
              <a:defRPr sz="3300"/>
            </a:pPr>
            <a:r>
              <a:t>True Category Creator</a:t>
            </a:r>
          </a:p>
          <a:p>
            <a:pPr marL="254000" indent="-254000" defTabSz="921173">
              <a:buClr>
                <a:schemeClr val="accent5">
                  <a:hueOff val="-608018"/>
                  <a:satOff val="-16379"/>
                  <a:lumOff val="25127"/>
                </a:schemeClr>
              </a:buClr>
              <a:buChar char="‣"/>
              <a:defRPr sz="3300"/>
            </a:pPr>
            <a:r>
              <a:t>New Frontier of Science</a:t>
            </a:r>
          </a:p>
          <a:p>
            <a:pPr marL="0" indent="0" defTabSz="921173">
              <a:spcBef>
                <a:spcPts val="2500"/>
              </a:spcBef>
              <a:buSzTx/>
              <a:buNone/>
              <a:defRPr sz="3300" b="1">
                <a:latin typeface="Helvetica"/>
                <a:ea typeface="Helvetica"/>
                <a:cs typeface="Helvetica"/>
                <a:sym typeface="Helvetica"/>
              </a:defRPr>
            </a:pPr>
            <a:r>
              <a:t>Sustainable</a:t>
            </a:r>
          </a:p>
          <a:p>
            <a:pPr marL="254000" indent="-254000" defTabSz="921173">
              <a:buClr>
                <a:schemeClr val="accent5">
                  <a:hueOff val="-608018"/>
                  <a:satOff val="-16379"/>
                  <a:lumOff val="25127"/>
                </a:schemeClr>
              </a:buClr>
              <a:buChar char="‣"/>
              <a:defRPr sz="3300"/>
            </a:pPr>
            <a:r>
              <a:t>Heavily Patented </a:t>
            </a:r>
          </a:p>
          <a:p>
            <a:pPr marL="254000" indent="-254000" defTabSz="921173">
              <a:buClr>
                <a:schemeClr val="accent5">
                  <a:hueOff val="-608018"/>
                  <a:satOff val="-16379"/>
                  <a:lumOff val="25127"/>
                </a:schemeClr>
              </a:buClr>
              <a:buChar char="‣"/>
              <a:defRPr sz="3300"/>
            </a:pPr>
            <a:r>
              <a:t>No Competition </a:t>
            </a:r>
          </a:p>
          <a:p>
            <a:pPr marL="254000" indent="-254000" defTabSz="921173">
              <a:buClr>
                <a:schemeClr val="accent5">
                  <a:hueOff val="-608018"/>
                  <a:satOff val="-16379"/>
                  <a:lumOff val="25127"/>
                </a:schemeClr>
              </a:buClr>
              <a:buChar char="‣"/>
              <a:defRPr sz="3300"/>
            </a:pPr>
            <a:r>
              <a:t>No Copy Cats</a:t>
            </a:r>
          </a:p>
          <a:p>
            <a:pPr marL="0" indent="0" defTabSz="921173">
              <a:spcBef>
                <a:spcPts val="2500"/>
              </a:spcBef>
              <a:buSzTx/>
              <a:buNone/>
              <a:defRPr sz="3300" b="1">
                <a:latin typeface="Helvetica"/>
                <a:ea typeface="Helvetica"/>
                <a:cs typeface="Helvetica"/>
                <a:sym typeface="Helvetica"/>
              </a:defRPr>
            </a:pPr>
            <a:r>
              <a:t>Advantage</a:t>
            </a:r>
          </a:p>
          <a:p>
            <a:pPr marL="254000" indent="-254000" defTabSz="921173">
              <a:buClr>
                <a:schemeClr val="accent5">
                  <a:hueOff val="-608018"/>
                  <a:satOff val="-16379"/>
                  <a:lumOff val="25127"/>
                </a:schemeClr>
              </a:buClr>
              <a:buChar char="‣"/>
              <a:defRPr sz="3300"/>
            </a:pPr>
            <a:r>
              <a:t>Meaningful Results</a:t>
            </a:r>
          </a:p>
          <a:p>
            <a:pPr marL="254000" indent="-254000" defTabSz="921173">
              <a:buClr>
                <a:schemeClr val="accent5">
                  <a:hueOff val="-608018"/>
                  <a:satOff val="-16379"/>
                  <a:lumOff val="25127"/>
                </a:schemeClr>
              </a:buClr>
              <a:buChar char="‣"/>
              <a:defRPr sz="3300"/>
            </a:pPr>
            <a:r>
              <a:t>Premier Business Opportunity</a:t>
            </a:r>
          </a:p>
        </p:txBody>
      </p:sp>
      <p:pic>
        <p:nvPicPr>
          <p:cNvPr id="160" name="iStock4434805_Large.jpg" descr="iStock4434805_Large.jpg"/>
          <p:cNvPicPr>
            <a:picLocks noChangeAspect="1"/>
          </p:cNvPicPr>
          <p:nvPr/>
        </p:nvPicPr>
        <p:blipFill>
          <a:blip r:embed="rId3"/>
          <a:stretch>
            <a:fillRect/>
          </a:stretch>
        </p:blipFill>
        <p:spPr>
          <a:xfrm>
            <a:off x="6252057" y="2719496"/>
            <a:ext cx="6341943" cy="4226406"/>
          </a:xfrm>
          <a:prstGeom prst="rect">
            <a:avLst/>
          </a:prstGeom>
          <a:ln w="12700">
            <a:miter lim="400000"/>
          </a:ln>
          <a:effectLst>
            <a:outerShdw blurRad="177800" dist="88900" dir="5400000" rotWithShape="0">
              <a:srgbClr val="000000">
                <a:alpha val="70000"/>
              </a:srgbClr>
            </a:outerShdw>
          </a:effectLst>
        </p:spPr>
      </p:pic>
      <p:sp>
        <p:nvSpPr>
          <p:cNvPr id="161" name="Redox Signaling Molecules"/>
          <p:cNvSpPr txBox="1">
            <a:spLocks noGrp="1"/>
          </p:cNvSpPr>
          <p:nvPr>
            <p:ph type="title"/>
          </p:nvPr>
        </p:nvSpPr>
        <p:spPr>
          <a:xfrm>
            <a:off x="503743" y="286276"/>
            <a:ext cx="11997314" cy="1433663"/>
          </a:xfrm>
          <a:prstGeom prst="rect">
            <a:avLst/>
          </a:prstGeom>
        </p:spPr>
        <p:txBody>
          <a:bodyPr/>
          <a:lstStyle/>
          <a:p>
            <a:r>
              <a:t>Redox Signaling Molecules</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60"/>
                                        </p:tgtEl>
                                        <p:attrNameLst>
                                          <p:attrName>style.visibility</p:attrName>
                                        </p:attrNameLst>
                                      </p:cBhvr>
                                      <p:to>
                                        <p:strVal val="visible"/>
                                      </p:to>
                                    </p:set>
                                    <p:animEffect transition="in" filter="wipe(left)">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59">
                                            <p:bg/>
                                          </p:spTgt>
                                        </p:tgtEl>
                                        <p:attrNameLst>
                                          <p:attrName>style.visibility</p:attrName>
                                        </p:attrNameLst>
                                      </p:cBhvr>
                                      <p:to>
                                        <p:strVal val="visible"/>
                                      </p:to>
                                    </p:set>
                                    <p:animEffect transition="in" filter="fade">
                                      <p:cBhvr>
                                        <p:cTn id="12" dur="600"/>
                                        <p:tgtEl>
                                          <p:spTgt spid="159">
                                            <p:bg/>
                                          </p:spTgt>
                                        </p:tgtEl>
                                      </p:cBhvr>
                                    </p:animEffect>
                                  </p:childTnLst>
                                </p:cTn>
                              </p:par>
                              <p:par>
                                <p:cTn id="13" presetID="10" presetClass="entr" presetSubtype="0" fill="hold" grpId="2" nodeType="withEffect">
                                  <p:stCondLst>
                                    <p:cond delay="0"/>
                                  </p:stCondLst>
                                  <p:iterate>
                                    <p:tmAbs val="0"/>
                                  </p:iterate>
                                  <p:childTnLst>
                                    <p:set>
                                      <p:cBhvr>
                                        <p:cTn id="14" fill="hold"/>
                                        <p:tgtEl>
                                          <p:spTgt spid="159">
                                            <p:txEl>
                                              <p:pRg st="0" end="0"/>
                                            </p:txEl>
                                          </p:spTgt>
                                        </p:tgtEl>
                                        <p:attrNameLst>
                                          <p:attrName>style.visibility</p:attrName>
                                        </p:attrNameLst>
                                      </p:cBhvr>
                                      <p:to>
                                        <p:strVal val="visible"/>
                                      </p:to>
                                    </p:set>
                                    <p:animEffect transition="in" filter="fade">
                                      <p:cBhvr>
                                        <p:cTn id="15" dur="600"/>
                                        <p:tgtEl>
                                          <p:spTgt spid="159">
                                            <p:txEl>
                                              <p:pRg st="0" end="0"/>
                                            </p:txEl>
                                          </p:spTgt>
                                        </p:tgtEl>
                                      </p:cBhvr>
                                    </p:animEffect>
                                  </p:childTnLst>
                                </p:cTn>
                              </p:par>
                            </p:childTnLst>
                          </p:cTn>
                        </p:par>
                        <p:par>
                          <p:cTn id="16" fill="hold">
                            <p:stCondLst>
                              <p:cond delay="600"/>
                            </p:stCondLst>
                            <p:childTnLst>
                              <p:par>
                                <p:cTn id="17" presetID="10" presetClass="entr" fill="hold" grpId="2" nodeType="afterEffect">
                                  <p:stCondLst>
                                    <p:cond delay="0"/>
                                  </p:stCondLst>
                                  <p:iterate>
                                    <p:tmAbs val="0"/>
                                  </p:iterate>
                                  <p:childTnLst>
                                    <p:set>
                                      <p:cBhvr>
                                        <p:cTn id="18" fill="hold"/>
                                        <p:tgtEl>
                                          <p:spTgt spid="159">
                                            <p:txEl>
                                              <p:pRg st="1" end="1"/>
                                            </p:txEl>
                                          </p:spTgt>
                                        </p:tgtEl>
                                        <p:attrNameLst>
                                          <p:attrName>style.visibility</p:attrName>
                                        </p:attrNameLst>
                                      </p:cBhvr>
                                      <p:to>
                                        <p:strVal val="visible"/>
                                      </p:to>
                                    </p:set>
                                    <p:animEffect transition="in" filter="fade">
                                      <p:cBhvr>
                                        <p:cTn id="19" dur="600"/>
                                        <p:tgtEl>
                                          <p:spTgt spid="159">
                                            <p:txEl>
                                              <p:pRg st="1" end="1"/>
                                            </p:txEl>
                                          </p:spTgt>
                                        </p:tgtEl>
                                      </p:cBhvr>
                                    </p:animEffect>
                                  </p:childTnLst>
                                </p:cTn>
                              </p:par>
                            </p:childTnLst>
                          </p:cTn>
                        </p:par>
                        <p:par>
                          <p:cTn id="20" fill="hold">
                            <p:stCondLst>
                              <p:cond delay="1200"/>
                            </p:stCondLst>
                            <p:childTnLst>
                              <p:par>
                                <p:cTn id="21" presetID="10" presetClass="entr" fill="hold" grpId="2" nodeType="afterEffect">
                                  <p:stCondLst>
                                    <p:cond delay="0"/>
                                  </p:stCondLst>
                                  <p:iterate>
                                    <p:tmAbs val="0"/>
                                  </p:iterate>
                                  <p:childTnLst>
                                    <p:set>
                                      <p:cBhvr>
                                        <p:cTn id="22" fill="hold"/>
                                        <p:tgtEl>
                                          <p:spTgt spid="159">
                                            <p:txEl>
                                              <p:pRg st="2" end="2"/>
                                            </p:txEl>
                                          </p:spTgt>
                                        </p:tgtEl>
                                        <p:attrNameLst>
                                          <p:attrName>style.visibility</p:attrName>
                                        </p:attrNameLst>
                                      </p:cBhvr>
                                      <p:to>
                                        <p:strVal val="visible"/>
                                      </p:to>
                                    </p:set>
                                    <p:animEffect transition="in" filter="fade">
                                      <p:cBhvr>
                                        <p:cTn id="23" dur="600"/>
                                        <p:tgtEl>
                                          <p:spTgt spid="15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2" nodeType="clickEffect">
                                  <p:stCondLst>
                                    <p:cond delay="0"/>
                                  </p:stCondLst>
                                  <p:iterate>
                                    <p:tmAbs val="0"/>
                                  </p:iterate>
                                  <p:childTnLst>
                                    <p:set>
                                      <p:cBhvr>
                                        <p:cTn id="27" fill="hold"/>
                                        <p:tgtEl>
                                          <p:spTgt spid="159">
                                            <p:txEl>
                                              <p:pRg st="3" end="3"/>
                                            </p:txEl>
                                          </p:spTgt>
                                        </p:tgtEl>
                                        <p:attrNameLst>
                                          <p:attrName>style.visibility</p:attrName>
                                        </p:attrNameLst>
                                      </p:cBhvr>
                                      <p:to>
                                        <p:strVal val="visible"/>
                                      </p:to>
                                    </p:set>
                                    <p:animEffect transition="in" filter="fade">
                                      <p:cBhvr>
                                        <p:cTn id="28" dur="600"/>
                                        <p:tgtEl>
                                          <p:spTgt spid="159">
                                            <p:txEl>
                                              <p:pRg st="3" end="3"/>
                                            </p:txEl>
                                          </p:spTgt>
                                        </p:tgtEl>
                                      </p:cBhvr>
                                    </p:animEffect>
                                  </p:childTnLst>
                                </p:cTn>
                              </p:par>
                            </p:childTnLst>
                          </p:cTn>
                        </p:par>
                        <p:par>
                          <p:cTn id="29" fill="hold">
                            <p:stCondLst>
                              <p:cond delay="600"/>
                            </p:stCondLst>
                            <p:childTnLst>
                              <p:par>
                                <p:cTn id="30" presetID="10" presetClass="entr" fill="hold" grpId="2" nodeType="afterEffect">
                                  <p:stCondLst>
                                    <p:cond delay="0"/>
                                  </p:stCondLst>
                                  <p:iterate>
                                    <p:tmAbs val="0"/>
                                  </p:iterate>
                                  <p:childTnLst>
                                    <p:set>
                                      <p:cBhvr>
                                        <p:cTn id="31" fill="hold"/>
                                        <p:tgtEl>
                                          <p:spTgt spid="159">
                                            <p:txEl>
                                              <p:pRg st="4" end="4"/>
                                            </p:txEl>
                                          </p:spTgt>
                                        </p:tgtEl>
                                        <p:attrNameLst>
                                          <p:attrName>style.visibility</p:attrName>
                                        </p:attrNameLst>
                                      </p:cBhvr>
                                      <p:to>
                                        <p:strVal val="visible"/>
                                      </p:to>
                                    </p:set>
                                    <p:animEffect transition="in" filter="fade">
                                      <p:cBhvr>
                                        <p:cTn id="32" dur="600"/>
                                        <p:tgtEl>
                                          <p:spTgt spid="159">
                                            <p:txEl>
                                              <p:pRg st="4" end="4"/>
                                            </p:txEl>
                                          </p:spTgt>
                                        </p:tgtEl>
                                      </p:cBhvr>
                                    </p:animEffect>
                                  </p:childTnLst>
                                </p:cTn>
                              </p:par>
                            </p:childTnLst>
                          </p:cTn>
                        </p:par>
                        <p:par>
                          <p:cTn id="33" fill="hold">
                            <p:stCondLst>
                              <p:cond delay="1200"/>
                            </p:stCondLst>
                            <p:childTnLst>
                              <p:par>
                                <p:cTn id="34" presetID="10" presetClass="entr" fill="hold" grpId="2" nodeType="afterEffect">
                                  <p:stCondLst>
                                    <p:cond delay="0"/>
                                  </p:stCondLst>
                                  <p:iterate>
                                    <p:tmAbs val="0"/>
                                  </p:iterate>
                                  <p:childTnLst>
                                    <p:set>
                                      <p:cBhvr>
                                        <p:cTn id="35" fill="hold"/>
                                        <p:tgtEl>
                                          <p:spTgt spid="159">
                                            <p:txEl>
                                              <p:pRg st="5" end="5"/>
                                            </p:txEl>
                                          </p:spTgt>
                                        </p:tgtEl>
                                        <p:attrNameLst>
                                          <p:attrName>style.visibility</p:attrName>
                                        </p:attrNameLst>
                                      </p:cBhvr>
                                      <p:to>
                                        <p:strVal val="visible"/>
                                      </p:to>
                                    </p:set>
                                    <p:animEffect transition="in" filter="fade">
                                      <p:cBhvr>
                                        <p:cTn id="36" dur="600"/>
                                        <p:tgtEl>
                                          <p:spTgt spid="159">
                                            <p:txEl>
                                              <p:pRg st="5" end="5"/>
                                            </p:txEl>
                                          </p:spTgt>
                                        </p:tgtEl>
                                      </p:cBhvr>
                                    </p:animEffect>
                                  </p:childTnLst>
                                </p:cTn>
                              </p:par>
                            </p:childTnLst>
                          </p:cTn>
                        </p:par>
                        <p:par>
                          <p:cTn id="37" fill="hold">
                            <p:stCondLst>
                              <p:cond delay="1800"/>
                            </p:stCondLst>
                            <p:childTnLst>
                              <p:par>
                                <p:cTn id="38" presetID="10" presetClass="entr" fill="hold" grpId="2" nodeType="afterEffect">
                                  <p:stCondLst>
                                    <p:cond delay="0"/>
                                  </p:stCondLst>
                                  <p:iterate>
                                    <p:tmAbs val="0"/>
                                  </p:iterate>
                                  <p:childTnLst>
                                    <p:set>
                                      <p:cBhvr>
                                        <p:cTn id="39" fill="hold"/>
                                        <p:tgtEl>
                                          <p:spTgt spid="159">
                                            <p:txEl>
                                              <p:pRg st="6" end="6"/>
                                            </p:txEl>
                                          </p:spTgt>
                                        </p:tgtEl>
                                        <p:attrNameLst>
                                          <p:attrName>style.visibility</p:attrName>
                                        </p:attrNameLst>
                                      </p:cBhvr>
                                      <p:to>
                                        <p:strVal val="visible"/>
                                      </p:to>
                                    </p:set>
                                    <p:animEffect transition="in" filter="fade">
                                      <p:cBhvr>
                                        <p:cTn id="40" dur="600"/>
                                        <p:tgtEl>
                                          <p:spTgt spid="15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2" nodeType="clickEffect">
                                  <p:stCondLst>
                                    <p:cond delay="0"/>
                                  </p:stCondLst>
                                  <p:iterate>
                                    <p:tmAbs val="0"/>
                                  </p:iterate>
                                  <p:childTnLst>
                                    <p:set>
                                      <p:cBhvr>
                                        <p:cTn id="44" fill="hold"/>
                                        <p:tgtEl>
                                          <p:spTgt spid="159">
                                            <p:txEl>
                                              <p:pRg st="7" end="7"/>
                                            </p:txEl>
                                          </p:spTgt>
                                        </p:tgtEl>
                                        <p:attrNameLst>
                                          <p:attrName>style.visibility</p:attrName>
                                        </p:attrNameLst>
                                      </p:cBhvr>
                                      <p:to>
                                        <p:strVal val="visible"/>
                                      </p:to>
                                    </p:set>
                                    <p:animEffect transition="in" filter="fade">
                                      <p:cBhvr>
                                        <p:cTn id="45" dur="600"/>
                                        <p:tgtEl>
                                          <p:spTgt spid="159">
                                            <p:txEl>
                                              <p:pRg st="7" end="7"/>
                                            </p:txEl>
                                          </p:spTgt>
                                        </p:tgtEl>
                                      </p:cBhvr>
                                    </p:animEffect>
                                  </p:childTnLst>
                                </p:cTn>
                              </p:par>
                            </p:childTnLst>
                          </p:cTn>
                        </p:par>
                        <p:par>
                          <p:cTn id="46" fill="hold">
                            <p:stCondLst>
                              <p:cond delay="600"/>
                            </p:stCondLst>
                            <p:childTnLst>
                              <p:par>
                                <p:cTn id="47" presetID="10" presetClass="entr" fill="hold" grpId="2" nodeType="afterEffect">
                                  <p:stCondLst>
                                    <p:cond delay="0"/>
                                  </p:stCondLst>
                                  <p:iterate>
                                    <p:tmAbs val="0"/>
                                  </p:iterate>
                                  <p:childTnLst>
                                    <p:set>
                                      <p:cBhvr>
                                        <p:cTn id="48" fill="hold"/>
                                        <p:tgtEl>
                                          <p:spTgt spid="159">
                                            <p:txEl>
                                              <p:pRg st="8" end="8"/>
                                            </p:txEl>
                                          </p:spTgt>
                                        </p:tgtEl>
                                        <p:attrNameLst>
                                          <p:attrName>style.visibility</p:attrName>
                                        </p:attrNameLst>
                                      </p:cBhvr>
                                      <p:to>
                                        <p:strVal val="visible"/>
                                      </p:to>
                                    </p:set>
                                    <p:animEffect transition="in" filter="fade">
                                      <p:cBhvr>
                                        <p:cTn id="49" dur="600"/>
                                        <p:tgtEl>
                                          <p:spTgt spid="159">
                                            <p:txEl>
                                              <p:pRg st="8" end="8"/>
                                            </p:txEl>
                                          </p:spTgt>
                                        </p:tgtEl>
                                      </p:cBhvr>
                                    </p:animEffect>
                                  </p:childTnLst>
                                </p:cTn>
                              </p:par>
                            </p:childTnLst>
                          </p:cTn>
                        </p:par>
                        <p:par>
                          <p:cTn id="50" fill="hold">
                            <p:stCondLst>
                              <p:cond delay="1200"/>
                            </p:stCondLst>
                            <p:childTnLst>
                              <p:par>
                                <p:cTn id="51" presetID="10" presetClass="entr" fill="hold" grpId="2" nodeType="afterEffect">
                                  <p:stCondLst>
                                    <p:cond delay="0"/>
                                  </p:stCondLst>
                                  <p:iterate>
                                    <p:tmAbs val="0"/>
                                  </p:iterate>
                                  <p:childTnLst>
                                    <p:set>
                                      <p:cBhvr>
                                        <p:cTn id="52" fill="hold"/>
                                        <p:tgtEl>
                                          <p:spTgt spid="159">
                                            <p:txEl>
                                              <p:pRg st="9" end="9"/>
                                            </p:txEl>
                                          </p:spTgt>
                                        </p:tgtEl>
                                        <p:attrNameLst>
                                          <p:attrName>style.visibility</p:attrName>
                                        </p:attrNameLst>
                                      </p:cBhvr>
                                      <p:to>
                                        <p:strVal val="visible"/>
                                      </p:to>
                                    </p:set>
                                    <p:animEffect transition="in" filter="fade">
                                      <p:cBhvr>
                                        <p:cTn id="53" dur="600"/>
                                        <p:tgtEl>
                                          <p:spTgt spid="1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2" build="p" animBg="1" advAuto="0"/>
      <p:bldP spid="160" grpId="1"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740</TotalTime>
  <Words>5130</Words>
  <Application>Microsoft Macintosh PowerPoint</Application>
  <PresentationFormat>Custom</PresentationFormat>
  <Paragraphs>576</Paragraphs>
  <Slides>58</Slides>
  <Notes>58</Notes>
  <HiddenSlides>5</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58</vt:i4>
      </vt:variant>
    </vt:vector>
  </HeadingPairs>
  <TitlesOfParts>
    <vt:vector size="78" baseType="lpstr">
      <vt:lpstr>Apex New Book</vt:lpstr>
      <vt:lpstr>ApexNew-Book</vt:lpstr>
      <vt:lpstr>Arial</vt:lpstr>
      <vt:lpstr>Avenir Book</vt:lpstr>
      <vt:lpstr>Avenir Heavy</vt:lpstr>
      <vt:lpstr>Avenir Roman</vt:lpstr>
      <vt:lpstr>Calibri</vt:lpstr>
      <vt:lpstr>Calibri Light</vt:lpstr>
      <vt:lpstr>Futura Bold</vt:lpstr>
      <vt:lpstr>Gill Sans</vt:lpstr>
      <vt:lpstr>Gill Sans Light</vt:lpstr>
      <vt:lpstr>Gill Sans SemiBold</vt:lpstr>
      <vt:lpstr>Helvetica</vt:lpstr>
      <vt:lpstr>Helvetica Light</vt:lpstr>
      <vt:lpstr>Helvetica Neue</vt:lpstr>
      <vt:lpstr>Lucida Grande</vt:lpstr>
      <vt:lpstr>Marker Felt</vt:lpstr>
      <vt:lpstr>Stratum2</vt:lpstr>
      <vt:lpstr>Times Roman</vt:lpstr>
      <vt:lpstr>Showroom</vt:lpstr>
      <vt:lpstr>PowerPoint Presentation</vt:lpstr>
      <vt:lpstr>PowerPoint Presentation</vt:lpstr>
      <vt:lpstr>ASEA Mission:  To better people’s lives and to be a force for good in the world.</vt:lpstr>
      <vt:lpstr>Revenue Curve Shows  Increasing Demand  for ASEA</vt:lpstr>
      <vt:lpstr>PowerPoint Presentation</vt:lpstr>
      <vt:lpstr>ASEA Founders turned down offer from Pharmaceutical Company</vt:lpstr>
      <vt:lpstr>Redox Molecules  are NOT...</vt:lpstr>
      <vt:lpstr>Unlike Any Other Product!</vt:lpstr>
      <vt:lpstr>Redox Signaling Molecules</vt:lpstr>
      <vt:lpstr>PowerPoint Presentation</vt:lpstr>
      <vt:lpstr>Redox Biochemistry:  one of the fastest growing areas of science in the world!</vt:lpstr>
      <vt:lpstr>Redox Signaling Molecules Play a critical role in the healthy regulation of all major body systems</vt:lpstr>
      <vt:lpstr>PowerPoint Presentation</vt:lpstr>
      <vt:lpstr>PowerPoint Presentation</vt:lpstr>
      <vt:lpstr>ASEA Redox Breakthrough</vt:lpstr>
      <vt:lpstr>One Company has harnessed  the  Power  of  Redox Molecules</vt:lpstr>
      <vt:lpstr>PowerPoint Presentation</vt:lpstr>
      <vt:lpstr>ASEA’s Patented 3 Step Process</vt:lpstr>
      <vt:lpstr>ASEA Redox Signaling Molecules made from  “water &amp; salt”,  just the way our cells make them.</vt:lpstr>
      <vt:lpstr>PowerPoint Presentation</vt:lpstr>
      <vt:lpstr>PowerPoint Presentation</vt:lpstr>
      <vt:lpstr>PowerPoint Presentation</vt:lpstr>
      <vt:lpstr>Information vs  Mis-information?</vt:lpstr>
      <vt:lpstr>www.AseaGlobal.com</vt:lpstr>
      <vt:lpstr>www.AseaScience.com</vt:lpstr>
      <vt:lpstr>ASEA Science Council</vt:lpstr>
      <vt:lpstr>World Class Institutes for Clinical Trials &amp; Testing</vt:lpstr>
      <vt:lpstr>PowerPoint Presentation</vt:lpstr>
      <vt:lpstr>PowerPoint Presentation</vt:lpstr>
      <vt:lpstr>ASEA Regulates Healthy Gene Expression</vt:lpstr>
      <vt:lpstr>ASEA: Athletic Breakthrough</vt:lpstr>
      <vt:lpstr>Who Can Benefit from Redox Technology?</vt:lpstr>
      <vt:lpstr>ASEA Product Line</vt:lpstr>
      <vt:lpstr>ASEA Product Line</vt:lpstr>
      <vt:lpstr>PowerPoint Presentation</vt:lpstr>
      <vt:lpstr>PowerPoint Presentation</vt:lpstr>
      <vt:lpstr>    Independent Clinical Studies</vt:lpstr>
      <vt:lpstr>Age Slower</vt:lpstr>
      <vt:lpstr>Feeling is Believing Experience Redox Molecules  “3 in 5”</vt:lpstr>
      <vt:lpstr>ASEA Cellular Health </vt:lpstr>
      <vt:lpstr>ASEA Product Line</vt:lpstr>
      <vt:lpstr>ASEA Product Line</vt:lpstr>
      <vt:lpstr>ASEA VIA - World Class Supplements</vt:lpstr>
      <vt:lpstr>Changing Lives Worldwide Global Testimonials </vt:lpstr>
      <vt:lpstr>PowerPoint Presentation</vt:lpstr>
      <vt:lpstr>PowerPoint Presentation</vt:lpstr>
      <vt:lpstr>MARKET CHANNEL EFFECTIVENESS  FOR NEW CUSTOMERS</vt:lpstr>
      <vt:lpstr>The Right Time to Engage in the ASEA Opportunity</vt:lpstr>
      <vt:lpstr>PowerPoint Presentation</vt:lpstr>
      <vt:lpstr>Ways to Get Paid with ASEA</vt:lpstr>
      <vt:lpstr>ASEA 2018 Average Income (USD)</vt:lpstr>
      <vt:lpstr>WHERE DO YOU SEE YOURSELF?</vt:lpstr>
      <vt:lpstr>Invest in Your Health &amp; Wealth</vt:lpstr>
      <vt:lpstr>SET CORRECT EXPECTATIONS</vt:lpstr>
      <vt:lpstr>Purchase directly from the person who introduced you to ASEA</vt:lpstr>
      <vt:lpstr>PowerPoint Presentation</vt:lpstr>
      <vt:lpstr>PowerPoint Presentation</vt:lpstr>
      <vt:lpstr>You Can Change Your Life with  ASEA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bob swenk</cp:lastModifiedBy>
  <cp:revision>6</cp:revision>
  <dcterms:modified xsi:type="dcterms:W3CDTF">2020-05-18T16:20:16Z</dcterms:modified>
</cp:coreProperties>
</file>