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media/image1.jpeg" ContentType="image/jpeg"/>
  <Override PartName="/ppt/media/image2.jpeg" ContentType="image/jpeg"/>
  <Override PartName="/ppt/media/image3.jpeg" ContentType="image/jpeg"/>
  <Override PartName="/ppt/theme/theme2.xml" ContentType="application/vnd.openxmlformats-officedocument.theme+xml"/>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notesSlides/notesSlide1.xml" ContentType="application/vnd.openxmlformats-officedocument.presentationml.notesSlide+xml"/>
  <Override PartName="/ppt/media/image10.jpeg" ContentType="image/jpeg"/>
  <Override PartName="/ppt/media/image11.jpeg" ContentType="image/jpeg"/>
  <Override PartName="/ppt/notesSlides/notesSlide2.xml" ContentType="application/vnd.openxmlformats-officedocument.presentationml.notesSlide+xml"/>
  <Override PartName="/ppt/media/image12.jpeg" ContentType="image/jpeg"/>
  <Override PartName="/ppt/media/image13.jpeg" ContentType="image/jpeg"/>
  <Override PartName="/ppt/notesSlides/notesSlide3.xml" ContentType="application/vnd.openxmlformats-officedocument.presentationml.notesSlide+xml"/>
  <Override PartName="/ppt/media/image14.jpeg" ContentType="image/jpeg"/>
  <Override PartName="/ppt/notesSlides/notesSlide4.xml" ContentType="application/vnd.openxmlformats-officedocument.presentationml.notesSlide+xml"/>
  <Override PartName="/ppt/media/image15.jpeg" ContentType="image/jpeg"/>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media/image16.jpeg" ContentType="image/jpeg"/>
  <Override PartName="/ppt/notesSlides/notesSlide8.xml" ContentType="application/vnd.openxmlformats-officedocument.presentationml.notesSlide+xml"/>
  <Override PartName="/ppt/notesSlides/notesSlide9.xml" ContentType="application/vnd.openxmlformats-officedocument.presentationml.notesSlide+xml"/>
  <Override PartName="/ppt/media/image17.jpeg" ContentType="image/jpeg"/>
  <Override PartName="/ppt/notesSlides/notesSlide10.xml" ContentType="application/vnd.openxmlformats-officedocument.presentationml.notesSlide+xml"/>
  <Override PartName="/ppt/media/image18.jpeg" ContentType="image/jpeg"/>
  <Override PartName="/ppt/notesSlides/notesSlide11.xml" ContentType="application/vnd.openxmlformats-officedocument.presentationml.notesSlide+xml"/>
  <Override PartName="/ppt/notesSlides/notesSlide12.xml" ContentType="application/vnd.openxmlformats-officedocument.presentationml.notesSlide+xml"/>
  <Override PartName="/ppt/media/image19.jpeg" ContentType="image/jpeg"/>
  <Override PartName="/ppt/media/image20.jpeg" ContentType="image/jpeg"/>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media/image21.jpeg" ContentType="image/jpeg"/>
  <Override PartName="/ppt/media/image22.jpeg" ContentType="image/jpeg"/>
  <Override PartName="/ppt/media/image23.jpeg" ContentType="image/jpeg"/>
  <Override PartName="/ppt/notesSlides/notesSlide16.xml" ContentType="application/vnd.openxmlformats-officedocument.presentationml.notesSlide+xml"/>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notesSlides/notesSlide17.xml" ContentType="application/vnd.openxmlformats-officedocument.presentationml.notesSlide+xml"/>
  <Override PartName="/ppt/media/image29.jpeg" ContentType="image/jpeg"/>
  <Override PartName="/ppt/notesSlides/notesSlide18.xml" ContentType="application/vnd.openxmlformats-officedocument.presentationml.notesSlide+xml"/>
  <Override PartName="/ppt/notesSlides/notesSlide19.xml" ContentType="application/vnd.openxmlformats-officedocument.presentationml.notesSlide+xml"/>
  <Override PartName="/ppt/media/image30.jpeg" ContentType="image/jpeg"/>
  <Override PartName="/ppt/media/image31.jpeg" ContentType="image/jpeg"/>
  <Override PartName="/ppt/notesSlides/notesSlide20.xml" ContentType="application/vnd.openxmlformats-officedocument.presentationml.notesSlide+xml"/>
  <Override PartName="/ppt/media/image32.jpeg" ContentType="image/jpeg"/>
  <Override PartName="/ppt/media/image33.jpeg" ContentType="image/jpeg"/>
  <Override PartName="/ppt/media/image34.jpeg" ContentType="image/jpeg"/>
  <Override PartName="/ppt/media/image35.jpeg" ContentType="image/jpeg"/>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media/image36.jpeg" ContentType="image/jpeg"/>
  <Override PartName="/ppt/media/image37.jpeg" ContentType="image/jpeg"/>
  <Override PartName="/ppt/media/image38.jpeg" ContentType="image/jpeg"/>
  <Override PartName="/ppt/media/image39.jpeg" ContentType="image/jpeg"/>
  <Override PartName="/ppt/media/image40.jpeg" ContentType="image/jpeg"/>
  <Override PartName="/ppt/media/image41.jpeg" ContentType="image/jpeg"/>
  <Override PartName="/ppt/notesSlides/notesSlide25.xml" ContentType="application/vnd.openxmlformats-officedocument.presentationml.notesSlide+xml"/>
  <Override PartName="/ppt/media/image42.jpeg" ContentType="image/jpeg"/>
  <Override PartName="/ppt/notesSlides/notesSlide26.xml" ContentType="application/vnd.openxmlformats-officedocument.presentationml.notesSlide+xml"/>
  <Override PartName="/ppt/media/image43.jpeg" ContentType="image/jpeg"/>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media/image44.jpeg" ContentType="image/jpeg"/>
  <Override PartName="/ppt/notesSlides/notesSlide31.xml" ContentType="application/vnd.openxmlformats-officedocument.presentationml.notesSlide+xml"/>
  <Override PartName="/ppt/media/image45.jpeg" ContentType="image/jpeg"/>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media/image46.jpeg" ContentType="image/jpeg"/>
  <Override PartName="/ppt/media/image47.jpeg" ContentType="image/jpeg"/>
  <Override PartName="/ppt/notesSlides/notesSlide35.xml" ContentType="application/vnd.openxmlformats-officedocument.presentationml.notesSlide+xml"/>
  <Override PartName="/ppt/media/image48.jpeg" ContentType="image/jpeg"/>
  <Override PartName="/ppt/notesSlides/notesSlide36.xml" ContentType="application/vnd.openxmlformats-officedocument.presentationml.notesSlide+xml"/>
  <Override PartName="/ppt/media/image49.jpeg" ContentType="image/jpeg"/>
  <Override PartName="/ppt/media/image50.jpeg" ContentType="image/jpeg"/>
  <Override PartName="/ppt/media/image51.jpeg" ContentType="image/jpeg"/>
  <Override PartName="/ppt/notesSlides/notesSlide37.xml" ContentType="application/vnd.openxmlformats-officedocument.presentationml.notesSlide+xml"/>
  <Override PartName="/ppt/notesSlides/notesSlide38.xml" ContentType="application/vnd.openxmlformats-officedocument.presentationml.notesSlide+xml"/>
  <Override PartName="/ppt/media/image52.jpeg" ContentType="image/jpeg"/>
  <Override PartName="/ppt/notesSlides/notesSlide39.xml" ContentType="application/vnd.openxmlformats-officedocument.presentationml.notesSlide+xml"/>
  <Override PartName="/ppt/notesSlides/notesSlide40.xml" ContentType="application/vnd.openxmlformats-officedocument.presentationml.notesSlide+xml"/>
  <Override PartName="/ppt/media/image53.jpeg" ContentType="image/jpeg"/>
  <Override PartName="/ppt/media/image54.jpeg" ContentType="image/jpeg"/>
  <Override PartName="/ppt/notesSlides/notesSlide41.xml" ContentType="application/vnd.openxmlformats-officedocument.presentationml.notesSlide+xml"/>
  <Override PartName="/ppt/media/image55.jpeg" ContentType="image/jpeg"/>
  <Override PartName="/ppt/media/image56.jpeg" ContentType="image/jpeg"/>
  <Override PartName="/ppt/notesSlides/notesSlide42.xml" ContentType="application/vnd.openxmlformats-officedocument.presentationml.notesSlide+xml"/>
  <Override PartName="/ppt/notesSlides/notesSlide43.xml" ContentType="application/vnd.openxmlformats-officedocument.presentationml.notesSlide+xml"/>
  <Override PartName="/ppt/media/image57.jpeg" ContentType="image/jpeg"/>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media/image58.jpeg" ContentType="image/jpeg"/>
  <Override PartName="/ppt/media/image59.jpeg" ContentType="image/jpeg"/>
  <Override PartName="/ppt/media/image60.jpeg" ContentType="image/jpeg"/>
  <Override PartName="/ppt/media/image61.jpeg" ContentType="image/jpeg"/>
  <Override PartName="/ppt/notesSlides/notesSlide47.xml" ContentType="application/vnd.openxmlformats-officedocument.presentationml.notesSlide+xml"/>
  <Override PartName="/ppt/notesSlides/notesSlide48.xml" ContentType="application/vnd.openxmlformats-officedocument.presentationml.notesSlide+xml"/>
  <Override PartName="/ppt/media/media1.m4v" ContentType="video/unknown"/>
  <Override PartName="/ppt/notesSlides/notesSlide49.xml" ContentType="application/vnd.openxmlformats-officedocument.presentationml.notesSlide+xml"/>
  <Override PartName="/ppt/notesSlides/notesSlide50.xml" ContentType="application/vnd.openxmlformats-officedocument.presentationml.notesSlide+xml"/>
  <Override PartName="/ppt/media/image62.jpeg" ContentType="image/jpeg"/>
  <Override PartName="/ppt/media/image63.jpeg" ContentType="image/jpeg"/>
  <Override PartName="/ppt/media/image64.jpeg" ContentType="image/jpeg"/>
  <Override PartName="/ppt/media/image65.jpeg" ContentType="image/jpeg"/>
  <Override PartName="/ppt/notesSlides/notesSlide51.xml" ContentType="application/vnd.openxmlformats-officedocument.presentationml.notesSlide+xml"/>
  <Override PartName="/ppt/notesSlides/notesSlide52.xml" ContentType="application/vnd.openxmlformats-officedocument.presentationml.notesSlide+xml"/>
  <Override PartName="/ppt/charts/chart1.xml" ContentType="application/vnd.openxmlformats-officedocument.drawingml.chart+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media/image66.jpeg" ContentType="image/jpeg"/>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media/image67.jpeg" ContentType="image/jpeg"/>
  <Override PartName="/ppt/notesSlides/notesSlide59.xml" ContentType="application/vnd.openxmlformats-officedocument.presentationml.notesSlide+xml"/>
  <Override PartName="/ppt/notesSlides/notesSlide60.xml" ContentType="application/vnd.openxmlformats-officedocument.presentationml.notesSlide+xml"/>
  <Override PartName="/ppt/media/image68.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04" r:id="rId56"/>
    <p:sldId id="305" r:id="rId57"/>
    <p:sldId id="306" r:id="rId58"/>
    <p:sldId id="307" r:id="rId59"/>
    <p:sldId id="308" r:id="rId60"/>
    <p:sldId id="309" r:id="rId61"/>
    <p:sldId id="310" r:id="rId62"/>
    <p:sldId id="311" r:id="rId63"/>
    <p:sldId id="312" r:id="rId64"/>
    <p:sldId id="313" r:id="rId65"/>
    <p:sldId id="314" r:id="rId66"/>
    <p:sldId id="315" r:id="rId67"/>
    <p:sldId id="316" r:id="rId68"/>
    <p:sldId id="317" r:id="rId69"/>
    <p:sldId id="318" r:id="rId70"/>
    <p:sldId id="319" r:id="rId71"/>
    <p:sldId id="320" r:id="rId72"/>
    <p:sldId id="321" r:id="rId73"/>
    <p:sldId id="322" r:id="rId74"/>
    <p:sldId id="323" r:id="rId75"/>
    <p:sldId id="324" r:id="rId76"/>
    <p:sldId id="325" r:id="rId77"/>
    <p:sldId id="326" r:id="rId78"/>
    <p:sldId id="327" r:id="rId79"/>
    <p:sldId id="328" r:id="rId80"/>
    <p:sldId id="329" r:id="rId81"/>
    <p:sldId id="330" r:id="rId82"/>
    <p:sldId id="331" r:id="rId83"/>
    <p:sldId id="332" r:id="rId84"/>
    <p:sldId id="333" r:id="rId85"/>
    <p:sldId id="334" r:id="rId86"/>
    <p:sldId id="335" r:id="rId87"/>
    <p:sldId id="336" r:id="rId88"/>
    <p:sldId id="337" r:id="rId89"/>
    <p:sldId id="338" r:id="rId90"/>
    <p:sldId id="339" r:id="rId91"/>
    <p:sldId id="340" r:id="rId92"/>
    <p:sldId id="341" r:id="rId93"/>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821531" rtl="0" fontAlgn="auto" latinLnBrk="0" hangingPunct="0">
      <a:lnSpc>
        <a:spcPct val="100000"/>
      </a:lnSpc>
      <a:spcBef>
        <a:spcPts val="0"/>
      </a:spcBef>
      <a:spcAft>
        <a:spcPts val="0"/>
      </a:spcAft>
      <a:buClrTx/>
      <a:buSzTx/>
      <a:buFontTx/>
      <a:buNone/>
      <a:tabLst/>
      <a:defRPr b="1" baseline="0" cap="none" i="0" spc="0" strike="noStrike" sz="3200" u="none" kumimoji="0" normalizeH="0">
        <a:ln>
          <a:noFill/>
        </a:ln>
        <a:solidFill>
          <a:srgbClr val="000000"/>
        </a:solidFill>
        <a:effectLst/>
        <a:uFillTx/>
        <a:latin typeface="Helvetica Neue"/>
        <a:ea typeface="Helvetica Neue"/>
        <a:cs typeface="Helvetica Neue"/>
        <a:sym typeface="Helvetica Neue"/>
      </a:defRPr>
    </a:lvl1pPr>
    <a:lvl2pPr marL="0" marR="0" indent="228600" algn="ctr" defTabSz="821531" rtl="0" fontAlgn="auto" latinLnBrk="0" hangingPunct="0">
      <a:lnSpc>
        <a:spcPct val="100000"/>
      </a:lnSpc>
      <a:spcBef>
        <a:spcPts val="0"/>
      </a:spcBef>
      <a:spcAft>
        <a:spcPts val="0"/>
      </a:spcAft>
      <a:buClrTx/>
      <a:buSzTx/>
      <a:buFontTx/>
      <a:buNone/>
      <a:tabLst/>
      <a:defRPr b="1" baseline="0" cap="none" i="0" spc="0" strike="noStrike" sz="3200" u="none" kumimoji="0" normalizeH="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b="1" baseline="0" cap="none" i="0" spc="0" strike="noStrike" sz="3200" u="none" kumimoji="0" normalizeH="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b="1" baseline="0" cap="none" i="0" spc="0" strike="noStrike" sz="3200" u="none" kumimoji="0" normalizeH="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b="1" baseline="0" cap="none" i="0" spc="0" strike="noStrike" sz="3200" u="none" kumimoji="0" normalizeH="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b="1" baseline="0" cap="none" i="0" spc="0" strike="noStrike" sz="3200" u="none" kumimoji="0" normalizeH="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b="1" baseline="0" cap="none" i="0" spc="0" strike="noStrike" sz="3200" u="none" kumimoji="0" normalizeH="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b="1" baseline="0" cap="none" i="0" spc="0" strike="noStrike" sz="3200" u="none" kumimoji="0" normalizeH="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b="1" baseline="0" cap="none" i="0" spc="0" strike="noStrike" sz="3200" u="none" kumimoji="0" normalizeH="0">
        <a:ln>
          <a:noFill/>
        </a:ln>
        <a:solidFill>
          <a:srgbClr val="000000"/>
        </a:solidFill>
        <a:effectLst/>
        <a:uFillTx/>
        <a:latin typeface="Helvetica Neue"/>
        <a:ea typeface="Helvetica Neue"/>
        <a:cs typeface="Helvetica Neue"/>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b="def" i="def"/>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b="def" i="def"/>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slide" Target="slides/slide41.xml"/><Relationship Id="rId49" Type="http://schemas.openxmlformats.org/officeDocument/2006/relationships/slide" Target="slides/slide42.xml"/><Relationship Id="rId50" Type="http://schemas.openxmlformats.org/officeDocument/2006/relationships/slide" Target="slides/slide43.xml"/><Relationship Id="rId51" Type="http://schemas.openxmlformats.org/officeDocument/2006/relationships/slide" Target="slides/slide44.xml"/><Relationship Id="rId52" Type="http://schemas.openxmlformats.org/officeDocument/2006/relationships/slide" Target="slides/slide45.xml"/><Relationship Id="rId53" Type="http://schemas.openxmlformats.org/officeDocument/2006/relationships/slide" Target="slides/slide46.xml"/><Relationship Id="rId54" Type="http://schemas.openxmlformats.org/officeDocument/2006/relationships/slide" Target="slides/slide47.xml"/><Relationship Id="rId55" Type="http://schemas.openxmlformats.org/officeDocument/2006/relationships/slide" Target="slides/slide48.xml"/><Relationship Id="rId56" Type="http://schemas.openxmlformats.org/officeDocument/2006/relationships/slide" Target="slides/slide49.xml"/><Relationship Id="rId57" Type="http://schemas.openxmlformats.org/officeDocument/2006/relationships/slide" Target="slides/slide50.xml"/><Relationship Id="rId58" Type="http://schemas.openxmlformats.org/officeDocument/2006/relationships/slide" Target="slides/slide51.xml"/><Relationship Id="rId59" Type="http://schemas.openxmlformats.org/officeDocument/2006/relationships/slide" Target="slides/slide52.xml"/><Relationship Id="rId60" Type="http://schemas.openxmlformats.org/officeDocument/2006/relationships/slide" Target="slides/slide53.xml"/><Relationship Id="rId61" Type="http://schemas.openxmlformats.org/officeDocument/2006/relationships/slide" Target="slides/slide54.xml"/><Relationship Id="rId62" Type="http://schemas.openxmlformats.org/officeDocument/2006/relationships/slide" Target="slides/slide55.xml"/><Relationship Id="rId63" Type="http://schemas.openxmlformats.org/officeDocument/2006/relationships/slide" Target="slides/slide56.xml"/><Relationship Id="rId64" Type="http://schemas.openxmlformats.org/officeDocument/2006/relationships/slide" Target="slides/slide57.xml"/><Relationship Id="rId65" Type="http://schemas.openxmlformats.org/officeDocument/2006/relationships/slide" Target="slides/slide58.xml"/><Relationship Id="rId66" Type="http://schemas.openxmlformats.org/officeDocument/2006/relationships/slide" Target="slides/slide59.xml"/><Relationship Id="rId67" Type="http://schemas.openxmlformats.org/officeDocument/2006/relationships/slide" Target="slides/slide60.xml"/><Relationship Id="rId68" Type="http://schemas.openxmlformats.org/officeDocument/2006/relationships/slide" Target="slides/slide61.xml"/><Relationship Id="rId69" Type="http://schemas.openxmlformats.org/officeDocument/2006/relationships/slide" Target="slides/slide62.xml"/><Relationship Id="rId70" Type="http://schemas.openxmlformats.org/officeDocument/2006/relationships/slide" Target="slides/slide63.xml"/><Relationship Id="rId71" Type="http://schemas.openxmlformats.org/officeDocument/2006/relationships/slide" Target="slides/slide64.xml"/><Relationship Id="rId72" Type="http://schemas.openxmlformats.org/officeDocument/2006/relationships/slide" Target="slides/slide65.xml"/><Relationship Id="rId73" Type="http://schemas.openxmlformats.org/officeDocument/2006/relationships/slide" Target="slides/slide66.xml"/><Relationship Id="rId74" Type="http://schemas.openxmlformats.org/officeDocument/2006/relationships/slide" Target="slides/slide67.xml"/><Relationship Id="rId75" Type="http://schemas.openxmlformats.org/officeDocument/2006/relationships/slide" Target="slides/slide68.xml"/><Relationship Id="rId76" Type="http://schemas.openxmlformats.org/officeDocument/2006/relationships/slide" Target="slides/slide69.xml"/><Relationship Id="rId77" Type="http://schemas.openxmlformats.org/officeDocument/2006/relationships/slide" Target="slides/slide70.xml"/><Relationship Id="rId78" Type="http://schemas.openxmlformats.org/officeDocument/2006/relationships/slide" Target="slides/slide71.xml"/><Relationship Id="rId79" Type="http://schemas.openxmlformats.org/officeDocument/2006/relationships/slide" Target="slides/slide72.xml"/><Relationship Id="rId80" Type="http://schemas.openxmlformats.org/officeDocument/2006/relationships/slide" Target="slides/slide73.xml"/><Relationship Id="rId81" Type="http://schemas.openxmlformats.org/officeDocument/2006/relationships/slide" Target="slides/slide74.xml"/><Relationship Id="rId82" Type="http://schemas.openxmlformats.org/officeDocument/2006/relationships/slide" Target="slides/slide75.xml"/><Relationship Id="rId83" Type="http://schemas.openxmlformats.org/officeDocument/2006/relationships/slide" Target="slides/slide76.xml"/><Relationship Id="rId84" Type="http://schemas.openxmlformats.org/officeDocument/2006/relationships/slide" Target="slides/slide77.xml"/><Relationship Id="rId85" Type="http://schemas.openxmlformats.org/officeDocument/2006/relationships/slide" Target="slides/slide78.xml"/><Relationship Id="rId86" Type="http://schemas.openxmlformats.org/officeDocument/2006/relationships/slide" Target="slides/slide79.xml"/><Relationship Id="rId87" Type="http://schemas.openxmlformats.org/officeDocument/2006/relationships/slide" Target="slides/slide80.xml"/><Relationship Id="rId88" Type="http://schemas.openxmlformats.org/officeDocument/2006/relationships/slide" Target="slides/slide81.xml"/><Relationship Id="rId89" Type="http://schemas.openxmlformats.org/officeDocument/2006/relationships/slide" Target="slides/slide82.xml"/><Relationship Id="rId90" Type="http://schemas.openxmlformats.org/officeDocument/2006/relationships/slide" Target="slides/slide83.xml"/><Relationship Id="rId91" Type="http://schemas.openxmlformats.org/officeDocument/2006/relationships/slide" Target="slides/slide84.xml"/><Relationship Id="rId92" Type="http://schemas.openxmlformats.org/officeDocument/2006/relationships/slide" Target="slides/slide85.xml"/><Relationship Id="rId93" Type="http://schemas.openxmlformats.org/officeDocument/2006/relationships/slide" Target="slides/slide86.xml"/></Relationships>

</file>

<file path=ppt/charts/_rels/chart1.xml.rels><?xml version="1.0" encoding="UTF-8"?>
<Relationships xmlns="http://schemas.openxmlformats.org/package/2006/relationships"><Relationship Id="rId1" Type="http://schemas.openxmlformats.org/officeDocument/2006/relationships/package" Target="../embeddings/Microsoft_Excel_Sheet1.xlsx"/></Relationships>

</file>

<file path=ppt/charts/chart1.xml><?xml version="1.0" encoding="utf-8"?>
<c:chartSpace xmlns:c="http://schemas.openxmlformats.org/drawingml/2006/chart" xmlns:a="http://schemas.openxmlformats.org/drawingml/2006/main" xmlns:r="http://schemas.openxmlformats.org/officeDocument/2006/relationships">
  <c:date1904 val="1"/>
  <c:roundedCorners val="0"/>
  <c:chart>
    <c:autoTitleDeleted val="1"/>
    <c:plotArea>
      <c:layout>
        <c:manualLayout>
          <c:layoutTarget val="inner"/>
          <c:xMode val="edge"/>
          <c:yMode val="edge"/>
          <c:x val="0.005"/>
          <c:y val="0.005"/>
          <c:w val="0.99"/>
          <c:h val="0.9875"/>
        </c:manualLayout>
      </c:layout>
      <c:pieChart>
        <c:varyColors val="0"/>
        <c:ser>
          <c:idx val="0"/>
          <c:order val="0"/>
          <c:tx>
            <c:strRef>
              <c:f>Sheet1!$A$2</c:f>
              <c:strCache>
                <c:ptCount val="1"/>
                <c:pt idx="0">
                  <c:v>Column2</c:v>
                </c:pt>
              </c:strCache>
            </c:strRef>
          </c:tx>
          <c:spPr>
            <a:solidFill>
              <a:srgbClr val="4F81BD"/>
            </a:solidFill>
            <a:ln w="19050" cap="flat">
              <a:solidFill>
                <a:srgbClr val="FFFFFF"/>
              </a:solidFill>
              <a:prstDash val="solid"/>
              <a:round/>
            </a:ln>
            <a:effectLst/>
          </c:spPr>
          <c:explosion val="0"/>
          <c:dPt>
            <c:idx val="0"/>
            <c:explosion val="0"/>
            <c:spPr>
              <a:solidFill>
                <a:srgbClr val="4F81BD"/>
              </a:solidFill>
              <a:ln w="19050" cap="flat">
                <a:solidFill>
                  <a:srgbClr val="FFFFFF"/>
                </a:solidFill>
                <a:prstDash val="solid"/>
                <a:round/>
              </a:ln>
              <a:effectLst/>
            </c:spPr>
          </c:dPt>
          <c:dPt>
            <c:idx val="1"/>
            <c:explosion val="0"/>
            <c:spPr>
              <a:solidFill>
                <a:srgbClr val="C0504D"/>
              </a:solidFill>
              <a:ln w="19050" cap="flat">
                <a:solidFill>
                  <a:srgbClr val="FFFFFF"/>
                </a:solidFill>
                <a:prstDash val="solid"/>
                <a:round/>
              </a:ln>
              <a:effectLst/>
            </c:spPr>
          </c:dPt>
          <c:dPt>
            <c:idx val="2"/>
            <c:explosion val="0"/>
            <c:spPr>
              <a:solidFill>
                <a:srgbClr val="9BBB59"/>
              </a:solidFill>
              <a:ln w="19050" cap="flat">
                <a:solidFill>
                  <a:srgbClr val="FFFFFF"/>
                </a:solidFill>
                <a:prstDash val="solid"/>
                <a:round/>
              </a:ln>
              <a:effectLst/>
            </c:spPr>
          </c:dPt>
          <c:dPt>
            <c:idx val="3"/>
            <c:explosion val="0"/>
            <c:spPr>
              <a:solidFill>
                <a:srgbClr val="8064A2"/>
              </a:solidFill>
              <a:ln w="19050" cap="flat">
                <a:solidFill>
                  <a:srgbClr val="FFFFFF"/>
                </a:solidFill>
                <a:prstDash val="solid"/>
                <a:round/>
              </a:ln>
              <a:effectLst/>
            </c:spPr>
          </c:dPt>
          <c:dPt>
            <c:idx val="4"/>
            <c:explosion val="0"/>
            <c:spPr>
              <a:solidFill>
                <a:srgbClr val="4BACC6"/>
              </a:solidFill>
              <a:ln w="19050" cap="flat">
                <a:solidFill>
                  <a:srgbClr val="FFFFFF"/>
                </a:solidFill>
                <a:prstDash val="solid"/>
                <a:round/>
              </a:ln>
              <a:effectLst/>
            </c:spPr>
          </c:dPt>
          <c:dLbls>
            <c:dLbl>
              <c:idx val="0"/>
              <c:numFmt formatCode="0" sourceLinked="0"/>
              <c:txPr>
                <a:bodyPr/>
                <a:lstStyle/>
                <a:p>
                  <a:pPr>
                    <a:defRPr b="0" i="0" strike="noStrike" sz="1800" u="none">
                      <a:solidFill>
                        <a:srgbClr val="000000"/>
                      </a:solidFill>
                      <a:latin typeface="Calibri"/>
                    </a:defRPr>
                  </a:pPr>
                </a:p>
              </c:txPr>
              <c:dLblPos val="inEnd"/>
              <c:showLegendKey val="0"/>
              <c:showVal val="0"/>
              <c:showCatName val="0"/>
              <c:showSerName val="0"/>
              <c:showPercent val="0"/>
              <c:showBubbleSize val="0"/>
            </c:dLbl>
            <c:dLbl>
              <c:idx val="1"/>
              <c:numFmt formatCode="0" sourceLinked="0"/>
              <c:txPr>
                <a:bodyPr/>
                <a:lstStyle/>
                <a:p>
                  <a:pPr>
                    <a:defRPr b="0" i="0" strike="noStrike" sz="1800" u="none">
                      <a:solidFill>
                        <a:srgbClr val="000000"/>
                      </a:solidFill>
                      <a:latin typeface="Calibri"/>
                    </a:defRPr>
                  </a:pPr>
                </a:p>
              </c:txPr>
              <c:dLblPos val="inEnd"/>
              <c:showLegendKey val="0"/>
              <c:showVal val="0"/>
              <c:showCatName val="0"/>
              <c:showSerName val="0"/>
              <c:showPercent val="0"/>
              <c:showBubbleSize val="0"/>
            </c:dLbl>
            <c:dLbl>
              <c:idx val="2"/>
              <c:numFmt formatCode="0" sourceLinked="0"/>
              <c:txPr>
                <a:bodyPr/>
                <a:lstStyle/>
                <a:p>
                  <a:pPr>
                    <a:defRPr b="0" i="0" strike="noStrike" sz="1800" u="none">
                      <a:solidFill>
                        <a:srgbClr val="000000"/>
                      </a:solidFill>
                      <a:latin typeface="Calibri"/>
                    </a:defRPr>
                  </a:pPr>
                </a:p>
              </c:txPr>
              <c:dLblPos val="inEnd"/>
              <c:showLegendKey val="0"/>
              <c:showVal val="0"/>
              <c:showCatName val="0"/>
              <c:showSerName val="0"/>
              <c:showPercent val="0"/>
              <c:showBubbleSize val="0"/>
            </c:dLbl>
            <c:dLbl>
              <c:idx val="3"/>
              <c:numFmt formatCode="0" sourceLinked="0"/>
              <c:txPr>
                <a:bodyPr/>
                <a:lstStyle/>
                <a:p>
                  <a:pPr>
                    <a:defRPr b="0" i="0" strike="noStrike" sz="1800" u="none">
                      <a:solidFill>
                        <a:srgbClr val="000000"/>
                      </a:solidFill>
                      <a:latin typeface="Calibri"/>
                    </a:defRPr>
                  </a:pPr>
                </a:p>
              </c:txPr>
              <c:dLblPos val="inEnd"/>
              <c:showLegendKey val="0"/>
              <c:showVal val="0"/>
              <c:showCatName val="0"/>
              <c:showSerName val="0"/>
              <c:showPercent val="0"/>
              <c:showBubbleSize val="0"/>
            </c:dLbl>
            <c:dLbl>
              <c:idx val="4"/>
              <c:numFmt formatCode="0" sourceLinked="0"/>
              <c:txPr>
                <a:bodyPr/>
                <a:lstStyle/>
                <a:p>
                  <a:pPr>
                    <a:defRPr b="0" i="0" strike="noStrike" sz="1800" u="none">
                      <a:solidFill>
                        <a:srgbClr val="000000"/>
                      </a:solidFill>
                      <a:latin typeface="Calibri"/>
                    </a:defRPr>
                  </a:pPr>
                </a:p>
              </c:txPr>
              <c:dLblPos val="inEnd"/>
              <c:showLegendKey val="0"/>
              <c:showVal val="0"/>
              <c:showCatName val="0"/>
              <c:showSerName val="0"/>
              <c:showPercent val="0"/>
              <c:showBubbleSize val="0"/>
            </c:dLbl>
            <c:numFmt formatCode="0" sourceLinked="0"/>
            <c:txPr>
              <a:bodyPr/>
              <a:lstStyle/>
              <a:p>
                <a:pPr>
                  <a:defRPr b="0" i="0" strike="noStrike" sz="1800" u="none">
                    <a:solidFill>
                      <a:srgbClr val="000000"/>
                    </a:solidFill>
                    <a:latin typeface="Calibri"/>
                  </a:defRPr>
                </a:pPr>
              </a:p>
            </c:txPr>
            <c:dLblPos val="inEnd"/>
            <c:showLegendKey val="0"/>
            <c:showVal val="0"/>
            <c:showCatName val="0"/>
            <c:showSerName val="0"/>
            <c:showPercent val="0"/>
            <c:showBubbleSize val="0"/>
            <c:showLeaderLines val="1"/>
            <c:leaderLines>
              <c:spPr>
                <a:noFill/>
                <a:ln w="6350" cap="flat">
                  <a:solidFill>
                    <a:srgbClr val="000000"/>
                  </a:solidFill>
                  <a:prstDash val="solid"/>
                  <a:miter lim="400000"/>
                </a:ln>
                <a:effectLst/>
              </c:spPr>
            </c:leaderLines>
          </c:dLbls>
          <c:cat>
            <c:strRef>
              <c:f>Sheet1!$B$1:$F$1</c:f>
              <c:strCache>
                <c:ptCount val="0"/>
              </c:strCache>
            </c:strRef>
          </c:cat>
          <c:val>
            <c:numRef>
              <c:f>Sheet1!$B$2:$F$2</c:f>
              <c:numCache>
                <c:ptCount val="5"/>
                <c:pt idx="0">
                  <c:v>1.000000</c:v>
                </c:pt>
                <c:pt idx="1">
                  <c:v>1.000000</c:v>
                </c:pt>
                <c:pt idx="2">
                  <c:v>1.000000</c:v>
                </c:pt>
                <c:pt idx="3">
                  <c:v>1.000000</c:v>
                </c:pt>
                <c:pt idx="4">
                  <c:v>1.000000</c:v>
                </c:pt>
              </c:numCache>
            </c:numRef>
          </c:val>
        </c:ser>
        <c:firstSliceAng val="0"/>
      </c:pieChart>
      <c:spPr>
        <a:noFill/>
        <a:ln w="12700" cap="flat">
          <a:noFill/>
          <a:miter lim="400000"/>
        </a:ln>
        <a:effectLst/>
      </c:spPr>
    </c:plotArea>
    <c:plotVisOnly val="1"/>
    <c:dispBlanksAs val="gap"/>
  </c:chart>
  <c:spPr>
    <a:noFill/>
    <a:ln>
      <a:noFill/>
    </a:ln>
    <a:effectLst/>
  </c:spPr>
  <c:externalData r:id="rId1">
    <c:autoUpdate val="0"/>
  </c:externalData>
</c:chartSpace>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58" name="Shape 158"/>
          <p:cNvSpPr/>
          <p:nvPr>
            <p:ph type="sldImg"/>
          </p:nvPr>
        </p:nvSpPr>
        <p:spPr>
          <a:xfrm>
            <a:off x="1143000" y="685800"/>
            <a:ext cx="4572000" cy="3429000"/>
          </a:xfrm>
          <a:prstGeom prst="rect">
            <a:avLst/>
          </a:prstGeom>
        </p:spPr>
        <p:txBody>
          <a:bodyPr/>
          <a:lstStyle/>
          <a:p>
            <a:pPr/>
          </a:p>
        </p:txBody>
      </p:sp>
      <p:sp>
        <p:nvSpPr>
          <p:cNvPr id="159" name="Shape 15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Relationships>

</file>

<file path=ppt/notesSlides/_rels/notesSlide1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Relationships>

</file>

<file path=ppt/notesSlides/_rels/notesSlide1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Relationships>

</file>

<file path=ppt/notesSlides/_rels/notesSlide1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Relationships>

</file>

<file path=ppt/notesSlides/_rels/notesSlide1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Relationships>

</file>

<file path=ppt/notesSlides/_rels/notesSlide1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Relationships>

</file>

<file path=ppt/notesSlides/_rels/notesSlide1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Relationships>

</file>

<file path=ppt/notesSlides/_rels/notesSlide2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Relationships>

</file>

<file path=ppt/notesSlides/_rels/notesSlide2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Relationships>

</file>

<file path=ppt/notesSlides/_rels/notesSlide2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Relationships>

</file>

<file path=ppt/notesSlides/_rels/notesSlide2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Relationships>

</file>

<file path=ppt/notesSlides/_rels/notesSlide2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Relationships>

</file>

<file path=ppt/notesSlides/_rels/notesSlide2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Relationships>

</file>

<file path=ppt/notesSlides/_rels/notesSlide2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Relationship Id="rId3" Type="http://schemas.openxmlformats.org/officeDocument/2006/relationships/hyperlink" Target="https://healthylivingresources.wordpress.com/2012/04/19/969/" TargetMode="External"/></Relationships>

</file>

<file path=ppt/notesSlides/_rels/notesSlide2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Relationships>

</file>

<file path=ppt/notesSlides/_rels/notesSlide2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Relationships>

</file>

<file path=ppt/notesSlides/_rels/notesSlide2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Relationships>

</file>

<file path=ppt/notesSlides/_rels/notesSlide3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Relationships>

</file>

<file path=ppt/notesSlides/_rels/notesSlide31.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Relationships>

</file>

<file path=ppt/notesSlides/_rels/notesSlide32.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Relationships>

</file>

<file path=ppt/notesSlides/_rels/notesSlide33.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Relationships>

</file>

<file path=ppt/notesSlides/_rels/notesSlide34.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Relationships>

</file>

<file path=ppt/notesSlides/_rels/notesSlide35.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Relationships>

</file>

<file path=ppt/notesSlides/_rels/notesSlide36.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Relationships>

</file>

<file path=ppt/notesSlides/_rels/notesSlide37.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Relationships>

</file>

<file path=ppt/notesSlides/_rels/notesSlide38.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Relationships>

</file>

<file path=ppt/notesSlides/_rels/notesSlide39.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Relationships>

</file>

<file path=ppt/notesSlides/_rels/notesSlide40.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Relationships>

</file>

<file path=ppt/notesSlides/_rels/notesSlide41.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Relationships>

</file>

<file path=ppt/notesSlides/_rels/notesSlide42.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Relationships>

</file>

<file path=ppt/notesSlides/_rels/notesSlide43.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Relationships>

</file>

<file path=ppt/notesSlides/_rels/notesSlide44.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Relationships>

</file>

<file path=ppt/notesSlides/_rels/notesSlide45.xml.rels><?xml version="1.0" encoding="UTF-8"?>
<Relationships xmlns="http://schemas.openxmlformats.org/package/2006/relationships"><Relationship Id="rId1" Type="http://schemas.openxmlformats.org/officeDocument/2006/relationships/slide" Target="../slides/slide64.xml"/><Relationship Id="rId2" Type="http://schemas.openxmlformats.org/officeDocument/2006/relationships/notesMaster" Target="../notesMasters/notesMaster1.xml"/></Relationships>

</file>

<file path=ppt/notesSlides/_rels/notesSlide46.xml.rels><?xml version="1.0" encoding="UTF-8"?>
<Relationships xmlns="http://schemas.openxmlformats.org/package/2006/relationships"><Relationship Id="rId1" Type="http://schemas.openxmlformats.org/officeDocument/2006/relationships/slide" Target="../slides/slide67.xml"/><Relationship Id="rId2" Type="http://schemas.openxmlformats.org/officeDocument/2006/relationships/notesMaster" Target="../notesMasters/notesMaster1.xml"/></Relationships>

</file>

<file path=ppt/notesSlides/_rels/notesSlide47.xml.rels><?xml version="1.0" encoding="UTF-8"?>
<Relationships xmlns="http://schemas.openxmlformats.org/package/2006/relationships"><Relationship Id="rId1" Type="http://schemas.openxmlformats.org/officeDocument/2006/relationships/slide" Target="../slides/slide73.xml"/><Relationship Id="rId2" Type="http://schemas.openxmlformats.org/officeDocument/2006/relationships/notesMaster" Target="../notesMasters/notesMaster1.xml"/></Relationships>

</file>

<file path=ppt/notesSlides/_rels/notesSlide48.xml.rels><?xml version="1.0" encoding="UTF-8"?>
<Relationships xmlns="http://schemas.openxmlformats.org/package/2006/relationships"><Relationship Id="rId1" Type="http://schemas.openxmlformats.org/officeDocument/2006/relationships/slide" Target="../slides/slide74.xml"/><Relationship Id="rId2" Type="http://schemas.openxmlformats.org/officeDocument/2006/relationships/notesMaster" Target="../notesMasters/notesMaster1.xml"/></Relationships>

</file>

<file path=ppt/notesSlides/_rels/notesSlide49.xml.rels><?xml version="1.0" encoding="UTF-8"?>
<Relationships xmlns="http://schemas.openxmlformats.org/package/2006/relationships"><Relationship Id="rId1" Type="http://schemas.openxmlformats.org/officeDocument/2006/relationships/slide" Target="../slides/slide75.xml"/><Relationship Id="rId2" Type="http://schemas.openxmlformats.org/officeDocument/2006/relationships/notesMaster" Target="../notesMasters/notesMaster1.xml"/></Relationships>

</file>

<file path=ppt/notesSlides/_rels/notesSlide50.xml.rels><?xml version="1.0" encoding="UTF-8"?>
<Relationships xmlns="http://schemas.openxmlformats.org/package/2006/relationships"><Relationship Id="rId1" Type="http://schemas.openxmlformats.org/officeDocument/2006/relationships/slide" Target="../slides/slide76.xml"/><Relationship Id="rId2" Type="http://schemas.openxmlformats.org/officeDocument/2006/relationships/notesMaster" Target="../notesMasters/notesMaster1.xml"/></Relationships>

</file>

<file path=ppt/notesSlides/_rels/notesSlide51.xml.rels><?xml version="1.0" encoding="UTF-8"?>
<Relationships xmlns="http://schemas.openxmlformats.org/package/2006/relationships"><Relationship Id="rId1" Type="http://schemas.openxmlformats.org/officeDocument/2006/relationships/slide" Target="../slides/slide77.xml"/><Relationship Id="rId2" Type="http://schemas.openxmlformats.org/officeDocument/2006/relationships/notesMaster" Target="../notesMasters/notesMaster1.xml"/></Relationships>

</file>

<file path=ppt/notesSlides/_rels/notesSlide52.xml.rels><?xml version="1.0" encoding="UTF-8"?>
<Relationships xmlns="http://schemas.openxmlformats.org/package/2006/relationships"><Relationship Id="rId1" Type="http://schemas.openxmlformats.org/officeDocument/2006/relationships/slide" Target="../slides/slide78.xml"/><Relationship Id="rId2" Type="http://schemas.openxmlformats.org/officeDocument/2006/relationships/notesMaster" Target="../notesMasters/notesMaster1.xml"/></Relationships>

</file>

<file path=ppt/notesSlides/_rels/notesSlide53.xml.rels><?xml version="1.0" encoding="UTF-8"?>
<Relationships xmlns="http://schemas.openxmlformats.org/package/2006/relationships"><Relationship Id="rId1" Type="http://schemas.openxmlformats.org/officeDocument/2006/relationships/slide" Target="../slides/slide79.xml"/><Relationship Id="rId2" Type="http://schemas.openxmlformats.org/officeDocument/2006/relationships/notesMaster" Target="../notesMasters/notesMaster1.xml"/></Relationships>

</file>

<file path=ppt/notesSlides/_rels/notesSlide54.xml.rels><?xml version="1.0" encoding="UTF-8"?>
<Relationships xmlns="http://schemas.openxmlformats.org/package/2006/relationships"><Relationship Id="rId1" Type="http://schemas.openxmlformats.org/officeDocument/2006/relationships/slide" Target="../slides/slide80.xml"/><Relationship Id="rId2" Type="http://schemas.openxmlformats.org/officeDocument/2006/relationships/notesMaster" Target="../notesMasters/notesMaster1.xml"/></Relationships>

</file>

<file path=ppt/notesSlides/_rels/notesSlide55.xml.rels><?xml version="1.0" encoding="UTF-8"?>
<Relationships xmlns="http://schemas.openxmlformats.org/package/2006/relationships"><Relationship Id="rId1" Type="http://schemas.openxmlformats.org/officeDocument/2006/relationships/slide" Target="../slides/slide81.xml"/><Relationship Id="rId2" Type="http://schemas.openxmlformats.org/officeDocument/2006/relationships/notesMaster" Target="../notesMasters/notesMaster1.xml"/></Relationships>

</file>

<file path=ppt/notesSlides/_rels/notesSlide56.xml.rels><?xml version="1.0" encoding="UTF-8"?>
<Relationships xmlns="http://schemas.openxmlformats.org/package/2006/relationships"><Relationship Id="rId1" Type="http://schemas.openxmlformats.org/officeDocument/2006/relationships/slide" Target="../slides/slide82.xml"/><Relationship Id="rId2" Type="http://schemas.openxmlformats.org/officeDocument/2006/relationships/notesMaster" Target="../notesMasters/notesMaster1.xml"/></Relationships>

</file>

<file path=ppt/notesSlides/_rels/notesSlide57.xml.rels><?xml version="1.0" encoding="UTF-8"?>
<Relationships xmlns="http://schemas.openxmlformats.org/package/2006/relationships"><Relationship Id="rId1" Type="http://schemas.openxmlformats.org/officeDocument/2006/relationships/slide" Target="../slides/slide83.xml"/><Relationship Id="rId2" Type="http://schemas.openxmlformats.org/officeDocument/2006/relationships/notesMaster" Target="../notesMasters/notesMaster1.xml"/></Relationships>

</file>

<file path=ppt/notesSlides/_rels/notesSlide58.xml.rels><?xml version="1.0" encoding="UTF-8"?>
<Relationships xmlns="http://schemas.openxmlformats.org/package/2006/relationships"><Relationship Id="rId1" Type="http://schemas.openxmlformats.org/officeDocument/2006/relationships/slide" Target="../slides/slide84.xml"/><Relationship Id="rId2" Type="http://schemas.openxmlformats.org/officeDocument/2006/relationships/notesMaster" Target="../notesMasters/notesMaster1.xml"/></Relationships>

</file>

<file path=ppt/notesSlides/_rels/notesSlide59.xml.rels><?xml version="1.0" encoding="UTF-8"?>
<Relationships xmlns="http://schemas.openxmlformats.org/package/2006/relationships"><Relationship Id="rId1" Type="http://schemas.openxmlformats.org/officeDocument/2006/relationships/slide" Target="../slides/slide85.xml"/><Relationship Id="rId2" Type="http://schemas.openxmlformats.org/officeDocument/2006/relationships/notesMaster" Target="../notesMasters/notesMaster1.xml"/></Relationships>

</file>

<file path=ppt/notesSlides/_rels/notesSlide60.xml.rels><?xml version="1.0" encoding="UTF-8"?>
<Relationships xmlns="http://schemas.openxmlformats.org/package/2006/relationships"><Relationship Id="rId1" Type="http://schemas.openxmlformats.org/officeDocument/2006/relationships/slide" Target="../slides/slide86.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0" name="Shape 180"/>
          <p:cNvSpPr/>
          <p:nvPr>
            <p:ph type="sldImg"/>
          </p:nvPr>
        </p:nvSpPr>
        <p:spPr>
          <a:prstGeom prst="rect">
            <a:avLst/>
          </a:prstGeom>
        </p:spPr>
        <p:txBody>
          <a:bodyPr/>
          <a:lstStyle/>
          <a:p>
            <a:pPr/>
          </a:p>
        </p:txBody>
      </p:sp>
      <p:sp>
        <p:nvSpPr>
          <p:cNvPr id="181" name="Shape 181"/>
          <p:cNvSpPr/>
          <p:nvPr>
            <p:ph type="body" sz="quarter" idx="1"/>
          </p:nvPr>
        </p:nvSpPr>
        <p:spPr>
          <a:prstGeom prst="rect">
            <a:avLst/>
          </a:prstGeom>
        </p:spPr>
        <p:txBody>
          <a:bodyPr/>
          <a:lstStyle/>
          <a:p>
            <a:pPr>
              <a:lnSpc>
                <a:spcPct val="100000"/>
              </a:lnSpc>
              <a:defRPr sz="1400">
                <a:latin typeface="Lucida Grande"/>
                <a:ea typeface="Lucida Grande"/>
                <a:cs typeface="Lucida Grande"/>
                <a:sym typeface="Lucida Grande"/>
              </a:defRPr>
            </a:pPr>
            <a:r>
              <a:t>-Lives changed   </a:t>
            </a:r>
          </a:p>
          <a:p>
            <a:pPr>
              <a:lnSpc>
                <a:spcPct val="100000"/>
              </a:lnSpc>
              <a:defRPr sz="1400">
                <a:latin typeface="Lucida Grande"/>
                <a:ea typeface="Lucida Grande"/>
                <a:cs typeface="Lucida Grande"/>
                <a:sym typeface="Lucida Grande"/>
              </a:defRPr>
            </a:pPr>
            <a:r>
              <a:t>-Global commissions</a:t>
            </a:r>
          </a:p>
          <a:p>
            <a:pPr>
              <a:lnSpc>
                <a:spcPct val="100000"/>
              </a:lnSpc>
              <a:defRPr sz="1400">
                <a:latin typeface="Lucida Grande"/>
                <a:ea typeface="Lucida Grande"/>
                <a:cs typeface="Lucida Grande"/>
                <a:sym typeface="Lucida Grande"/>
              </a:defRPr>
            </a:pPr>
            <a:r>
              <a:t>-Examples of who connected me to peeps here at this meeting</a:t>
            </a:r>
          </a:p>
          <a:p>
            <a:pPr>
              <a:lnSpc>
                <a:spcPct val="100000"/>
              </a:lnSpc>
              <a:defRPr sz="1400">
                <a:latin typeface="Lucida Grande"/>
                <a:ea typeface="Lucida Grande"/>
                <a:cs typeface="Lucida Grande"/>
                <a:sym typeface="Lucida Grande"/>
              </a:defRPr>
            </a:p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7" name="Shape 207"/>
          <p:cNvSpPr/>
          <p:nvPr>
            <p:ph type="sldImg"/>
          </p:nvPr>
        </p:nvSpPr>
        <p:spPr>
          <a:prstGeom prst="rect">
            <a:avLst/>
          </a:prstGeom>
        </p:spPr>
        <p:txBody>
          <a:bodyPr/>
          <a:lstStyle/>
          <a:p>
            <a:pPr/>
          </a:p>
        </p:txBody>
      </p:sp>
      <p:sp>
        <p:nvSpPr>
          <p:cNvPr id="208" name="Shape 208"/>
          <p:cNvSpPr/>
          <p:nvPr>
            <p:ph type="body" sz="quarter" idx="1"/>
          </p:nvPr>
        </p:nvSpPr>
        <p:spPr>
          <a:prstGeom prst="rect">
            <a:avLst/>
          </a:prstGeom>
        </p:spPr>
        <p:txBody>
          <a:bodyPr/>
          <a:lstStyle/>
          <a:p>
            <a:pPr marL="298938" indent="-298938">
              <a:lnSpc>
                <a:spcPct val="100000"/>
              </a:lnSpc>
              <a:spcBef>
                <a:spcPts val="300"/>
              </a:spcBef>
              <a:buSzPct val="100000"/>
              <a:buChar char="•"/>
              <a:defRPr sz="3400"/>
            </a:pPr>
            <a:r>
              <a:t>ASEA was founded by some businessmen who came upon a unique technology while it was still in research and development. What began as a business venture became a purpose-filled mission to improve lives. </a:t>
            </a:r>
          </a:p>
          <a:p>
            <a:pPr marL="298938" indent="-298938">
              <a:lnSpc>
                <a:spcPct val="100000"/>
              </a:lnSpc>
              <a:spcBef>
                <a:spcPts val="300"/>
              </a:spcBef>
              <a:buSzPct val="100000"/>
              <a:buChar char="•"/>
              <a:defRPr sz="3400"/>
            </a:pPr>
            <a:r>
              <a:t>When a major pharmaceutical company wanted to buy the patents, these businessmen refused, even though they were offered an amount that would have guaranteed generational wealth.</a:t>
            </a:r>
          </a:p>
          <a:p>
            <a:pPr marL="298938" indent="-298938">
              <a:lnSpc>
                <a:spcPct val="100000"/>
              </a:lnSpc>
              <a:spcBef>
                <a:spcPts val="300"/>
              </a:spcBef>
              <a:buSzPct val="100000"/>
              <a:buChar char="•"/>
              <a:defRPr sz="3400"/>
            </a:pPr>
            <a:r>
              <a:t>Their goal became one of bringing this breakthrough directly to the people, by the people - as quickly as possible. In doing so, they put “principles and purpose” over “ego and economics”.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2" name="Shape 212"/>
          <p:cNvSpPr/>
          <p:nvPr>
            <p:ph type="sldImg"/>
          </p:nvPr>
        </p:nvSpPr>
        <p:spPr>
          <a:prstGeom prst="rect">
            <a:avLst/>
          </a:prstGeom>
        </p:spPr>
        <p:txBody>
          <a:bodyPr/>
          <a:lstStyle/>
          <a:p>
            <a:pPr/>
          </a:p>
        </p:txBody>
      </p:sp>
      <p:sp>
        <p:nvSpPr>
          <p:cNvPr id="213" name="Shape 213"/>
          <p:cNvSpPr/>
          <p:nvPr>
            <p:ph type="body" sz="quarter" idx="1"/>
          </p:nvPr>
        </p:nvSpPr>
        <p:spPr>
          <a:prstGeom prst="rect">
            <a:avLst/>
          </a:prstGeom>
        </p:spPr>
        <p:txBody>
          <a:bodyPr/>
          <a:lstStyle/>
          <a:p>
            <a:pPr marL="298938" indent="-298938">
              <a:lnSpc>
                <a:spcPct val="100000"/>
              </a:lnSpc>
              <a:spcBef>
                <a:spcPts val="300"/>
              </a:spcBef>
              <a:buSzPct val="100000"/>
              <a:buChar char="•"/>
              <a:defRPr sz="3400"/>
            </a:pPr>
            <a:r>
              <a:t>ASEA’s Mission is “to better people’s lives and to be a force for good in the world”.</a:t>
            </a:r>
          </a:p>
          <a:p>
            <a:pPr marL="298938" indent="-298938">
              <a:lnSpc>
                <a:spcPct val="100000"/>
              </a:lnSpc>
              <a:spcBef>
                <a:spcPts val="300"/>
              </a:spcBef>
              <a:buSzPct val="100000"/>
              <a:buChar char="•"/>
              <a:defRPr sz="3400"/>
            </a:pPr>
            <a:r>
              <a:t>Launched in 2010 with just ONE product, ASEA has expanded to over 30 countries by word of mouth! A great testament to the product’s results and unique nature - don’t you think?</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3" name="Shape 223"/>
          <p:cNvSpPr/>
          <p:nvPr>
            <p:ph type="sldImg"/>
          </p:nvPr>
        </p:nvSpPr>
        <p:spPr>
          <a:prstGeom prst="rect">
            <a:avLst/>
          </a:prstGeom>
        </p:spPr>
        <p:txBody>
          <a:bodyPr/>
          <a:lstStyle/>
          <a:p>
            <a:pPr/>
          </a:p>
        </p:txBody>
      </p:sp>
      <p:sp>
        <p:nvSpPr>
          <p:cNvPr id="224" name="Shape 224"/>
          <p:cNvSpPr/>
          <p:nvPr>
            <p:ph type="body" sz="quarter" idx="1"/>
          </p:nvPr>
        </p:nvSpPr>
        <p:spPr>
          <a:prstGeom prst="rect">
            <a:avLst/>
          </a:prstGeom>
        </p:spPr>
        <p:txBody>
          <a:bodyPr/>
          <a:lstStyle/>
          <a:p>
            <a:pPr defTabSz="584200">
              <a:lnSpc>
                <a:spcPct val="100000"/>
              </a:lnSpc>
              <a:defRPr sz="3600">
                <a:latin typeface="Lucida Grande"/>
                <a:ea typeface="Lucida Grande"/>
                <a:cs typeface="Lucida Grande"/>
                <a:sym typeface="Lucida Grande"/>
              </a:defRPr>
            </a:pPr>
            <a:r>
              <a:t>The one-of-a-kind, in-house manufacturing plant is located in Pleasant Grove, Utah. It’s an FDA Registered and NSF Certified facility. ​</a:t>
            </a:r>
          </a:p>
          <a:p>
            <a:pPr defTabSz="584200">
              <a:lnSpc>
                <a:spcPct val="100000"/>
              </a:lnSpc>
              <a:defRPr sz="3600">
                <a:latin typeface="Lucida Grande"/>
                <a:ea typeface="Lucida Grande"/>
                <a:cs typeface="Lucida Grande"/>
                <a:sym typeface="Lucida Grande"/>
              </a:defRPr>
            </a:pPr>
            <a:r>
              <a:t>NSF is ​an accredited third-party certification body that tests and certifies products to verify they meet public health and safety standards.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4" name="Shape 254"/>
          <p:cNvSpPr/>
          <p:nvPr>
            <p:ph type="sldImg"/>
          </p:nvPr>
        </p:nvSpPr>
        <p:spPr>
          <a:prstGeom prst="rect">
            <a:avLst/>
          </a:prstGeom>
        </p:spPr>
        <p:txBody>
          <a:bodyPr/>
          <a:lstStyle/>
          <a:p>
            <a:pPr/>
          </a:p>
        </p:txBody>
      </p:sp>
      <p:sp>
        <p:nvSpPr>
          <p:cNvPr id="255" name="Shape 255"/>
          <p:cNvSpPr/>
          <p:nvPr>
            <p:ph type="body" sz="quarter" idx="1"/>
          </p:nvPr>
        </p:nvSpPr>
        <p:spPr>
          <a:prstGeom prst="rect">
            <a:avLst/>
          </a:prstGeom>
        </p:spPr>
        <p:txBody>
          <a:bodyPr/>
          <a:lstStyle/>
          <a:p>
            <a:pPr>
              <a:defRPr sz="3600"/>
            </a:pPr>
            <a:r>
              <a:t>ASEA then ships the product to distribution centers all around the world, which in turn ship to over 30 countries where ASEA is open.</a:t>
            </a:r>
          </a:p>
          <a:p>
            <a:pPr>
              <a:defRPr sz="3600"/>
            </a:pPr>
            <a:r>
              <a:t>(July 2018)</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6" name="Shape 266"/>
          <p:cNvSpPr/>
          <p:nvPr>
            <p:ph type="sldImg"/>
          </p:nvPr>
        </p:nvSpPr>
        <p:spPr>
          <a:prstGeom prst="rect">
            <a:avLst/>
          </a:prstGeom>
        </p:spPr>
        <p:txBody>
          <a:bodyPr/>
          <a:lstStyle/>
          <a:p>
            <a:pPr/>
          </a:p>
        </p:txBody>
      </p:sp>
      <p:sp>
        <p:nvSpPr>
          <p:cNvPr id="267" name="Shape 267"/>
          <p:cNvSpPr/>
          <p:nvPr>
            <p:ph type="body" sz="quarter" idx="1"/>
          </p:nvPr>
        </p:nvSpPr>
        <p:spPr>
          <a:prstGeom prst="rect">
            <a:avLst/>
          </a:prstGeom>
        </p:spPr>
        <p:txBody>
          <a:bodyPr/>
          <a:lstStyle>
            <a:lvl1pPr defTabSz="914400">
              <a:lnSpc>
                <a:spcPct val="100000"/>
              </a:lnSpc>
              <a:defRPr sz="1200">
                <a:latin typeface="Calibri"/>
                <a:ea typeface="Calibri"/>
                <a:cs typeface="Calibri"/>
                <a:sym typeface="Calibri"/>
              </a:defRPr>
            </a:lvl1pPr>
          </a:lstStyle>
          <a:p>
            <a:pPr/>
            <a:r>
              <a:t>I think it is important to get clear on what ASEA REDOX is NOT! It is not a vitamin or mineral supplement, an antioxidant formula or exotic juice. ASEA REDOX goes beyond Nutrition. Beyond ingredients, and yet can impact your health at a depth that no other supplement has ever come close to achieving. So, what is ASEA REDOX?</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2" name="Shape 272"/>
          <p:cNvSpPr/>
          <p:nvPr>
            <p:ph type="sldImg"/>
          </p:nvPr>
        </p:nvSpPr>
        <p:spPr>
          <a:prstGeom prst="rect">
            <a:avLst/>
          </a:prstGeom>
        </p:spPr>
        <p:txBody>
          <a:bodyPr/>
          <a:lstStyle/>
          <a:p>
            <a:pPr/>
          </a:p>
        </p:txBody>
      </p:sp>
      <p:sp>
        <p:nvSpPr>
          <p:cNvPr id="273" name="Shape 273"/>
          <p:cNvSpPr/>
          <p:nvPr>
            <p:ph type="body" sz="quarter" idx="1"/>
          </p:nvPr>
        </p:nvSpPr>
        <p:spPr>
          <a:prstGeom prst="rect">
            <a:avLst/>
          </a:prstGeom>
        </p:spPr>
        <p:txBody>
          <a:bodyPr/>
          <a:lstStyle>
            <a:lvl1pPr defTabSz="584200">
              <a:lnSpc>
                <a:spcPct val="100000"/>
              </a:lnSpc>
              <a:defRPr sz="3600">
                <a:latin typeface="Lucida Grande"/>
                <a:ea typeface="Lucida Grande"/>
                <a:cs typeface="Lucida Grande"/>
                <a:sym typeface="Lucida Grande"/>
              </a:defRPr>
            </a:lvl1pPr>
          </a:lstStyle>
          <a:p>
            <a:pPr/>
            <a:r>
              <a:t>ONE company was able to harness the power of Redox Signaling Molecules. They’ve created products that provide astounding health and anti-aging benefits to people all over the world.</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7" name="Shape 277"/>
          <p:cNvSpPr/>
          <p:nvPr>
            <p:ph type="sldImg"/>
          </p:nvPr>
        </p:nvSpPr>
        <p:spPr>
          <a:prstGeom prst="rect">
            <a:avLst/>
          </a:prstGeom>
        </p:spPr>
        <p:txBody>
          <a:bodyPr/>
          <a:lstStyle/>
          <a:p>
            <a:pPr/>
          </a:p>
        </p:txBody>
      </p:sp>
      <p:sp>
        <p:nvSpPr>
          <p:cNvPr id="278" name="Shape 278"/>
          <p:cNvSpPr/>
          <p:nvPr>
            <p:ph type="body" sz="quarter" idx="1"/>
          </p:nvPr>
        </p:nvSpPr>
        <p:spPr>
          <a:prstGeom prst="rect">
            <a:avLst/>
          </a:prstGeom>
        </p:spPr>
        <p:txBody>
          <a:bodyPr/>
          <a:lstStyle>
            <a:lvl1pPr defTabSz="584200">
              <a:lnSpc>
                <a:spcPct val="100000"/>
              </a:lnSpc>
              <a:defRPr sz="3600">
                <a:latin typeface="Lucida Grande"/>
                <a:ea typeface="Lucida Grande"/>
                <a:cs typeface="Lucida Grande"/>
                <a:sym typeface="Lucida Grande"/>
              </a:defRPr>
            </a:lvl1pPr>
          </a:lstStyle>
          <a:p>
            <a:pPr/>
            <a:r>
              <a:t>Why does the ingredients label on ASEA say water and salt? Because those are the ingredients that are used to make Redox Molecules. Just as flour and water are used to make bread.</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0" name="Shape 310"/>
          <p:cNvSpPr/>
          <p:nvPr>
            <p:ph type="sldImg"/>
          </p:nvPr>
        </p:nvSpPr>
        <p:spPr>
          <a:prstGeom prst="rect">
            <a:avLst/>
          </a:prstGeom>
        </p:spPr>
        <p:txBody>
          <a:bodyPr/>
          <a:lstStyle/>
          <a:p>
            <a:pPr/>
          </a:p>
        </p:txBody>
      </p:sp>
      <p:sp>
        <p:nvSpPr>
          <p:cNvPr id="311" name="Shape 311"/>
          <p:cNvSpPr/>
          <p:nvPr>
            <p:ph type="body" sz="quarter" idx="1"/>
          </p:nvPr>
        </p:nvSpPr>
        <p:spPr>
          <a:prstGeom prst="rect">
            <a:avLst/>
          </a:prstGeom>
        </p:spPr>
        <p:txBody>
          <a:bodyPr/>
          <a:lstStyle/>
          <a:p>
            <a:pPr>
              <a:defRPr sz="2600"/>
            </a:pPr>
            <a:r>
              <a:t>What are Redox Signaling Molecules?</a:t>
            </a:r>
          </a:p>
          <a:p>
            <a:pPr>
              <a:defRPr sz="2600"/>
            </a:pPr>
            <a:r>
              <a:t>Every one of your 75 trillion cells are made of salt and water.</a:t>
            </a:r>
          </a:p>
          <a:p>
            <a:pPr>
              <a:defRPr sz="2600"/>
            </a:pPr>
            <a:r>
              <a:t>Every one of your trillions of cells are constantly producing energy.</a:t>
            </a:r>
          </a:p>
          <a:p>
            <a:pPr>
              <a:defRPr sz="2600"/>
            </a:pPr>
            <a:r>
              <a:t>This is the secret and the essence of life!</a:t>
            </a:r>
          </a:p>
          <a:p>
            <a:pPr>
              <a:defRPr sz="2600"/>
            </a:pPr>
            <a:r>
              <a:t>In the process of producing energy,  your own cells create  “Redox Signaling Molecules”.</a:t>
            </a:r>
          </a:p>
          <a:p>
            <a:pPr>
              <a:defRPr sz="2600"/>
            </a:pPr>
            <a:r>
              <a:t>Redox comes from 2 words:</a:t>
            </a:r>
          </a:p>
          <a:p>
            <a:pPr marL="459408" indent="-459408">
              <a:buSzPct val="100000"/>
              <a:buAutoNum type="arabicPeriod" startAt="1"/>
              <a:defRPr sz="2600"/>
            </a:pPr>
            <a:r>
              <a:t> Reductants:  carry messages that tell your cells to activate antioxidants. Anti-oxidants are “anti-rusting” molecules.</a:t>
            </a:r>
          </a:p>
          <a:p>
            <a:pPr marL="459408" indent="-459408">
              <a:buSzPct val="100000"/>
              <a:buAutoNum type="arabicPeriod" startAt="1"/>
              <a:defRPr sz="2600"/>
            </a:pPr>
            <a:r>
              <a:t>  Oxidants: enable proper cell communication to ensure optimal performance of the immune system</a:t>
            </a:r>
          </a:p>
          <a:p>
            <a:pPr>
              <a:defRPr sz="2600"/>
            </a:pPr>
            <a:r>
              <a:t>These important molecules control every biochemical and electrochemical reaction that takes place within your body.</a:t>
            </a:r>
          </a:p>
          <a:p>
            <a:pPr>
              <a:defRPr sz="2600"/>
            </a:pPr>
          </a:p>
          <a:p>
            <a:pPr>
              <a:defRPr sz="2600"/>
            </a:pPr>
            <a:r>
              <a:t>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7" name="Shape 317"/>
          <p:cNvSpPr/>
          <p:nvPr>
            <p:ph type="sldImg"/>
          </p:nvPr>
        </p:nvSpPr>
        <p:spPr>
          <a:prstGeom prst="rect">
            <a:avLst/>
          </a:prstGeom>
        </p:spPr>
        <p:txBody>
          <a:bodyPr/>
          <a:lstStyle/>
          <a:p>
            <a:pPr/>
          </a:p>
        </p:txBody>
      </p:sp>
      <p:sp>
        <p:nvSpPr>
          <p:cNvPr id="318" name="Shape 318"/>
          <p:cNvSpPr/>
          <p:nvPr>
            <p:ph type="body" sz="quarter" idx="1"/>
          </p:nvPr>
        </p:nvSpPr>
        <p:spPr>
          <a:prstGeom prst="rect">
            <a:avLst/>
          </a:prstGeom>
        </p:spPr>
        <p:txBody>
          <a:bodyPr/>
          <a:lstStyle/>
          <a:p>
            <a:pPr marL="298938" indent="-298938">
              <a:lnSpc>
                <a:spcPct val="100000"/>
              </a:lnSpc>
              <a:spcBef>
                <a:spcPts val="300"/>
              </a:spcBef>
              <a:buSzPct val="100000"/>
              <a:buChar char="•"/>
              <a:defRPr sz="3400"/>
            </a:pPr>
            <a:r>
              <a:t>After years of research, testing, and investing millions of dollars, a team of scientists achieved something incredible.</a:t>
            </a:r>
          </a:p>
          <a:p>
            <a:pPr marL="298938" indent="-298938">
              <a:lnSpc>
                <a:spcPct val="100000"/>
              </a:lnSpc>
              <a:spcBef>
                <a:spcPts val="300"/>
              </a:spcBef>
              <a:buSzPct val="100000"/>
              <a:buChar char="•"/>
              <a:defRPr sz="3400"/>
            </a:pPr>
            <a:r>
              <a:t>They created actual Redox Signaling Molecules. The first and only source for them outside the body. And they stabilized them so that they can be stored and consumed as a supplement. Trillions in one bottle. In the same perfect balance found in healthy cells.</a:t>
            </a:r>
          </a:p>
          <a:p>
            <a:pPr marL="298938" indent="-298938">
              <a:lnSpc>
                <a:spcPct val="100000"/>
              </a:lnSpc>
              <a:spcBef>
                <a:spcPts val="300"/>
              </a:spcBef>
              <a:buSzPct val="100000"/>
              <a:buChar char="•"/>
              <a:defRPr sz="3400"/>
            </a:pPr>
            <a:r>
              <a:t>They were bioactive - and ready to get to work!</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3" name="Shape 323"/>
          <p:cNvSpPr/>
          <p:nvPr>
            <p:ph type="sldImg"/>
          </p:nvPr>
        </p:nvSpPr>
        <p:spPr>
          <a:prstGeom prst="rect">
            <a:avLst/>
          </a:prstGeom>
        </p:spPr>
        <p:txBody>
          <a:bodyPr/>
          <a:lstStyle/>
          <a:p>
            <a:pPr/>
          </a:p>
        </p:txBody>
      </p:sp>
      <p:sp>
        <p:nvSpPr>
          <p:cNvPr id="324" name="Shape 324"/>
          <p:cNvSpPr/>
          <p:nvPr>
            <p:ph type="body" sz="quarter" idx="1"/>
          </p:nvPr>
        </p:nvSpPr>
        <p:spPr>
          <a:prstGeom prst="rect">
            <a:avLst/>
          </a:prstGeom>
        </p:spPr>
        <p:txBody>
          <a:bodyPr/>
          <a:lstStyle/>
          <a:p>
            <a:pPr marL="286399" marR="57799" indent="-228600" defTabSz="1295400">
              <a:lnSpc>
                <a:spcPct val="100000"/>
              </a:lnSpc>
              <a:spcBef>
                <a:spcPts val="500"/>
              </a:spcBef>
              <a:buClr>
                <a:srgbClr val="000000"/>
              </a:buClr>
              <a:buSzPct val="100000"/>
              <a:buFont typeface="Helvetica"/>
              <a:buChar char="•"/>
              <a:defRPr sz="3600">
                <a:uFill>
                  <a:solidFill>
                    <a:srgbClr val="000000"/>
                  </a:solidFill>
                </a:uFill>
                <a:latin typeface="Lucida Grande"/>
                <a:ea typeface="Lucida Grande"/>
                <a:cs typeface="Lucida Grande"/>
                <a:sym typeface="Lucida Grande"/>
              </a:defRPr>
            </a:pPr>
            <a:r>
              <a:t>ASEA helps to empower your 75 trillion cells to rejuvenate themselves - so that your body can function more like it did when you were younger.</a:t>
            </a:r>
          </a:p>
          <a:p>
            <a:pPr marL="286399" marR="57799" indent="-228600" defTabSz="1295400">
              <a:lnSpc>
                <a:spcPct val="100000"/>
              </a:lnSpc>
              <a:spcBef>
                <a:spcPts val="500"/>
              </a:spcBef>
              <a:buClr>
                <a:srgbClr val="000000"/>
              </a:buClr>
              <a:buSzPct val="100000"/>
              <a:buFont typeface="Helvetica"/>
              <a:buChar char="•"/>
              <a:defRPr sz="3600">
                <a:uFill>
                  <a:solidFill>
                    <a:srgbClr val="000000"/>
                  </a:solidFill>
                </a:uFill>
                <a:latin typeface="Lucida Grande"/>
                <a:ea typeface="Lucida Grande"/>
                <a:cs typeface="Lucida Grande"/>
                <a:sym typeface="Lucida Grande"/>
              </a:defRPr>
            </a:pPr>
            <a:r>
              <a:t>ASEA enhances athletic performance and endurance without any “banned substances”. Extensive safety studies have proven ASEA Redox Supplement is 100% safe.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3" name="Shape 333"/>
          <p:cNvSpPr/>
          <p:nvPr>
            <p:ph type="sldImg"/>
          </p:nvPr>
        </p:nvSpPr>
        <p:spPr>
          <a:prstGeom prst="rect">
            <a:avLst/>
          </a:prstGeom>
        </p:spPr>
        <p:txBody>
          <a:bodyPr/>
          <a:lstStyle/>
          <a:p>
            <a:pPr/>
          </a:p>
        </p:txBody>
      </p:sp>
      <p:sp>
        <p:nvSpPr>
          <p:cNvPr id="334" name="Shape 334"/>
          <p:cNvSpPr/>
          <p:nvPr>
            <p:ph type="body" sz="quarter" idx="1"/>
          </p:nvPr>
        </p:nvSpPr>
        <p:spPr>
          <a:prstGeom prst="rect">
            <a:avLst/>
          </a:prstGeom>
        </p:spPr>
        <p:txBody>
          <a:bodyPr/>
          <a:lstStyle/>
          <a:p>
            <a:pPr marL="298938" indent="-298938">
              <a:lnSpc>
                <a:spcPct val="100000"/>
              </a:lnSpc>
              <a:spcBef>
                <a:spcPts val="300"/>
              </a:spcBef>
              <a:buClr>
                <a:srgbClr val="000000"/>
              </a:buClr>
              <a:buSzPct val="100000"/>
              <a:buFont typeface="Helvetica"/>
              <a:buChar char="•"/>
              <a:defRPr sz="3400"/>
            </a:pPr>
            <a:r>
              <a:t>ASEA starts with 2 simple ingredients: pure water and salt. Why?</a:t>
            </a:r>
          </a:p>
          <a:p>
            <a:pPr marL="298938" indent="-298938">
              <a:lnSpc>
                <a:spcPct val="100000"/>
              </a:lnSpc>
              <a:spcBef>
                <a:spcPts val="300"/>
              </a:spcBef>
              <a:buClr>
                <a:srgbClr val="000000"/>
              </a:buClr>
              <a:buSzPct val="100000"/>
              <a:buFont typeface="Helvetica"/>
              <a:buChar char="•"/>
              <a:defRPr sz="3400"/>
            </a:pPr>
            <a:r>
              <a:t>Because when our cells make Redox Molecules, they use water and salt. Resources they have in abundance. ASEA replicates the body’s natural process.</a:t>
            </a:r>
          </a:p>
          <a:p>
            <a:pPr marL="298938" indent="-298938">
              <a:lnSpc>
                <a:spcPct val="100000"/>
              </a:lnSpc>
              <a:spcBef>
                <a:spcPts val="300"/>
              </a:spcBef>
              <a:buClr>
                <a:srgbClr val="000000"/>
              </a:buClr>
              <a:buSzPct val="100000"/>
              <a:buFont typeface="Helvetica"/>
              <a:buChar char="•"/>
              <a:defRPr sz="3400"/>
            </a:pPr>
            <a:r>
              <a:t>The water and salt molecules are broken into free-floating atoms. Then restructured into two categories of perfectly balanced Redox Molecules.</a:t>
            </a:r>
          </a:p>
          <a:p>
            <a:pPr marL="298938" indent="-298938">
              <a:lnSpc>
                <a:spcPct val="100000"/>
              </a:lnSpc>
              <a:spcBef>
                <a:spcPts val="300"/>
              </a:spcBef>
              <a:buClr>
                <a:srgbClr val="000000"/>
              </a:buClr>
              <a:buSzPct val="100000"/>
              <a:buFont typeface="Helvetica"/>
              <a:buChar char="•"/>
              <a:defRPr sz="3400"/>
            </a:pPr>
            <a:r>
              <a:t>After this process is complete, only a little salt remains. One serving of ASEA contains about as much sodium as a carrot. So even those on a salt restricted diet can find room to include ASEA.</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9" name="Shape 339"/>
          <p:cNvSpPr/>
          <p:nvPr>
            <p:ph type="sldImg"/>
          </p:nvPr>
        </p:nvSpPr>
        <p:spPr>
          <a:prstGeom prst="rect">
            <a:avLst/>
          </a:prstGeom>
        </p:spPr>
        <p:txBody>
          <a:bodyPr/>
          <a:lstStyle/>
          <a:p>
            <a:pPr/>
          </a:p>
        </p:txBody>
      </p:sp>
      <p:sp>
        <p:nvSpPr>
          <p:cNvPr id="340" name="Shape 340"/>
          <p:cNvSpPr/>
          <p:nvPr>
            <p:ph type="body" sz="quarter" idx="1"/>
          </p:nvPr>
        </p:nvSpPr>
        <p:spPr>
          <a:prstGeom prst="rect">
            <a:avLst/>
          </a:prstGeom>
        </p:spPr>
        <p:txBody>
          <a:bodyPr/>
          <a:lstStyle>
            <a:lvl1pPr defTabSz="584200">
              <a:lnSpc>
                <a:spcPct val="100000"/>
              </a:lnSpc>
              <a:defRPr sz="3600">
                <a:latin typeface="Lucida Grande"/>
                <a:ea typeface="Lucida Grande"/>
                <a:cs typeface="Lucida Grande"/>
                <a:sym typeface="Lucida Grande"/>
              </a:defRPr>
            </a:lvl1pPr>
          </a:lstStyle>
          <a:p>
            <a:pPr/>
            <a:r>
              <a:t>Why does the ingredients label on ASEA say water and salt? Because those are the ingredients that are used to make Redox Molecules. Just as flour and water are used to make bread.</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8" name="Shape 348"/>
          <p:cNvSpPr/>
          <p:nvPr>
            <p:ph type="sldImg"/>
          </p:nvPr>
        </p:nvSpPr>
        <p:spPr>
          <a:prstGeom prst="rect">
            <a:avLst/>
          </a:prstGeom>
        </p:spPr>
        <p:txBody>
          <a:bodyPr/>
          <a:lstStyle/>
          <a:p>
            <a:pPr/>
          </a:p>
        </p:txBody>
      </p:sp>
      <p:sp>
        <p:nvSpPr>
          <p:cNvPr id="349" name="Shape 349"/>
          <p:cNvSpPr/>
          <p:nvPr>
            <p:ph type="body" sz="quarter" idx="1"/>
          </p:nvPr>
        </p:nvSpPr>
        <p:spPr>
          <a:prstGeom prst="rect">
            <a:avLst/>
          </a:prstGeom>
        </p:spPr>
        <p:txBody>
          <a:bodyPr/>
          <a:lstStyle/>
          <a:p>
            <a:pPr marL="298938" indent="-298938">
              <a:lnSpc>
                <a:spcPct val="100000"/>
              </a:lnSpc>
              <a:spcBef>
                <a:spcPts val="300"/>
              </a:spcBef>
              <a:buClr>
                <a:srgbClr val="000000"/>
              </a:buClr>
              <a:buSzPct val="100000"/>
              <a:buFont typeface="Helvetica"/>
              <a:buChar char="•"/>
              <a:defRPr sz="3400"/>
            </a:pPr>
            <a:r>
              <a:t>To understand Redox Signaling Molecules, it’s helpful to know what they are NOT. </a:t>
            </a:r>
          </a:p>
          <a:p>
            <a:pPr marL="298938" indent="-298938">
              <a:lnSpc>
                <a:spcPct val="100000"/>
              </a:lnSpc>
              <a:spcBef>
                <a:spcPts val="300"/>
              </a:spcBef>
              <a:buClr>
                <a:srgbClr val="000000"/>
              </a:buClr>
              <a:buSzPct val="100000"/>
              <a:buFont typeface="Helvetica"/>
              <a:buChar char="•"/>
              <a:defRPr sz="3400"/>
            </a:pPr>
            <a:r>
              <a:t>They are not vitamins, minerals or anti-oxidants. They are not another type of exotic juice. They are not another type of alkaline water. </a:t>
            </a:r>
          </a:p>
          <a:p>
            <a:pPr marL="298938" indent="-298938">
              <a:lnSpc>
                <a:spcPct val="100000"/>
              </a:lnSpc>
              <a:spcBef>
                <a:spcPts val="300"/>
              </a:spcBef>
              <a:buClr>
                <a:srgbClr val="000000"/>
              </a:buClr>
              <a:buSzPct val="100000"/>
              <a:buFont typeface="Helvetica"/>
              <a:buChar char="•"/>
              <a:defRPr sz="3400"/>
            </a:pPr>
            <a:r>
              <a:t>They are molecules that are native to the human body that enhance vital cellular functions, improve total body health, and allow every system of the body to function better.</a:t>
            </a:r>
          </a:p>
          <a:p>
            <a:pPr marL="298938" indent="-298938">
              <a:lnSpc>
                <a:spcPct val="100000"/>
              </a:lnSpc>
              <a:spcBef>
                <a:spcPts val="300"/>
              </a:spcBef>
              <a:buClr>
                <a:srgbClr val="000000"/>
              </a:buClr>
              <a:buSzPct val="100000"/>
              <a:buFont typeface="Helvetica"/>
              <a:buChar char="•"/>
              <a:defRPr sz="3400"/>
            </a:pPr>
            <a:r>
              <a:t>It is very exciting that with ASEA technology, for the very first time we can supplement our body’s own supply of these life-giving molecules!</a:t>
            </a:r>
          </a:p>
          <a:p>
            <a:pPr marL="298938" indent="-298938">
              <a:lnSpc>
                <a:spcPct val="100000"/>
              </a:lnSpc>
              <a:spcBef>
                <a:spcPts val="300"/>
              </a:spcBef>
              <a:buClr>
                <a:srgbClr val="000000"/>
              </a:buClr>
              <a:buSzPct val="100000"/>
              <a:buFont typeface="Helvetica"/>
              <a:buChar char="•"/>
              <a:defRPr sz="3400"/>
            </a:pPr>
            <a:r>
              <a:t>Many consider this not just a health­ science breakthrough, but a GIFT to humanity ­ at a time when we have an unprecedented amount of cell­ damaging toxins in our environment.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6" name="Shape 356"/>
          <p:cNvSpPr/>
          <p:nvPr>
            <p:ph type="sldImg"/>
          </p:nvPr>
        </p:nvSpPr>
        <p:spPr>
          <a:prstGeom prst="rect">
            <a:avLst/>
          </a:prstGeom>
        </p:spPr>
        <p:txBody>
          <a:bodyPr/>
          <a:lstStyle/>
          <a:p>
            <a:pPr/>
          </a:p>
        </p:txBody>
      </p:sp>
      <p:sp>
        <p:nvSpPr>
          <p:cNvPr id="357" name="Shape 357"/>
          <p:cNvSpPr/>
          <p:nvPr>
            <p:ph type="body" sz="quarter" idx="1"/>
          </p:nvPr>
        </p:nvSpPr>
        <p:spPr>
          <a:prstGeom prst="rect">
            <a:avLst/>
          </a:prstGeom>
        </p:spPr>
        <p:txBody>
          <a:bodyPr/>
          <a:lstStyle/>
          <a:p>
            <a:pPr marL="298938" indent="-298938">
              <a:lnSpc>
                <a:spcPct val="100000"/>
              </a:lnSpc>
              <a:spcBef>
                <a:spcPts val="300"/>
              </a:spcBef>
              <a:buSzPct val="100000"/>
              <a:buChar char="•"/>
              <a:defRPr sz="3400"/>
            </a:pPr>
            <a:r>
              <a:t>Positive information on ASEA abounds on the internet. BUT keep in mind that Google is a search engine and not a research engine. Some people “google” ASEA and see a website that claims ASEA is just expensive salt water.</a:t>
            </a:r>
          </a:p>
          <a:p>
            <a:pPr marL="298938" indent="-298938">
              <a:lnSpc>
                <a:spcPct val="100000"/>
              </a:lnSpc>
              <a:spcBef>
                <a:spcPts val="300"/>
              </a:spcBef>
              <a:buSzPct val="100000"/>
              <a:buChar char="•"/>
              <a:defRPr sz="3400"/>
            </a:pPr>
            <a:r>
              <a:t>This particular blog article written in 2012 doesn’t mention the studies that ASEA had done at that time, and still doesn’t acknowledge many other clinical studies on ASEA. The false claim that ASEA is just salt water is made by one non-practicing physician who retired 27 years ago and is now a paid blogger.</a:t>
            </a:r>
          </a:p>
          <a:p>
            <a:pPr marL="298938" indent="-298938">
              <a:lnSpc>
                <a:spcPct val="100000"/>
              </a:lnSpc>
              <a:spcBef>
                <a:spcPts val="300"/>
              </a:spcBef>
              <a:buSzPct val="100000"/>
              <a:buChar char="•"/>
              <a:defRPr sz="3400"/>
            </a:pPr>
            <a:r>
              <a:t>The site also bashes other things that could be considered “natural alternatives to pharmaceuticals” - like chiropractic care, naturopathy, acupuncture, and even vitamins.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1" name="Shape 371"/>
          <p:cNvSpPr/>
          <p:nvPr>
            <p:ph type="sldImg"/>
          </p:nvPr>
        </p:nvSpPr>
        <p:spPr>
          <a:prstGeom prst="rect">
            <a:avLst/>
          </a:prstGeom>
        </p:spPr>
        <p:txBody>
          <a:bodyPr/>
          <a:lstStyle/>
          <a:p>
            <a:pPr/>
          </a:p>
        </p:txBody>
      </p:sp>
      <p:sp>
        <p:nvSpPr>
          <p:cNvPr id="372" name="Shape 372"/>
          <p:cNvSpPr/>
          <p:nvPr>
            <p:ph type="body" sz="quarter" idx="1"/>
          </p:nvPr>
        </p:nvSpPr>
        <p:spPr>
          <a:prstGeom prst="rect">
            <a:avLst/>
          </a:prstGeom>
        </p:spPr>
        <p:txBody>
          <a:bodyPr/>
          <a:lstStyle>
            <a:lvl1pPr marL="298938" indent="-298938">
              <a:lnSpc>
                <a:spcPct val="100000"/>
              </a:lnSpc>
              <a:spcBef>
                <a:spcPts val="300"/>
              </a:spcBef>
              <a:buSzPct val="100000"/>
              <a:buChar char="•"/>
              <a:defRPr sz="3400"/>
            </a:lvl1pPr>
          </a:lstStyle>
          <a:p>
            <a:pPr/>
            <a:r>
              <a:t>is this up to date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9" name="Shape 379"/>
          <p:cNvSpPr/>
          <p:nvPr>
            <p:ph type="sldImg"/>
          </p:nvPr>
        </p:nvSpPr>
        <p:spPr>
          <a:prstGeom prst="rect">
            <a:avLst/>
          </a:prstGeom>
        </p:spPr>
        <p:txBody>
          <a:bodyPr/>
          <a:lstStyle/>
          <a:p>
            <a:pPr/>
          </a:p>
        </p:txBody>
      </p:sp>
      <p:sp>
        <p:nvSpPr>
          <p:cNvPr id="380" name="Shape 380"/>
          <p:cNvSpPr/>
          <p:nvPr>
            <p:ph type="body" sz="quarter" idx="1"/>
          </p:nvPr>
        </p:nvSpPr>
        <p:spPr>
          <a:prstGeom prst="rect">
            <a:avLst/>
          </a:prstGeom>
        </p:spPr>
        <p:txBody>
          <a:bodyPr/>
          <a:lstStyle>
            <a:lvl1pPr>
              <a:lnSpc>
                <a:spcPct val="100000"/>
              </a:lnSpc>
              <a:spcBef>
                <a:spcPts val="300"/>
              </a:spcBef>
              <a:defRPr sz="3400"/>
            </a:lvl1pPr>
          </a:lstStyle>
          <a:p>
            <a:pPr/>
            <a:r>
              <a:t>You can find a summary of these and other scientific validation at ​AseaGlobal.com​, the official ASEA Corporate website.</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2" name="Shape 392"/>
          <p:cNvSpPr/>
          <p:nvPr>
            <p:ph type="sldImg"/>
          </p:nvPr>
        </p:nvSpPr>
        <p:spPr>
          <a:prstGeom prst="rect">
            <a:avLst/>
          </a:prstGeom>
        </p:spPr>
        <p:txBody>
          <a:bodyPr/>
          <a:lstStyle/>
          <a:p>
            <a:pPr/>
          </a:p>
        </p:txBody>
      </p:sp>
      <p:sp>
        <p:nvSpPr>
          <p:cNvPr id="393" name="Shape 393"/>
          <p:cNvSpPr/>
          <p:nvPr>
            <p:ph type="body" sz="quarter" idx="1"/>
          </p:nvPr>
        </p:nvSpPr>
        <p:spPr>
          <a:prstGeom prst="rect">
            <a:avLst/>
          </a:prstGeom>
        </p:spPr>
        <p:txBody>
          <a:bodyPr/>
          <a:lstStyle/>
          <a:p>
            <a:pPr marL="298938" indent="-298938">
              <a:lnSpc>
                <a:spcPct val="100000"/>
              </a:lnSpc>
              <a:spcBef>
                <a:spcPts val="300"/>
              </a:spcBef>
              <a:buSzPct val="100000"/>
              <a:buChar char="•"/>
              <a:defRPr sz="3400"/>
            </a:pPr>
            <a:r>
              <a:t>BioAgilytix Laboratories performs bio-analysis for 21 of the top 25 global pharmaceutical and biotech companies.</a:t>
            </a:r>
          </a:p>
          <a:p>
            <a:pPr marL="298938" indent="-298938">
              <a:lnSpc>
                <a:spcPct val="100000"/>
              </a:lnSpc>
              <a:spcBef>
                <a:spcPts val="300"/>
              </a:spcBef>
              <a:buSzPct val="100000"/>
              <a:buChar char="•"/>
              <a:defRPr sz="3400"/>
            </a:pPr>
            <a:r>
              <a:t>This company routinely verifies the presence of stabilized, bio-active Redox Signaling Molecules in ASEA’s  Redox products.</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3" name="Shape 403"/>
          <p:cNvSpPr/>
          <p:nvPr>
            <p:ph type="sldImg"/>
          </p:nvPr>
        </p:nvSpPr>
        <p:spPr>
          <a:prstGeom prst="rect">
            <a:avLst/>
          </a:prstGeom>
        </p:spPr>
        <p:txBody>
          <a:bodyPr/>
          <a:lstStyle/>
          <a:p>
            <a:pPr/>
          </a:p>
        </p:txBody>
      </p:sp>
      <p:sp>
        <p:nvSpPr>
          <p:cNvPr id="404" name="Shape 404"/>
          <p:cNvSpPr/>
          <p:nvPr>
            <p:ph type="body" sz="quarter" idx="1"/>
          </p:nvPr>
        </p:nvSpPr>
        <p:spPr>
          <a:prstGeom prst="rect">
            <a:avLst/>
          </a:prstGeom>
        </p:spPr>
        <p:txBody>
          <a:bodyPr/>
          <a:lstStyle/>
          <a:p>
            <a:pPr marL="298938" indent="-298938">
              <a:lnSpc>
                <a:spcPct val="100000"/>
              </a:lnSpc>
              <a:spcBef>
                <a:spcPts val="300"/>
              </a:spcBef>
              <a:buSzPct val="100000"/>
              <a:buChar char="•"/>
              <a:defRPr sz="3400"/>
            </a:pPr>
            <a:r>
              <a:t>BioAgilytix Laboratories performs bio-analysis for 21 of the top 25 global pharmaceutical and biotech companies.</a:t>
            </a:r>
          </a:p>
          <a:p>
            <a:pPr marL="298938" indent="-298938">
              <a:lnSpc>
                <a:spcPct val="100000"/>
              </a:lnSpc>
              <a:spcBef>
                <a:spcPts val="300"/>
              </a:spcBef>
              <a:buSzPct val="100000"/>
              <a:buChar char="•"/>
              <a:defRPr sz="3400"/>
            </a:pPr>
            <a:r>
              <a:t>This company routinely verifies the presence of stabilized, bio-active Redox Signaling Molecules in ASEA’s  Redox products.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5" name="Shape 415"/>
          <p:cNvSpPr/>
          <p:nvPr>
            <p:ph type="sldImg"/>
          </p:nvPr>
        </p:nvSpPr>
        <p:spPr>
          <a:prstGeom prst="rect">
            <a:avLst/>
          </a:prstGeom>
        </p:spPr>
        <p:txBody>
          <a:bodyPr/>
          <a:lstStyle/>
          <a:p>
            <a:pPr/>
          </a:p>
        </p:txBody>
      </p:sp>
      <p:sp>
        <p:nvSpPr>
          <p:cNvPr id="416" name="Shape 416"/>
          <p:cNvSpPr/>
          <p:nvPr>
            <p:ph type="body" sz="quarter" idx="1"/>
          </p:nvPr>
        </p:nvSpPr>
        <p:spPr>
          <a:prstGeom prst="rect">
            <a:avLst/>
          </a:prstGeom>
        </p:spPr>
        <p:txBody>
          <a:bodyPr/>
          <a:lstStyle/>
          <a:p>
            <a:pPr>
              <a:lnSpc>
                <a:spcPct val="100000"/>
              </a:lnSpc>
              <a:spcBef>
                <a:spcPts val="300"/>
              </a:spcBef>
              <a:defRPr sz="3400"/>
            </a:pPr>
            <a:r>
              <a:t>• </a:t>
            </a:r>
            <a:r>
              <a:t>随着年龄越大，我们产生的氧化还原信号分子就越少。由于当身体有问题时，需要氧化还原信号分子发出信号。没有足够的氧化还原信号分子，就像是我们的细胞要播</a:t>
            </a:r>
            <a:r>
              <a:t>119</a:t>
            </a:r>
            <a:r>
              <a:t>却没有好的信号。因此结果就是，比起年轻时，我们现在出现更多慢性健康问题。</a:t>
            </a:r>
          </a:p>
          <a:p>
            <a:pPr>
              <a:lnSpc>
                <a:spcPct val="100000"/>
              </a:lnSpc>
              <a:spcBef>
                <a:spcPts val="300"/>
              </a:spcBef>
              <a:defRPr sz="3400"/>
            </a:pPr>
            <a:r>
              <a:t>• </a:t>
            </a:r>
            <a:r>
              <a:t>我们的视力减弱，记忆力大不如前，关节开始疼痛。我们的免疫系统变弱或过度反应。原来灵活的身体，似乎少了些以往的灵活。</a:t>
            </a:r>
          </a:p>
          <a:p>
            <a:pPr>
              <a:lnSpc>
                <a:spcPct val="100000"/>
              </a:lnSpc>
              <a:spcBef>
                <a:spcPts val="300"/>
              </a:spcBef>
              <a:defRPr sz="3400"/>
            </a:pPr>
            <a:r>
              <a:t>• </a:t>
            </a:r>
            <a:r>
              <a:t>许多人认为这些问题不可避免，或只是老化的一部分。但研究发现，这其实是氧化还原功能不足或失衡的结果。</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21" name="Shape 421"/>
          <p:cNvSpPr/>
          <p:nvPr>
            <p:ph type="sldImg"/>
          </p:nvPr>
        </p:nvSpPr>
        <p:spPr>
          <a:prstGeom prst="rect">
            <a:avLst/>
          </a:prstGeom>
        </p:spPr>
        <p:txBody>
          <a:bodyPr/>
          <a:lstStyle/>
          <a:p>
            <a:pPr/>
          </a:p>
        </p:txBody>
      </p:sp>
      <p:sp>
        <p:nvSpPr>
          <p:cNvPr id="422" name="Shape 422"/>
          <p:cNvSpPr/>
          <p:nvPr>
            <p:ph type="body" sz="quarter" idx="1"/>
          </p:nvPr>
        </p:nvSpPr>
        <p:spPr>
          <a:prstGeom prst="rect">
            <a:avLst/>
          </a:prstGeom>
        </p:spPr>
        <p:txBody>
          <a:bodyPr/>
          <a:lstStyle/>
          <a:p>
            <a:pPr marL="228600" indent="-228600">
              <a:lnSpc>
                <a:spcPct val="125000"/>
              </a:lnSpc>
              <a:buSzPct val="100000"/>
              <a:buChar char="•"/>
              <a:defRPr sz="3600">
                <a:latin typeface="Avenir Roman"/>
                <a:ea typeface="Avenir Roman"/>
                <a:cs typeface="Avenir Roman"/>
                <a:sym typeface="Avenir Roman"/>
              </a:defRPr>
            </a:pPr>
            <a:r>
              <a:t>Many people assume these issues are inevitable or just a part of aging. But researchers now understand that many are the result of deficiencies and imbalances in Redox function.</a:t>
            </a:r>
          </a:p>
          <a:p>
            <a:pPr marL="228600" indent="-228600">
              <a:lnSpc>
                <a:spcPct val="125000"/>
              </a:lnSpc>
              <a:buSzPct val="100000"/>
              <a:buChar char="•"/>
              <a:defRPr sz="3600">
                <a:latin typeface="Avenir Roman"/>
                <a:ea typeface="Avenir Roman"/>
                <a:cs typeface="Avenir Roman"/>
                <a:sym typeface="Avenir Roman"/>
              </a:defRPr>
            </a:pPr>
            <a:r>
              <a:t>What if there were a way to replenish these molecules... so that we could start to feel and look the way we did 5-10-15-20 years ago??</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30" name="Shape 430"/>
          <p:cNvSpPr/>
          <p:nvPr>
            <p:ph type="sldImg"/>
          </p:nvPr>
        </p:nvSpPr>
        <p:spPr>
          <a:prstGeom prst="rect">
            <a:avLst/>
          </a:prstGeom>
        </p:spPr>
        <p:txBody>
          <a:bodyPr/>
          <a:lstStyle/>
          <a:p>
            <a:pPr/>
          </a:p>
        </p:txBody>
      </p:sp>
      <p:sp>
        <p:nvSpPr>
          <p:cNvPr id="431" name="Shape 431"/>
          <p:cNvSpPr/>
          <p:nvPr>
            <p:ph type="body" sz="quarter" idx="1"/>
          </p:nvPr>
        </p:nvSpPr>
        <p:spPr>
          <a:prstGeom prst="rect">
            <a:avLst/>
          </a:prstGeom>
        </p:spPr>
        <p:txBody>
          <a:bodyPr/>
          <a:lstStyle>
            <a:lvl1pPr defTabSz="914400">
              <a:lnSpc>
                <a:spcPct val="100000"/>
              </a:lnSpc>
              <a:defRPr sz="1200">
                <a:latin typeface="Calibri"/>
                <a:ea typeface="Calibri"/>
                <a:cs typeface="Calibri"/>
                <a:sym typeface="Calibri"/>
              </a:defRPr>
            </a:lvl1pPr>
          </a:lstStyle>
          <a:p>
            <a:pPr/>
            <a:r>
              <a:t>Flagship product </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51" name="Shape 451"/>
          <p:cNvSpPr/>
          <p:nvPr>
            <p:ph type="sldImg"/>
          </p:nvPr>
        </p:nvSpPr>
        <p:spPr>
          <a:prstGeom prst="rect">
            <a:avLst/>
          </a:prstGeom>
        </p:spPr>
        <p:txBody>
          <a:bodyPr/>
          <a:lstStyle/>
          <a:p>
            <a:pPr/>
          </a:p>
        </p:txBody>
      </p:sp>
      <p:sp>
        <p:nvSpPr>
          <p:cNvPr id="452" name="Shape 452"/>
          <p:cNvSpPr/>
          <p:nvPr>
            <p:ph type="body" sz="quarter" idx="1"/>
          </p:nvPr>
        </p:nvSpPr>
        <p:spPr>
          <a:prstGeom prst="rect">
            <a:avLst/>
          </a:prstGeom>
        </p:spPr>
        <p:txBody>
          <a:bodyPr/>
          <a:lstStyle>
            <a:lvl1pPr marL="298938" indent="-298938">
              <a:lnSpc>
                <a:spcPct val="100000"/>
              </a:lnSpc>
              <a:spcBef>
                <a:spcPts val="300"/>
              </a:spcBef>
              <a:buSzPct val="100000"/>
              <a:buChar char="•"/>
              <a:defRPr sz="3400"/>
            </a:lvl1pPr>
          </a:lstStyle>
          <a:p>
            <a:pPr/>
            <a:r>
              <a:t>need new tube</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2" name="Shape 472"/>
          <p:cNvSpPr/>
          <p:nvPr>
            <p:ph type="sldImg"/>
          </p:nvPr>
        </p:nvSpPr>
        <p:spPr>
          <a:prstGeom prst="rect">
            <a:avLst/>
          </a:prstGeom>
        </p:spPr>
        <p:txBody>
          <a:bodyPr/>
          <a:lstStyle/>
          <a:p>
            <a:pPr/>
          </a:p>
        </p:txBody>
      </p:sp>
      <p:sp>
        <p:nvSpPr>
          <p:cNvPr id="473" name="Shape 473"/>
          <p:cNvSpPr/>
          <p:nvPr>
            <p:ph type="body" sz="quarter" idx="1"/>
          </p:nvPr>
        </p:nvSpPr>
        <p:spPr>
          <a:prstGeom prst="rect">
            <a:avLst/>
          </a:prstGeom>
        </p:spPr>
        <p:txBody>
          <a:bodyPr/>
          <a:lstStyle>
            <a:lvl1pPr defTabSz="914400">
              <a:lnSpc>
                <a:spcPct val="100000"/>
              </a:lnSpc>
              <a:defRPr sz="3600">
                <a:latin typeface="Calibri"/>
                <a:ea typeface="Calibri"/>
                <a:cs typeface="Calibri"/>
                <a:sym typeface="Calibri"/>
              </a:defRPr>
            </a:lvl1pPr>
          </a:lstStyle>
          <a:p>
            <a:pPr/>
            <a:r>
              <a:t>Here are a number of ​user-submitted ​before-and-after pictures showing results these people received using RENU 28, the Redox gel.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4" name="Shape 484"/>
          <p:cNvSpPr/>
          <p:nvPr>
            <p:ph type="sldImg"/>
          </p:nvPr>
        </p:nvSpPr>
        <p:spPr>
          <a:prstGeom prst="rect">
            <a:avLst/>
          </a:prstGeom>
        </p:spPr>
        <p:txBody>
          <a:bodyPr/>
          <a:lstStyle/>
          <a:p>
            <a:pPr/>
          </a:p>
        </p:txBody>
      </p:sp>
      <p:sp>
        <p:nvSpPr>
          <p:cNvPr id="485" name="Shape 485"/>
          <p:cNvSpPr/>
          <p:nvPr>
            <p:ph type="body" sz="quarter" idx="1"/>
          </p:nvPr>
        </p:nvSpPr>
        <p:spPr>
          <a:prstGeom prst="rect">
            <a:avLst/>
          </a:prstGeom>
        </p:spPr>
        <p:txBody>
          <a:bodyPr/>
          <a:lstStyle>
            <a:lvl1pPr>
              <a:lnSpc>
                <a:spcPct val="100000"/>
              </a:lnSpc>
              <a:defRPr sz="3600">
                <a:latin typeface="Calibri"/>
                <a:ea typeface="Calibri"/>
                <a:cs typeface="Calibri"/>
                <a:sym typeface="Calibri"/>
              </a:defRPr>
            </a:lvl1pPr>
          </a:lstStyle>
          <a:p>
            <a:pPr/>
            <a:r>
              <a:t>Do you see a difference between the two sides of this man’s face? Dr Marty Morin was a huge sceptic and he wanted to see what would happen if he put RENU 28 on half of his face for 28 days, but none on the other half! You can see the results for yourself!</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1" name="Shape 491"/>
          <p:cNvSpPr/>
          <p:nvPr>
            <p:ph type="sldImg"/>
          </p:nvPr>
        </p:nvSpPr>
        <p:spPr>
          <a:prstGeom prst="rect">
            <a:avLst/>
          </a:prstGeom>
        </p:spPr>
        <p:txBody>
          <a:bodyPr/>
          <a:lstStyle/>
          <a:p>
            <a:pPr/>
          </a:p>
        </p:txBody>
      </p:sp>
      <p:sp>
        <p:nvSpPr>
          <p:cNvPr id="492" name="Shape 492"/>
          <p:cNvSpPr/>
          <p:nvPr>
            <p:ph type="body" sz="quarter" idx="1"/>
          </p:nvPr>
        </p:nvSpPr>
        <p:spPr>
          <a:prstGeom prst="rect">
            <a:avLst/>
          </a:prstGeom>
        </p:spPr>
        <p:txBody>
          <a:bodyPr/>
          <a:lstStyle/>
          <a:p>
            <a:pPr defTabSz="584200">
              <a:lnSpc>
                <a:spcPct val="100000"/>
              </a:lnSpc>
              <a:defRPr sz="1600">
                <a:latin typeface="Lucida Grande"/>
                <a:ea typeface="Lucida Grande"/>
                <a:cs typeface="Lucida Grande"/>
                <a:sym typeface="Lucida Grande"/>
              </a:defRPr>
            </a:pPr>
          </a:p>
          <a:p>
            <a:pPr defTabSz="584200">
              <a:lnSpc>
                <a:spcPct val="100000"/>
              </a:lnSpc>
              <a:defRPr sz="1600">
                <a:latin typeface="Lucida Grande"/>
                <a:ea typeface="Lucida Grande"/>
                <a:cs typeface="Lucida Grande"/>
                <a:sym typeface="Lucida Grande"/>
              </a:defRPr>
            </a:pPr>
            <a:r>
              <a:t>This picture demonstrates the power of redox molecules to empower the body to heal itself. This woman used Redox Gel for 28 days, Look at the before and after picture. First look at her chin. Then look at the texture or her skin. Finally, look at the skin inside the red box.   In this picture you can see the results of apoptosis. Redox Molecules send signals that tell our body to destroy unwanted cells .  This is called Apoptosis.  Then the neighboring healthy cells divide and take their place, resulting in healthy tissue. </a:t>
            </a:r>
          </a:p>
          <a:p>
            <a:pPr defTabSz="584200">
              <a:lnSpc>
                <a:spcPct val="100000"/>
              </a:lnSpc>
              <a:defRPr sz="1600">
                <a:latin typeface="Lucida Grande"/>
                <a:ea typeface="Lucida Grande"/>
                <a:cs typeface="Lucida Grande"/>
                <a:sym typeface="Lucida Grande"/>
              </a:defRPr>
            </a:pPr>
            <a:r>
              <a:t> Isn’t this what we want to happen to the tissues on the outside as well as the inside of our body?</a:t>
            </a:r>
          </a:p>
          <a:p>
            <a:pPr defTabSz="584200">
              <a:lnSpc>
                <a:spcPct val="100000"/>
              </a:lnSpc>
              <a:defRPr sz="1600">
                <a:latin typeface="Lucida Grande"/>
                <a:ea typeface="Lucida Grande"/>
                <a:cs typeface="Lucida Grande"/>
                <a:sym typeface="Lucida Grande"/>
              </a:defRPr>
            </a:pPr>
            <a:r>
              <a:t>(ASEA recently announced that  findings of researchers at the University of Vermont College of Medicine show that Redox Signaling molecules are crucial in the regulation of apoptosis. </a:t>
            </a:r>
            <a:r>
              <a:rPr u="sng">
                <a:hlinkClick r:id="rId3" invalidUrl="" action="" tgtFrame="" tooltip="" history="1" highlightClick="0" endSnd="0"/>
              </a:rPr>
              <a:t>https://healthylivingresources.wordpress.com/2012/04/19/969/</a:t>
            </a:r>
            <a:r>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2" name="Shape 502"/>
          <p:cNvSpPr/>
          <p:nvPr>
            <p:ph type="sldImg"/>
          </p:nvPr>
        </p:nvSpPr>
        <p:spPr>
          <a:prstGeom prst="rect">
            <a:avLst/>
          </a:prstGeom>
        </p:spPr>
        <p:txBody>
          <a:bodyPr/>
          <a:lstStyle/>
          <a:p>
            <a:pPr/>
          </a:p>
        </p:txBody>
      </p:sp>
      <p:sp>
        <p:nvSpPr>
          <p:cNvPr id="503" name="Shape 503"/>
          <p:cNvSpPr/>
          <p:nvPr>
            <p:ph type="body" sz="quarter" idx="1"/>
          </p:nvPr>
        </p:nvSpPr>
        <p:spPr>
          <a:prstGeom prst="rect">
            <a:avLst/>
          </a:prstGeom>
        </p:spPr>
        <p:txBody>
          <a:bodyPr/>
          <a:lstStyle/>
          <a:p>
            <a:pPr marL="228600" indent="-228600" defTabSz="584200">
              <a:lnSpc>
                <a:spcPct val="100000"/>
              </a:lnSpc>
              <a:buSzPct val="100000"/>
              <a:buChar char="•"/>
              <a:defRPr sz="3600">
                <a:latin typeface="Lucida Grande"/>
                <a:ea typeface="Lucida Grande"/>
                <a:cs typeface="Lucida Grande"/>
                <a:sym typeface="Lucida Grande"/>
              </a:defRPr>
            </a:pPr>
            <a:r>
              <a:t>This picture demonstrates the power of Redox Molecules to create healthier cells. These are one woman’s 28 day results with RENU 28.</a:t>
            </a:r>
          </a:p>
          <a:p>
            <a:pPr marL="228600" indent="-228600" defTabSz="584200">
              <a:lnSpc>
                <a:spcPct val="100000"/>
              </a:lnSpc>
              <a:buSzPct val="100000"/>
              <a:buChar char="•"/>
              <a:defRPr sz="3600">
                <a:latin typeface="Lucida Grande"/>
                <a:ea typeface="Lucida Grande"/>
                <a:cs typeface="Lucida Grande"/>
                <a:sym typeface="Lucida Grande"/>
              </a:defRPr>
            </a:pPr>
            <a:r>
              <a:t>Redox Molecules send signals that tell our body to eliminate unwanted or dangerous cells. Neighboring healthy cells then divide and take their place, resulting in healthier tissue.</a:t>
            </a:r>
          </a:p>
          <a:p>
            <a:pPr marL="228600" indent="-228600" defTabSz="584200">
              <a:lnSpc>
                <a:spcPct val="100000"/>
              </a:lnSpc>
              <a:buSzPct val="100000"/>
              <a:buChar char="•"/>
              <a:defRPr sz="3600">
                <a:latin typeface="Lucida Grande"/>
                <a:ea typeface="Lucida Grande"/>
                <a:cs typeface="Lucida Grande"/>
                <a:sym typeface="Lucida Grande"/>
              </a:defRPr>
            </a:pPr>
            <a:r>
              <a:t>Isn’t this what we want to happen to the tissues on the ​inside​ as well as the ​outside​ of our body?</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12" name="Shape 512"/>
          <p:cNvSpPr/>
          <p:nvPr>
            <p:ph type="sldImg"/>
          </p:nvPr>
        </p:nvSpPr>
        <p:spPr>
          <a:prstGeom prst="rect">
            <a:avLst/>
          </a:prstGeom>
        </p:spPr>
        <p:txBody>
          <a:bodyPr/>
          <a:lstStyle/>
          <a:p>
            <a:pPr/>
          </a:p>
        </p:txBody>
      </p:sp>
      <p:sp>
        <p:nvSpPr>
          <p:cNvPr id="513" name="Shape 513"/>
          <p:cNvSpPr/>
          <p:nvPr>
            <p:ph type="body" sz="quarter" idx="1"/>
          </p:nvPr>
        </p:nvSpPr>
        <p:spPr>
          <a:prstGeom prst="rect">
            <a:avLst/>
          </a:prstGeom>
        </p:spPr>
        <p:txBody>
          <a:bodyPr/>
          <a:lstStyle/>
          <a:p>
            <a:pPr>
              <a:lnSpc>
                <a:spcPct val="100000"/>
              </a:lnSpc>
              <a:spcBef>
                <a:spcPts val="300"/>
              </a:spcBef>
              <a:defRPr sz="3400"/>
            </a:pPr>
            <a:r>
              <a:t>RENU 28 is far more than an anti-wrinkle gel. Redox Molecules support the body to remove “bad stuff”, “wakes up” cells and empowers them to work more efficiently.</a:t>
            </a:r>
          </a:p>
          <a:p>
            <a:pPr marL="228600" indent="-228600">
              <a:lnSpc>
                <a:spcPct val="100000"/>
              </a:lnSpc>
              <a:spcBef>
                <a:spcPts val="300"/>
              </a:spcBef>
              <a:buSzPct val="100000"/>
              <a:buChar char="•"/>
              <a:defRPr i="1" sz="3400"/>
            </a:pPr>
            <a:r>
              <a:t>{ACTION SLIDE: guide guests at your meeting to experience Redox Molecules by using the “3 in 5” method from Dr David Silverman. Ask guests to identify an area of the body where there is discomfort, soreness, stress, tightness, or limited range of motion</a:t>
            </a:r>
          </a:p>
          <a:p>
            <a:pPr marL="228600" indent="-228600">
              <a:lnSpc>
                <a:spcPct val="100000"/>
              </a:lnSpc>
              <a:spcBef>
                <a:spcPts val="300"/>
              </a:spcBef>
              <a:buSzPct val="100000"/>
              <a:buChar char="•"/>
              <a:defRPr i="1" sz="3400"/>
            </a:pPr>
            <a:r>
              <a:t>Ask them to rate it on a scale of 1-10 (10 being the worst) Apply Redox Gel 3 times in 5 minutes.</a:t>
            </a:r>
          </a:p>
          <a:p>
            <a:pPr marL="228600" indent="-228600">
              <a:lnSpc>
                <a:spcPct val="100000"/>
              </a:lnSpc>
              <a:spcBef>
                <a:spcPts val="300"/>
              </a:spcBef>
              <a:buSzPct val="100000"/>
              <a:buChar char="•"/>
              <a:defRPr i="1" sz="3400"/>
            </a:pPr>
            <a:r>
              <a:t>Rate the discomfort, soreness, stress, tightness or limited range of motion again on a scale of 1-10. They can apply a 4th or 5th time if necessary.}</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3" name="Shape 533"/>
          <p:cNvSpPr/>
          <p:nvPr>
            <p:ph type="sldImg"/>
          </p:nvPr>
        </p:nvSpPr>
        <p:spPr>
          <a:prstGeom prst="rect">
            <a:avLst/>
          </a:prstGeom>
        </p:spPr>
        <p:txBody>
          <a:bodyPr/>
          <a:lstStyle/>
          <a:p>
            <a:pPr/>
          </a:p>
        </p:txBody>
      </p:sp>
      <p:sp>
        <p:nvSpPr>
          <p:cNvPr id="534" name="Shape 534"/>
          <p:cNvSpPr/>
          <p:nvPr>
            <p:ph type="body" sz="quarter" idx="1"/>
          </p:nvPr>
        </p:nvSpPr>
        <p:spPr>
          <a:prstGeom prst="rect">
            <a:avLst/>
          </a:prstGeom>
        </p:spPr>
        <p:txBody>
          <a:bodyPr/>
          <a:lstStyle>
            <a:lvl1pPr marL="298938" indent="-298938">
              <a:lnSpc>
                <a:spcPct val="100000"/>
              </a:lnSpc>
              <a:spcBef>
                <a:spcPts val="300"/>
              </a:spcBef>
              <a:buSzPct val="100000"/>
              <a:buChar char="•"/>
              <a:defRPr sz="3400"/>
            </a:lvl1pPr>
          </a:lstStyle>
          <a:p>
            <a:pPr/>
            <a:r>
              <a:t>need new tube</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8" name="Shape 538"/>
          <p:cNvSpPr/>
          <p:nvPr>
            <p:ph type="sldImg"/>
          </p:nvPr>
        </p:nvSpPr>
        <p:spPr>
          <a:prstGeom prst="rect">
            <a:avLst/>
          </a:prstGeom>
        </p:spPr>
        <p:txBody>
          <a:bodyPr/>
          <a:lstStyle/>
          <a:p>
            <a:pPr/>
          </a:p>
        </p:txBody>
      </p:sp>
      <p:sp>
        <p:nvSpPr>
          <p:cNvPr id="539" name="Shape 539"/>
          <p:cNvSpPr/>
          <p:nvPr>
            <p:ph type="body" sz="quarter" idx="1"/>
          </p:nvPr>
        </p:nvSpPr>
        <p:spPr>
          <a:prstGeom prst="rect">
            <a:avLst/>
          </a:prstGeom>
        </p:spPr>
        <p:txBody>
          <a:bodyPr/>
          <a:lstStyle/>
          <a:p>
            <a:pPr marL="323850" indent="-323850">
              <a:lnSpc>
                <a:spcPct val="100000"/>
              </a:lnSpc>
              <a:spcBef>
                <a:spcPts val="300"/>
              </a:spcBef>
              <a:buSzPct val="100000"/>
              <a:buChar char="•"/>
              <a:defRPr sz="3600"/>
            </a:pPr>
            <a:r>
              <a:t>Thousands of testimonials have been received from people experiencing profound benefits from our products. (Testimonials can be accessed at live meetings, websites, Facebook sites, conference calls, webinars)</a:t>
            </a:r>
          </a:p>
          <a:p>
            <a:pPr marL="323850" indent="-323850">
              <a:lnSpc>
                <a:spcPct val="100000"/>
              </a:lnSpc>
              <a:spcBef>
                <a:spcPts val="300"/>
              </a:spcBef>
              <a:buSzPct val="100000"/>
              <a:buChar char="•"/>
              <a:defRPr sz="3600"/>
            </a:pPr>
            <a:r>
              <a:t>Some people notice positive changes very quickly.</a:t>
            </a:r>
          </a:p>
          <a:p>
            <a:pPr marL="323850" indent="-323850">
              <a:lnSpc>
                <a:spcPct val="100000"/>
              </a:lnSpc>
              <a:spcBef>
                <a:spcPts val="300"/>
              </a:spcBef>
              <a:buSzPct val="100000"/>
              <a:buChar char="•"/>
              <a:defRPr sz="3600"/>
            </a:pPr>
            <a:r>
              <a:t>For others, in can take several months.</a:t>
            </a:r>
          </a:p>
          <a:p>
            <a:pPr marL="323850" indent="-323850">
              <a:lnSpc>
                <a:spcPct val="100000"/>
              </a:lnSpc>
              <a:spcBef>
                <a:spcPts val="300"/>
              </a:spcBef>
              <a:buSzPct val="100000"/>
              <a:buChar char="•"/>
              <a:defRPr sz="3600"/>
            </a:pPr>
            <a:r>
              <a:t>But studies have proven: ​everyone​ can benefit from ASEA’s products.</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6" name="Shape 556"/>
          <p:cNvSpPr/>
          <p:nvPr>
            <p:ph type="sldImg"/>
          </p:nvPr>
        </p:nvSpPr>
        <p:spPr>
          <a:prstGeom prst="rect">
            <a:avLst/>
          </a:prstGeom>
        </p:spPr>
        <p:txBody>
          <a:bodyPr/>
          <a:lstStyle/>
          <a:p>
            <a:pPr/>
          </a:p>
        </p:txBody>
      </p:sp>
      <p:sp>
        <p:nvSpPr>
          <p:cNvPr id="557" name="Shape 557"/>
          <p:cNvSpPr/>
          <p:nvPr>
            <p:ph type="body" sz="quarter" idx="1"/>
          </p:nvPr>
        </p:nvSpPr>
        <p:spPr>
          <a:prstGeom prst="rect">
            <a:avLst/>
          </a:prstGeom>
        </p:spPr>
        <p:txBody>
          <a:bodyPr/>
          <a:lstStyle/>
          <a:p>
            <a:pPr marL="298938" indent="-298938">
              <a:lnSpc>
                <a:spcPct val="100000"/>
              </a:lnSpc>
              <a:spcBef>
                <a:spcPts val="300"/>
              </a:spcBef>
              <a:buSzPct val="100000"/>
              <a:buChar char="•"/>
              <a:defRPr sz="3400"/>
            </a:pPr>
            <a:r>
              <a:t>ASEA makes no medical claims to prevent, treat, or cure any disease or medical condition. In the United States, only a substance classified as a pharmaceutical drug can makes those claims. ASEA is not classified as a drug, but as a dietary supplement.</a:t>
            </a:r>
          </a:p>
          <a:p>
            <a:pPr marL="298938" indent="-298938">
              <a:lnSpc>
                <a:spcPct val="100000"/>
              </a:lnSpc>
              <a:spcBef>
                <a:spcPts val="300"/>
              </a:spcBef>
              <a:buSzPct val="100000"/>
              <a:buChar char="•"/>
              <a:defRPr sz="3400"/>
            </a:pPr>
            <a:r>
              <a:t>Give it a chance to safely and naturally support your body’s ​own​ innate ability to be healthy, or to heal itself, with ZERO side-effects.</a:t>
            </a:r>
          </a:p>
          <a:p>
            <a:pPr marL="298938" indent="-298938">
              <a:lnSpc>
                <a:spcPct val="100000"/>
              </a:lnSpc>
              <a:spcBef>
                <a:spcPts val="300"/>
              </a:spcBef>
              <a:buSzPct val="100000"/>
              <a:buChar char="•"/>
              <a:defRPr sz="3400"/>
            </a:pPr>
            <a:r>
              <a:t>ASEA is ​more​ available, ​more​ quickly, to ​more​ people, for a much ​broader​ range of health concerns - than it would be if it had become a DRUG.</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61" name="Shape 561"/>
          <p:cNvSpPr/>
          <p:nvPr>
            <p:ph type="sldImg"/>
          </p:nvPr>
        </p:nvSpPr>
        <p:spPr>
          <a:prstGeom prst="rect">
            <a:avLst/>
          </a:prstGeom>
        </p:spPr>
        <p:txBody>
          <a:bodyPr/>
          <a:lstStyle/>
          <a:p>
            <a:pPr/>
          </a:p>
        </p:txBody>
      </p:sp>
      <p:sp>
        <p:nvSpPr>
          <p:cNvPr id="562" name="Shape 562"/>
          <p:cNvSpPr/>
          <p:nvPr>
            <p:ph type="body" sz="quarter" idx="1"/>
          </p:nvPr>
        </p:nvSpPr>
        <p:spPr>
          <a:prstGeom prst="rect">
            <a:avLst/>
          </a:prstGeom>
        </p:spPr>
        <p:txBody>
          <a:bodyPr/>
          <a:lstStyle/>
          <a:p>
            <a:pPr>
              <a:lnSpc>
                <a:spcPct val="100000"/>
              </a:lnSpc>
              <a:defRPr sz="1400">
                <a:latin typeface="Lucida Grande"/>
                <a:ea typeface="Lucida Grande"/>
                <a:cs typeface="Lucida Grande"/>
                <a:sym typeface="Lucida Grande"/>
              </a:defRPr>
            </a:pPr>
          </a:p>
          <a:p>
            <a:pPr>
              <a:lnSpc>
                <a:spcPct val="100000"/>
              </a:lnSpc>
              <a:defRPr sz="1400">
                <a:latin typeface="Lucida Grande"/>
                <a:ea typeface="Lucida Grande"/>
                <a:cs typeface="Lucida Grande"/>
                <a:sym typeface="Lucida Grande"/>
              </a:defRPr>
            </a:p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66" name="Shape 566"/>
          <p:cNvSpPr/>
          <p:nvPr>
            <p:ph type="sldImg"/>
          </p:nvPr>
        </p:nvSpPr>
        <p:spPr>
          <a:prstGeom prst="rect">
            <a:avLst/>
          </a:prstGeom>
        </p:spPr>
        <p:txBody>
          <a:bodyPr/>
          <a:lstStyle/>
          <a:p>
            <a:pPr/>
          </a:p>
        </p:txBody>
      </p:sp>
      <p:sp>
        <p:nvSpPr>
          <p:cNvPr id="567" name="Shape 567"/>
          <p:cNvSpPr/>
          <p:nvPr>
            <p:ph type="body" sz="quarter" idx="1"/>
          </p:nvPr>
        </p:nvSpPr>
        <p:spPr>
          <a:prstGeom prst="rect">
            <a:avLst/>
          </a:prstGeom>
        </p:spPr>
        <p:txBody>
          <a:bodyPr/>
          <a:lstStyle/>
          <a:p>
            <a:pPr>
              <a:lnSpc>
                <a:spcPct val="100000"/>
              </a:lnSpc>
              <a:defRPr sz="1400">
                <a:latin typeface="Lucida Grande"/>
                <a:ea typeface="Lucida Grande"/>
                <a:cs typeface="Lucida Grande"/>
                <a:sym typeface="Lucida Grande"/>
              </a:defRPr>
            </a:pPr>
          </a:p>
          <a:p>
            <a:pPr>
              <a:lnSpc>
                <a:spcPct val="100000"/>
              </a:lnSpc>
              <a:defRPr sz="1400">
                <a:latin typeface="Lucida Grande"/>
                <a:ea typeface="Lucida Grande"/>
                <a:cs typeface="Lucida Grande"/>
                <a:sym typeface="Lucida Grande"/>
              </a:defRPr>
            </a:p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73" name="Shape 573"/>
          <p:cNvSpPr/>
          <p:nvPr>
            <p:ph type="sldImg"/>
          </p:nvPr>
        </p:nvSpPr>
        <p:spPr>
          <a:prstGeom prst="rect">
            <a:avLst/>
          </a:prstGeom>
        </p:spPr>
        <p:txBody>
          <a:bodyPr/>
          <a:lstStyle/>
          <a:p>
            <a:pPr/>
          </a:p>
        </p:txBody>
      </p:sp>
      <p:sp>
        <p:nvSpPr>
          <p:cNvPr id="574" name="Shape 574"/>
          <p:cNvSpPr/>
          <p:nvPr>
            <p:ph type="body" sz="quarter" idx="1"/>
          </p:nvPr>
        </p:nvSpPr>
        <p:spPr>
          <a:prstGeom prst="rect">
            <a:avLst/>
          </a:prstGeom>
        </p:spPr>
        <p:txBody>
          <a:bodyPr/>
          <a:lstStyle>
            <a:lvl1pPr marL="193430" indent="-193430">
              <a:buSzPct val="100000"/>
              <a:buChar char="•"/>
            </a:lvl1pPr>
          </a:lstStyle>
          <a:p>
            <a:pPr/>
            <a:r>
              <a:t>April;  Spray ASEA to it's eye for 6 months. Look ! Is it amazing !!</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79" name="Shape 579"/>
          <p:cNvSpPr/>
          <p:nvPr>
            <p:ph type="sldImg"/>
          </p:nvPr>
        </p:nvSpPr>
        <p:spPr>
          <a:prstGeom prst="rect">
            <a:avLst/>
          </a:prstGeom>
        </p:spPr>
        <p:txBody>
          <a:bodyPr/>
          <a:lstStyle/>
          <a:p>
            <a:pPr/>
          </a:p>
        </p:txBody>
      </p:sp>
      <p:sp>
        <p:nvSpPr>
          <p:cNvPr id="580" name="Shape 580"/>
          <p:cNvSpPr/>
          <p:nvPr>
            <p:ph type="body" sz="quarter" idx="1"/>
          </p:nvPr>
        </p:nvSpPr>
        <p:spPr>
          <a:prstGeom prst="rect">
            <a:avLst/>
          </a:prstGeom>
        </p:spPr>
        <p:txBody>
          <a:bodyPr/>
          <a:lstStyle/>
          <a:p>
            <a:pPr marL="193430" indent="-193430">
              <a:buSzPct val="100000"/>
              <a:buChar char="•"/>
            </a:pPr>
            <a:r>
              <a:t>Carnations after 10 days...</a:t>
            </a:r>
          </a:p>
          <a:p>
            <a:pPr marL="193430" indent="-193430">
              <a:buSzPct val="100000"/>
              <a:buChar char="•"/>
            </a:pPr>
            <a:r>
              <a:t>This is for all the skeptics on the internet who say ASEA is expensive salt water. Carnations in salt water slumped over on Day 2. If ASEA helps plant cells, imagine what it can do for all the cells in your body!!!</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16" name="Shape 616"/>
          <p:cNvSpPr/>
          <p:nvPr>
            <p:ph type="sldImg"/>
          </p:nvPr>
        </p:nvSpPr>
        <p:spPr>
          <a:prstGeom prst="rect">
            <a:avLst/>
          </a:prstGeom>
        </p:spPr>
        <p:txBody>
          <a:bodyPr/>
          <a:lstStyle/>
          <a:p>
            <a:pPr/>
          </a:p>
        </p:txBody>
      </p:sp>
      <p:sp>
        <p:nvSpPr>
          <p:cNvPr id="617" name="Shape 617"/>
          <p:cNvSpPr/>
          <p:nvPr>
            <p:ph type="body" sz="quarter" idx="1"/>
          </p:nvPr>
        </p:nvSpPr>
        <p:spPr>
          <a:prstGeom prst="rect">
            <a:avLst/>
          </a:prstGeom>
        </p:spPr>
        <p:txBody>
          <a:bodyPr/>
          <a:lstStyle>
            <a:lvl1pPr>
              <a:lnSpc>
                <a:spcPct val="100000"/>
              </a:lnSpc>
              <a:spcBef>
                <a:spcPts val="300"/>
              </a:spcBef>
              <a:defRPr sz="3400"/>
            </a:lvl1pPr>
          </a:lstStyle>
          <a:p>
            <a:pPr/>
            <a:r>
              <a:t>ASEA began with their core Flagship Redox Products: the Redox Supplement and the Redox Gel, and is strategically expanding their product line into the areas of Health &amp; Wellness,  and Health &amp; Beauty. In the next few slides, you will be introduced to  the entire ASEA product line.</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58" name="Shape 658"/>
          <p:cNvSpPr/>
          <p:nvPr>
            <p:ph type="sldImg"/>
          </p:nvPr>
        </p:nvSpPr>
        <p:spPr>
          <a:prstGeom prst="rect">
            <a:avLst/>
          </a:prstGeom>
        </p:spPr>
        <p:txBody>
          <a:bodyPr/>
          <a:lstStyle/>
          <a:p>
            <a:pPr/>
          </a:p>
        </p:txBody>
      </p:sp>
      <p:sp>
        <p:nvSpPr>
          <p:cNvPr id="659" name="Shape 659"/>
          <p:cNvSpPr/>
          <p:nvPr>
            <p:ph type="body" sz="quarter" idx="1"/>
          </p:nvPr>
        </p:nvSpPr>
        <p:spPr>
          <a:prstGeom prst="rect">
            <a:avLst/>
          </a:prstGeom>
        </p:spPr>
        <p:txBody>
          <a:bodyPr/>
          <a:lstStyle>
            <a:lvl1pPr defTabSz="910828">
              <a:lnSpc>
                <a:spcPct val="100000"/>
              </a:lnSpc>
              <a:defRPr sz="5000">
                <a:latin typeface="Helvetica"/>
                <a:ea typeface="Helvetica"/>
                <a:cs typeface="Helvetica"/>
                <a:sym typeface="Helvetica"/>
              </a:defRPr>
            </a:lvl1pPr>
          </a:lstStyle>
          <a:p>
            <a:pPr/>
            <a:r>
              <a:t>Instead of spending money on traditional forms of advertising, ASEA depends on Independent Associates like us to share and educate others about its products. Word of mouth has always been a powerful form of advertising!</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3" name="Shape 663"/>
          <p:cNvSpPr/>
          <p:nvPr>
            <p:ph type="sldImg"/>
          </p:nvPr>
        </p:nvSpPr>
        <p:spPr>
          <a:prstGeom prst="rect">
            <a:avLst/>
          </a:prstGeom>
        </p:spPr>
        <p:txBody>
          <a:bodyPr/>
          <a:lstStyle/>
          <a:p>
            <a:pPr/>
          </a:p>
        </p:txBody>
      </p:sp>
      <p:sp>
        <p:nvSpPr>
          <p:cNvPr id="664" name="Shape 664"/>
          <p:cNvSpPr/>
          <p:nvPr>
            <p:ph type="body" sz="quarter" idx="1"/>
          </p:nvPr>
        </p:nvSpPr>
        <p:spPr>
          <a:prstGeom prst="rect">
            <a:avLst/>
          </a:prstGeom>
        </p:spPr>
        <p:txBody>
          <a:bodyPr/>
          <a:lstStyle/>
          <a:p>
            <a:pPr>
              <a:lnSpc>
                <a:spcPct val="100000"/>
              </a:lnSpc>
              <a:defRPr sz="1400">
                <a:latin typeface="Lucida Grande"/>
                <a:ea typeface="Lucida Grande"/>
                <a:cs typeface="Lucida Grande"/>
                <a:sym typeface="Lucida Grande"/>
              </a:defRPr>
            </a:pPr>
            <a:r>
              <a:t>-Lives changed   </a:t>
            </a:r>
          </a:p>
          <a:p>
            <a:pPr>
              <a:lnSpc>
                <a:spcPct val="100000"/>
              </a:lnSpc>
              <a:defRPr sz="1400">
                <a:latin typeface="Lucida Grande"/>
                <a:ea typeface="Lucida Grande"/>
                <a:cs typeface="Lucida Grande"/>
                <a:sym typeface="Lucida Grande"/>
              </a:defRPr>
            </a:pPr>
            <a:r>
              <a:t>-Global commissions</a:t>
            </a:r>
          </a:p>
          <a:p>
            <a:pPr>
              <a:lnSpc>
                <a:spcPct val="100000"/>
              </a:lnSpc>
              <a:defRPr sz="1400">
                <a:latin typeface="Lucida Grande"/>
                <a:ea typeface="Lucida Grande"/>
                <a:cs typeface="Lucida Grande"/>
                <a:sym typeface="Lucida Grande"/>
              </a:defRPr>
            </a:pPr>
            <a:r>
              <a:t>-Examples of who connected me to peeps here at this meeting</a:t>
            </a:r>
          </a:p>
          <a:p>
            <a:pPr>
              <a:lnSpc>
                <a:spcPct val="100000"/>
              </a:lnSpc>
              <a:defRPr sz="1400">
                <a:latin typeface="Lucida Grande"/>
                <a:ea typeface="Lucida Grande"/>
                <a:cs typeface="Lucida Grande"/>
                <a:sym typeface="Lucida Grande"/>
              </a:defRPr>
            </a:p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12" name="Shape 712"/>
          <p:cNvSpPr/>
          <p:nvPr>
            <p:ph type="sldImg"/>
          </p:nvPr>
        </p:nvSpPr>
        <p:spPr>
          <a:prstGeom prst="rect">
            <a:avLst/>
          </a:prstGeom>
        </p:spPr>
        <p:txBody>
          <a:bodyPr/>
          <a:lstStyle/>
          <a:p>
            <a:pPr/>
          </a:p>
        </p:txBody>
      </p:sp>
      <p:sp>
        <p:nvSpPr>
          <p:cNvPr id="713" name="Shape 713"/>
          <p:cNvSpPr/>
          <p:nvPr>
            <p:ph type="body" sz="quarter" idx="1"/>
          </p:nvPr>
        </p:nvSpPr>
        <p:spPr>
          <a:prstGeom prst="rect">
            <a:avLst/>
          </a:prstGeom>
        </p:spPr>
        <p:txBody>
          <a:bodyPr/>
          <a:lstStyle>
            <a:lvl1pPr marL="298938" indent="-298938">
              <a:lnSpc>
                <a:spcPct val="100000"/>
              </a:lnSpc>
              <a:spcBef>
                <a:spcPts val="300"/>
              </a:spcBef>
              <a:buSzPct val="100000"/>
              <a:buChar char="•"/>
              <a:defRPr sz="3600"/>
            </a:lvl1pPr>
          </a:lstStyle>
          <a:p>
            <a:pPr/>
            <a:r>
              <a:t>Our products require explanation, and Network Marketing rewards people who invest their time, credibility and influence to tell the company’s story.</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21" name="Shape 721"/>
          <p:cNvSpPr/>
          <p:nvPr>
            <p:ph type="sldImg"/>
          </p:nvPr>
        </p:nvSpPr>
        <p:spPr>
          <a:prstGeom prst="rect">
            <a:avLst/>
          </a:prstGeom>
        </p:spPr>
        <p:txBody>
          <a:bodyPr/>
          <a:lstStyle/>
          <a:p>
            <a:pPr/>
          </a:p>
        </p:txBody>
      </p:sp>
      <p:sp>
        <p:nvSpPr>
          <p:cNvPr id="722" name="Shape 722"/>
          <p:cNvSpPr/>
          <p:nvPr>
            <p:ph type="body" sz="quarter" idx="1"/>
          </p:nvPr>
        </p:nvSpPr>
        <p:spPr>
          <a:prstGeom prst="rect">
            <a:avLst/>
          </a:prstGeom>
        </p:spPr>
        <p:txBody>
          <a:bodyPr/>
          <a:lstStyle/>
          <a:p>
            <a:pPr defTabSz="584200">
              <a:lnSpc>
                <a:spcPct val="100000"/>
              </a:lnSpc>
              <a:defRPr sz="3600">
                <a:latin typeface="Lucida Grande"/>
                <a:ea typeface="Lucida Grande"/>
                <a:cs typeface="Lucida Grande"/>
                <a:sym typeface="Lucida Grande"/>
              </a:defRPr>
            </a:pPr>
            <a:r>
              <a:t>“There is nothing better than making a living while making a difference”. </a:t>
            </a:r>
          </a:p>
          <a:p>
            <a:pPr defTabSz="584200">
              <a:lnSpc>
                <a:spcPct val="100000"/>
              </a:lnSpc>
              <a:defRPr sz="3600">
                <a:latin typeface="Lucida Grande"/>
                <a:ea typeface="Lucida Grande"/>
                <a:cs typeface="Lucida Grande"/>
                <a:sym typeface="Lucida Grande"/>
              </a:defRPr>
            </a:pPr>
            <a:r>
              <a:t>ASEA offers this opportunity to people who share our vision.</a:t>
            </a:r>
          </a:p>
          <a:p>
            <a:pPr defTabSz="584200">
              <a:lnSpc>
                <a:spcPct val="100000"/>
              </a:lnSpc>
              <a:defRPr sz="3600">
                <a:latin typeface="Lucida Grande"/>
                <a:ea typeface="Lucida Grande"/>
                <a:cs typeface="Lucida Grande"/>
                <a:sym typeface="Lucida Grande"/>
              </a:defRPr>
            </a:pPr>
            <a:r>
              <a:t>Anyone interested in building an ASEA Business should know that we provide free training and that team support is available.</a:t>
            </a: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43" name="Shape 743"/>
          <p:cNvSpPr/>
          <p:nvPr>
            <p:ph type="sldImg"/>
          </p:nvPr>
        </p:nvSpPr>
        <p:spPr>
          <a:prstGeom prst="rect">
            <a:avLst/>
          </a:prstGeom>
        </p:spPr>
        <p:txBody>
          <a:bodyPr/>
          <a:lstStyle/>
          <a:p>
            <a:pPr/>
          </a:p>
        </p:txBody>
      </p:sp>
      <p:sp>
        <p:nvSpPr>
          <p:cNvPr id="744" name="Shape 744"/>
          <p:cNvSpPr/>
          <p:nvPr>
            <p:ph type="body" sz="quarter" idx="1"/>
          </p:nvPr>
        </p:nvSpPr>
        <p:spPr>
          <a:prstGeom prst="rect">
            <a:avLst/>
          </a:prstGeom>
        </p:spPr>
        <p:txBody>
          <a:bodyPr/>
          <a:lstStyle/>
          <a:p>
            <a:pPr marL="298938" indent="-298938">
              <a:lnSpc>
                <a:spcPct val="100000"/>
              </a:lnSpc>
              <a:spcBef>
                <a:spcPts val="300"/>
              </a:spcBef>
              <a:buClr>
                <a:srgbClr val="000000"/>
              </a:buClr>
              <a:buSzPct val="100000"/>
              <a:buFont typeface="Gill Sans"/>
              <a:buChar char="•"/>
              <a:defRPr sz="3600"/>
            </a:pPr>
            <a:r>
              <a:t>Some people would simply like to use our products and become “ASEA Customers”. They purchase at full retail price or receive discounted “Preferred Customer” pricing if they choose monthly shipments.</a:t>
            </a:r>
          </a:p>
          <a:p>
            <a:pPr marL="298938" indent="-298938">
              <a:lnSpc>
                <a:spcPct val="100000"/>
              </a:lnSpc>
              <a:spcBef>
                <a:spcPts val="300"/>
              </a:spcBef>
              <a:buClr>
                <a:srgbClr val="000000"/>
              </a:buClr>
              <a:buSzPct val="100000"/>
              <a:buFont typeface="Gill Sans"/>
              <a:buChar char="•"/>
              <a:defRPr sz="3600"/>
            </a:pPr>
            <a:r>
              <a:t>Every day, all year long, and for as long as they use ASEA, their body will continue to have extra support for health and immunity. Aging and cell damage from the assaults of modern living will have less effect on them.</a:t>
            </a:r>
          </a:p>
          <a:p>
            <a:pPr marL="298938" indent="-298938">
              <a:lnSpc>
                <a:spcPct val="100000"/>
              </a:lnSpc>
              <a:spcBef>
                <a:spcPts val="300"/>
              </a:spcBef>
              <a:buClr>
                <a:srgbClr val="000000"/>
              </a:buClr>
              <a:buSzPct val="100000"/>
              <a:buFont typeface="Gill Sans"/>
              <a:buChar char="•"/>
              <a:defRPr sz="3600"/>
            </a:pPr>
            <a:r>
              <a:t>Those who become “ASEA Associates” ​always​ get best wholesale pricing. Associates also qualify to receive the most ​free product​.</a:t>
            </a:r>
          </a:p>
          <a:p>
            <a:pPr marL="298938" indent="-298938">
              <a:lnSpc>
                <a:spcPct val="100000"/>
              </a:lnSpc>
              <a:spcBef>
                <a:spcPts val="300"/>
              </a:spcBef>
              <a:buClr>
                <a:srgbClr val="000000"/>
              </a:buClr>
              <a:buSzPct val="100000"/>
              <a:buFont typeface="Gill Sans"/>
              <a:buChar char="•"/>
              <a:defRPr sz="3600"/>
            </a:pPr>
            <a:r>
              <a:t>When you become an Associate, you are set up with everything you need to earn “thank you checks” from ASEA if and when you begin to engage in an ASEA business.</a:t>
            </a:r>
          </a:p>
          <a:p>
            <a:pPr marL="298938" indent="-298938">
              <a:lnSpc>
                <a:spcPct val="100000"/>
              </a:lnSpc>
              <a:spcBef>
                <a:spcPts val="300"/>
              </a:spcBef>
              <a:buClr>
                <a:srgbClr val="000000"/>
              </a:buClr>
              <a:buSzPct val="100000"/>
              <a:buFont typeface="Gill Sans"/>
              <a:buChar char="•"/>
              <a:defRPr sz="3600"/>
            </a:pPr>
            <a:r>
              <a:t>It costs $40 to become an Associate. Associates then receive a free personal ASEA website and online business center that is customized for them and fully automated.</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47" name="Shape 747"/>
          <p:cNvSpPr/>
          <p:nvPr>
            <p:ph type="sldImg"/>
          </p:nvPr>
        </p:nvSpPr>
        <p:spPr>
          <a:prstGeom prst="rect">
            <a:avLst/>
          </a:prstGeom>
        </p:spPr>
        <p:txBody>
          <a:bodyPr/>
          <a:lstStyle/>
          <a:p>
            <a:pPr/>
          </a:p>
        </p:txBody>
      </p:sp>
      <p:sp>
        <p:nvSpPr>
          <p:cNvPr id="748" name="Shape 748"/>
          <p:cNvSpPr/>
          <p:nvPr>
            <p:ph type="body" sz="quarter" idx="1"/>
          </p:nvPr>
        </p:nvSpPr>
        <p:spPr>
          <a:prstGeom prst="rect">
            <a:avLst/>
          </a:prstGeom>
        </p:spPr>
        <p:txBody>
          <a:bodyPr/>
          <a:lstStyle/>
          <a:p>
            <a:pPr>
              <a:lnSpc>
                <a:spcPct val="100000"/>
              </a:lnSpc>
              <a:defRPr sz="1900">
                <a:latin typeface="Calibri"/>
                <a:ea typeface="Calibri"/>
                <a:cs typeface="Calibri"/>
                <a:sym typeface="Calibri"/>
              </a:defRPr>
            </a:pPr>
            <a:r>
              <a:t>Make a difference </a:t>
            </a:r>
          </a:p>
          <a:p>
            <a:pPr>
              <a:lnSpc>
                <a:spcPct val="100000"/>
              </a:lnSpc>
              <a:defRPr sz="1900">
                <a:latin typeface="Calibri"/>
                <a:ea typeface="Calibri"/>
                <a:cs typeface="Calibri"/>
                <a:sym typeface="Calibri"/>
              </a:defRPr>
            </a:pPr>
            <a:r>
              <a:t>“You can have everything you want if you just help enough other people get what they want.”</a:t>
            </a:r>
          </a:p>
          <a:p>
            <a:pPr>
              <a:lnSpc>
                <a:spcPct val="100000"/>
              </a:lnSpc>
              <a:defRPr sz="1900">
                <a:latin typeface="Calibri"/>
                <a:ea typeface="Calibri"/>
                <a:cs typeface="Calibri"/>
                <a:sym typeface="Calibri"/>
              </a:defRPr>
            </a:pPr>
            <a:r>
              <a:t> -Zig Ziglar </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52" name="Shape 752"/>
          <p:cNvSpPr/>
          <p:nvPr>
            <p:ph type="sldImg"/>
          </p:nvPr>
        </p:nvSpPr>
        <p:spPr>
          <a:prstGeom prst="rect">
            <a:avLst/>
          </a:prstGeom>
        </p:spPr>
        <p:txBody>
          <a:bodyPr/>
          <a:lstStyle/>
          <a:p>
            <a:pPr/>
          </a:p>
        </p:txBody>
      </p:sp>
      <p:sp>
        <p:nvSpPr>
          <p:cNvPr id="753" name="Shape 753"/>
          <p:cNvSpPr/>
          <p:nvPr>
            <p:ph type="body" sz="quarter" idx="1"/>
          </p:nvPr>
        </p:nvSpPr>
        <p:spPr>
          <a:prstGeom prst="rect">
            <a:avLst/>
          </a:prstGeom>
        </p:spPr>
        <p:txBody>
          <a:bodyPr/>
          <a:lstStyle/>
          <a:p>
            <a:pPr/>
            <a:r>
              <a:t>These are  things we ALL want,  wherever we live in the world. And we Associates  have chosen ASEA to help us get there.</a:t>
            </a: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59" name="Shape 759"/>
          <p:cNvSpPr/>
          <p:nvPr>
            <p:ph type="sldImg"/>
          </p:nvPr>
        </p:nvSpPr>
        <p:spPr>
          <a:prstGeom prst="rect">
            <a:avLst/>
          </a:prstGeom>
        </p:spPr>
        <p:txBody>
          <a:bodyPr/>
          <a:lstStyle/>
          <a:p>
            <a:pPr/>
          </a:p>
        </p:txBody>
      </p:sp>
      <p:sp>
        <p:nvSpPr>
          <p:cNvPr id="760" name="Shape 760"/>
          <p:cNvSpPr/>
          <p:nvPr>
            <p:ph type="body" sz="quarter" idx="1"/>
          </p:nvPr>
        </p:nvSpPr>
        <p:spPr>
          <a:prstGeom prst="rect">
            <a:avLst/>
          </a:prstGeom>
        </p:spPr>
        <p:txBody>
          <a:bodyPr/>
          <a:lstStyle/>
          <a:p>
            <a:pPr marL="228600" indent="-228600">
              <a:lnSpc>
                <a:spcPct val="100000"/>
              </a:lnSpc>
              <a:buSzPct val="100000"/>
              <a:buChar char="•"/>
              <a:defRPr sz="3600">
                <a:latin typeface="Avenir Roman"/>
                <a:ea typeface="Avenir Roman"/>
                <a:cs typeface="Avenir Roman"/>
                <a:sym typeface="Avenir Roman"/>
              </a:defRPr>
            </a:pPr>
            <a:r>
              <a:t>Maybe you have a health problem or ​know​ someone with a health problem.</a:t>
            </a:r>
          </a:p>
          <a:p>
            <a:pPr marL="228600" indent="-228600">
              <a:lnSpc>
                <a:spcPct val="100000"/>
              </a:lnSpc>
              <a:buSzPct val="100000"/>
              <a:buChar char="•"/>
              <a:defRPr sz="3600">
                <a:latin typeface="Avenir Roman"/>
                <a:ea typeface="Avenir Roman"/>
                <a:cs typeface="Avenir Roman"/>
                <a:sym typeface="Avenir Roman"/>
              </a:defRPr>
            </a:pPr>
            <a:r>
              <a:t>Maybe you like the idea of improving your chances for maintaining good health as you age.</a:t>
            </a:r>
          </a:p>
          <a:p>
            <a:pPr marL="228600" indent="-228600">
              <a:lnSpc>
                <a:spcPct val="100000"/>
              </a:lnSpc>
              <a:buSzPct val="100000"/>
              <a:buChar char="•"/>
              <a:defRPr sz="3600">
                <a:latin typeface="Avenir Roman"/>
                <a:ea typeface="Avenir Roman"/>
                <a:cs typeface="Avenir Roman"/>
                <a:sym typeface="Avenir Roman"/>
              </a:defRPr>
            </a:pPr>
            <a:r>
              <a:t>Maybe you like ​athletics​ or sports - and would love to go farther and faster. Or do you just want to have less fatigue, more energy and stamina in your daily life?</a:t>
            </a:r>
          </a:p>
          <a:p>
            <a:pPr marL="228600" indent="-228600">
              <a:lnSpc>
                <a:spcPct val="100000"/>
              </a:lnSpc>
              <a:buSzPct val="100000"/>
              <a:buChar char="•"/>
              <a:defRPr sz="3600">
                <a:latin typeface="Avenir Roman"/>
                <a:ea typeface="Avenir Roman"/>
                <a:cs typeface="Avenir Roman"/>
                <a:sym typeface="Avenir Roman"/>
              </a:defRPr>
            </a:pPr>
            <a:r>
              <a:t>You may be attracted to the idea of having fewer wrinkles! Healthier, younger-looking skin!</a:t>
            </a:r>
          </a:p>
          <a:p>
            <a:pPr marL="228600" indent="-228600">
              <a:lnSpc>
                <a:spcPct val="100000"/>
              </a:lnSpc>
              <a:buSzPct val="100000"/>
              <a:buChar char="•"/>
              <a:defRPr sz="3600">
                <a:latin typeface="Avenir Roman"/>
                <a:ea typeface="Avenir Roman"/>
                <a:cs typeface="Avenir Roman"/>
                <a:sym typeface="Avenir Roman"/>
              </a:defRPr>
            </a:pPr>
            <a:r>
              <a:t>You might like the idea of having extra income! And building residual income for retirement - with an ASEA business.</a:t>
            </a:r>
          </a:p>
          <a:p>
            <a:pPr marL="228600" indent="-228600">
              <a:lnSpc>
                <a:spcPct val="100000"/>
              </a:lnSpc>
              <a:buSzPct val="100000"/>
              <a:buChar char="•"/>
              <a:defRPr sz="3600">
                <a:latin typeface="Avenir Roman"/>
                <a:ea typeface="Avenir Roman"/>
                <a:cs typeface="Avenir Roman"/>
                <a:sym typeface="Avenir Roman"/>
              </a:defRPr>
            </a:pPr>
            <a:r>
              <a:t>You may find fulfillment in joining others of like mind, serving so many who need help.</a:t>
            </a: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64" name="Shape 764"/>
          <p:cNvSpPr/>
          <p:nvPr>
            <p:ph type="sldImg"/>
          </p:nvPr>
        </p:nvSpPr>
        <p:spPr>
          <a:prstGeom prst="rect">
            <a:avLst/>
          </a:prstGeom>
        </p:spPr>
        <p:txBody>
          <a:bodyPr/>
          <a:lstStyle/>
          <a:p>
            <a:pPr/>
          </a:p>
        </p:txBody>
      </p:sp>
      <p:sp>
        <p:nvSpPr>
          <p:cNvPr id="765" name="Shape 765"/>
          <p:cNvSpPr/>
          <p:nvPr>
            <p:ph type="body" sz="quarter" idx="1"/>
          </p:nvPr>
        </p:nvSpPr>
        <p:spPr>
          <a:prstGeom prst="rect">
            <a:avLst/>
          </a:prstGeom>
        </p:spPr>
        <p:txBody>
          <a:bodyPr/>
          <a:lstStyle/>
          <a:p>
            <a:pPr marL="228600" indent="-228600" defTabSz="584200">
              <a:lnSpc>
                <a:spcPct val="100000"/>
              </a:lnSpc>
              <a:buSzPct val="100000"/>
              <a:buChar char="•"/>
              <a:defRPr sz="3600">
                <a:latin typeface="Lucida Grande"/>
                <a:ea typeface="Lucida Grande"/>
                <a:cs typeface="Lucida Grande"/>
                <a:sym typeface="Lucida Grande"/>
              </a:defRPr>
            </a:pPr>
            <a:r>
              <a:t>What type of interest do YOU have?</a:t>
            </a:r>
          </a:p>
          <a:p>
            <a:pPr marL="228600" indent="-228600" defTabSz="584200">
              <a:lnSpc>
                <a:spcPct val="100000"/>
              </a:lnSpc>
              <a:buSzPct val="100000"/>
              <a:buChar char="•"/>
              <a:defRPr sz="3600">
                <a:latin typeface="Lucida Grande"/>
                <a:ea typeface="Lucida Grande"/>
                <a:cs typeface="Lucida Grande"/>
                <a:sym typeface="Lucida Grande"/>
              </a:defRPr>
            </a:pPr>
            <a:r>
              <a:t>With ASEA, you have the potential to change your life for the better in so many ways! And if you choose to tell others, you can be instrumental in changing the lives of thousands.</a:t>
            </a:r>
          </a:p>
          <a:p>
            <a:pPr marL="228600" indent="-228600" defTabSz="584200">
              <a:lnSpc>
                <a:spcPct val="100000"/>
              </a:lnSpc>
              <a:buSzPct val="100000"/>
              <a:buChar char="•"/>
              <a:defRPr sz="3600">
                <a:latin typeface="Lucida Grande"/>
                <a:ea typeface="Lucida Grande"/>
                <a:cs typeface="Lucida Grande"/>
                <a:sym typeface="Lucida Grande"/>
              </a:defRPr>
            </a:pPr>
            <a:r>
              <a:t>Thank you for your time...</a:t>
            </a: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05" name="Shape 805"/>
          <p:cNvSpPr/>
          <p:nvPr>
            <p:ph type="sldImg"/>
          </p:nvPr>
        </p:nvSpPr>
        <p:spPr>
          <a:prstGeom prst="rect">
            <a:avLst/>
          </a:prstGeom>
        </p:spPr>
        <p:txBody>
          <a:bodyPr/>
          <a:lstStyle/>
          <a:p>
            <a:pPr/>
          </a:p>
        </p:txBody>
      </p:sp>
      <p:sp>
        <p:nvSpPr>
          <p:cNvPr id="806" name="Shape 806"/>
          <p:cNvSpPr/>
          <p:nvPr>
            <p:ph type="body" sz="quarter" idx="1"/>
          </p:nvPr>
        </p:nvSpPr>
        <p:spPr>
          <a:prstGeom prst="rect">
            <a:avLst/>
          </a:prstGeom>
        </p:spPr>
        <p:txBody>
          <a:bodyPr/>
          <a:lstStyle/>
          <a:p>
            <a:pPr>
              <a:defRPr sz="2600"/>
            </a:pPr>
            <a:r>
              <a:t>What are Redox Signaling Molecules?</a:t>
            </a:r>
          </a:p>
          <a:p>
            <a:pPr>
              <a:defRPr sz="2600"/>
            </a:pPr>
            <a:r>
              <a:t>Every one of your 75 trillion cells are made of salt and water.</a:t>
            </a:r>
          </a:p>
          <a:p>
            <a:pPr>
              <a:defRPr sz="2600"/>
            </a:pPr>
            <a:r>
              <a:t>Every one of your trillions of cells are constantly producing energy.</a:t>
            </a:r>
          </a:p>
          <a:p>
            <a:pPr>
              <a:defRPr sz="2600"/>
            </a:pPr>
            <a:r>
              <a:t>This is the secret and the essence of life!</a:t>
            </a:r>
          </a:p>
          <a:p>
            <a:pPr>
              <a:defRPr sz="2600"/>
            </a:pPr>
            <a:r>
              <a:t>In the process of producing energy,  your own cells create  “Redox Signaling Molecules”.</a:t>
            </a:r>
          </a:p>
          <a:p>
            <a:pPr>
              <a:defRPr sz="2600"/>
            </a:pPr>
            <a:r>
              <a:t>Redox comes from 2 words:</a:t>
            </a:r>
          </a:p>
          <a:p>
            <a:pPr marL="459408" indent="-459408">
              <a:buSzPct val="100000"/>
              <a:buAutoNum type="arabicPeriod" startAt="1"/>
              <a:defRPr sz="2600"/>
            </a:pPr>
            <a:r>
              <a:t> Reductants:  carry messages that tell your cells to activate antioxidants. Anti-oxidants are “anti-rusting” molecules.</a:t>
            </a:r>
          </a:p>
          <a:p>
            <a:pPr marL="459408" indent="-459408">
              <a:buSzPct val="100000"/>
              <a:buAutoNum type="arabicPeriod" startAt="1"/>
              <a:defRPr sz="2600"/>
            </a:pPr>
            <a:r>
              <a:t>  Oxidants: enable proper cell communication to ensure optimal performance of the immune system</a:t>
            </a:r>
          </a:p>
          <a:p>
            <a:pPr>
              <a:defRPr sz="2600"/>
            </a:pPr>
            <a:r>
              <a:t>These important molecules control every biochemical and electrochemical reaction that takes place within your body.</a:t>
            </a:r>
          </a:p>
          <a:p>
            <a:pPr>
              <a:defRPr sz="2600"/>
            </a:pPr>
          </a:p>
          <a:p>
            <a:pPr>
              <a:defRPr sz="2600"/>
            </a:pPr>
            <a:r>
              <a:t> </a:t>
            </a: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25" name="Shape 825"/>
          <p:cNvSpPr/>
          <p:nvPr>
            <p:ph type="sldImg"/>
          </p:nvPr>
        </p:nvSpPr>
        <p:spPr>
          <a:prstGeom prst="rect">
            <a:avLst/>
          </a:prstGeom>
        </p:spPr>
        <p:txBody>
          <a:bodyPr/>
          <a:lstStyle/>
          <a:p>
            <a:pPr/>
          </a:p>
        </p:txBody>
      </p:sp>
      <p:sp>
        <p:nvSpPr>
          <p:cNvPr id="826" name="Shape 826"/>
          <p:cNvSpPr/>
          <p:nvPr>
            <p:ph type="body" sz="quarter" idx="1"/>
          </p:nvPr>
        </p:nvSpPr>
        <p:spPr>
          <a:prstGeom prst="rect">
            <a:avLst/>
          </a:prstGeom>
        </p:spPr>
        <p:txBody>
          <a:bodyPr/>
          <a:lstStyle/>
          <a:p>
            <a:pPr/>
            <a:r>
              <a:t>Trish was especially impressed with ASEA’s  Redox Signalling Technology: </a:t>
            </a:r>
          </a:p>
          <a:p>
            <a:pPr marL="388055" indent="-388055">
              <a:buSzPct val="100000"/>
              <a:buAutoNum type="arabicPeriod" startAt="1"/>
            </a:pPr>
            <a:r>
              <a:t>it was Different. ASEA is the only company in the world that  has developed Redox Signalling technology. ASEA is a true category creator , developing products based on a new frontier of science.</a:t>
            </a:r>
          </a:p>
          <a:p>
            <a:pPr marL="388055" indent="-388055">
              <a:buSzPct val="100000"/>
              <a:buAutoNum type="arabicPeriod" startAt="1"/>
            </a:pPr>
            <a:r>
              <a:t>ASEA’s  difference is sustainable:  due to  ASEA’s many patents, that are constantly being layered and updated, ASEA has zero  competition and no copy cats.</a:t>
            </a:r>
          </a:p>
          <a:p>
            <a:pPr marL="388055" indent="-388055">
              <a:buSzPct val="100000"/>
              <a:buAutoNum type="arabicPeriod" startAt="1"/>
            </a:pPr>
            <a:r>
              <a:t>ASEA’s products deliver meaningful results that truly change people’s lives</a:t>
            </a: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31" name="Shape 831"/>
          <p:cNvSpPr/>
          <p:nvPr>
            <p:ph type="sldImg"/>
          </p:nvPr>
        </p:nvSpPr>
        <p:spPr>
          <a:prstGeom prst="rect">
            <a:avLst/>
          </a:prstGeom>
        </p:spPr>
        <p:txBody>
          <a:bodyPr/>
          <a:lstStyle/>
          <a:p>
            <a:pPr/>
          </a:p>
        </p:txBody>
      </p:sp>
      <p:sp>
        <p:nvSpPr>
          <p:cNvPr id="832" name="Shape 832"/>
          <p:cNvSpPr/>
          <p:nvPr>
            <p:ph type="body" sz="quarter" idx="1"/>
          </p:nvPr>
        </p:nvSpPr>
        <p:spPr>
          <a:prstGeom prst="rect">
            <a:avLst/>
          </a:prstGeom>
        </p:spPr>
        <p:txBody>
          <a:bodyPr/>
          <a:lstStyle/>
          <a:p>
            <a:pPr/>
            <a:r>
              <a:t>Patrick Filipino testimony</a:t>
            </a: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37" name="Shape 837"/>
          <p:cNvSpPr/>
          <p:nvPr>
            <p:ph type="sldImg"/>
          </p:nvPr>
        </p:nvSpPr>
        <p:spPr>
          <a:prstGeom prst="rect">
            <a:avLst/>
          </a:prstGeom>
        </p:spPr>
        <p:txBody>
          <a:bodyPr/>
          <a:lstStyle/>
          <a:p>
            <a:pPr/>
          </a:p>
        </p:txBody>
      </p:sp>
      <p:sp>
        <p:nvSpPr>
          <p:cNvPr id="838" name="Shape 838"/>
          <p:cNvSpPr/>
          <p:nvPr>
            <p:ph type="body" sz="quarter" idx="1"/>
          </p:nvPr>
        </p:nvSpPr>
        <p:spPr>
          <a:prstGeom prst="rect">
            <a:avLst/>
          </a:prstGeom>
        </p:spPr>
        <p:txBody>
          <a:bodyPr/>
          <a:lstStyle>
            <a:lvl1pPr marL="298938" indent="-298938">
              <a:lnSpc>
                <a:spcPct val="100000"/>
              </a:lnSpc>
              <a:spcBef>
                <a:spcPts val="300"/>
              </a:spcBef>
              <a:buSzPct val="100000"/>
              <a:buChar char="•"/>
              <a:defRPr sz="3400"/>
            </a:lvl1pPr>
          </a:lstStyle>
          <a:p>
            <a:pPr/>
            <a:r>
              <a:t>Children who have attention or communication issues</a:t>
            </a: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50" name="Shape 850"/>
          <p:cNvSpPr/>
          <p:nvPr>
            <p:ph type="sldImg"/>
          </p:nvPr>
        </p:nvSpPr>
        <p:spPr>
          <a:prstGeom prst="rect">
            <a:avLst/>
          </a:prstGeom>
        </p:spPr>
        <p:txBody>
          <a:bodyPr/>
          <a:lstStyle/>
          <a:p>
            <a:pPr/>
          </a:p>
        </p:txBody>
      </p:sp>
      <p:sp>
        <p:nvSpPr>
          <p:cNvPr id="851" name="Shape 851"/>
          <p:cNvSpPr/>
          <p:nvPr>
            <p:ph type="body" sz="quarter" idx="1"/>
          </p:nvPr>
        </p:nvSpPr>
        <p:spPr>
          <a:prstGeom prst="rect">
            <a:avLst/>
          </a:prstGeom>
        </p:spPr>
        <p:txBody>
          <a:bodyPr/>
          <a:lstStyle/>
          <a:p>
            <a:pPr marL="259080" indent="-259080">
              <a:lnSpc>
                <a:spcPct val="100000"/>
              </a:lnSpc>
              <a:spcBef>
                <a:spcPts val="300"/>
              </a:spcBef>
              <a:buSzPct val="100000"/>
              <a:buChar char="•"/>
              <a:defRPr sz="3400"/>
            </a:pPr>
            <a:r>
              <a:t>ASEA’s technology is based on “Redox Biochemistry”. </a:t>
            </a:r>
          </a:p>
          <a:p>
            <a:pPr marL="259080" indent="-259080">
              <a:lnSpc>
                <a:spcPct val="100000"/>
              </a:lnSpc>
              <a:spcBef>
                <a:spcPts val="300"/>
              </a:spcBef>
              <a:buSzPct val="100000"/>
              <a:buChar char="•"/>
              <a:defRPr sz="3400"/>
            </a:pPr>
            <a:r>
              <a:t>Over 10,000 studies on “Redox Signaling” have been published in scientific and medical journals. </a:t>
            </a:r>
          </a:p>
          <a:p>
            <a:pPr marL="259080" indent="-259080">
              <a:lnSpc>
                <a:spcPct val="100000"/>
              </a:lnSpc>
              <a:spcBef>
                <a:spcPts val="300"/>
              </a:spcBef>
              <a:buSzPct val="100000"/>
              <a:buChar char="•"/>
              <a:defRPr sz="3400"/>
            </a:pPr>
            <a:r>
              <a:t>Although you may not have heard of it, over twelve hundred books have been published on the subject. </a:t>
            </a:r>
          </a:p>
          <a:p>
            <a:pPr marL="259080" indent="-259080">
              <a:lnSpc>
                <a:spcPct val="100000"/>
              </a:lnSpc>
              <a:spcBef>
                <a:spcPts val="300"/>
              </a:spcBef>
              <a:buSzPct val="100000"/>
              <a:buChar char="•"/>
              <a:defRPr sz="3400"/>
            </a:pPr>
            <a:r>
              <a:t>Multiple Nobel prizes have been awarded in the field of Redox Signaling</a:t>
            </a: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55" name="Shape 855"/>
          <p:cNvSpPr/>
          <p:nvPr>
            <p:ph type="sldImg"/>
          </p:nvPr>
        </p:nvSpPr>
        <p:spPr>
          <a:prstGeom prst="rect">
            <a:avLst/>
          </a:prstGeom>
        </p:spPr>
        <p:txBody>
          <a:bodyPr/>
          <a:lstStyle/>
          <a:p>
            <a:pPr/>
          </a:p>
        </p:txBody>
      </p:sp>
      <p:sp>
        <p:nvSpPr>
          <p:cNvPr id="856" name="Shape 856"/>
          <p:cNvSpPr/>
          <p:nvPr>
            <p:ph type="body" sz="quarter" idx="1"/>
          </p:nvPr>
        </p:nvSpPr>
        <p:spPr>
          <a:prstGeom prst="rect">
            <a:avLst/>
          </a:prstGeom>
        </p:spPr>
        <p:txBody>
          <a:bodyPr/>
          <a:lstStyle/>
          <a:p>
            <a:pPr>
              <a:lnSpc>
                <a:spcPct val="100000"/>
              </a:lnSpc>
              <a:defRPr sz="1400">
                <a:latin typeface="Lucida Grande"/>
                <a:ea typeface="Lucida Grande"/>
                <a:cs typeface="Lucida Grande"/>
                <a:sym typeface="Lucida Grande"/>
              </a:defRPr>
            </a:pPr>
            <a:r>
              <a:t>-Lives changed   </a:t>
            </a:r>
          </a:p>
          <a:p>
            <a:pPr>
              <a:lnSpc>
                <a:spcPct val="100000"/>
              </a:lnSpc>
              <a:defRPr sz="1400">
                <a:latin typeface="Lucida Grande"/>
                <a:ea typeface="Lucida Grande"/>
                <a:cs typeface="Lucida Grande"/>
                <a:sym typeface="Lucida Grande"/>
              </a:defRPr>
            </a:pPr>
            <a:r>
              <a:t>-Global commissions</a:t>
            </a:r>
          </a:p>
          <a:p>
            <a:pPr>
              <a:lnSpc>
                <a:spcPct val="100000"/>
              </a:lnSpc>
              <a:defRPr sz="1400">
                <a:latin typeface="Lucida Grande"/>
                <a:ea typeface="Lucida Grande"/>
                <a:cs typeface="Lucida Grande"/>
                <a:sym typeface="Lucida Grande"/>
              </a:defRPr>
            </a:pPr>
            <a:r>
              <a:t>-Examples of who connected me to peeps here at this meeting</a:t>
            </a:r>
          </a:p>
          <a:p>
            <a:pPr>
              <a:lnSpc>
                <a:spcPct val="100000"/>
              </a:lnSpc>
              <a:defRPr sz="1400">
                <a:latin typeface="Lucida Grande"/>
                <a:ea typeface="Lucida Grande"/>
                <a:cs typeface="Lucida Grande"/>
                <a:sym typeface="Lucida Grande"/>
              </a:defRPr>
            </a:p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75" name="Shape 875"/>
          <p:cNvSpPr/>
          <p:nvPr>
            <p:ph type="sldImg"/>
          </p:nvPr>
        </p:nvSpPr>
        <p:spPr>
          <a:prstGeom prst="rect">
            <a:avLst/>
          </a:prstGeom>
        </p:spPr>
        <p:txBody>
          <a:bodyPr/>
          <a:lstStyle/>
          <a:p>
            <a:pPr/>
          </a:p>
        </p:txBody>
      </p:sp>
      <p:sp>
        <p:nvSpPr>
          <p:cNvPr id="876" name="Shape 876"/>
          <p:cNvSpPr/>
          <p:nvPr>
            <p:ph type="body" sz="quarter" idx="1"/>
          </p:nvPr>
        </p:nvSpPr>
        <p:spPr>
          <a:prstGeom prst="rect">
            <a:avLst/>
          </a:prstGeom>
        </p:spPr>
        <p:txBody>
          <a:bodyPr/>
          <a:lstStyle/>
          <a:p>
            <a:pPr defTabSz="914400">
              <a:lnSpc>
                <a:spcPct val="100000"/>
              </a:lnSpc>
              <a:defRPr sz="3600">
                <a:latin typeface="Calibri"/>
                <a:ea typeface="Calibri"/>
                <a:cs typeface="Calibri"/>
                <a:sym typeface="Calibri"/>
              </a:defRPr>
            </a:pPr>
            <a:r>
              <a:t>- Taueret Laboratories is one of the most sophisticated ​genetic​ testing labs in North America.</a:t>
            </a:r>
          </a:p>
          <a:p>
            <a:pPr defTabSz="914400">
              <a:lnSpc>
                <a:spcPct val="100000"/>
              </a:lnSpc>
              <a:defRPr sz="3600">
                <a:latin typeface="Calibri"/>
                <a:ea typeface="Calibri"/>
                <a:cs typeface="Calibri"/>
                <a:sym typeface="Calibri"/>
              </a:defRPr>
            </a:pPr>
            <a:r>
              <a:t>In a recent human trial, Taueret Labs found that ASEA Redox Supplement activated FIVE important gene signaling pathways that impact FIVE major areas of your health. Did you know that genetic pathways can become inactive? In 8 weeks, ASEA consumption caused ​up to 31%​ greater, positive activation of pathways that:</a:t>
            </a:r>
          </a:p>
          <a:p>
            <a:pPr defTabSz="914400">
              <a:lnSpc>
                <a:spcPct val="100000"/>
              </a:lnSpc>
              <a:defRPr sz="3600">
                <a:latin typeface="Calibri"/>
                <a:ea typeface="Calibri"/>
                <a:cs typeface="Calibri"/>
                <a:sym typeface="Calibri"/>
              </a:defRPr>
            </a:pPr>
            <a:r>
              <a:t>1. Improve immune system health</a:t>
            </a:r>
          </a:p>
          <a:p>
            <a:pPr defTabSz="914400">
              <a:lnSpc>
                <a:spcPct val="100000"/>
              </a:lnSpc>
              <a:defRPr sz="3600">
                <a:latin typeface="Calibri"/>
                <a:ea typeface="Calibri"/>
                <a:cs typeface="Calibri"/>
                <a:sym typeface="Calibri"/>
              </a:defRPr>
            </a:pPr>
            <a:r>
              <a:t>2. Help maintain a healthy inflammatory response</a:t>
            </a:r>
          </a:p>
          <a:p>
            <a:pPr defTabSz="914400">
              <a:lnSpc>
                <a:spcPct val="100000"/>
              </a:lnSpc>
              <a:defRPr sz="3600">
                <a:latin typeface="Calibri"/>
                <a:ea typeface="Calibri"/>
                <a:cs typeface="Calibri"/>
                <a:sym typeface="Calibri"/>
              </a:defRPr>
            </a:pPr>
            <a:r>
              <a:t>3. Help maintain cardiovascular health and support arterial elasticity</a:t>
            </a:r>
          </a:p>
          <a:p>
            <a:pPr defTabSz="914400">
              <a:lnSpc>
                <a:spcPct val="100000"/>
              </a:lnSpc>
              <a:defRPr sz="3600">
                <a:latin typeface="Calibri"/>
                <a:ea typeface="Calibri"/>
                <a:cs typeface="Calibri"/>
                <a:sym typeface="Calibri"/>
              </a:defRPr>
            </a:pPr>
            <a:r>
              <a:t>4. Improve digestive health</a:t>
            </a:r>
          </a:p>
          <a:p>
            <a:pPr defTabSz="914400">
              <a:lnSpc>
                <a:spcPct val="100000"/>
              </a:lnSpc>
              <a:defRPr sz="3600">
                <a:latin typeface="Calibri"/>
                <a:ea typeface="Calibri"/>
                <a:cs typeface="Calibri"/>
                <a:sym typeface="Calibri"/>
              </a:defRPr>
            </a:pPr>
            <a:r>
              <a:t>5. Modulate hormonal balance</a:t>
            </a:r>
          </a:p>
          <a:p>
            <a:pPr defTabSz="914400">
              <a:lnSpc>
                <a:spcPct val="100000"/>
              </a:lnSpc>
              <a:defRPr sz="3600">
                <a:latin typeface="Calibri"/>
                <a:ea typeface="Calibri"/>
                <a:cs typeface="Calibri"/>
                <a:sym typeface="Calibri"/>
              </a:defRPr>
            </a:pPr>
            <a:r>
              <a:t>This helps explain why ASEA users are reporting such a huge variety of system-wide improvements!</a:t>
            </a: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82" name="Shape 882"/>
          <p:cNvSpPr/>
          <p:nvPr>
            <p:ph type="sldImg"/>
          </p:nvPr>
        </p:nvSpPr>
        <p:spPr>
          <a:prstGeom prst="rect">
            <a:avLst/>
          </a:prstGeom>
        </p:spPr>
        <p:txBody>
          <a:bodyPr/>
          <a:lstStyle/>
          <a:p>
            <a:pPr/>
          </a:p>
        </p:txBody>
      </p:sp>
      <p:sp>
        <p:nvSpPr>
          <p:cNvPr id="883" name="Shape 883"/>
          <p:cNvSpPr/>
          <p:nvPr>
            <p:ph type="body" sz="quarter" idx="1"/>
          </p:nvPr>
        </p:nvSpPr>
        <p:spPr>
          <a:prstGeom prst="rect">
            <a:avLst/>
          </a:prstGeom>
        </p:spPr>
        <p:txBody>
          <a:bodyPr/>
          <a:lstStyle/>
          <a:p>
            <a:pPr>
              <a:lnSpc>
                <a:spcPct val="100000"/>
              </a:lnSpc>
              <a:defRPr sz="1400">
                <a:latin typeface="Lucida Grande"/>
                <a:ea typeface="Lucida Grande"/>
                <a:cs typeface="Lucida Grande"/>
                <a:sym typeface="Lucida Grande"/>
              </a:defRPr>
            </a:pPr>
            <a:r>
              <a:t>-Lives changed   </a:t>
            </a:r>
          </a:p>
          <a:p>
            <a:pPr>
              <a:lnSpc>
                <a:spcPct val="100000"/>
              </a:lnSpc>
              <a:defRPr sz="1400">
                <a:latin typeface="Lucida Grande"/>
                <a:ea typeface="Lucida Grande"/>
                <a:cs typeface="Lucida Grande"/>
                <a:sym typeface="Lucida Grande"/>
              </a:defRPr>
            </a:pPr>
            <a:r>
              <a:t>-Global commissions</a:t>
            </a:r>
          </a:p>
          <a:p>
            <a:pPr>
              <a:lnSpc>
                <a:spcPct val="100000"/>
              </a:lnSpc>
              <a:defRPr sz="1400">
                <a:latin typeface="Lucida Grande"/>
                <a:ea typeface="Lucida Grande"/>
                <a:cs typeface="Lucida Grande"/>
                <a:sym typeface="Lucida Grande"/>
              </a:defRPr>
            </a:pPr>
            <a:r>
              <a:t>-Examples of who connected me to peeps here at this meeting</a:t>
            </a:r>
          </a:p>
          <a:p>
            <a:pPr>
              <a:lnSpc>
                <a:spcPct val="100000"/>
              </a:lnSpc>
              <a:defRPr sz="1400">
                <a:latin typeface="Lucida Grande"/>
                <a:ea typeface="Lucida Grande"/>
                <a:cs typeface="Lucida Grande"/>
                <a:sym typeface="Lucida Grande"/>
              </a:defRPr>
            </a:p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93" name="Shape 893"/>
          <p:cNvSpPr/>
          <p:nvPr>
            <p:ph type="sldImg"/>
          </p:nvPr>
        </p:nvSpPr>
        <p:spPr>
          <a:prstGeom prst="rect">
            <a:avLst/>
          </a:prstGeom>
        </p:spPr>
        <p:txBody>
          <a:bodyPr/>
          <a:lstStyle/>
          <a:p>
            <a:pPr/>
          </a:p>
        </p:txBody>
      </p:sp>
      <p:sp>
        <p:nvSpPr>
          <p:cNvPr id="894" name="Shape 894"/>
          <p:cNvSpPr/>
          <p:nvPr>
            <p:ph type="body" sz="quarter" idx="1"/>
          </p:nvPr>
        </p:nvSpPr>
        <p:spPr>
          <a:prstGeom prst="rect">
            <a:avLst/>
          </a:prstGeom>
        </p:spPr>
        <p:txBody>
          <a:bodyPr/>
          <a:lstStyle/>
          <a:p>
            <a:pPr marL="298938" indent="-298938">
              <a:lnSpc>
                <a:spcPct val="100000"/>
              </a:lnSpc>
              <a:spcBef>
                <a:spcPts val="300"/>
              </a:spcBef>
              <a:buSzPct val="100000"/>
              <a:buChar char="•"/>
              <a:defRPr sz="3400"/>
            </a:pPr>
            <a:r>
              <a:t>BioAgilytix Laboratories performs bio-analysis for 21 of the top 25 global pharmaceutical and biotech companies.</a:t>
            </a:r>
          </a:p>
          <a:p>
            <a:pPr marL="298938" indent="-298938">
              <a:lnSpc>
                <a:spcPct val="100000"/>
              </a:lnSpc>
              <a:spcBef>
                <a:spcPts val="300"/>
              </a:spcBef>
              <a:buSzPct val="100000"/>
              <a:buChar char="•"/>
              <a:defRPr sz="3400"/>
            </a:pPr>
            <a:r>
              <a:t>This company routinely verifies the presence of stabilized, bio-active Redox Signaling Molecules in ASEA’s  Redox products.</a:t>
            </a: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98" name="Shape 898"/>
          <p:cNvSpPr/>
          <p:nvPr>
            <p:ph type="sldImg"/>
          </p:nvPr>
        </p:nvSpPr>
        <p:spPr>
          <a:prstGeom prst="rect">
            <a:avLst/>
          </a:prstGeom>
        </p:spPr>
        <p:txBody>
          <a:bodyPr/>
          <a:lstStyle/>
          <a:p>
            <a:pPr/>
          </a:p>
        </p:txBody>
      </p:sp>
      <p:sp>
        <p:nvSpPr>
          <p:cNvPr id="899" name="Shape 899"/>
          <p:cNvSpPr/>
          <p:nvPr>
            <p:ph type="body" sz="quarter" idx="1"/>
          </p:nvPr>
        </p:nvSpPr>
        <p:spPr>
          <a:prstGeom prst="rect">
            <a:avLst/>
          </a:prstGeom>
        </p:spPr>
        <p:txBody>
          <a:bodyPr/>
          <a:lstStyle/>
          <a:p>
            <a:pPr marL="298938" indent="-298938">
              <a:lnSpc>
                <a:spcPct val="100000"/>
              </a:lnSpc>
              <a:spcBef>
                <a:spcPts val="300"/>
              </a:spcBef>
              <a:buClr>
                <a:srgbClr val="000000"/>
              </a:buClr>
              <a:buSzPct val="100000"/>
              <a:buFont typeface="Gill Sans"/>
              <a:buChar char="•"/>
              <a:defRPr sz="3600"/>
            </a:pPr>
            <a:r>
              <a:t>Some people would simply like to use our products and become “ASEA Customers”. They purchase at full retail price or receive discounted “Preferred Customer” pricing if they choose monthly shipments.</a:t>
            </a:r>
          </a:p>
          <a:p>
            <a:pPr marL="298938" indent="-298938">
              <a:lnSpc>
                <a:spcPct val="100000"/>
              </a:lnSpc>
              <a:spcBef>
                <a:spcPts val="300"/>
              </a:spcBef>
              <a:buClr>
                <a:srgbClr val="000000"/>
              </a:buClr>
              <a:buSzPct val="100000"/>
              <a:buFont typeface="Gill Sans"/>
              <a:buChar char="•"/>
              <a:defRPr sz="3600"/>
            </a:pPr>
            <a:r>
              <a:t>Every day, all year long, and for as long as they use ASEA, their body will continue to have extra support for health and immunity. Aging and cell damage from the assaults of modern living will have less effect on them.</a:t>
            </a:r>
          </a:p>
          <a:p>
            <a:pPr marL="298938" indent="-298938">
              <a:lnSpc>
                <a:spcPct val="100000"/>
              </a:lnSpc>
              <a:spcBef>
                <a:spcPts val="300"/>
              </a:spcBef>
              <a:buClr>
                <a:srgbClr val="000000"/>
              </a:buClr>
              <a:buSzPct val="100000"/>
              <a:buFont typeface="Gill Sans"/>
              <a:buChar char="•"/>
              <a:defRPr sz="3600"/>
            </a:pPr>
            <a:r>
              <a:t>Those who become “ASEA Associates” ​always​ get best wholesale pricing. Associates also qualify to receive the most ​free product​.</a:t>
            </a:r>
          </a:p>
          <a:p>
            <a:pPr marL="298938" indent="-298938">
              <a:lnSpc>
                <a:spcPct val="100000"/>
              </a:lnSpc>
              <a:spcBef>
                <a:spcPts val="300"/>
              </a:spcBef>
              <a:buClr>
                <a:srgbClr val="000000"/>
              </a:buClr>
              <a:buSzPct val="100000"/>
              <a:buFont typeface="Gill Sans"/>
              <a:buChar char="•"/>
              <a:defRPr sz="3600"/>
            </a:pPr>
            <a:r>
              <a:t>When you become an Associate, you are set up with everything you need to earn “thank you checks” from ASEA if and when you begin to engage in an ASEA business.</a:t>
            </a:r>
          </a:p>
          <a:p>
            <a:pPr marL="298938" indent="-298938">
              <a:lnSpc>
                <a:spcPct val="100000"/>
              </a:lnSpc>
              <a:spcBef>
                <a:spcPts val="300"/>
              </a:spcBef>
              <a:buClr>
                <a:srgbClr val="000000"/>
              </a:buClr>
              <a:buSzPct val="100000"/>
              <a:buFont typeface="Gill Sans"/>
              <a:buChar char="•"/>
              <a:defRPr sz="3600"/>
            </a:pPr>
            <a:r>
              <a:t>It costs $40 to become an Associate. Associates then receive a free personal ASEA website and online business center that is customized for them and fully automated.</a:t>
            </a: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05" name="Shape 905"/>
          <p:cNvSpPr/>
          <p:nvPr>
            <p:ph type="sldImg"/>
          </p:nvPr>
        </p:nvSpPr>
        <p:spPr>
          <a:prstGeom prst="rect">
            <a:avLst/>
          </a:prstGeom>
        </p:spPr>
        <p:txBody>
          <a:bodyPr/>
          <a:lstStyle/>
          <a:p>
            <a:pPr/>
          </a:p>
        </p:txBody>
      </p:sp>
      <p:sp>
        <p:nvSpPr>
          <p:cNvPr id="906" name="Shape 906"/>
          <p:cNvSpPr/>
          <p:nvPr>
            <p:ph type="body" sz="quarter" idx="1"/>
          </p:nvPr>
        </p:nvSpPr>
        <p:spPr>
          <a:prstGeom prst="rect">
            <a:avLst/>
          </a:prstGeom>
        </p:spPr>
        <p:txBody>
          <a:bodyPr/>
          <a:lstStyle/>
          <a:p>
            <a:pPr/>
            <a:r>
              <a:t>I learned about the concept  of NWM: to contribute to the world, thereby creating financial security. </a:t>
            </a: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10" name="Shape 910"/>
          <p:cNvSpPr/>
          <p:nvPr>
            <p:ph type="sldImg"/>
          </p:nvPr>
        </p:nvSpPr>
        <p:spPr>
          <a:prstGeom prst="rect">
            <a:avLst/>
          </a:prstGeom>
        </p:spPr>
        <p:txBody>
          <a:bodyPr/>
          <a:lstStyle/>
          <a:p>
            <a:pPr/>
          </a:p>
        </p:txBody>
      </p:sp>
      <p:sp>
        <p:nvSpPr>
          <p:cNvPr id="911" name="Shape 911"/>
          <p:cNvSpPr/>
          <p:nvPr>
            <p:ph type="body" sz="quarter" idx="1"/>
          </p:nvPr>
        </p:nvSpPr>
        <p:spPr>
          <a:prstGeom prst="rect">
            <a:avLst/>
          </a:prstGeom>
        </p:spPr>
        <p:txBody>
          <a:bodyPr/>
          <a:lstStyle>
            <a:lvl1pPr>
              <a:lnSpc>
                <a:spcPct val="125000"/>
              </a:lnSpc>
              <a:defRPr sz="2400">
                <a:latin typeface="Avenir Roman"/>
                <a:ea typeface="Avenir Roman"/>
                <a:cs typeface="Avenir Roman"/>
                <a:sym typeface="Avenir Roman"/>
              </a:defRPr>
            </a:lvl1pPr>
          </a:lstStyle>
          <a:p>
            <a:pPr/>
            <a:r>
              <a:t>We can see what happens to the outside of our body when we use Redox Molecules. Since most of us do not have cameras inside our body, we can only imaging the benefits redox molecules produce inside of our body!</a:t>
            </a: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16" name="Shape 916"/>
          <p:cNvSpPr/>
          <p:nvPr>
            <p:ph type="sldImg"/>
          </p:nvPr>
        </p:nvSpPr>
        <p:spPr>
          <a:prstGeom prst="rect">
            <a:avLst/>
          </a:prstGeom>
        </p:spPr>
        <p:txBody>
          <a:bodyPr/>
          <a:lstStyle/>
          <a:p>
            <a:pPr/>
          </a:p>
        </p:txBody>
      </p:sp>
      <p:sp>
        <p:nvSpPr>
          <p:cNvPr id="917" name="Shape 917"/>
          <p:cNvSpPr/>
          <p:nvPr>
            <p:ph type="body" sz="quarter" idx="1"/>
          </p:nvPr>
        </p:nvSpPr>
        <p:spPr>
          <a:prstGeom prst="rect">
            <a:avLst/>
          </a:prstGeom>
        </p:spPr>
        <p:txBody>
          <a:bodyPr/>
          <a:lstStyle/>
          <a:p>
            <a:pPr marL="263769" indent="-263769">
              <a:lnSpc>
                <a:spcPct val="100000"/>
              </a:lnSpc>
              <a:spcBef>
                <a:spcPts val="300"/>
              </a:spcBef>
              <a:buSzPct val="100000"/>
              <a:buChar char="•"/>
              <a:defRPr sz="3000"/>
            </a:pPr>
            <a:r>
              <a:t>Sign up or purchase directly from the person who is responsible for your choosing to join ASEA. They have an approved, legitimate ASEA business and have taken the time to reach out to you.</a:t>
            </a:r>
          </a:p>
          <a:p>
            <a:pPr marL="263769" indent="-263769">
              <a:lnSpc>
                <a:spcPct val="100000"/>
              </a:lnSpc>
              <a:spcBef>
                <a:spcPts val="300"/>
              </a:spcBef>
              <a:buSzPct val="100000"/>
              <a:buChar char="•"/>
              <a:defRPr sz="3000"/>
            </a:pPr>
            <a:r>
              <a:t>Never order ASEA online from a non-branded ASEA website. The product is not guaranteed to be authentic, may be fraudulent or beyond the expiration date. Some people are illegally selling product purchased with stolen credit cards - criminal activity we would never want to support.</a:t>
            </a:r>
          </a:p>
          <a:p>
            <a:pPr marL="263769" indent="-263769">
              <a:lnSpc>
                <a:spcPct val="100000"/>
              </a:lnSpc>
              <a:spcBef>
                <a:spcPts val="300"/>
              </a:spcBef>
              <a:buSzPct val="100000"/>
              <a:buChar char="•"/>
              <a:defRPr sz="3000"/>
            </a:pPr>
            <a:r>
              <a:t>Joining correctly means you have the option to earn Loyalty Reward Points with ASEA, redeemable for FREE products. It also means you will have support and guidance when you need it.</a:t>
            </a: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27" name="Shape 927"/>
          <p:cNvSpPr/>
          <p:nvPr>
            <p:ph type="sldImg"/>
          </p:nvPr>
        </p:nvSpPr>
        <p:spPr>
          <a:prstGeom prst="rect">
            <a:avLst/>
          </a:prstGeom>
        </p:spPr>
        <p:txBody>
          <a:bodyPr/>
          <a:lstStyle/>
          <a:p>
            <a:pPr/>
          </a:p>
        </p:txBody>
      </p:sp>
      <p:sp>
        <p:nvSpPr>
          <p:cNvPr id="928" name="Shape 928"/>
          <p:cNvSpPr/>
          <p:nvPr>
            <p:ph type="body" sz="quarter" idx="1"/>
          </p:nvPr>
        </p:nvSpPr>
        <p:spPr>
          <a:prstGeom prst="rect">
            <a:avLst/>
          </a:prstGeom>
        </p:spPr>
        <p:txBody>
          <a:bodyPr/>
          <a:lstStyle/>
          <a:p>
            <a:pPr defTabSz="914400">
              <a:lnSpc>
                <a:spcPct val="100000"/>
              </a:lnSpc>
              <a:defRPr sz="3600">
                <a:latin typeface="Calibri"/>
                <a:ea typeface="Calibri"/>
                <a:cs typeface="Calibri"/>
                <a:sym typeface="Calibri"/>
              </a:defRPr>
            </a:pPr>
            <a:r>
              <a:t>ASEA is empowering athletes to perform better! They are reporting improvements in:</a:t>
            </a:r>
          </a:p>
          <a:p>
            <a:pPr defTabSz="914400">
              <a:lnSpc>
                <a:spcPct val="100000"/>
              </a:lnSpc>
              <a:defRPr sz="3600">
                <a:latin typeface="Calibri"/>
                <a:ea typeface="Calibri"/>
                <a:cs typeface="Calibri"/>
                <a:sym typeface="Calibri"/>
              </a:defRPr>
            </a:pPr>
            <a:r>
              <a:t>➢​ Endurance</a:t>
            </a:r>
          </a:p>
          <a:p>
            <a:pPr defTabSz="914400">
              <a:lnSpc>
                <a:spcPct val="100000"/>
              </a:lnSpc>
              <a:defRPr sz="3600">
                <a:latin typeface="Calibri"/>
                <a:ea typeface="Calibri"/>
                <a:cs typeface="Calibri"/>
                <a:sym typeface="Calibri"/>
              </a:defRPr>
            </a:pPr>
            <a:r>
              <a:t>➢​ Strength</a:t>
            </a:r>
          </a:p>
          <a:p>
            <a:pPr defTabSz="914400">
              <a:lnSpc>
                <a:spcPct val="100000"/>
              </a:lnSpc>
              <a:defRPr sz="3600">
                <a:latin typeface="Calibri"/>
                <a:ea typeface="Calibri"/>
                <a:cs typeface="Calibri"/>
                <a:sym typeface="Calibri"/>
              </a:defRPr>
            </a:pPr>
            <a:r>
              <a:t>➢ ​Mental Stamina ➢​ and Recovery</a:t>
            </a:r>
          </a:p>
          <a:p>
            <a:pPr defTabSz="914400">
              <a:lnSpc>
                <a:spcPct val="100000"/>
              </a:lnSpc>
              <a:defRPr sz="3600">
                <a:latin typeface="Calibri"/>
                <a:ea typeface="Calibri"/>
                <a:cs typeface="Calibri"/>
                <a:sym typeface="Calibri"/>
              </a:defRPr>
            </a:pPr>
            <a:r>
              <a:t>Mice drinking ASEA for 7 days ran 29% farther before becoming exhausted!</a:t>
            </a:r>
          </a:p>
          <a:p>
            <a:pPr defTabSz="914400">
              <a:lnSpc>
                <a:spcPct val="100000"/>
              </a:lnSpc>
              <a:defRPr sz="3600">
                <a:latin typeface="Calibri"/>
                <a:ea typeface="Calibri"/>
                <a:cs typeface="Calibri"/>
                <a:sym typeface="Calibri"/>
              </a:defRPr>
            </a:pPr>
            <a:r>
              <a:t>Imagine what going 29% farther can mean to a competitive runner, an avid cyclist, an Olympic swimmer ... ​or​ a busy parent!</a:t>
            </a: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40" name="Shape 940"/>
          <p:cNvSpPr/>
          <p:nvPr>
            <p:ph type="sldImg"/>
          </p:nvPr>
        </p:nvSpPr>
        <p:spPr>
          <a:prstGeom prst="rect">
            <a:avLst/>
          </a:prstGeom>
        </p:spPr>
        <p:txBody>
          <a:bodyPr/>
          <a:lstStyle/>
          <a:p>
            <a:pPr/>
          </a:p>
        </p:txBody>
      </p:sp>
      <p:sp>
        <p:nvSpPr>
          <p:cNvPr id="941" name="Shape 941"/>
          <p:cNvSpPr/>
          <p:nvPr>
            <p:ph type="body" sz="quarter" idx="1"/>
          </p:nvPr>
        </p:nvSpPr>
        <p:spPr>
          <a:prstGeom prst="rect">
            <a:avLst/>
          </a:prstGeom>
        </p:spPr>
        <p:txBody>
          <a:bodyPr/>
          <a:lstStyle>
            <a:lvl1pPr marL="193430" indent="-193430">
              <a:buSzPct val="100000"/>
              <a:buChar char="•"/>
            </a:lvl1pPr>
          </a:lstStyle>
          <a:p>
            <a:pPr/>
            <a:r>
              <a:t>Who can benefit from ASEA technology? anyone in these 3 categories </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amp; Subtitle">
    <p:bg>
      <p:bgPr>
        <a:solidFill>
          <a:srgbClr val="FFFFFF"/>
        </a:solidFill>
      </p:bgPr>
    </p:bg>
    <p:spTree>
      <p:nvGrpSpPr>
        <p:cNvPr id="1" name=""/>
        <p:cNvGrpSpPr/>
        <p:nvPr/>
      </p:nvGrpSpPr>
      <p:grpSpPr>
        <a:xfrm>
          <a:off x="0" y="0"/>
          <a:ext cx="0" cy="0"/>
          <a:chOff x="0" y="0"/>
          <a:chExt cx="0" cy="0"/>
        </a:xfrm>
      </p:grpSpPr>
      <p:sp>
        <p:nvSpPr>
          <p:cNvPr id="12" name="Title Text"/>
          <p:cNvSpPr txBox="1"/>
          <p:nvPr>
            <p:ph type="title"/>
          </p:nvPr>
        </p:nvSpPr>
        <p:spPr>
          <a:xfrm>
            <a:off x="4833937" y="2303859"/>
            <a:ext cx="14716126" cy="4643438"/>
          </a:xfrm>
          <a:prstGeom prst="rect">
            <a:avLst/>
          </a:prstGeom>
        </p:spPr>
        <p:txBody>
          <a:bodyPr lIns="71437" tIns="71437" rIns="71437" bIns="71437" anchor="b">
            <a:normAutofit fontScale="100000" lnSpcReduction="0"/>
          </a:bodyPr>
          <a:lstStyle>
            <a:lvl1pPr algn="ctr" defTabSz="821531">
              <a:lnSpc>
                <a:spcPct val="100000"/>
              </a:lnSpc>
              <a:defRPr sz="11200">
                <a:latin typeface="+mn-lt"/>
                <a:ea typeface="+mn-ea"/>
                <a:cs typeface="+mn-cs"/>
                <a:sym typeface="Helvetica Neue Medium"/>
              </a:defRPr>
            </a:lvl1pPr>
          </a:lstStyle>
          <a:p>
            <a:pPr/>
            <a:r>
              <a:t>Title Text</a:t>
            </a:r>
          </a:p>
        </p:txBody>
      </p:sp>
      <p:sp>
        <p:nvSpPr>
          <p:cNvPr id="13" name="Body Level One…"/>
          <p:cNvSpPr txBox="1"/>
          <p:nvPr>
            <p:ph type="body" sz="quarter" idx="1"/>
          </p:nvPr>
        </p:nvSpPr>
        <p:spPr>
          <a:xfrm>
            <a:off x="4833937" y="7090171"/>
            <a:ext cx="14716126" cy="1589486"/>
          </a:xfrm>
          <a:prstGeom prst="rect">
            <a:avLst/>
          </a:prstGeom>
        </p:spPr>
        <p:txBody>
          <a:bodyPr lIns="71437" tIns="71437" rIns="71437" bIns="71437">
            <a:normAutofit fontScale="100000" lnSpcReduction="0"/>
          </a:bodyPr>
          <a:lstStyle>
            <a:lvl1pPr marL="0" indent="0" algn="ctr" defTabSz="821531">
              <a:lnSpc>
                <a:spcPct val="100000"/>
              </a:lnSpc>
              <a:spcBef>
                <a:spcPts val="0"/>
              </a:spcBef>
              <a:buSzTx/>
              <a:buFontTx/>
              <a:buNone/>
              <a:defRPr sz="5200">
                <a:latin typeface="Helvetica Neue"/>
                <a:ea typeface="Helvetica Neue"/>
                <a:cs typeface="Helvetica Neue"/>
                <a:sym typeface="Helvetica Neue"/>
              </a:defRPr>
            </a:lvl1pPr>
            <a:lvl2pPr marL="0" indent="0" algn="ctr" defTabSz="821531">
              <a:lnSpc>
                <a:spcPct val="100000"/>
              </a:lnSpc>
              <a:spcBef>
                <a:spcPts val="0"/>
              </a:spcBef>
              <a:buSzTx/>
              <a:buFontTx/>
              <a:buNone/>
              <a:defRPr sz="5200">
                <a:latin typeface="Helvetica Neue"/>
                <a:ea typeface="Helvetica Neue"/>
                <a:cs typeface="Helvetica Neue"/>
                <a:sym typeface="Helvetica Neue"/>
              </a:defRPr>
            </a:lvl2pPr>
            <a:lvl3pPr marL="0" indent="0" algn="ctr" defTabSz="821531">
              <a:lnSpc>
                <a:spcPct val="100000"/>
              </a:lnSpc>
              <a:spcBef>
                <a:spcPts val="0"/>
              </a:spcBef>
              <a:buSzTx/>
              <a:buFontTx/>
              <a:buNone/>
              <a:defRPr sz="5200">
                <a:latin typeface="Helvetica Neue"/>
                <a:ea typeface="Helvetica Neue"/>
                <a:cs typeface="Helvetica Neue"/>
                <a:sym typeface="Helvetica Neue"/>
              </a:defRPr>
            </a:lvl3pPr>
            <a:lvl4pPr marL="0" indent="0" algn="ctr" defTabSz="821531">
              <a:lnSpc>
                <a:spcPct val="100000"/>
              </a:lnSpc>
              <a:spcBef>
                <a:spcPts val="0"/>
              </a:spcBef>
              <a:buSzTx/>
              <a:buFontTx/>
              <a:buNone/>
              <a:defRPr sz="5200">
                <a:latin typeface="Helvetica Neue"/>
                <a:ea typeface="Helvetica Neue"/>
                <a:cs typeface="Helvetica Neue"/>
                <a:sym typeface="Helvetica Neue"/>
              </a:defRPr>
            </a:lvl4pPr>
            <a:lvl5pPr marL="0" indent="0" algn="ctr" defTabSz="821531">
              <a:lnSpc>
                <a:spcPct val="100000"/>
              </a:lnSpc>
              <a:spcBef>
                <a:spcPts val="0"/>
              </a:spcBef>
              <a:buSzTx/>
              <a:buFontTx/>
              <a:buNone/>
              <a:defRPr sz="5200">
                <a:latin typeface="Helvetica Neue"/>
                <a:ea typeface="Helvetica Neue"/>
                <a:cs typeface="Helvetica Neue"/>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14" name="Slide Number"/>
          <p:cNvSpPr txBox="1"/>
          <p:nvPr>
            <p:ph type="sldNum" sz="quarter" idx="2"/>
          </p:nvPr>
        </p:nvSpPr>
        <p:spPr>
          <a:xfrm>
            <a:off x="11954103" y="13073062"/>
            <a:ext cx="466269" cy="477671"/>
          </a:xfrm>
          <a:prstGeom prst="rect">
            <a:avLst/>
          </a:prstGeom>
        </p:spPr>
        <p:txBody>
          <a:bodyPr lIns="71437" tIns="71437" rIns="71437" bIns="71437" anchor="t"/>
          <a:lstStyle>
            <a:lvl1pPr algn="ctr" defTabSz="821531">
              <a:defRPr sz="2200">
                <a:latin typeface="Helvetica Neue Thin"/>
                <a:ea typeface="Helvetica Neue Thin"/>
                <a:cs typeface="Helvetica Neue Thin"/>
                <a:sym typeface="Helvetica Neue Thin"/>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copy">
    <p:bg>
      <p:bgPr>
        <a:solidFill>
          <a:srgbClr val="FFFFFF"/>
        </a:solidFill>
      </p:bgPr>
    </p:bg>
    <p:spTree>
      <p:nvGrpSpPr>
        <p:cNvPr id="1" name=""/>
        <p:cNvGrpSpPr/>
        <p:nvPr/>
      </p:nvGrpSpPr>
      <p:grpSpPr>
        <a:xfrm>
          <a:off x="0" y="0"/>
          <a:ext cx="0" cy="0"/>
          <a:chOff x="0" y="0"/>
          <a:chExt cx="0" cy="0"/>
        </a:xfrm>
      </p:grpSpPr>
      <p:pic>
        <p:nvPicPr>
          <p:cNvPr id="21" name="Picture 2" descr="Picture 2"/>
          <p:cNvPicPr>
            <a:picLocks noChangeAspect="1"/>
          </p:cNvPicPr>
          <p:nvPr/>
        </p:nvPicPr>
        <p:blipFill>
          <a:blip r:embed="rId2">
            <a:extLst/>
          </a:blip>
          <a:stretch>
            <a:fillRect/>
          </a:stretch>
        </p:blipFill>
        <p:spPr>
          <a:xfrm>
            <a:off x="3049189" y="1714499"/>
            <a:ext cx="18288003" cy="10287002"/>
          </a:xfrm>
          <a:prstGeom prst="rect">
            <a:avLst/>
          </a:prstGeom>
          <a:ln w="12700">
            <a:miter lim="400000"/>
          </a:ln>
        </p:spPr>
      </p:pic>
      <p:sp>
        <p:nvSpPr>
          <p:cNvPr id="22" name="Title Text"/>
          <p:cNvSpPr txBox="1"/>
          <p:nvPr>
            <p:ph type="title"/>
          </p:nvPr>
        </p:nvSpPr>
        <p:spPr>
          <a:xfrm>
            <a:off x="4305463" y="2262188"/>
            <a:ext cx="15775456" cy="1988345"/>
          </a:xfrm>
          <a:prstGeom prst="rect">
            <a:avLst/>
          </a:prstGeom>
        </p:spPr>
        <p:txBody>
          <a:bodyPr lIns="34289" tIns="34289" rIns="34289" bIns="34289">
            <a:normAutofit fontScale="100000" lnSpcReduction="0"/>
          </a:bodyPr>
          <a:lstStyle>
            <a:lvl1pPr defTabSz="1828800">
              <a:defRPr b="1" sz="8600">
                <a:solidFill>
                  <a:srgbClr val="ED5540"/>
                </a:solidFill>
                <a:latin typeface="Industry"/>
                <a:ea typeface="Industry"/>
                <a:cs typeface="Industry"/>
                <a:sym typeface="Industry"/>
              </a:defRPr>
            </a:lvl1pPr>
          </a:lstStyle>
          <a:p>
            <a:pPr/>
            <a:r>
              <a:t>Title Text</a:t>
            </a:r>
          </a:p>
        </p:txBody>
      </p:sp>
      <p:sp>
        <p:nvSpPr>
          <p:cNvPr id="23" name="Body Level One…"/>
          <p:cNvSpPr txBox="1"/>
          <p:nvPr>
            <p:ph type="body" sz="half" idx="1"/>
          </p:nvPr>
        </p:nvSpPr>
        <p:spPr>
          <a:xfrm>
            <a:off x="4305463" y="4452937"/>
            <a:ext cx="15775456" cy="6527008"/>
          </a:xfrm>
          <a:prstGeom prst="rect">
            <a:avLst/>
          </a:prstGeom>
        </p:spPr>
        <p:txBody>
          <a:bodyPr lIns="34289" tIns="34289" rIns="34289" bIns="34289">
            <a:normAutofit fontScale="100000" lnSpcReduction="0"/>
          </a:bodyPr>
          <a:lstStyle>
            <a:lvl1pPr marL="424542" indent="-424542" defTabSz="1828800">
              <a:spcBef>
                <a:spcPts val="2000"/>
              </a:spcBef>
              <a:defRPr sz="5200">
                <a:solidFill>
                  <a:srgbClr val="FFFFFF"/>
                </a:solidFill>
              </a:defRPr>
            </a:lvl1pPr>
            <a:lvl2pPr marL="1409700" indent="-495300" defTabSz="1828800">
              <a:spcBef>
                <a:spcPts val="2000"/>
              </a:spcBef>
              <a:defRPr sz="5200">
                <a:solidFill>
                  <a:srgbClr val="FFFFFF"/>
                </a:solidFill>
              </a:defRPr>
            </a:lvl2pPr>
            <a:lvl3pPr marL="2423160" indent="-594360" defTabSz="1828800">
              <a:spcBef>
                <a:spcPts val="2000"/>
              </a:spcBef>
              <a:defRPr sz="5200">
                <a:solidFill>
                  <a:srgbClr val="FFFFFF"/>
                </a:solidFill>
              </a:defRPr>
            </a:lvl3pPr>
            <a:lvl4pPr marL="3403600" indent="-660400" defTabSz="1828800">
              <a:spcBef>
                <a:spcPts val="2000"/>
              </a:spcBef>
              <a:defRPr sz="5200">
                <a:solidFill>
                  <a:srgbClr val="FFFFFF"/>
                </a:solidFill>
              </a:defRPr>
            </a:lvl4pPr>
            <a:lvl5pPr marL="4318000" indent="-660400" defTabSz="1828800">
              <a:spcBef>
                <a:spcPts val="2000"/>
              </a:spcBef>
              <a:defRPr sz="5200">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pic>
        <p:nvPicPr>
          <p:cNvPr id="24" name="Graphic 10" descr="Graphic 10"/>
          <p:cNvPicPr>
            <a:picLocks noChangeAspect="1"/>
          </p:cNvPicPr>
          <p:nvPr/>
        </p:nvPicPr>
        <p:blipFill>
          <a:blip r:embed="rId3">
            <a:extLst/>
          </a:blip>
          <a:stretch>
            <a:fillRect/>
          </a:stretch>
        </p:blipFill>
        <p:spPr>
          <a:xfrm>
            <a:off x="3712633" y="11136796"/>
            <a:ext cx="2801381" cy="206237"/>
          </a:xfrm>
          <a:prstGeom prst="rect">
            <a:avLst/>
          </a:prstGeom>
          <a:ln w="12700">
            <a:miter lim="400000"/>
          </a:ln>
        </p:spPr>
      </p:pic>
      <p:sp>
        <p:nvSpPr>
          <p:cNvPr id="25" name="Slide Number"/>
          <p:cNvSpPr txBox="1"/>
          <p:nvPr>
            <p:ph type="sldNum" sz="quarter" idx="2"/>
          </p:nvPr>
        </p:nvSpPr>
        <p:spPr>
          <a:xfrm>
            <a:off x="19716418" y="11317128"/>
            <a:ext cx="364501" cy="411481"/>
          </a:xfrm>
          <a:prstGeom prst="rect">
            <a:avLst/>
          </a:prstGeom>
        </p:spPr>
        <p:txBody>
          <a:bodyPr lIns="34289" tIns="34289" rIns="34289" bIns="34289"/>
          <a:lstStyle>
            <a:lvl1pPr defTabSz="457200">
              <a:defRPr sz="2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3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9" name="Slide Number"/>
          <p:cNvSpPr txBox="1"/>
          <p:nvPr>
            <p:ph type="sldNum" sz="quarter" idx="2"/>
          </p:nvPr>
        </p:nvSpPr>
        <p:spPr>
          <a:xfrm>
            <a:off x="0" y="0"/>
            <a:ext cx="874475" cy="993140"/>
          </a:xfrm>
          <a:prstGeom prst="rect">
            <a:avLst/>
          </a:prstGeom>
        </p:spPr>
        <p:txBody>
          <a:bodyPr lIns="121919" tIns="121919" rIns="121919" bIns="121919" anchor="t"/>
          <a:lstStyle>
            <a:lvl1pPr algn="l" defTabSz="1219200">
              <a:defRPr sz="48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 Center">
    <p:bg>
      <p:bgPr>
        <a:gradFill flip="none" rotWithShape="1">
          <a:gsLst>
            <a:gs pos="0">
              <a:srgbClr val="0433FF"/>
            </a:gs>
            <a:gs pos="100000">
              <a:srgbClr val="0096FF"/>
            </a:gs>
          </a:gsLst>
          <a:lin ang="5400000" scaled="0"/>
        </a:gradFill>
      </p:bgPr>
    </p:bg>
    <p:spTree>
      <p:nvGrpSpPr>
        <p:cNvPr id="1" name=""/>
        <p:cNvGrpSpPr/>
        <p:nvPr/>
      </p:nvGrpSpPr>
      <p:grpSpPr>
        <a:xfrm>
          <a:off x="0" y="0"/>
          <a:ext cx="0" cy="0"/>
          <a:chOff x="0" y="0"/>
          <a:chExt cx="0" cy="0"/>
        </a:xfrm>
      </p:grpSpPr>
      <p:sp>
        <p:nvSpPr>
          <p:cNvPr id="46" name="Title Text"/>
          <p:cNvSpPr txBox="1"/>
          <p:nvPr>
            <p:ph type="title"/>
          </p:nvPr>
        </p:nvSpPr>
        <p:spPr>
          <a:xfrm>
            <a:off x="4833937" y="4536281"/>
            <a:ext cx="14716126" cy="4643438"/>
          </a:xfrm>
          <a:prstGeom prst="rect">
            <a:avLst/>
          </a:prstGeom>
        </p:spPr>
        <p:txBody>
          <a:bodyPr lIns="71437" tIns="71437" rIns="71437" bIns="71437">
            <a:normAutofit fontScale="100000" lnSpcReduction="0"/>
          </a:bodyPr>
          <a:lstStyle>
            <a:lvl1pPr algn="ctr" defTabSz="821531">
              <a:lnSpc>
                <a:spcPct val="100000"/>
              </a:lnSpc>
              <a:defRPr sz="11200">
                <a:solidFill>
                  <a:srgbClr val="FFFFFF"/>
                </a:solidFill>
                <a:latin typeface="Helvetica"/>
                <a:ea typeface="Helvetica"/>
                <a:cs typeface="Helvetica"/>
                <a:sym typeface="Helvetica"/>
              </a:defRPr>
            </a:lvl1pPr>
          </a:lstStyle>
          <a:p>
            <a:pPr/>
            <a:r>
              <a:t>Title Text</a:t>
            </a:r>
          </a:p>
        </p:txBody>
      </p:sp>
      <p:sp>
        <p:nvSpPr>
          <p:cNvPr id="47" name="Slide Number"/>
          <p:cNvSpPr txBox="1"/>
          <p:nvPr>
            <p:ph type="sldNum" sz="quarter" idx="2"/>
          </p:nvPr>
        </p:nvSpPr>
        <p:spPr>
          <a:xfrm>
            <a:off x="11935814" y="13001625"/>
            <a:ext cx="494513" cy="511175"/>
          </a:xfrm>
          <a:prstGeom prst="rect">
            <a:avLst/>
          </a:prstGeom>
        </p:spPr>
        <p:txBody>
          <a:bodyPr lIns="71437" tIns="71437" rIns="71437" bIns="71437" anchor="t"/>
          <a:lstStyle>
            <a:lvl1pPr algn="ctr" defTabSz="821531">
              <a:defRPr>
                <a:solidFill>
                  <a:srgbClr val="FFFFFF"/>
                </a:solidFill>
                <a:latin typeface="Helvetica Light"/>
                <a:ea typeface="Helvetica Light"/>
                <a:cs typeface="Helvetica Light"/>
                <a:sym typeface="Helvetica Ligh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7_Blank">
    <p:bg>
      <p:bgPr>
        <a:solidFill>
          <a:srgbClr val="FFFFFF"/>
        </a:solidFill>
      </p:bgPr>
    </p:bg>
    <p:spTree>
      <p:nvGrpSpPr>
        <p:cNvPr id="1" name=""/>
        <p:cNvGrpSpPr/>
        <p:nvPr/>
      </p:nvGrpSpPr>
      <p:grpSpPr>
        <a:xfrm>
          <a:off x="0" y="0"/>
          <a:ext cx="0" cy="0"/>
          <a:chOff x="0" y="0"/>
          <a:chExt cx="0" cy="0"/>
        </a:xfrm>
      </p:grpSpPr>
      <p:sp>
        <p:nvSpPr>
          <p:cNvPr id="54" name="Title Text"/>
          <p:cNvSpPr txBox="1"/>
          <p:nvPr>
            <p:ph type="title"/>
          </p:nvPr>
        </p:nvSpPr>
        <p:spPr>
          <a:xfrm>
            <a:off x="3962399" y="2126458"/>
            <a:ext cx="16459201" cy="1714501"/>
          </a:xfrm>
          <a:prstGeom prst="rect">
            <a:avLst/>
          </a:prstGeom>
        </p:spPr>
        <p:txBody>
          <a:bodyPr lIns="68580" tIns="68580" rIns="68580" bIns="68580">
            <a:normAutofit fontScale="100000" lnSpcReduction="0"/>
          </a:bodyPr>
          <a:lstStyle>
            <a:lvl1pPr algn="ctr" defTabSz="1828800">
              <a:lnSpc>
                <a:spcPct val="100000"/>
              </a:lnSpc>
              <a:defRPr sz="8600">
                <a:solidFill>
                  <a:srgbClr val="0071AD"/>
                </a:solidFill>
                <a:latin typeface="Helvetica Light"/>
                <a:ea typeface="Helvetica Light"/>
                <a:cs typeface="Helvetica Light"/>
                <a:sym typeface="Helvetica Light"/>
              </a:defRPr>
            </a:lvl1pPr>
          </a:lstStyle>
          <a:p>
            <a:pPr/>
            <a:r>
              <a:t>Title Text</a:t>
            </a:r>
          </a:p>
        </p:txBody>
      </p:sp>
      <p:sp>
        <p:nvSpPr>
          <p:cNvPr id="55" name="Body Level One…"/>
          <p:cNvSpPr txBox="1"/>
          <p:nvPr>
            <p:ph type="body" sz="quarter" idx="1"/>
          </p:nvPr>
        </p:nvSpPr>
        <p:spPr>
          <a:xfrm>
            <a:off x="3962399" y="4114801"/>
            <a:ext cx="8051576" cy="6788945"/>
          </a:xfrm>
          <a:prstGeom prst="rect">
            <a:avLst/>
          </a:prstGeom>
        </p:spPr>
        <p:txBody>
          <a:bodyPr lIns="68580" tIns="68580" rIns="68580" bIns="68580">
            <a:normAutofit fontScale="100000" lnSpcReduction="0"/>
          </a:bodyPr>
          <a:lstStyle>
            <a:lvl1pPr marL="642937" indent="-642937" defTabSz="1828800">
              <a:lnSpc>
                <a:spcPct val="100000"/>
              </a:lnSpc>
              <a:spcBef>
                <a:spcPts val="1500"/>
              </a:spcBef>
              <a:defRPr sz="6000"/>
            </a:lvl1pPr>
            <a:lvl2pPr marL="1069521" indent="-612321" defTabSz="1828800">
              <a:lnSpc>
                <a:spcPct val="100000"/>
              </a:lnSpc>
              <a:spcBef>
                <a:spcPts val="1500"/>
              </a:spcBef>
              <a:buChar char="–"/>
              <a:defRPr sz="6000"/>
            </a:lvl2pPr>
            <a:lvl3pPr marL="1485900" indent="-571500" defTabSz="1828800">
              <a:lnSpc>
                <a:spcPct val="100000"/>
              </a:lnSpc>
              <a:spcBef>
                <a:spcPts val="1500"/>
              </a:spcBef>
              <a:defRPr sz="6000"/>
            </a:lvl3pPr>
            <a:lvl4pPr marL="2057400" indent="-685800" defTabSz="1828800">
              <a:lnSpc>
                <a:spcPct val="100000"/>
              </a:lnSpc>
              <a:spcBef>
                <a:spcPts val="1500"/>
              </a:spcBef>
              <a:buChar char="–"/>
              <a:defRPr sz="6000"/>
            </a:lvl4pPr>
            <a:lvl5pPr marL="2514600" indent="-685800" defTabSz="1828800">
              <a:lnSpc>
                <a:spcPct val="100000"/>
              </a:lnSpc>
              <a:spcBef>
                <a:spcPts val="1500"/>
              </a:spcBef>
              <a:buChar char="»"/>
              <a:defRPr sz="6000"/>
            </a:lvl5pPr>
          </a:lstStyle>
          <a:p>
            <a:pPr/>
            <a:r>
              <a:t>Body Level One</a:t>
            </a:r>
          </a:p>
          <a:p>
            <a:pPr lvl="1"/>
            <a:r>
              <a:t>Body Level Two</a:t>
            </a:r>
          </a:p>
          <a:p>
            <a:pPr lvl="2"/>
            <a:r>
              <a:t>Body Level Three</a:t>
            </a:r>
          </a:p>
          <a:p>
            <a:pPr lvl="3"/>
            <a:r>
              <a:t>Body Level Four</a:t>
            </a:r>
          </a:p>
          <a:p>
            <a:pPr lvl="4"/>
            <a:r>
              <a:t>Body Level Five</a:t>
            </a:r>
          </a:p>
        </p:txBody>
      </p:sp>
      <p:sp>
        <p:nvSpPr>
          <p:cNvPr id="56" name="Slide Number"/>
          <p:cNvSpPr txBox="1"/>
          <p:nvPr>
            <p:ph type="sldNum" sz="quarter" idx="2"/>
          </p:nvPr>
        </p:nvSpPr>
        <p:spPr>
          <a:xfrm>
            <a:off x="11887199" y="10975182"/>
            <a:ext cx="4267202" cy="547688"/>
          </a:xfrm>
          <a:prstGeom prst="rect">
            <a:avLst/>
          </a:prstGeom>
        </p:spPr>
        <p:txBody>
          <a:bodyPr lIns="68580" tIns="68580" rIns="68580" bIns="68580"/>
          <a:lstStyle>
            <a:lvl1pPr>
              <a:defRPr sz="2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copy">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63" name="Slide Number"/>
          <p:cNvSpPr txBox="1"/>
          <p:nvPr>
            <p:ph type="sldNum" sz="quarter" idx="2"/>
          </p:nvPr>
        </p:nvSpPr>
        <p:spPr>
          <a:xfrm>
            <a:off x="16154400" y="11249025"/>
            <a:ext cx="4267200" cy="894081"/>
          </a:xfrm>
          <a:prstGeom prst="rect">
            <a:avLst/>
          </a:prstGeom>
        </p:spPr>
        <p:txBody>
          <a:bodyPr wrap="square" anchor="t"/>
          <a:lstStyle>
            <a:lvl1pPr algn="l" defTabSz="642937">
              <a:defRPr sz="46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 Center copy">
    <p:bg>
      <p:bgPr>
        <a:gradFill flip="none" rotWithShape="1">
          <a:gsLst>
            <a:gs pos="0">
              <a:srgbClr val="212733"/>
            </a:gs>
            <a:gs pos="100000">
              <a:srgbClr val="5A5F5E"/>
            </a:gs>
          </a:gsLst>
          <a:lin ang="5400000" scaled="0"/>
        </a:gradFill>
      </p:bgPr>
    </p:bg>
    <p:spTree>
      <p:nvGrpSpPr>
        <p:cNvPr id="1" name=""/>
        <p:cNvGrpSpPr/>
        <p:nvPr/>
      </p:nvGrpSpPr>
      <p:grpSpPr>
        <a:xfrm>
          <a:off x="0" y="0"/>
          <a:ext cx="0" cy="0"/>
          <a:chOff x="0" y="0"/>
          <a:chExt cx="0" cy="0"/>
        </a:xfrm>
      </p:grpSpPr>
      <p:sp>
        <p:nvSpPr>
          <p:cNvPr id="70" name="Title Text"/>
          <p:cNvSpPr txBox="1"/>
          <p:nvPr>
            <p:ph type="title"/>
          </p:nvPr>
        </p:nvSpPr>
        <p:spPr>
          <a:xfrm>
            <a:off x="6673453" y="5116710"/>
            <a:ext cx="11037095" cy="3482580"/>
          </a:xfrm>
          <a:prstGeom prst="rect">
            <a:avLst/>
          </a:prstGeom>
        </p:spPr>
        <p:txBody>
          <a:bodyPr lIns="53578" tIns="53578" rIns="53578" bIns="53578">
            <a:normAutofit fontScale="100000" lnSpcReduction="0"/>
          </a:bodyPr>
          <a:lstStyle>
            <a:lvl1pPr algn="ctr" defTabSz="821531">
              <a:lnSpc>
                <a:spcPct val="100000"/>
              </a:lnSpc>
              <a:defRPr sz="10800">
                <a:solidFill>
                  <a:srgbClr val="FFFFFF"/>
                </a:solidFill>
                <a:latin typeface="Helvetica"/>
                <a:ea typeface="Helvetica"/>
                <a:cs typeface="Helvetica"/>
                <a:sym typeface="Helvetica"/>
              </a:defRPr>
            </a:lvl1pPr>
          </a:lstStyle>
          <a:p>
            <a:pPr/>
            <a:r>
              <a:t>Title Text</a:t>
            </a:r>
          </a:p>
        </p:txBody>
      </p:sp>
      <p:sp>
        <p:nvSpPr>
          <p:cNvPr id="71" name="Slide Number"/>
          <p:cNvSpPr txBox="1"/>
          <p:nvPr>
            <p:ph type="sldNum" sz="quarter" idx="2"/>
          </p:nvPr>
        </p:nvSpPr>
        <p:spPr>
          <a:xfrm>
            <a:off x="11970028" y="11465718"/>
            <a:ext cx="430550" cy="437357"/>
          </a:xfrm>
          <a:prstGeom prst="rect">
            <a:avLst/>
          </a:prstGeom>
        </p:spPr>
        <p:txBody>
          <a:bodyPr lIns="53578" tIns="53578" rIns="53578" bIns="53578" anchor="t"/>
          <a:lstStyle>
            <a:lvl1pPr algn="ctr" defTabSz="821531">
              <a:defRPr sz="2200">
                <a:solidFill>
                  <a:srgbClr val="FFFFFF"/>
                </a:solidFill>
                <a:latin typeface="Helvetica Light"/>
                <a:ea typeface="Helvetica Light"/>
                <a:cs typeface="Helvetica Light"/>
                <a:sym typeface="Helvetica Ligh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mols">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78" name="Title Text"/>
          <p:cNvSpPr txBox="1"/>
          <p:nvPr>
            <p:ph type="title"/>
          </p:nvPr>
        </p:nvSpPr>
        <p:spPr>
          <a:xfrm>
            <a:off x="3962400" y="1777748"/>
            <a:ext cx="16459200" cy="1905164"/>
          </a:xfrm>
          <a:prstGeom prst="rect">
            <a:avLst/>
          </a:prstGeom>
        </p:spPr>
        <p:txBody>
          <a:bodyPr/>
          <a:lstStyle>
            <a:lvl1pPr algn="ctr" defTabSz="1219200">
              <a:lnSpc>
                <a:spcPct val="100000"/>
              </a:lnSpc>
              <a:defRPr spc="900" sz="9000">
                <a:solidFill>
                  <a:srgbClr val="0071AD"/>
                </a:solidFill>
                <a:latin typeface="Helvetica Light"/>
                <a:ea typeface="Helvetica Light"/>
                <a:cs typeface="Helvetica Light"/>
                <a:sym typeface="Helvetica Light"/>
              </a:defRPr>
            </a:lvl1pPr>
          </a:lstStyle>
          <a:p>
            <a:pPr/>
            <a:r>
              <a:t>Title Text</a:t>
            </a:r>
          </a:p>
        </p:txBody>
      </p:sp>
      <p:sp>
        <p:nvSpPr>
          <p:cNvPr id="79" name="Body Level One…"/>
          <p:cNvSpPr txBox="1"/>
          <p:nvPr>
            <p:ph type="body" sz="quarter" idx="1"/>
          </p:nvPr>
        </p:nvSpPr>
        <p:spPr>
          <a:xfrm>
            <a:off x="3962400" y="4114801"/>
            <a:ext cx="8051576" cy="7886700"/>
          </a:xfrm>
          <a:prstGeom prst="rect">
            <a:avLst/>
          </a:prstGeom>
        </p:spPr>
        <p:txBody>
          <a:bodyPr>
            <a:normAutofit fontScale="100000" lnSpcReduction="0"/>
          </a:bodyPr>
          <a:lstStyle>
            <a:lvl1pPr marL="566057" indent="-566057" defTabSz="1219200">
              <a:lnSpc>
                <a:spcPct val="100000"/>
              </a:lnSpc>
              <a:spcBef>
                <a:spcPts val="1100"/>
              </a:spcBef>
              <a:defRPr sz="5200">
                <a:solidFill>
                  <a:srgbClr val="6C6C6C"/>
                </a:solidFill>
                <a:latin typeface="Helvetica Light"/>
                <a:ea typeface="Helvetica Light"/>
                <a:cs typeface="Helvetica Light"/>
                <a:sym typeface="Helvetica Light"/>
              </a:defRPr>
            </a:lvl1pPr>
            <a:lvl2pPr marL="1117600" indent="-660400" defTabSz="1219200">
              <a:lnSpc>
                <a:spcPct val="100000"/>
              </a:lnSpc>
              <a:spcBef>
                <a:spcPts val="1100"/>
              </a:spcBef>
              <a:buChar char="–"/>
              <a:defRPr sz="5200">
                <a:solidFill>
                  <a:srgbClr val="6C6C6C"/>
                </a:solidFill>
                <a:latin typeface="Helvetica Light"/>
                <a:ea typeface="Helvetica Light"/>
                <a:cs typeface="Helvetica Light"/>
                <a:sym typeface="Helvetica Light"/>
              </a:defRPr>
            </a:lvl2pPr>
            <a:lvl3pPr marL="1511904" indent="-597504" defTabSz="1219200">
              <a:lnSpc>
                <a:spcPct val="100000"/>
              </a:lnSpc>
              <a:spcBef>
                <a:spcPts val="1100"/>
              </a:spcBef>
              <a:defRPr sz="5200">
                <a:solidFill>
                  <a:srgbClr val="6C6C6C"/>
                </a:solidFill>
                <a:latin typeface="Helvetica Light"/>
                <a:ea typeface="Helvetica Light"/>
                <a:cs typeface="Helvetica Light"/>
                <a:sym typeface="Helvetica Light"/>
              </a:defRPr>
            </a:lvl3pPr>
            <a:lvl4pPr marL="2560320" indent="-1188720" defTabSz="1219200">
              <a:lnSpc>
                <a:spcPct val="100000"/>
              </a:lnSpc>
              <a:spcBef>
                <a:spcPts val="1100"/>
              </a:spcBef>
              <a:buChar char="–"/>
              <a:defRPr sz="5200">
                <a:solidFill>
                  <a:srgbClr val="6C6C6C"/>
                </a:solidFill>
                <a:latin typeface="Helvetica Light"/>
                <a:ea typeface="Helvetica Light"/>
                <a:cs typeface="Helvetica Light"/>
                <a:sym typeface="Helvetica Light"/>
              </a:defRPr>
            </a:lvl4pPr>
            <a:lvl5pPr marL="2423160" indent="-594360" defTabSz="1219200">
              <a:lnSpc>
                <a:spcPct val="100000"/>
              </a:lnSpc>
              <a:spcBef>
                <a:spcPts val="1100"/>
              </a:spcBef>
              <a:buChar char="»"/>
              <a:defRPr sz="5200">
                <a:solidFill>
                  <a:srgbClr val="6C6C6C"/>
                </a:solidFill>
                <a:latin typeface="Helvetica Light"/>
                <a:ea typeface="Helvetica Light"/>
                <a:cs typeface="Helvetica Light"/>
                <a:sym typeface="Helvetica Light"/>
              </a:defRPr>
            </a:lvl5pPr>
          </a:lstStyle>
          <a:p>
            <a:pPr/>
            <a:r>
              <a:t>Body Level One</a:t>
            </a:r>
          </a:p>
          <a:p>
            <a:pPr lvl="1"/>
            <a:r>
              <a:t>Body Level Two</a:t>
            </a:r>
          </a:p>
          <a:p>
            <a:pPr lvl="2"/>
            <a:r>
              <a:t>Body Level Three</a:t>
            </a:r>
          </a:p>
          <a:p>
            <a:pPr lvl="3"/>
            <a:r>
              <a:t>Body Level Four</a:t>
            </a:r>
          </a:p>
          <a:p>
            <a:pPr lvl="4"/>
            <a:r>
              <a:t>Body Level Five</a:t>
            </a:r>
          </a:p>
        </p:txBody>
      </p:sp>
      <p:sp>
        <p:nvSpPr>
          <p:cNvPr id="80" name="Slide Number"/>
          <p:cNvSpPr txBox="1"/>
          <p:nvPr>
            <p:ph type="sldNum" sz="quarter" idx="2"/>
          </p:nvPr>
        </p:nvSpPr>
        <p:spPr>
          <a:xfrm>
            <a:off x="16154400" y="10935335"/>
            <a:ext cx="4267200" cy="627381"/>
          </a:xfrm>
          <a:prstGeom prst="rect">
            <a:avLst/>
          </a:prstGeom>
        </p:spPr>
        <p:txBody>
          <a:bodyPr wrap="square"/>
          <a:lstStyle>
            <a:lvl1pPr defTabSz="1219200">
              <a:defRPr sz="30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1_Title - Top">
    <p:bg>
      <p:bgPr>
        <a:gradFill flip="none" rotWithShape="1">
          <a:gsLst>
            <a:gs pos="1234">
              <a:srgbClr val="B2D6F6"/>
            </a:gs>
            <a:gs pos="38227">
              <a:srgbClr val="D7E9FA"/>
            </a:gs>
            <a:gs pos="100000">
              <a:srgbClr val="FDFDFD"/>
            </a:gs>
          </a:gsLst>
          <a:lin ang="6570747" scaled="0"/>
        </a:gradFill>
      </p:bgPr>
    </p:bg>
    <p:spTree>
      <p:nvGrpSpPr>
        <p:cNvPr id="1" name=""/>
        <p:cNvGrpSpPr/>
        <p:nvPr/>
      </p:nvGrpSpPr>
      <p:grpSpPr>
        <a:xfrm>
          <a:off x="0" y="0"/>
          <a:ext cx="0" cy="0"/>
          <a:chOff x="0" y="0"/>
          <a:chExt cx="0" cy="0"/>
        </a:xfrm>
      </p:grpSpPr>
      <p:sp>
        <p:nvSpPr>
          <p:cNvPr id="87" name="Title Text"/>
          <p:cNvSpPr txBox="1"/>
          <p:nvPr>
            <p:ph type="title"/>
          </p:nvPr>
        </p:nvSpPr>
        <p:spPr>
          <a:xfrm>
            <a:off x="6673453" y="1982390"/>
            <a:ext cx="11050490" cy="2571751"/>
          </a:xfrm>
          <a:prstGeom prst="rect">
            <a:avLst/>
          </a:prstGeom>
        </p:spPr>
        <p:txBody>
          <a:bodyPr lIns="40183" tIns="40183" rIns="40183" bIns="40183"/>
          <a:lstStyle>
            <a:lvl1pPr algn="ctr" defTabSz="1285875">
              <a:lnSpc>
                <a:spcPct val="100000"/>
              </a:lnSpc>
              <a:defRPr b="1" sz="10600">
                <a:solidFill>
                  <a:srgbClr val="002E72"/>
                </a:solidFill>
                <a:uFill>
                  <a:solidFill>
                    <a:srgbClr val="002E72"/>
                  </a:solidFill>
                </a:uFill>
                <a:latin typeface="Helvetica"/>
                <a:ea typeface="Helvetica"/>
                <a:cs typeface="Helvetica"/>
                <a:sym typeface="Helvetica"/>
              </a:defRPr>
            </a:lvl1pPr>
          </a:lstStyle>
          <a:p>
            <a:pPr/>
            <a:r>
              <a:t>Title Text</a:t>
            </a:r>
          </a:p>
        </p:txBody>
      </p:sp>
      <p:pic>
        <p:nvPicPr>
          <p:cNvPr id="88" name="ASEA Molecules 2.png" descr="ASEA Molecules 2.png"/>
          <p:cNvPicPr>
            <a:picLocks noChangeAspect="1"/>
          </p:cNvPicPr>
          <p:nvPr/>
        </p:nvPicPr>
        <p:blipFill>
          <a:blip r:embed="rId2">
            <a:alphaModFix amt="37969"/>
            <a:extLst/>
          </a:blip>
          <a:stretch>
            <a:fillRect/>
          </a:stretch>
        </p:blipFill>
        <p:spPr>
          <a:xfrm rot="620369">
            <a:off x="20488332" y="6545232"/>
            <a:ext cx="3267076" cy="6934202"/>
          </a:xfrm>
          <a:prstGeom prst="rect">
            <a:avLst/>
          </a:prstGeom>
          <a:ln w="12700">
            <a:miter lim="400000"/>
          </a:ln>
        </p:spPr>
      </p:pic>
      <p:sp>
        <p:nvSpPr>
          <p:cNvPr id="89" name="Slide Number"/>
          <p:cNvSpPr txBox="1"/>
          <p:nvPr>
            <p:ph type="sldNum" sz="quarter" idx="2"/>
          </p:nvPr>
        </p:nvSpPr>
        <p:spPr>
          <a:xfrm>
            <a:off x="16576098" y="11249731"/>
            <a:ext cx="375246" cy="400647"/>
          </a:xfrm>
          <a:prstGeom prst="rect">
            <a:avLst/>
          </a:prstGeom>
        </p:spPr>
        <p:txBody>
          <a:bodyPr lIns="66972" tIns="66972" rIns="66972" bIns="66972" anchor="t"/>
          <a:lstStyle>
            <a:lvl1pPr algn="ctr" defTabSz="642937">
              <a:defRPr sz="1800">
                <a:uFill>
                  <a:solidFill>
                    <a:srgbClr val="000000"/>
                  </a:solidFill>
                </a:uFill>
                <a:latin typeface="Gill Sans"/>
                <a:ea typeface="Gill Sans"/>
                <a:cs typeface="Gill Sans"/>
                <a:sym typeface="Gill San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1_Title - Top">
    <p:bg>
      <p:bgPr>
        <a:gradFill flip="none" rotWithShape="1">
          <a:gsLst>
            <a:gs pos="1234">
              <a:srgbClr val="B2D6F6"/>
            </a:gs>
            <a:gs pos="38227">
              <a:srgbClr val="D7E9FA"/>
            </a:gs>
            <a:gs pos="100000">
              <a:srgbClr val="FDFDFD"/>
            </a:gs>
          </a:gsLst>
          <a:lin ang="6570747" scaled="0"/>
        </a:gradFill>
      </p:bgPr>
    </p:bg>
    <p:spTree>
      <p:nvGrpSpPr>
        <p:cNvPr id="1" name=""/>
        <p:cNvGrpSpPr/>
        <p:nvPr/>
      </p:nvGrpSpPr>
      <p:grpSpPr>
        <a:xfrm>
          <a:off x="0" y="0"/>
          <a:ext cx="0" cy="0"/>
          <a:chOff x="0" y="0"/>
          <a:chExt cx="0" cy="0"/>
        </a:xfrm>
      </p:grpSpPr>
      <p:sp>
        <p:nvSpPr>
          <p:cNvPr id="96" name="Title Text"/>
          <p:cNvSpPr txBox="1"/>
          <p:nvPr>
            <p:ph type="title"/>
          </p:nvPr>
        </p:nvSpPr>
        <p:spPr>
          <a:xfrm>
            <a:off x="6673453" y="1982390"/>
            <a:ext cx="11050490" cy="2571751"/>
          </a:xfrm>
          <a:prstGeom prst="rect">
            <a:avLst/>
          </a:prstGeom>
        </p:spPr>
        <p:txBody>
          <a:bodyPr lIns="40183" tIns="40183" rIns="40183" bIns="40183"/>
          <a:lstStyle>
            <a:lvl1pPr algn="ctr" defTabSz="1285875">
              <a:lnSpc>
                <a:spcPct val="100000"/>
              </a:lnSpc>
              <a:defRPr b="1" sz="10600">
                <a:solidFill>
                  <a:srgbClr val="002E72"/>
                </a:solidFill>
                <a:uFill>
                  <a:solidFill>
                    <a:srgbClr val="002E72"/>
                  </a:solidFill>
                </a:uFill>
                <a:latin typeface="Helvetica"/>
                <a:ea typeface="Helvetica"/>
                <a:cs typeface="Helvetica"/>
                <a:sym typeface="Helvetica"/>
              </a:defRPr>
            </a:lvl1pPr>
          </a:lstStyle>
          <a:p>
            <a:pPr/>
            <a:r>
              <a:t>Title Text</a:t>
            </a:r>
          </a:p>
        </p:txBody>
      </p:sp>
      <p:pic>
        <p:nvPicPr>
          <p:cNvPr id="97" name="ASEA Molecules 2.png" descr="ASEA Molecules 2.png"/>
          <p:cNvPicPr>
            <a:picLocks noChangeAspect="1"/>
          </p:cNvPicPr>
          <p:nvPr/>
        </p:nvPicPr>
        <p:blipFill>
          <a:blip r:embed="rId2">
            <a:alphaModFix amt="37969"/>
            <a:extLst/>
          </a:blip>
          <a:stretch>
            <a:fillRect/>
          </a:stretch>
        </p:blipFill>
        <p:spPr>
          <a:xfrm rot="620369">
            <a:off x="3003680" y="1835402"/>
            <a:ext cx="3267077" cy="6934202"/>
          </a:xfrm>
          <a:prstGeom prst="rect">
            <a:avLst/>
          </a:prstGeom>
          <a:ln w="12700">
            <a:miter lim="400000"/>
          </a:ln>
        </p:spPr>
      </p:pic>
      <p:sp>
        <p:nvSpPr>
          <p:cNvPr id="98" name="Slide Number"/>
          <p:cNvSpPr txBox="1"/>
          <p:nvPr>
            <p:ph type="sldNum" sz="quarter" idx="2"/>
          </p:nvPr>
        </p:nvSpPr>
        <p:spPr>
          <a:xfrm>
            <a:off x="16576098" y="11249731"/>
            <a:ext cx="375246" cy="400647"/>
          </a:xfrm>
          <a:prstGeom prst="rect">
            <a:avLst/>
          </a:prstGeom>
        </p:spPr>
        <p:txBody>
          <a:bodyPr lIns="66972" tIns="66972" rIns="66972" bIns="66972" anchor="t"/>
          <a:lstStyle>
            <a:lvl1pPr algn="ctr" defTabSz="642937">
              <a:defRPr sz="1800">
                <a:uFill>
                  <a:solidFill>
                    <a:srgbClr val="000000"/>
                  </a:solidFill>
                </a:uFill>
                <a:latin typeface="Gill Sans"/>
                <a:ea typeface="Gill Sans"/>
                <a:cs typeface="Gill Sans"/>
                <a:sym typeface="Gill San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mo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05" name="Title Text"/>
          <p:cNvSpPr txBox="1"/>
          <p:nvPr>
            <p:ph type="title"/>
          </p:nvPr>
        </p:nvSpPr>
        <p:spPr>
          <a:xfrm>
            <a:off x="3962400" y="1714499"/>
            <a:ext cx="16459200" cy="2538417"/>
          </a:xfrm>
          <a:prstGeom prst="rect">
            <a:avLst/>
          </a:prstGeom>
        </p:spPr>
        <p:txBody>
          <a:bodyPr/>
          <a:lstStyle>
            <a:lvl1pPr algn="ctr" defTabSz="1219200">
              <a:lnSpc>
                <a:spcPct val="100000"/>
              </a:lnSpc>
              <a:defRPr spc="780" sz="7800">
                <a:solidFill>
                  <a:srgbClr val="0071AD"/>
                </a:solidFill>
                <a:latin typeface="Helvetica Light"/>
                <a:ea typeface="Helvetica Light"/>
                <a:cs typeface="Helvetica Light"/>
                <a:sym typeface="Helvetica Light"/>
              </a:defRPr>
            </a:lvl1pPr>
          </a:lstStyle>
          <a:p>
            <a:pPr/>
            <a:r>
              <a:t>Title Text</a:t>
            </a:r>
          </a:p>
        </p:txBody>
      </p:sp>
      <p:sp>
        <p:nvSpPr>
          <p:cNvPr id="106" name="Body Level One…"/>
          <p:cNvSpPr txBox="1"/>
          <p:nvPr>
            <p:ph type="body" sz="quarter" idx="1"/>
          </p:nvPr>
        </p:nvSpPr>
        <p:spPr>
          <a:xfrm>
            <a:off x="4334528" y="4738208"/>
            <a:ext cx="5300709" cy="4497471"/>
          </a:xfrm>
          <a:prstGeom prst="rect">
            <a:avLst/>
          </a:prstGeom>
        </p:spPr>
        <p:txBody>
          <a:bodyPr/>
          <a:lstStyle>
            <a:lvl1pPr marL="0" indent="0" defTabSz="1219200">
              <a:lnSpc>
                <a:spcPct val="100000"/>
              </a:lnSpc>
              <a:spcBef>
                <a:spcPts val="1300"/>
              </a:spcBef>
              <a:buSzTx/>
              <a:buFontTx/>
              <a:buNone/>
              <a:defRPr sz="4600">
                <a:solidFill>
                  <a:srgbClr val="6C6C6C"/>
                </a:solidFill>
                <a:latin typeface="Helvetica Light"/>
                <a:ea typeface="Helvetica Light"/>
                <a:cs typeface="Helvetica Light"/>
                <a:sym typeface="Helvetica Light"/>
              </a:defRPr>
            </a:lvl1pPr>
            <a:lvl2pPr marL="1301044" indent="-843844" defTabSz="1219200">
              <a:lnSpc>
                <a:spcPct val="100000"/>
              </a:lnSpc>
              <a:spcBef>
                <a:spcPts val="1300"/>
              </a:spcBef>
              <a:buFontTx/>
              <a:buChar char="–"/>
              <a:defRPr sz="4600">
                <a:solidFill>
                  <a:srgbClr val="6C6C6C"/>
                </a:solidFill>
                <a:latin typeface="Helvetica Light"/>
                <a:ea typeface="Helvetica Light"/>
                <a:cs typeface="Helvetica Light"/>
                <a:sym typeface="Helvetica Light"/>
              </a:defRPr>
            </a:lvl2pPr>
            <a:lvl3pPr marL="1571625" indent="-657225" defTabSz="1219200">
              <a:lnSpc>
                <a:spcPct val="100000"/>
              </a:lnSpc>
              <a:spcBef>
                <a:spcPts val="1300"/>
              </a:spcBef>
              <a:buFontTx/>
              <a:defRPr sz="4600">
                <a:solidFill>
                  <a:srgbClr val="6C6C6C"/>
                </a:solidFill>
                <a:latin typeface="Helvetica Light"/>
                <a:ea typeface="Helvetica Light"/>
                <a:cs typeface="Helvetica Light"/>
                <a:sym typeface="Helvetica Light"/>
              </a:defRPr>
            </a:lvl3pPr>
            <a:lvl4pPr marL="2423159" indent="-1051559" defTabSz="1219200">
              <a:lnSpc>
                <a:spcPct val="100000"/>
              </a:lnSpc>
              <a:spcBef>
                <a:spcPts val="1300"/>
              </a:spcBef>
              <a:buFontTx/>
              <a:buChar char="–"/>
              <a:defRPr sz="4600">
                <a:solidFill>
                  <a:srgbClr val="6C6C6C"/>
                </a:solidFill>
                <a:latin typeface="Helvetica Light"/>
                <a:ea typeface="Helvetica Light"/>
                <a:cs typeface="Helvetica Light"/>
                <a:sym typeface="Helvetica Light"/>
              </a:defRPr>
            </a:lvl4pPr>
            <a:lvl5pPr marL="2354579" indent="-525779" defTabSz="1219200">
              <a:lnSpc>
                <a:spcPct val="100000"/>
              </a:lnSpc>
              <a:spcBef>
                <a:spcPts val="1300"/>
              </a:spcBef>
              <a:buFontTx/>
              <a:buChar char="»"/>
              <a:defRPr sz="4600">
                <a:solidFill>
                  <a:srgbClr val="6C6C6C"/>
                </a:solidFill>
                <a:latin typeface="Helvetica Light"/>
                <a:ea typeface="Helvetica Light"/>
                <a:cs typeface="Helvetica Light"/>
                <a:sym typeface="Helvetica Light"/>
              </a:defRPr>
            </a:lvl5pPr>
          </a:lstStyle>
          <a:p>
            <a:pPr/>
            <a:r>
              <a:t>Body Level One</a:t>
            </a:r>
          </a:p>
          <a:p>
            <a:pPr lvl="1"/>
            <a:r>
              <a:t>Body Level Two</a:t>
            </a:r>
          </a:p>
          <a:p>
            <a:pPr lvl="2"/>
            <a:r>
              <a:t>Body Level Three</a:t>
            </a:r>
          </a:p>
          <a:p>
            <a:pPr lvl="3"/>
            <a:r>
              <a:t>Body Level Four</a:t>
            </a:r>
          </a:p>
          <a:p>
            <a:pPr lvl="4"/>
            <a:r>
              <a:t>Body Level Five</a:t>
            </a:r>
          </a:p>
        </p:txBody>
      </p:sp>
      <p:sp>
        <p:nvSpPr>
          <p:cNvPr id="107" name="Slide Number"/>
          <p:cNvSpPr txBox="1"/>
          <p:nvPr>
            <p:ph type="sldNum" sz="quarter" idx="2"/>
          </p:nvPr>
        </p:nvSpPr>
        <p:spPr>
          <a:xfrm>
            <a:off x="16154400" y="10935335"/>
            <a:ext cx="4267200" cy="627381"/>
          </a:xfrm>
          <a:prstGeom prst="rect">
            <a:avLst/>
          </a:prstGeom>
        </p:spPr>
        <p:txBody>
          <a:bodyPr wrap="square"/>
          <a:lstStyle>
            <a:lvl1pPr defTabSz="1219200">
              <a:defRPr sz="30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FFFFFF"/>
        </a:solidFill>
      </p:bgPr>
    </p:bg>
    <p:spTree>
      <p:nvGrpSpPr>
        <p:cNvPr id="1" name=""/>
        <p:cNvGrpSpPr/>
        <p:nvPr/>
      </p:nvGrpSpPr>
      <p:grpSpPr>
        <a:xfrm>
          <a:off x="0" y="0"/>
          <a:ext cx="0" cy="0"/>
          <a:chOff x="0" y="0"/>
          <a:chExt cx="0" cy="0"/>
        </a:xfrm>
      </p:grpSpPr>
      <p:sp>
        <p:nvSpPr>
          <p:cNvPr id="114" name="Triangle 5"/>
          <p:cNvSpPr/>
          <p:nvPr/>
        </p:nvSpPr>
        <p:spPr>
          <a:xfrm>
            <a:off x="20232044" y="11403810"/>
            <a:ext cx="4199736" cy="232079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520"/>
                </a:lnTo>
                <a:lnTo>
                  <a:pt x="0" y="21600"/>
                </a:lnTo>
                <a:close/>
              </a:path>
            </a:pathLst>
          </a:custGeom>
          <a:solidFill>
            <a:srgbClr val="4EADD6"/>
          </a:solidFill>
          <a:ln w="12700">
            <a:miter lim="400000"/>
          </a:ln>
        </p:spPr>
        <p:txBody>
          <a:bodyPr lIns="45719" rIns="45719" anchor="ctr"/>
          <a:lstStyle/>
          <a:p>
            <a:pPr defTabSz="457200">
              <a:defRPr b="0" sz="1800">
                <a:solidFill>
                  <a:srgbClr val="FFFFFF"/>
                </a:solidFill>
                <a:latin typeface="Calibri"/>
                <a:ea typeface="Calibri"/>
                <a:cs typeface="Calibri"/>
                <a:sym typeface="Calibri"/>
              </a:defRPr>
            </a:pPr>
          </a:p>
        </p:txBody>
      </p:sp>
      <p:pic>
        <p:nvPicPr>
          <p:cNvPr id="115" name="Graphic 4" descr="Graphic 4"/>
          <p:cNvPicPr>
            <a:picLocks noChangeAspect="1"/>
          </p:cNvPicPr>
          <p:nvPr/>
        </p:nvPicPr>
        <p:blipFill>
          <a:blip r:embed="rId2">
            <a:extLst/>
          </a:blip>
          <a:stretch>
            <a:fillRect/>
          </a:stretch>
        </p:blipFill>
        <p:spPr>
          <a:xfrm>
            <a:off x="22743631" y="12449906"/>
            <a:ext cx="1226540" cy="943492"/>
          </a:xfrm>
          <a:prstGeom prst="rect">
            <a:avLst/>
          </a:prstGeom>
          <a:ln w="12700">
            <a:miter lim="400000"/>
          </a:ln>
        </p:spPr>
      </p:pic>
      <p:sp>
        <p:nvSpPr>
          <p:cNvPr id="116" name="Slide Number"/>
          <p:cNvSpPr txBox="1"/>
          <p:nvPr>
            <p:ph type="sldNum" sz="quarter" idx="2"/>
          </p:nvPr>
        </p:nvSpPr>
        <p:spPr>
          <a:prstGeom prst="rect">
            <a:avLst/>
          </a:prstGeom>
        </p:spPr>
        <p:txBody>
          <a:bodyPr lIns="45719" tIns="45719" rIns="45719" bIns="45719"/>
          <a:lstStyle>
            <a:lvl1pPr defTabSz="457200">
              <a:defRPr sz="1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mo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23" name="Title Text"/>
          <p:cNvSpPr txBox="1"/>
          <p:nvPr>
            <p:ph type="title"/>
          </p:nvPr>
        </p:nvSpPr>
        <p:spPr>
          <a:xfrm>
            <a:off x="3962400" y="1714499"/>
            <a:ext cx="16459200" cy="2538417"/>
          </a:xfrm>
          <a:prstGeom prst="rect">
            <a:avLst/>
          </a:prstGeom>
        </p:spPr>
        <p:txBody>
          <a:bodyPr/>
          <a:lstStyle>
            <a:lvl1pPr algn="ctr" defTabSz="1219200">
              <a:lnSpc>
                <a:spcPct val="100000"/>
              </a:lnSpc>
              <a:defRPr spc="780" sz="7800">
                <a:solidFill>
                  <a:srgbClr val="0071AD"/>
                </a:solidFill>
                <a:latin typeface="Helvetica Light"/>
                <a:ea typeface="Helvetica Light"/>
                <a:cs typeface="Helvetica Light"/>
                <a:sym typeface="Helvetica Light"/>
              </a:defRPr>
            </a:lvl1pPr>
          </a:lstStyle>
          <a:p>
            <a:pPr/>
            <a:r>
              <a:t>Title Text</a:t>
            </a:r>
          </a:p>
        </p:txBody>
      </p:sp>
      <p:sp>
        <p:nvSpPr>
          <p:cNvPr id="124" name="Body Level One…"/>
          <p:cNvSpPr txBox="1"/>
          <p:nvPr>
            <p:ph type="body" sz="quarter" idx="1"/>
          </p:nvPr>
        </p:nvSpPr>
        <p:spPr>
          <a:xfrm>
            <a:off x="4334528" y="4738208"/>
            <a:ext cx="5300709" cy="4497471"/>
          </a:xfrm>
          <a:prstGeom prst="rect">
            <a:avLst/>
          </a:prstGeom>
        </p:spPr>
        <p:txBody>
          <a:bodyPr/>
          <a:lstStyle>
            <a:lvl1pPr marL="0" indent="0" defTabSz="1219200">
              <a:lnSpc>
                <a:spcPct val="100000"/>
              </a:lnSpc>
              <a:spcBef>
                <a:spcPts val="1300"/>
              </a:spcBef>
              <a:buSzTx/>
              <a:buFontTx/>
              <a:buNone/>
              <a:defRPr sz="4600">
                <a:solidFill>
                  <a:srgbClr val="6C6C6C"/>
                </a:solidFill>
                <a:latin typeface="Helvetica Light"/>
                <a:ea typeface="Helvetica Light"/>
                <a:cs typeface="Helvetica Light"/>
                <a:sym typeface="Helvetica Light"/>
              </a:defRPr>
            </a:lvl1pPr>
            <a:lvl2pPr marL="1301044" indent="-843844" defTabSz="1219200">
              <a:lnSpc>
                <a:spcPct val="100000"/>
              </a:lnSpc>
              <a:spcBef>
                <a:spcPts val="1300"/>
              </a:spcBef>
              <a:buFontTx/>
              <a:buChar char="–"/>
              <a:defRPr sz="4600">
                <a:solidFill>
                  <a:srgbClr val="6C6C6C"/>
                </a:solidFill>
                <a:latin typeface="Helvetica Light"/>
                <a:ea typeface="Helvetica Light"/>
                <a:cs typeface="Helvetica Light"/>
                <a:sym typeface="Helvetica Light"/>
              </a:defRPr>
            </a:lvl2pPr>
            <a:lvl3pPr marL="1571625" indent="-657225" defTabSz="1219200">
              <a:lnSpc>
                <a:spcPct val="100000"/>
              </a:lnSpc>
              <a:spcBef>
                <a:spcPts val="1300"/>
              </a:spcBef>
              <a:buFontTx/>
              <a:defRPr sz="4600">
                <a:solidFill>
                  <a:srgbClr val="6C6C6C"/>
                </a:solidFill>
                <a:latin typeface="Helvetica Light"/>
                <a:ea typeface="Helvetica Light"/>
                <a:cs typeface="Helvetica Light"/>
                <a:sym typeface="Helvetica Light"/>
              </a:defRPr>
            </a:lvl3pPr>
            <a:lvl4pPr marL="2423159" indent="-1051559" defTabSz="1219200">
              <a:lnSpc>
                <a:spcPct val="100000"/>
              </a:lnSpc>
              <a:spcBef>
                <a:spcPts val="1300"/>
              </a:spcBef>
              <a:buFontTx/>
              <a:buChar char="–"/>
              <a:defRPr sz="4600">
                <a:solidFill>
                  <a:srgbClr val="6C6C6C"/>
                </a:solidFill>
                <a:latin typeface="Helvetica Light"/>
                <a:ea typeface="Helvetica Light"/>
                <a:cs typeface="Helvetica Light"/>
                <a:sym typeface="Helvetica Light"/>
              </a:defRPr>
            </a:lvl4pPr>
            <a:lvl5pPr marL="2354579" indent="-525779" defTabSz="1219200">
              <a:lnSpc>
                <a:spcPct val="100000"/>
              </a:lnSpc>
              <a:spcBef>
                <a:spcPts val="1300"/>
              </a:spcBef>
              <a:buFontTx/>
              <a:buChar char="»"/>
              <a:defRPr sz="4600">
                <a:solidFill>
                  <a:srgbClr val="6C6C6C"/>
                </a:solidFill>
                <a:latin typeface="Helvetica Light"/>
                <a:ea typeface="Helvetica Light"/>
                <a:cs typeface="Helvetica Light"/>
                <a:sym typeface="Helvetica Light"/>
              </a:defRPr>
            </a:lvl5pPr>
          </a:lstStyle>
          <a:p>
            <a:pPr/>
            <a:r>
              <a:t>Body Level One</a:t>
            </a:r>
          </a:p>
          <a:p>
            <a:pPr lvl="1"/>
            <a:r>
              <a:t>Body Level Two</a:t>
            </a:r>
          </a:p>
          <a:p>
            <a:pPr lvl="2"/>
            <a:r>
              <a:t>Body Level Three</a:t>
            </a:r>
          </a:p>
          <a:p>
            <a:pPr lvl="3"/>
            <a:r>
              <a:t>Body Level Four</a:t>
            </a:r>
          </a:p>
          <a:p>
            <a:pPr lvl="4"/>
            <a:r>
              <a:t>Body Level Five</a:t>
            </a:r>
          </a:p>
        </p:txBody>
      </p:sp>
      <p:sp>
        <p:nvSpPr>
          <p:cNvPr id="125" name="Slide Number"/>
          <p:cNvSpPr txBox="1"/>
          <p:nvPr>
            <p:ph type="sldNum" sz="quarter" idx="2"/>
          </p:nvPr>
        </p:nvSpPr>
        <p:spPr>
          <a:xfrm>
            <a:off x="16154400" y="10935335"/>
            <a:ext cx="4267200" cy="627381"/>
          </a:xfrm>
          <a:prstGeom prst="rect">
            <a:avLst/>
          </a:prstGeom>
        </p:spPr>
        <p:txBody>
          <a:bodyPr wrap="square"/>
          <a:lstStyle>
            <a:lvl1pPr defTabSz="1219200">
              <a:defRPr sz="30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mo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32" name="Title Text"/>
          <p:cNvSpPr txBox="1"/>
          <p:nvPr>
            <p:ph type="title"/>
          </p:nvPr>
        </p:nvSpPr>
        <p:spPr>
          <a:xfrm>
            <a:off x="3962398" y="1714498"/>
            <a:ext cx="16459204" cy="2538419"/>
          </a:xfrm>
          <a:prstGeom prst="rect">
            <a:avLst/>
          </a:prstGeom>
        </p:spPr>
        <p:txBody>
          <a:bodyPr lIns="91438" tIns="91438" rIns="91438" bIns="91438">
            <a:normAutofit fontScale="100000" lnSpcReduction="0"/>
          </a:bodyPr>
          <a:lstStyle>
            <a:lvl1pPr algn="ctr" defTabSz="1219199">
              <a:lnSpc>
                <a:spcPct val="100000"/>
              </a:lnSpc>
              <a:defRPr spc="780" sz="7800">
                <a:solidFill>
                  <a:srgbClr val="0071AD"/>
                </a:solidFill>
                <a:latin typeface="Helvetica Light"/>
                <a:ea typeface="Helvetica Light"/>
                <a:cs typeface="Helvetica Light"/>
                <a:sym typeface="Helvetica Light"/>
              </a:defRPr>
            </a:lvl1pPr>
          </a:lstStyle>
          <a:p>
            <a:pPr/>
            <a:r>
              <a:t>Title Text</a:t>
            </a:r>
          </a:p>
        </p:txBody>
      </p:sp>
      <p:sp>
        <p:nvSpPr>
          <p:cNvPr id="133" name="Body Level One…"/>
          <p:cNvSpPr txBox="1"/>
          <p:nvPr>
            <p:ph type="body" sz="quarter" idx="1"/>
          </p:nvPr>
        </p:nvSpPr>
        <p:spPr>
          <a:xfrm>
            <a:off x="4334527" y="4738207"/>
            <a:ext cx="5300710" cy="4497473"/>
          </a:xfrm>
          <a:prstGeom prst="rect">
            <a:avLst/>
          </a:prstGeom>
        </p:spPr>
        <p:txBody>
          <a:bodyPr lIns="91438" tIns="91438" rIns="91438" bIns="91438">
            <a:normAutofit fontScale="100000" lnSpcReduction="0"/>
          </a:bodyPr>
          <a:lstStyle>
            <a:lvl1pPr marL="0" indent="0" defTabSz="1219199">
              <a:lnSpc>
                <a:spcPct val="100000"/>
              </a:lnSpc>
              <a:spcBef>
                <a:spcPts val="1200"/>
              </a:spcBef>
              <a:buSzTx/>
              <a:buFontTx/>
              <a:buNone/>
              <a:defRPr sz="4600">
                <a:solidFill>
                  <a:srgbClr val="6C6C6C"/>
                </a:solidFill>
                <a:latin typeface="Helvetica Light"/>
                <a:ea typeface="Helvetica Light"/>
                <a:cs typeface="Helvetica Light"/>
                <a:sym typeface="Helvetica Light"/>
              </a:defRPr>
            </a:lvl1pPr>
            <a:lvl2pPr marL="1301044" indent="-843844" defTabSz="1219199">
              <a:lnSpc>
                <a:spcPct val="100000"/>
              </a:lnSpc>
              <a:spcBef>
                <a:spcPts val="1200"/>
              </a:spcBef>
              <a:buFontTx/>
              <a:buChar char="–"/>
              <a:defRPr sz="4600">
                <a:solidFill>
                  <a:srgbClr val="6C6C6C"/>
                </a:solidFill>
                <a:latin typeface="Helvetica Light"/>
                <a:ea typeface="Helvetica Light"/>
                <a:cs typeface="Helvetica Light"/>
                <a:sym typeface="Helvetica Light"/>
              </a:defRPr>
            </a:lvl2pPr>
            <a:lvl3pPr marL="1571625" indent="-657225" defTabSz="1219199">
              <a:lnSpc>
                <a:spcPct val="100000"/>
              </a:lnSpc>
              <a:spcBef>
                <a:spcPts val="1200"/>
              </a:spcBef>
              <a:buFontTx/>
              <a:defRPr sz="4600">
                <a:solidFill>
                  <a:srgbClr val="6C6C6C"/>
                </a:solidFill>
                <a:latin typeface="Helvetica Light"/>
                <a:ea typeface="Helvetica Light"/>
                <a:cs typeface="Helvetica Light"/>
                <a:sym typeface="Helvetica Light"/>
              </a:defRPr>
            </a:lvl3pPr>
            <a:lvl4pPr marL="2423158" indent="-1051558" defTabSz="1219199">
              <a:lnSpc>
                <a:spcPct val="100000"/>
              </a:lnSpc>
              <a:spcBef>
                <a:spcPts val="1200"/>
              </a:spcBef>
              <a:buFontTx/>
              <a:buChar char="–"/>
              <a:defRPr sz="4600">
                <a:solidFill>
                  <a:srgbClr val="6C6C6C"/>
                </a:solidFill>
                <a:latin typeface="Helvetica Light"/>
                <a:ea typeface="Helvetica Light"/>
                <a:cs typeface="Helvetica Light"/>
                <a:sym typeface="Helvetica Light"/>
              </a:defRPr>
            </a:lvl4pPr>
            <a:lvl5pPr marL="2354580" indent="-525780" defTabSz="1219199">
              <a:lnSpc>
                <a:spcPct val="100000"/>
              </a:lnSpc>
              <a:spcBef>
                <a:spcPts val="1200"/>
              </a:spcBef>
              <a:buFontTx/>
              <a:buChar char="»"/>
              <a:defRPr sz="4600">
                <a:solidFill>
                  <a:srgbClr val="6C6C6C"/>
                </a:solidFill>
                <a:latin typeface="Helvetica Light"/>
                <a:ea typeface="Helvetica Light"/>
                <a:cs typeface="Helvetica Light"/>
                <a:sym typeface="Helvetica Light"/>
              </a:defRPr>
            </a:lvl5pPr>
          </a:lstStyle>
          <a:p>
            <a:pPr/>
            <a:r>
              <a:t>Body Level One</a:t>
            </a:r>
          </a:p>
          <a:p>
            <a:pPr lvl="1"/>
            <a:r>
              <a:t>Body Level Two</a:t>
            </a:r>
          </a:p>
          <a:p>
            <a:pPr lvl="2"/>
            <a:r>
              <a:t>Body Level Three</a:t>
            </a:r>
          </a:p>
          <a:p>
            <a:pPr lvl="3"/>
            <a:r>
              <a:t>Body Level Four</a:t>
            </a:r>
          </a:p>
          <a:p>
            <a:pPr lvl="4"/>
            <a:r>
              <a:t>Body Level Five</a:t>
            </a:r>
          </a:p>
        </p:txBody>
      </p:sp>
      <p:sp>
        <p:nvSpPr>
          <p:cNvPr id="134" name="Slide Number"/>
          <p:cNvSpPr txBox="1"/>
          <p:nvPr>
            <p:ph type="sldNum" sz="quarter" idx="2"/>
          </p:nvPr>
        </p:nvSpPr>
        <p:spPr>
          <a:xfrm>
            <a:off x="19839815" y="10922637"/>
            <a:ext cx="581787" cy="652779"/>
          </a:xfrm>
          <a:prstGeom prst="rect">
            <a:avLst/>
          </a:prstGeom>
        </p:spPr>
        <p:txBody>
          <a:bodyPr lIns="91438" tIns="91438" rIns="91438" bIns="91438"/>
          <a:lstStyle>
            <a:lvl1pPr defTabSz="1219199">
              <a:defRPr sz="30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mols">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41" name="Title Text"/>
          <p:cNvSpPr txBox="1"/>
          <p:nvPr>
            <p:ph type="title"/>
          </p:nvPr>
        </p:nvSpPr>
        <p:spPr>
          <a:xfrm>
            <a:off x="7562849" y="3992252"/>
            <a:ext cx="9258302" cy="1071655"/>
          </a:xfrm>
          <a:prstGeom prst="rect">
            <a:avLst/>
          </a:prstGeom>
        </p:spPr>
        <p:txBody>
          <a:bodyPr lIns="51435" tIns="51435" rIns="51435" bIns="51435"/>
          <a:lstStyle>
            <a:lvl1pPr algn="ctr" defTabSz="1219200">
              <a:lnSpc>
                <a:spcPct val="100000"/>
              </a:lnSpc>
              <a:defRPr spc="780" sz="7800">
                <a:solidFill>
                  <a:srgbClr val="0071AD"/>
                </a:solidFill>
                <a:latin typeface="Helvetica Light"/>
                <a:ea typeface="Helvetica Light"/>
                <a:cs typeface="Helvetica Light"/>
                <a:sym typeface="Helvetica Light"/>
              </a:defRPr>
            </a:lvl1pPr>
          </a:lstStyle>
          <a:p>
            <a:pPr/>
            <a:r>
              <a:t>Title Text</a:t>
            </a:r>
          </a:p>
        </p:txBody>
      </p:sp>
      <p:sp>
        <p:nvSpPr>
          <p:cNvPr id="142" name="Body Level One…"/>
          <p:cNvSpPr txBox="1"/>
          <p:nvPr>
            <p:ph type="body" sz="quarter" idx="1"/>
          </p:nvPr>
        </p:nvSpPr>
        <p:spPr>
          <a:xfrm>
            <a:off x="7562849" y="5314951"/>
            <a:ext cx="4529012" cy="4436269"/>
          </a:xfrm>
          <a:prstGeom prst="rect">
            <a:avLst/>
          </a:prstGeom>
        </p:spPr>
        <p:txBody>
          <a:bodyPr lIns="51435" tIns="51435" rIns="51435" bIns="51435">
            <a:normAutofit fontScale="100000" lnSpcReduction="0"/>
          </a:bodyPr>
          <a:lstStyle>
            <a:lvl1pPr marL="500742" indent="-500742" defTabSz="1219200">
              <a:lnSpc>
                <a:spcPct val="100000"/>
              </a:lnSpc>
              <a:spcBef>
                <a:spcPts val="1100"/>
              </a:spcBef>
              <a:defRPr sz="4600">
                <a:solidFill>
                  <a:srgbClr val="6C6C6C"/>
                </a:solidFill>
                <a:latin typeface="Helvetica Light"/>
                <a:ea typeface="Helvetica Light"/>
                <a:cs typeface="Helvetica Light"/>
                <a:sym typeface="Helvetica Light"/>
              </a:defRPr>
            </a:lvl1pPr>
            <a:lvl2pPr marL="1041400" indent="-584200" defTabSz="1219200">
              <a:lnSpc>
                <a:spcPct val="100000"/>
              </a:lnSpc>
              <a:spcBef>
                <a:spcPts val="1100"/>
              </a:spcBef>
              <a:buChar char="–"/>
              <a:defRPr sz="4600">
                <a:solidFill>
                  <a:srgbClr val="6C6C6C"/>
                </a:solidFill>
                <a:latin typeface="Helvetica Light"/>
                <a:ea typeface="Helvetica Light"/>
                <a:cs typeface="Helvetica Light"/>
                <a:sym typeface="Helvetica Light"/>
              </a:defRPr>
            </a:lvl2pPr>
            <a:lvl3pPr marL="1442961" indent="-528561" defTabSz="1219200">
              <a:lnSpc>
                <a:spcPct val="100000"/>
              </a:lnSpc>
              <a:spcBef>
                <a:spcPts val="1100"/>
              </a:spcBef>
              <a:defRPr sz="4600">
                <a:solidFill>
                  <a:srgbClr val="6C6C6C"/>
                </a:solidFill>
                <a:latin typeface="Helvetica Light"/>
                <a:ea typeface="Helvetica Light"/>
                <a:cs typeface="Helvetica Light"/>
                <a:sym typeface="Helvetica Light"/>
              </a:defRPr>
            </a:lvl3pPr>
            <a:lvl4pPr marL="2423159" indent="-1051559" defTabSz="1219200">
              <a:lnSpc>
                <a:spcPct val="100000"/>
              </a:lnSpc>
              <a:spcBef>
                <a:spcPts val="1100"/>
              </a:spcBef>
              <a:buChar char="–"/>
              <a:defRPr sz="4600">
                <a:solidFill>
                  <a:srgbClr val="6C6C6C"/>
                </a:solidFill>
                <a:latin typeface="Helvetica Light"/>
                <a:ea typeface="Helvetica Light"/>
                <a:cs typeface="Helvetica Light"/>
                <a:sym typeface="Helvetica Light"/>
              </a:defRPr>
            </a:lvl4pPr>
            <a:lvl5pPr marL="2354579" indent="-525779" defTabSz="1219200">
              <a:lnSpc>
                <a:spcPct val="100000"/>
              </a:lnSpc>
              <a:spcBef>
                <a:spcPts val="1100"/>
              </a:spcBef>
              <a:buChar char="»"/>
              <a:defRPr sz="4600">
                <a:solidFill>
                  <a:srgbClr val="6C6C6C"/>
                </a:solidFill>
                <a:latin typeface="Helvetica Light"/>
                <a:ea typeface="Helvetica Light"/>
                <a:cs typeface="Helvetica Light"/>
                <a:sym typeface="Helvetica Light"/>
              </a:defRPr>
            </a:lvl5pPr>
          </a:lstStyle>
          <a:p>
            <a:pPr/>
            <a:r>
              <a:t>Body Level One</a:t>
            </a:r>
          </a:p>
          <a:p>
            <a:pPr lvl="1"/>
            <a:r>
              <a:t>Body Level Two</a:t>
            </a:r>
          </a:p>
          <a:p>
            <a:pPr lvl="2"/>
            <a:r>
              <a:t>Body Level Three</a:t>
            </a:r>
          </a:p>
          <a:p>
            <a:pPr lvl="3"/>
            <a:r>
              <a:t>Body Level Four</a:t>
            </a:r>
          </a:p>
          <a:p>
            <a:pPr lvl="4"/>
            <a:r>
              <a:t>Body Level Five</a:t>
            </a:r>
          </a:p>
        </p:txBody>
      </p:sp>
      <p:sp>
        <p:nvSpPr>
          <p:cNvPr id="143" name="Slide Number"/>
          <p:cNvSpPr txBox="1"/>
          <p:nvPr>
            <p:ph type="sldNum" sz="quarter" idx="2"/>
          </p:nvPr>
        </p:nvSpPr>
        <p:spPr>
          <a:xfrm>
            <a:off x="14420850" y="9098717"/>
            <a:ext cx="2400301" cy="458471"/>
          </a:xfrm>
          <a:prstGeom prst="rect">
            <a:avLst/>
          </a:prstGeom>
        </p:spPr>
        <p:txBody>
          <a:bodyPr wrap="square" lIns="51435" tIns="51435" rIns="51435" bIns="51435"/>
          <a:lstStyle>
            <a:lvl1pPr defTabSz="1219200"/>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mo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50" name="Title Text"/>
          <p:cNvSpPr txBox="1"/>
          <p:nvPr>
            <p:ph type="title"/>
          </p:nvPr>
        </p:nvSpPr>
        <p:spPr>
          <a:xfrm>
            <a:off x="3962399" y="1714499"/>
            <a:ext cx="16459203" cy="2538417"/>
          </a:xfrm>
          <a:prstGeom prst="rect">
            <a:avLst/>
          </a:prstGeom>
        </p:spPr>
        <p:txBody>
          <a:bodyPr lIns="91440" tIns="91440" rIns="91440" bIns="91440"/>
          <a:lstStyle>
            <a:lvl1pPr algn="ctr" defTabSz="1219200">
              <a:lnSpc>
                <a:spcPct val="100000"/>
              </a:lnSpc>
              <a:defRPr spc="740" sz="7400">
                <a:solidFill>
                  <a:srgbClr val="0071AD"/>
                </a:solidFill>
                <a:latin typeface="Helvetica Light"/>
                <a:ea typeface="Helvetica Light"/>
                <a:cs typeface="Helvetica Light"/>
                <a:sym typeface="Helvetica Light"/>
              </a:defRPr>
            </a:lvl1pPr>
          </a:lstStyle>
          <a:p>
            <a:pPr/>
            <a:r>
              <a:t>Title Text</a:t>
            </a:r>
          </a:p>
        </p:txBody>
      </p:sp>
      <p:sp>
        <p:nvSpPr>
          <p:cNvPr id="151" name="Body Level One…"/>
          <p:cNvSpPr txBox="1"/>
          <p:nvPr>
            <p:ph type="body" sz="quarter" idx="1"/>
          </p:nvPr>
        </p:nvSpPr>
        <p:spPr>
          <a:xfrm>
            <a:off x="4334528" y="4738208"/>
            <a:ext cx="5300709" cy="4497471"/>
          </a:xfrm>
          <a:prstGeom prst="rect">
            <a:avLst/>
          </a:prstGeom>
        </p:spPr>
        <p:txBody>
          <a:bodyPr lIns="91440" tIns="91440" rIns="91440" bIns="91440"/>
          <a:lstStyle>
            <a:lvl1pPr marL="0" indent="0" defTabSz="1219200">
              <a:lnSpc>
                <a:spcPct val="100000"/>
              </a:lnSpc>
              <a:spcBef>
                <a:spcPts val="1300"/>
              </a:spcBef>
              <a:buSzTx/>
              <a:buFontTx/>
              <a:buNone/>
              <a:defRPr sz="4200">
                <a:solidFill>
                  <a:srgbClr val="6C6C6C"/>
                </a:solidFill>
                <a:latin typeface="Helvetica Light"/>
                <a:ea typeface="Helvetica Light"/>
                <a:cs typeface="Helvetica Light"/>
                <a:sym typeface="Helvetica Light"/>
              </a:defRPr>
            </a:lvl1pPr>
            <a:lvl2pPr marL="1227666" indent="-770466" defTabSz="1219200">
              <a:lnSpc>
                <a:spcPct val="100000"/>
              </a:lnSpc>
              <a:spcBef>
                <a:spcPts val="1300"/>
              </a:spcBef>
              <a:buFontTx/>
              <a:buChar char="–"/>
              <a:defRPr sz="4200">
                <a:solidFill>
                  <a:srgbClr val="6C6C6C"/>
                </a:solidFill>
                <a:latin typeface="Helvetica Light"/>
                <a:ea typeface="Helvetica Light"/>
                <a:cs typeface="Helvetica Light"/>
                <a:sym typeface="Helvetica Light"/>
              </a:defRPr>
            </a:lvl2pPr>
            <a:lvl3pPr marL="1514475" indent="-600075" defTabSz="1219200">
              <a:lnSpc>
                <a:spcPct val="100000"/>
              </a:lnSpc>
              <a:spcBef>
                <a:spcPts val="1300"/>
              </a:spcBef>
              <a:buFontTx/>
              <a:defRPr sz="4200">
                <a:solidFill>
                  <a:srgbClr val="6C6C6C"/>
                </a:solidFill>
                <a:latin typeface="Helvetica Light"/>
                <a:ea typeface="Helvetica Light"/>
                <a:cs typeface="Helvetica Light"/>
                <a:sym typeface="Helvetica Light"/>
              </a:defRPr>
            </a:lvl3pPr>
            <a:lvl4pPr marL="2331720" indent="-960120" defTabSz="1219200">
              <a:lnSpc>
                <a:spcPct val="100000"/>
              </a:lnSpc>
              <a:spcBef>
                <a:spcPts val="1300"/>
              </a:spcBef>
              <a:buFontTx/>
              <a:buChar char="–"/>
              <a:defRPr sz="4200">
                <a:solidFill>
                  <a:srgbClr val="6C6C6C"/>
                </a:solidFill>
                <a:latin typeface="Helvetica Light"/>
                <a:ea typeface="Helvetica Light"/>
                <a:cs typeface="Helvetica Light"/>
                <a:sym typeface="Helvetica Light"/>
              </a:defRPr>
            </a:lvl4pPr>
            <a:lvl5pPr marL="2308860" indent="-480060" defTabSz="1219200">
              <a:lnSpc>
                <a:spcPct val="100000"/>
              </a:lnSpc>
              <a:spcBef>
                <a:spcPts val="1300"/>
              </a:spcBef>
              <a:buFontTx/>
              <a:buChar char="»"/>
              <a:defRPr sz="4200">
                <a:solidFill>
                  <a:srgbClr val="6C6C6C"/>
                </a:solidFill>
                <a:latin typeface="Helvetica Light"/>
                <a:ea typeface="Helvetica Light"/>
                <a:cs typeface="Helvetica Light"/>
                <a:sym typeface="Helvetica Light"/>
              </a:defRPr>
            </a:lvl5pPr>
          </a:lstStyle>
          <a:p>
            <a:pPr/>
            <a:r>
              <a:t>Body Level One</a:t>
            </a:r>
          </a:p>
          <a:p>
            <a:pPr lvl="1"/>
            <a:r>
              <a:t>Body Level Two</a:t>
            </a:r>
          </a:p>
          <a:p>
            <a:pPr lvl="2"/>
            <a:r>
              <a:t>Body Level Three</a:t>
            </a:r>
          </a:p>
          <a:p>
            <a:pPr lvl="3"/>
            <a:r>
              <a:t>Body Level Four</a:t>
            </a:r>
          </a:p>
          <a:p>
            <a:pPr lvl="4"/>
            <a:r>
              <a:t>Body Level Five</a:t>
            </a:r>
          </a:p>
        </p:txBody>
      </p:sp>
      <p:sp>
        <p:nvSpPr>
          <p:cNvPr id="152" name="Slide Number"/>
          <p:cNvSpPr txBox="1"/>
          <p:nvPr>
            <p:ph type="sldNum" sz="quarter" idx="2"/>
          </p:nvPr>
        </p:nvSpPr>
        <p:spPr>
          <a:xfrm>
            <a:off x="16154401" y="10954386"/>
            <a:ext cx="4267201" cy="589281"/>
          </a:xfrm>
          <a:prstGeom prst="rect">
            <a:avLst/>
          </a:prstGeom>
        </p:spPr>
        <p:txBody>
          <a:bodyPr wrap="square" lIns="91440" tIns="91440" rIns="91440" bIns="91440"/>
          <a:lstStyle>
            <a:lvl1pPr defTabSz="1219200">
              <a:defRPr sz="2800"/>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 Id="rId17" Type="http://schemas.openxmlformats.org/officeDocument/2006/relationships/slideLayout" Target="../slideLayouts/slideLayout15.xml"/><Relationship Id="rId18" Type="http://schemas.openxmlformats.org/officeDocument/2006/relationships/slideLayout" Target="../slideLayouts/slideLayout16.xml"/><Relationship Id="rId19"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Rectangle 2"/>
          <p:cNvSpPr txBox="1"/>
          <p:nvPr/>
        </p:nvSpPr>
        <p:spPr>
          <a:xfrm>
            <a:off x="459831" y="12401601"/>
            <a:ext cx="11976012" cy="1021081"/>
          </a:xfrm>
          <a:prstGeom prst="rect">
            <a:avLst/>
          </a:prstGeom>
          <a:ln w="12700">
            <a:miter lim="400000"/>
          </a:ln>
          <a:extLst>
            <a:ext uri="{C572A759-6A51-4108-AA02-DFA0A04FC94B}">
              <ma14:wrappingTextBoxFlag xmlns:ma14="http://schemas.microsoft.com/office/mac/drawingml/2011/main" val="1"/>
            </a:ext>
          </a:extLst>
        </p:spPr>
        <p:txBody>
          <a:bodyPr tIns="91439" bIns="91439">
            <a:spAutoFit/>
          </a:bodyPr>
          <a:lstStyle>
            <a:lvl1pPr algn="l" defTabSz="1828800">
              <a:defRPr b="0" sz="2400">
                <a:solidFill>
                  <a:srgbClr val="808080"/>
                </a:solidFill>
                <a:latin typeface="Avenir Book"/>
                <a:ea typeface="Avenir Book"/>
                <a:cs typeface="Avenir Book"/>
                <a:sym typeface="Avenir Book"/>
              </a:defRPr>
            </a:lvl1pPr>
          </a:lstStyle>
          <a:p>
            <a:pPr/>
            <a:r>
              <a:t>These statements have not been evaluated by the Food and Drug Administration. This product is not intended to diagnose, treat, cure, or prevent any disease. </a:t>
            </a:r>
          </a:p>
        </p:txBody>
      </p:sp>
      <p:sp>
        <p:nvSpPr>
          <p:cNvPr id="3" name="Title Text"/>
          <p:cNvSpPr txBox="1"/>
          <p:nvPr>
            <p:ph type="title"/>
          </p:nvPr>
        </p:nvSpPr>
        <p:spPr>
          <a:xfrm>
            <a:off x="1219200" y="184149"/>
            <a:ext cx="21945600" cy="3016251"/>
          </a:xfrm>
          <a:prstGeom prst="rect">
            <a:avLst/>
          </a:prstGeom>
          <a:ln w="12700">
            <a:miter lim="400000"/>
          </a:ln>
          <a:extLst>
            <a:ext uri="{C572A759-6A51-4108-AA02-DFA0A04FC94B}">
              <ma14:wrappingTextBoxFlag xmlns:ma14="http://schemas.microsoft.com/office/mac/drawingml/2011/main" val="1"/>
            </a:ext>
          </a:extLst>
        </p:spPr>
        <p:txBody>
          <a:bodyPr tIns="91439" bIns="91439" anchor="ctr"/>
          <a:lstStyle/>
          <a:p>
            <a:pPr/>
            <a:r>
              <a:t>Title Text</a:t>
            </a:r>
          </a:p>
        </p:txBody>
      </p:sp>
      <p:sp>
        <p:nvSpPr>
          <p:cNvPr id="4" name="Body Level One…"/>
          <p:cNvSpPr txBox="1"/>
          <p:nvPr>
            <p:ph type="body" idx="1"/>
          </p:nvPr>
        </p:nvSpPr>
        <p:spPr>
          <a:xfrm>
            <a:off x="1219200" y="3200400"/>
            <a:ext cx="21945600" cy="10515600"/>
          </a:xfrm>
          <a:prstGeom prst="rect">
            <a:avLst/>
          </a:prstGeom>
          <a:ln w="12700">
            <a:miter lim="400000"/>
          </a:ln>
          <a:extLst>
            <a:ext uri="{C572A759-6A51-4108-AA02-DFA0A04FC94B}">
              <ma14:wrappingTextBoxFlag xmlns:ma14="http://schemas.microsoft.com/office/mac/drawingml/2011/main" val="1"/>
            </a:ext>
          </a:extLst>
        </p:spPr>
        <p:txBody>
          <a:bodyPr tIns="91439" bIns="91439"/>
          <a:lstStyle/>
          <a:p>
            <a:pPr/>
            <a:r>
              <a:t>Body Level One</a:t>
            </a:r>
          </a:p>
          <a:p>
            <a:pPr lvl="1"/>
            <a:r>
              <a:t>Body Level Two</a:t>
            </a:r>
          </a:p>
          <a:p>
            <a:pPr lvl="2"/>
            <a:r>
              <a:t>Body Level Three</a:t>
            </a:r>
          </a:p>
          <a:p>
            <a:pPr lvl="3"/>
            <a:r>
              <a:t>Body Level Four</a:t>
            </a:r>
          </a:p>
          <a:p>
            <a:pPr lvl="4"/>
            <a:r>
              <a:t>Body Level Five</a:t>
            </a:r>
          </a:p>
        </p:txBody>
      </p:sp>
      <p:sp>
        <p:nvSpPr>
          <p:cNvPr id="5" name="Slide Number"/>
          <p:cNvSpPr txBox="1"/>
          <p:nvPr>
            <p:ph type="sldNum" sz="quarter" idx="2"/>
          </p:nvPr>
        </p:nvSpPr>
        <p:spPr>
          <a:xfrm>
            <a:off x="11785600" y="12344400"/>
            <a:ext cx="5689600" cy="736601"/>
          </a:xfrm>
          <a:prstGeom prst="rect">
            <a:avLst/>
          </a:prstGeom>
          <a:ln w="12700">
            <a:miter lim="400000"/>
          </a:ln>
        </p:spPr>
        <p:txBody>
          <a:bodyPr wrap="none" tIns="91439" bIns="91439" anchor="ctr">
            <a:spAutoFit/>
          </a:bodyPr>
          <a:lstStyle>
            <a:lvl1pPr algn="r" defTabSz="1828800">
              <a:defRPr b="0" sz="2400">
                <a:latin typeface="Calibri"/>
                <a:ea typeface="Calibri"/>
                <a:cs typeface="Calibri"/>
                <a:sym typeface="Calibri"/>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 id="2147483665" r:id="rId19"/>
  </p:sldLayoutIdLst>
  <p:transition xmlns:p14="http://schemas.microsoft.com/office/powerpoint/2010/main" spd="med" advClick="1"/>
  <p:txStyles>
    <p:titleStyle>
      <a:lvl1pPr marL="0" marR="0" indent="0" algn="l" defTabSz="2438339" latinLnBrk="0">
        <a:lnSpc>
          <a:spcPct val="90000"/>
        </a:lnSpc>
        <a:spcBef>
          <a:spcPts val="0"/>
        </a:spcBef>
        <a:spcAft>
          <a:spcPts val="0"/>
        </a:spcAft>
        <a:buClrTx/>
        <a:buSzTx/>
        <a:buFontTx/>
        <a:buNone/>
        <a:tabLst/>
        <a:defRPr b="0" baseline="0" cap="none" i="0" spc="0" strike="noStrike" sz="11600" u="none">
          <a:solidFill>
            <a:srgbClr val="000000"/>
          </a:solidFill>
          <a:uFillTx/>
          <a:latin typeface="Calibri Light"/>
          <a:ea typeface="Calibri Light"/>
          <a:cs typeface="Calibri Light"/>
          <a:sym typeface="Calibri Light"/>
        </a:defRPr>
      </a:lvl1pPr>
      <a:lvl2pPr marL="0" marR="0" indent="0" algn="l" defTabSz="2438339" latinLnBrk="0">
        <a:lnSpc>
          <a:spcPct val="90000"/>
        </a:lnSpc>
        <a:spcBef>
          <a:spcPts val="0"/>
        </a:spcBef>
        <a:spcAft>
          <a:spcPts val="0"/>
        </a:spcAft>
        <a:buClrTx/>
        <a:buSzTx/>
        <a:buFontTx/>
        <a:buNone/>
        <a:tabLst/>
        <a:defRPr b="0" baseline="0" cap="none" i="0" spc="0" strike="noStrike" sz="11600" u="none">
          <a:solidFill>
            <a:srgbClr val="000000"/>
          </a:solidFill>
          <a:uFillTx/>
          <a:latin typeface="Calibri Light"/>
          <a:ea typeface="Calibri Light"/>
          <a:cs typeface="Calibri Light"/>
          <a:sym typeface="Calibri Light"/>
        </a:defRPr>
      </a:lvl2pPr>
      <a:lvl3pPr marL="0" marR="0" indent="0" algn="l" defTabSz="2438339" latinLnBrk="0">
        <a:lnSpc>
          <a:spcPct val="90000"/>
        </a:lnSpc>
        <a:spcBef>
          <a:spcPts val="0"/>
        </a:spcBef>
        <a:spcAft>
          <a:spcPts val="0"/>
        </a:spcAft>
        <a:buClrTx/>
        <a:buSzTx/>
        <a:buFontTx/>
        <a:buNone/>
        <a:tabLst/>
        <a:defRPr b="0" baseline="0" cap="none" i="0" spc="0" strike="noStrike" sz="11600" u="none">
          <a:solidFill>
            <a:srgbClr val="000000"/>
          </a:solidFill>
          <a:uFillTx/>
          <a:latin typeface="Calibri Light"/>
          <a:ea typeface="Calibri Light"/>
          <a:cs typeface="Calibri Light"/>
          <a:sym typeface="Calibri Light"/>
        </a:defRPr>
      </a:lvl3pPr>
      <a:lvl4pPr marL="0" marR="0" indent="0" algn="l" defTabSz="2438339" latinLnBrk="0">
        <a:lnSpc>
          <a:spcPct val="90000"/>
        </a:lnSpc>
        <a:spcBef>
          <a:spcPts val="0"/>
        </a:spcBef>
        <a:spcAft>
          <a:spcPts val="0"/>
        </a:spcAft>
        <a:buClrTx/>
        <a:buSzTx/>
        <a:buFontTx/>
        <a:buNone/>
        <a:tabLst/>
        <a:defRPr b="0" baseline="0" cap="none" i="0" spc="0" strike="noStrike" sz="11600" u="none">
          <a:solidFill>
            <a:srgbClr val="000000"/>
          </a:solidFill>
          <a:uFillTx/>
          <a:latin typeface="Calibri Light"/>
          <a:ea typeface="Calibri Light"/>
          <a:cs typeface="Calibri Light"/>
          <a:sym typeface="Calibri Light"/>
        </a:defRPr>
      </a:lvl4pPr>
      <a:lvl5pPr marL="0" marR="0" indent="0" algn="l" defTabSz="2438339" latinLnBrk="0">
        <a:lnSpc>
          <a:spcPct val="90000"/>
        </a:lnSpc>
        <a:spcBef>
          <a:spcPts val="0"/>
        </a:spcBef>
        <a:spcAft>
          <a:spcPts val="0"/>
        </a:spcAft>
        <a:buClrTx/>
        <a:buSzTx/>
        <a:buFontTx/>
        <a:buNone/>
        <a:tabLst/>
        <a:defRPr b="0" baseline="0" cap="none" i="0" spc="0" strike="noStrike" sz="11600" u="none">
          <a:solidFill>
            <a:srgbClr val="000000"/>
          </a:solidFill>
          <a:uFillTx/>
          <a:latin typeface="Calibri Light"/>
          <a:ea typeface="Calibri Light"/>
          <a:cs typeface="Calibri Light"/>
          <a:sym typeface="Calibri Light"/>
        </a:defRPr>
      </a:lvl5pPr>
      <a:lvl6pPr marL="0" marR="0" indent="0" algn="l" defTabSz="2438339" latinLnBrk="0">
        <a:lnSpc>
          <a:spcPct val="90000"/>
        </a:lnSpc>
        <a:spcBef>
          <a:spcPts val="0"/>
        </a:spcBef>
        <a:spcAft>
          <a:spcPts val="0"/>
        </a:spcAft>
        <a:buClrTx/>
        <a:buSzTx/>
        <a:buFontTx/>
        <a:buNone/>
        <a:tabLst/>
        <a:defRPr b="0" baseline="0" cap="none" i="0" spc="0" strike="noStrike" sz="11600" u="none">
          <a:solidFill>
            <a:srgbClr val="000000"/>
          </a:solidFill>
          <a:uFillTx/>
          <a:latin typeface="Calibri Light"/>
          <a:ea typeface="Calibri Light"/>
          <a:cs typeface="Calibri Light"/>
          <a:sym typeface="Calibri Light"/>
        </a:defRPr>
      </a:lvl6pPr>
      <a:lvl7pPr marL="0" marR="0" indent="0" algn="l" defTabSz="2438339" latinLnBrk="0">
        <a:lnSpc>
          <a:spcPct val="90000"/>
        </a:lnSpc>
        <a:spcBef>
          <a:spcPts val="0"/>
        </a:spcBef>
        <a:spcAft>
          <a:spcPts val="0"/>
        </a:spcAft>
        <a:buClrTx/>
        <a:buSzTx/>
        <a:buFontTx/>
        <a:buNone/>
        <a:tabLst/>
        <a:defRPr b="0" baseline="0" cap="none" i="0" spc="0" strike="noStrike" sz="11600" u="none">
          <a:solidFill>
            <a:srgbClr val="000000"/>
          </a:solidFill>
          <a:uFillTx/>
          <a:latin typeface="Calibri Light"/>
          <a:ea typeface="Calibri Light"/>
          <a:cs typeface="Calibri Light"/>
          <a:sym typeface="Calibri Light"/>
        </a:defRPr>
      </a:lvl7pPr>
      <a:lvl8pPr marL="0" marR="0" indent="0" algn="l" defTabSz="2438339" latinLnBrk="0">
        <a:lnSpc>
          <a:spcPct val="90000"/>
        </a:lnSpc>
        <a:spcBef>
          <a:spcPts val="0"/>
        </a:spcBef>
        <a:spcAft>
          <a:spcPts val="0"/>
        </a:spcAft>
        <a:buClrTx/>
        <a:buSzTx/>
        <a:buFontTx/>
        <a:buNone/>
        <a:tabLst/>
        <a:defRPr b="0" baseline="0" cap="none" i="0" spc="0" strike="noStrike" sz="11600" u="none">
          <a:solidFill>
            <a:srgbClr val="000000"/>
          </a:solidFill>
          <a:uFillTx/>
          <a:latin typeface="Calibri Light"/>
          <a:ea typeface="Calibri Light"/>
          <a:cs typeface="Calibri Light"/>
          <a:sym typeface="Calibri Light"/>
        </a:defRPr>
      </a:lvl8pPr>
      <a:lvl9pPr marL="0" marR="0" indent="0" algn="l" defTabSz="2438339" latinLnBrk="0">
        <a:lnSpc>
          <a:spcPct val="90000"/>
        </a:lnSpc>
        <a:spcBef>
          <a:spcPts val="0"/>
        </a:spcBef>
        <a:spcAft>
          <a:spcPts val="0"/>
        </a:spcAft>
        <a:buClrTx/>
        <a:buSzTx/>
        <a:buFontTx/>
        <a:buNone/>
        <a:tabLst/>
        <a:defRPr b="0" baseline="0" cap="none" i="0" spc="0" strike="noStrike" sz="11600" u="none">
          <a:solidFill>
            <a:srgbClr val="000000"/>
          </a:solidFill>
          <a:uFillTx/>
          <a:latin typeface="Calibri Light"/>
          <a:ea typeface="Calibri Light"/>
          <a:cs typeface="Calibri Light"/>
          <a:sym typeface="Calibri Light"/>
        </a:defRPr>
      </a:lvl9pPr>
    </p:titleStyle>
    <p:bodyStyle>
      <a:lvl1pPr marL="609584" marR="0" indent="-609584" algn="l" defTabSz="2438339" latinLnBrk="0">
        <a:lnSpc>
          <a:spcPct val="90000"/>
        </a:lnSpc>
        <a:spcBef>
          <a:spcPts val="2600"/>
        </a:spcBef>
        <a:spcAft>
          <a:spcPts val="0"/>
        </a:spcAft>
        <a:buClrTx/>
        <a:buSzPct val="100000"/>
        <a:buFont typeface="Arial"/>
        <a:buChar char="•"/>
        <a:tabLst/>
        <a:defRPr b="0" baseline="0" cap="none" i="0" spc="0" strike="noStrike" sz="7400" u="none">
          <a:solidFill>
            <a:srgbClr val="000000"/>
          </a:solidFill>
          <a:uFillTx/>
          <a:latin typeface="Calibri"/>
          <a:ea typeface="Calibri"/>
          <a:cs typeface="Calibri"/>
          <a:sym typeface="Calibri"/>
        </a:defRPr>
      </a:lvl1pPr>
      <a:lvl2pPr marL="1314416" marR="0" indent="-704831" algn="l" defTabSz="2438339" latinLnBrk="0">
        <a:lnSpc>
          <a:spcPct val="90000"/>
        </a:lnSpc>
        <a:spcBef>
          <a:spcPts val="2600"/>
        </a:spcBef>
        <a:spcAft>
          <a:spcPts val="0"/>
        </a:spcAft>
        <a:buClrTx/>
        <a:buSzPct val="100000"/>
        <a:buFont typeface="Arial"/>
        <a:buChar char="•"/>
        <a:tabLst/>
        <a:defRPr b="0" baseline="0" cap="none" i="0" spc="0" strike="noStrike" sz="7400" u="none">
          <a:solidFill>
            <a:srgbClr val="000000"/>
          </a:solidFill>
          <a:uFillTx/>
          <a:latin typeface="Calibri"/>
          <a:ea typeface="Calibri"/>
          <a:cs typeface="Calibri"/>
          <a:sym typeface="Calibri"/>
        </a:defRPr>
      </a:lvl2pPr>
      <a:lvl3pPr marL="2086654" marR="0" indent="-867485" algn="l" defTabSz="2438339" latinLnBrk="0">
        <a:lnSpc>
          <a:spcPct val="90000"/>
        </a:lnSpc>
        <a:spcBef>
          <a:spcPts val="2600"/>
        </a:spcBef>
        <a:spcAft>
          <a:spcPts val="0"/>
        </a:spcAft>
        <a:buClrTx/>
        <a:buSzPct val="100000"/>
        <a:buFont typeface="Arial"/>
        <a:buChar char="•"/>
        <a:tabLst/>
        <a:defRPr b="0" baseline="0" cap="none" i="0" spc="0" strike="noStrike" sz="7400" u="none">
          <a:solidFill>
            <a:srgbClr val="000000"/>
          </a:solidFill>
          <a:uFillTx/>
          <a:latin typeface="Calibri"/>
          <a:ea typeface="Calibri"/>
          <a:cs typeface="Calibri"/>
          <a:sym typeface="Calibri"/>
        </a:defRPr>
      </a:lvl3pPr>
      <a:lvl4pPr marL="2768530" marR="0" indent="-939775" algn="l" defTabSz="2438339" latinLnBrk="0">
        <a:lnSpc>
          <a:spcPct val="90000"/>
        </a:lnSpc>
        <a:spcBef>
          <a:spcPts val="2600"/>
        </a:spcBef>
        <a:spcAft>
          <a:spcPts val="0"/>
        </a:spcAft>
        <a:buClrTx/>
        <a:buSzPct val="100000"/>
        <a:buFont typeface="Arial"/>
        <a:buChar char="•"/>
        <a:tabLst/>
        <a:defRPr b="0" baseline="0" cap="none" i="0" spc="0" strike="noStrike" sz="7400" u="none">
          <a:solidFill>
            <a:srgbClr val="000000"/>
          </a:solidFill>
          <a:uFillTx/>
          <a:latin typeface="Calibri"/>
          <a:ea typeface="Calibri"/>
          <a:cs typeface="Calibri"/>
          <a:sym typeface="Calibri"/>
        </a:defRPr>
      </a:lvl4pPr>
      <a:lvl5pPr marL="3378114" marR="0" indent="-939775" algn="l" defTabSz="2438339" latinLnBrk="0">
        <a:lnSpc>
          <a:spcPct val="90000"/>
        </a:lnSpc>
        <a:spcBef>
          <a:spcPts val="2600"/>
        </a:spcBef>
        <a:spcAft>
          <a:spcPts val="0"/>
        </a:spcAft>
        <a:buClrTx/>
        <a:buSzPct val="100000"/>
        <a:buFont typeface="Arial"/>
        <a:buChar char="•"/>
        <a:tabLst/>
        <a:defRPr b="0" baseline="0" cap="none" i="0" spc="0" strike="noStrike" sz="7400" u="none">
          <a:solidFill>
            <a:srgbClr val="000000"/>
          </a:solidFill>
          <a:uFillTx/>
          <a:latin typeface="Calibri"/>
          <a:ea typeface="Calibri"/>
          <a:cs typeface="Calibri"/>
          <a:sym typeface="Calibri"/>
        </a:defRPr>
      </a:lvl5pPr>
      <a:lvl6pPr marL="3987699" marR="0" indent="-939775" algn="l" defTabSz="2438339" latinLnBrk="0">
        <a:lnSpc>
          <a:spcPct val="90000"/>
        </a:lnSpc>
        <a:spcBef>
          <a:spcPts val="2600"/>
        </a:spcBef>
        <a:spcAft>
          <a:spcPts val="0"/>
        </a:spcAft>
        <a:buClrTx/>
        <a:buSzPct val="100000"/>
        <a:buFont typeface="Arial"/>
        <a:buChar char="•"/>
        <a:tabLst/>
        <a:defRPr b="0" baseline="0" cap="none" i="0" spc="0" strike="noStrike" sz="7400" u="none">
          <a:solidFill>
            <a:srgbClr val="000000"/>
          </a:solidFill>
          <a:uFillTx/>
          <a:latin typeface="Calibri"/>
          <a:ea typeface="Calibri"/>
          <a:cs typeface="Calibri"/>
          <a:sym typeface="Calibri"/>
        </a:defRPr>
      </a:lvl6pPr>
      <a:lvl7pPr marL="4597284" marR="0" indent="-939774" algn="l" defTabSz="2438339" latinLnBrk="0">
        <a:lnSpc>
          <a:spcPct val="90000"/>
        </a:lnSpc>
        <a:spcBef>
          <a:spcPts val="2600"/>
        </a:spcBef>
        <a:spcAft>
          <a:spcPts val="0"/>
        </a:spcAft>
        <a:buClrTx/>
        <a:buSzPct val="100000"/>
        <a:buFont typeface="Arial"/>
        <a:buChar char="•"/>
        <a:tabLst/>
        <a:defRPr b="0" baseline="0" cap="none" i="0" spc="0" strike="noStrike" sz="7400" u="none">
          <a:solidFill>
            <a:srgbClr val="000000"/>
          </a:solidFill>
          <a:uFillTx/>
          <a:latin typeface="Calibri"/>
          <a:ea typeface="Calibri"/>
          <a:cs typeface="Calibri"/>
          <a:sym typeface="Calibri"/>
        </a:defRPr>
      </a:lvl7pPr>
      <a:lvl8pPr marL="5206869" marR="0" indent="-939774" algn="l" defTabSz="2438339" latinLnBrk="0">
        <a:lnSpc>
          <a:spcPct val="90000"/>
        </a:lnSpc>
        <a:spcBef>
          <a:spcPts val="2600"/>
        </a:spcBef>
        <a:spcAft>
          <a:spcPts val="0"/>
        </a:spcAft>
        <a:buClrTx/>
        <a:buSzPct val="100000"/>
        <a:buFont typeface="Arial"/>
        <a:buChar char="•"/>
        <a:tabLst/>
        <a:defRPr b="0" baseline="0" cap="none" i="0" spc="0" strike="noStrike" sz="7400" u="none">
          <a:solidFill>
            <a:srgbClr val="000000"/>
          </a:solidFill>
          <a:uFillTx/>
          <a:latin typeface="Calibri"/>
          <a:ea typeface="Calibri"/>
          <a:cs typeface="Calibri"/>
          <a:sym typeface="Calibri"/>
        </a:defRPr>
      </a:lvl8pPr>
      <a:lvl9pPr marL="5816453" marR="0" indent="-939774" algn="l" defTabSz="2438339" latinLnBrk="0">
        <a:lnSpc>
          <a:spcPct val="90000"/>
        </a:lnSpc>
        <a:spcBef>
          <a:spcPts val="2600"/>
        </a:spcBef>
        <a:spcAft>
          <a:spcPts val="0"/>
        </a:spcAft>
        <a:buClrTx/>
        <a:buSzPct val="100000"/>
        <a:buFont typeface="Arial"/>
        <a:buChar char="•"/>
        <a:tabLst/>
        <a:defRPr b="0" baseline="0" cap="none" i="0" spc="0" strike="noStrike" sz="7400" u="none">
          <a:solidFill>
            <a:srgbClr val="000000"/>
          </a:solidFill>
          <a:uFillTx/>
          <a:latin typeface="Calibri"/>
          <a:ea typeface="Calibri"/>
          <a:cs typeface="Calibri"/>
          <a:sym typeface="Calibri"/>
        </a:defRPr>
      </a:lvl9pPr>
    </p:bodyStyle>
    <p:otherStyle>
      <a:lvl1pPr marL="0" marR="0" indent="0" algn="r" defTabSz="18288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alibri"/>
        </a:defRPr>
      </a:lvl1pPr>
      <a:lvl2pPr marL="0" marR="0" indent="457200" algn="r" defTabSz="18288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alibri"/>
        </a:defRPr>
      </a:lvl2pPr>
      <a:lvl3pPr marL="0" marR="0" indent="914400" algn="r" defTabSz="18288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alibri"/>
        </a:defRPr>
      </a:lvl3pPr>
      <a:lvl4pPr marL="0" marR="0" indent="1371600" algn="r" defTabSz="18288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alibri"/>
        </a:defRPr>
      </a:lvl4pPr>
      <a:lvl5pPr marL="0" marR="0" indent="1828800" algn="r" defTabSz="18288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alibri"/>
        </a:defRPr>
      </a:lvl5pPr>
      <a:lvl6pPr marL="0" marR="0" indent="2286000" algn="r" defTabSz="18288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alibri"/>
        </a:defRPr>
      </a:lvl6pPr>
      <a:lvl7pPr marL="0" marR="0" indent="2743200" algn="r" defTabSz="18288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alibri"/>
        </a:defRPr>
      </a:lvl7pPr>
      <a:lvl8pPr marL="0" marR="0" indent="3200400" algn="r" defTabSz="18288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alibri"/>
        </a:defRPr>
      </a:lvl8pPr>
      <a:lvl9pPr marL="0" marR="0" indent="3657600" algn="r" defTabSz="18288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eg"/><Relationship Id="rId3" Type="http://schemas.openxmlformats.org/officeDocument/2006/relationships/image" Target="../media/image5.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xml"/><Relationship Id="rId3" Type="http://schemas.openxmlformats.org/officeDocument/2006/relationships/image" Target="../media/image10.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11.jpeg"/><Relationship Id="rId3" Type="http://schemas.openxmlformats.org/officeDocument/2006/relationships/image" Target="../media/image7.png"/><Relationship Id="rId4" Type="http://schemas.openxmlformats.org/officeDocument/2006/relationships/image" Target="../media/image8.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png"/><Relationship Id="rId3" Type="http://schemas.openxmlformats.org/officeDocument/2006/relationships/image" Target="../media/image9.png"/><Relationship Id="rId4" Type="http://schemas.openxmlformats.org/officeDocument/2006/relationships/image" Target="../media/image10.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12.jpeg"/><Relationship Id="rId4" Type="http://schemas.openxmlformats.org/officeDocument/2006/relationships/image" Target="../media/image11.png"/><Relationship Id="rId5" Type="http://schemas.openxmlformats.org/officeDocument/2006/relationships/image" Target="../media/image13.jpeg"/><Relationship Id="rId6" Type="http://schemas.openxmlformats.org/officeDocument/2006/relationships/image" Target="../media/image12.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1.tif"/></Relationships>

</file>

<file path=ppt/slides/_rels/slide12.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4.jpeg"/><Relationship Id="rId3" Type="http://schemas.openxmlformats.org/officeDocument/2006/relationships/image" Target="../media/image8.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15.jpeg"/><Relationship Id="rId4" Type="http://schemas.openxmlformats.org/officeDocument/2006/relationships/image" Target="../media/image13.png"/><Relationship Id="rId5" Type="http://schemas.openxmlformats.org/officeDocument/2006/relationships/image" Target="../media/image14.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15.png"/><Relationship Id="rId4" Type="http://schemas.openxmlformats.org/officeDocument/2006/relationships/image" Target="../media/image16.png"/><Relationship Id="rId5" Type="http://schemas.openxmlformats.org/officeDocument/2006/relationships/image" Target="../media/image8.png"/><Relationship Id="rId6" Type="http://schemas.openxmlformats.org/officeDocument/2006/relationships/image" Target="../media/image17.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 Id="rId3" Type="http://schemas.openxmlformats.org/officeDocument/2006/relationships/image" Target="../media/image19.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20.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 Id="rId3" Type="http://schemas.openxmlformats.org/officeDocument/2006/relationships/image" Target="../media/image21.png"/><Relationship Id="rId4" Type="http://schemas.openxmlformats.org/officeDocument/2006/relationships/image" Target="../media/image16.jpeg"/></Relationships>

</file>

<file path=ppt/slides/_rels/slide18.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 Id="rId3" Type="http://schemas.openxmlformats.org/officeDocument/2006/relationships/image" Target="../media/image22.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17.jpeg"/><Relationship Id="rId4" Type="http://schemas.openxmlformats.org/officeDocument/2006/relationships/image" Target="../media/image23.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18.jpeg"/></Relationships>

</file>

<file path=ppt/slides/_rels/slide2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18.png"/><Relationship Id="rId4" Type="http://schemas.openxmlformats.org/officeDocument/2006/relationships/image" Target="../media/image8.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24.png"/><Relationship Id="rId4" Type="http://schemas.openxmlformats.org/officeDocument/2006/relationships/image" Target="../media/image19.jpeg"/><Relationship Id="rId5" Type="http://schemas.openxmlformats.org/officeDocument/2006/relationships/image" Target="../media/image20.jpeg"/></Relationships>

</file>

<file path=ppt/slides/_rels/slide23.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3.xml"/><Relationship Id="rId3" Type="http://schemas.openxmlformats.org/officeDocument/2006/relationships/image" Target="../media/image22.png"/><Relationship Id="rId4" Type="http://schemas.openxmlformats.org/officeDocument/2006/relationships/image" Target="../media/image25.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26.png"/><Relationship Id="rId4" Type="http://schemas.openxmlformats.org/officeDocument/2006/relationships/image" Target="../media/image27.png"/><Relationship Id="rId5" Type="http://schemas.openxmlformats.org/officeDocument/2006/relationships/image" Target="../media/image28.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image" Target="../media/image21.jpeg"/><Relationship Id="rId4" Type="http://schemas.openxmlformats.org/officeDocument/2006/relationships/image" Target="../media/image22.jpeg"/><Relationship Id="rId5" Type="http://schemas.openxmlformats.org/officeDocument/2006/relationships/image" Target="../media/image23.jpeg"/></Relationships>

</file>

<file path=ppt/slides/_rels/slide2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 Id="rId3" Type="http://schemas.openxmlformats.org/officeDocument/2006/relationships/image" Target="../media/image18.png"/><Relationship Id="rId4" Type="http://schemas.openxmlformats.org/officeDocument/2006/relationships/image" Target="../media/image19.png"/><Relationship Id="rId5" Type="http://schemas.openxmlformats.org/officeDocument/2006/relationships/image" Target="../media/image29.png"/><Relationship Id="rId6" Type="http://schemas.openxmlformats.org/officeDocument/2006/relationships/image" Target="../media/image24.jpeg"/><Relationship Id="rId7" Type="http://schemas.openxmlformats.org/officeDocument/2006/relationships/image" Target="../media/image25.jpeg"/><Relationship Id="rId8" Type="http://schemas.openxmlformats.org/officeDocument/2006/relationships/image" Target="../media/image26.jpeg"/><Relationship Id="rId9" Type="http://schemas.openxmlformats.org/officeDocument/2006/relationships/image" Target="../media/image27.jpeg"/><Relationship Id="rId10" Type="http://schemas.openxmlformats.org/officeDocument/2006/relationships/image" Target="../media/image28.jpeg"/><Relationship Id="rId11" Type="http://schemas.openxmlformats.org/officeDocument/2006/relationships/image" Target="../media/image30.png"/><Relationship Id="rId12" Type="http://schemas.openxmlformats.org/officeDocument/2006/relationships/image" Target="../media/image2.tif"/><Relationship Id="rId13" Type="http://schemas.openxmlformats.org/officeDocument/2006/relationships/image" Target="../media/image31.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 Id="rId3" Type="http://schemas.openxmlformats.org/officeDocument/2006/relationships/hyperlink" Target="http://www.ASEAGlobal.com" TargetMode="External"/><Relationship Id="rId4" Type="http://schemas.openxmlformats.org/officeDocument/2006/relationships/hyperlink" Target="http://www.ASEAscience.com" TargetMode="External"/><Relationship Id="rId5" Type="http://schemas.openxmlformats.org/officeDocument/2006/relationships/image" Target="../media/image32.png"/><Relationship Id="rId6" Type="http://schemas.openxmlformats.org/officeDocument/2006/relationships/image" Target="../media/image29.jpeg"/></Relationships>

</file>

<file path=ppt/slides/_rels/slide2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 Id="rId3" Type="http://schemas.openxmlformats.org/officeDocument/2006/relationships/image" Target="../media/image33.png"/><Relationship Id="rId4" Type="http://schemas.openxmlformats.org/officeDocument/2006/relationships/image" Target="../media/image30.jpeg"/><Relationship Id="rId5" Type="http://schemas.openxmlformats.org/officeDocument/2006/relationships/image" Target="../media/image31.jpeg"/></Relationships>

</file>

<file path=ppt/slides/_rels/slide30.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20.xml"/><Relationship Id="rId3" Type="http://schemas.openxmlformats.org/officeDocument/2006/relationships/image" Target="../media/image32.jpeg"/><Relationship Id="rId4" Type="http://schemas.openxmlformats.org/officeDocument/2006/relationships/image" Target="../media/image33.jpeg"/><Relationship Id="rId5" Type="http://schemas.openxmlformats.org/officeDocument/2006/relationships/image" Target="../media/image34.jpeg"/><Relationship Id="rId6" Type="http://schemas.openxmlformats.org/officeDocument/2006/relationships/image" Target="../media/image35.jpeg"/></Relationships>

</file>

<file path=ppt/slides/_rels/slide3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 Id="rId3" Type="http://schemas.openxmlformats.org/officeDocument/2006/relationships/image" Target="../media/image36.png"/><Relationship Id="rId4" Type="http://schemas.openxmlformats.org/officeDocument/2006/relationships/image" Target="../media/image37.png"/><Relationship Id="rId5" Type="http://schemas.openxmlformats.org/officeDocument/2006/relationships/image" Target="../media/image38.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2.xml"/><Relationship Id="rId3" Type="http://schemas.openxmlformats.org/officeDocument/2006/relationships/image" Target="../media/image39.png"/><Relationship Id="rId4" Type="http://schemas.openxmlformats.org/officeDocument/2006/relationships/image" Target="../media/image40.png"/><Relationship Id="rId5" Type="http://schemas.openxmlformats.org/officeDocument/2006/relationships/image" Target="../media/image18.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3.xml"/><Relationship Id="rId3" Type="http://schemas.openxmlformats.org/officeDocument/2006/relationships/image" Target="../media/image18.png"/><Relationship Id="rId4" Type="http://schemas.openxmlformats.org/officeDocument/2006/relationships/image" Target="../media/image41.png"/><Relationship Id="rId5" Type="http://schemas.openxmlformats.org/officeDocument/2006/relationships/image" Target="../media/image33.png"/><Relationship Id="rId6" Type="http://schemas.openxmlformats.org/officeDocument/2006/relationships/image" Target="../media/image42.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4.xml"/><Relationship Id="rId3" Type="http://schemas.openxmlformats.org/officeDocument/2006/relationships/image" Target="../media/image36.jpeg"/><Relationship Id="rId4" Type="http://schemas.openxmlformats.org/officeDocument/2006/relationships/image" Target="../media/image37.jpeg"/><Relationship Id="rId5" Type="http://schemas.openxmlformats.org/officeDocument/2006/relationships/image" Target="../media/image38.jpeg"/><Relationship Id="rId6" Type="http://schemas.openxmlformats.org/officeDocument/2006/relationships/image" Target="../media/image39.jpeg"/><Relationship Id="rId7" Type="http://schemas.openxmlformats.org/officeDocument/2006/relationships/image" Target="../media/image40.jpeg"/><Relationship Id="rId8" Type="http://schemas.openxmlformats.org/officeDocument/2006/relationships/image" Target="../media/image41.jpeg"/><Relationship Id="rId9" Type="http://schemas.openxmlformats.org/officeDocument/2006/relationships/image" Target="../media/image43.png"/><Relationship Id="rId10" Type="http://schemas.openxmlformats.org/officeDocument/2006/relationships/image" Target="../media/image44.png"/><Relationship Id="rId11" Type="http://schemas.openxmlformats.org/officeDocument/2006/relationships/image" Target="../media/image45.png"/><Relationship Id="rId12" Type="http://schemas.openxmlformats.org/officeDocument/2006/relationships/image" Target="../media/image46.png"/><Relationship Id="rId13" Type="http://schemas.openxmlformats.org/officeDocument/2006/relationships/image" Target="../media/image47.png"/><Relationship Id="rId14" Type="http://schemas.openxmlformats.org/officeDocument/2006/relationships/image" Target="../media/image48.png"/><Relationship Id="rId15" Type="http://schemas.openxmlformats.org/officeDocument/2006/relationships/image" Target="../media/image49.png"/><Relationship Id="rId16" Type="http://schemas.openxmlformats.org/officeDocument/2006/relationships/image" Target="../media/image33.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5.xml"/><Relationship Id="rId3" Type="http://schemas.openxmlformats.org/officeDocument/2006/relationships/image" Target="../media/image42.jpeg"/><Relationship Id="rId4" Type="http://schemas.openxmlformats.org/officeDocument/2006/relationships/image" Target="../media/image33.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6.xml"/><Relationship Id="rId3" Type="http://schemas.openxmlformats.org/officeDocument/2006/relationships/image" Target="../media/image22.png"/><Relationship Id="rId4" Type="http://schemas.openxmlformats.org/officeDocument/2006/relationships/image" Target="../media/image43.jpeg"/></Relationships>

</file>

<file path=ppt/slides/_rels/slide3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7.xml"/><Relationship Id="rId3" Type="http://schemas.openxmlformats.org/officeDocument/2006/relationships/image" Target="../media/image50.png"/><Relationship Id="rId4" Type="http://schemas.openxmlformats.org/officeDocument/2006/relationships/image" Target="../media/image51.png"/><Relationship Id="rId5" Type="http://schemas.openxmlformats.org/officeDocument/2006/relationships/image" Target="../media/image33.png"/><Relationship Id="rId6" Type="http://schemas.openxmlformats.org/officeDocument/2006/relationships/image" Target="../media/image41.png"/></Relationships>

</file>

<file path=ppt/slides/_rels/slide3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8.xml"/><Relationship Id="rId3" Type="http://schemas.openxmlformats.org/officeDocument/2006/relationships/image" Target="../media/image3.tif"/><Relationship Id="rId4" Type="http://schemas.openxmlformats.org/officeDocument/2006/relationships/image" Target="../media/image33.png"/><Relationship Id="rId5" Type="http://schemas.openxmlformats.org/officeDocument/2006/relationships/image" Target="../media/image41.png"/></Relationships>

</file>

<file path=ppt/slides/_rels/slide3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9.xml"/><Relationship Id="rId3" Type="http://schemas.openxmlformats.org/officeDocument/2006/relationships/image" Target="../media/image18.png"/><Relationship Id="rId4" Type="http://schemas.openxmlformats.org/officeDocument/2006/relationships/image" Target="../media/image41.png"/><Relationship Id="rId5" Type="http://schemas.openxmlformats.org/officeDocument/2006/relationships/image" Target="../media/image33.png"/><Relationship Id="rId6" Type="http://schemas.openxmlformats.org/officeDocument/2006/relationships/image" Target="../media/image42.png"/></Relationships>

</file>

<file path=ppt/slides/_rels/slide4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0.xml"/><Relationship Id="rId3" Type="http://schemas.openxmlformats.org/officeDocument/2006/relationships/image" Target="../media/image44.jpeg"/></Relationships>

</file>

<file path=ppt/slides/_rels/slide4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image" Target="../media/image58.png"/><Relationship Id="rId9" Type="http://schemas.openxmlformats.org/officeDocument/2006/relationships/image" Target="../media/image59.png"/><Relationship Id="rId10" Type="http://schemas.openxmlformats.org/officeDocument/2006/relationships/image" Target="../media/image60.png"/></Relationships>

</file>

<file path=ppt/slides/_rels/slide4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1.xml"/><Relationship Id="rId3" Type="http://schemas.openxmlformats.org/officeDocument/2006/relationships/image" Target="../media/image45.jpeg"/><Relationship Id="rId4" Type="http://schemas.openxmlformats.org/officeDocument/2006/relationships/image" Target="../media/image61.png"/></Relationships>

</file>

<file path=ppt/slides/_rels/slide43.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2.xml"/><Relationship Id="rId3" Type="http://schemas.openxmlformats.org/officeDocument/2006/relationships/image" Target="../media/image62.png"/></Relationships>

</file>

<file path=ppt/slides/_rels/slide44.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3.xml"/><Relationship Id="rId3" Type="http://schemas.openxmlformats.org/officeDocument/2006/relationships/image" Target="../media/image63.png"/></Relationships>

</file>

<file path=ppt/slides/_rels/slide45.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4.xml"/><Relationship Id="rId3" Type="http://schemas.openxmlformats.org/officeDocument/2006/relationships/image" Target="../media/image46.jpeg"/><Relationship Id="rId4" Type="http://schemas.openxmlformats.org/officeDocument/2006/relationships/image" Target="../media/image47.jpeg"/></Relationships>

</file>

<file path=ppt/slides/_rels/slide46.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5.xml"/><Relationship Id="rId3" Type="http://schemas.openxmlformats.org/officeDocument/2006/relationships/image" Target="../media/image48.jpeg"/></Relationships>

</file>

<file path=ppt/slides/_rels/slide47.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6.xml"/><Relationship Id="rId3" Type="http://schemas.openxmlformats.org/officeDocument/2006/relationships/image" Target="../media/image33.png"/><Relationship Id="rId4" Type="http://schemas.openxmlformats.org/officeDocument/2006/relationships/image" Target="../media/image64.png"/><Relationship Id="rId5" Type="http://schemas.openxmlformats.org/officeDocument/2006/relationships/image" Target="../media/image49.jpeg"/><Relationship Id="rId6" Type="http://schemas.openxmlformats.org/officeDocument/2006/relationships/image" Target="../media/image65.png"/><Relationship Id="rId7" Type="http://schemas.openxmlformats.org/officeDocument/2006/relationships/image" Target="../media/image66.png"/><Relationship Id="rId8" Type="http://schemas.openxmlformats.org/officeDocument/2006/relationships/image" Target="../media/image67.png"/><Relationship Id="rId9" Type="http://schemas.openxmlformats.org/officeDocument/2006/relationships/image" Target="../media/image41.png"/><Relationship Id="rId10" Type="http://schemas.openxmlformats.org/officeDocument/2006/relationships/image" Target="../media/image68.png"/></Relationships>

</file>

<file path=ppt/slides/_rels/slide48.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hyperlink" Target="http://www.RealRedoxResults.com" TargetMode="External"/><Relationship Id="rId3" Type="http://schemas.openxmlformats.org/officeDocument/2006/relationships/image" Target="../media/image69.png"/></Relationships>

</file>

<file path=ppt/slides/_rels/slide49.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hyperlink" Target="http://www.RealRedoxResults.co" TargetMode="External"/><Relationship Id="rId3" Type="http://schemas.openxmlformats.org/officeDocument/2006/relationships/image" Target="../media/image50.jpeg"/></Relationships>

</file>

<file path=ppt/slides/_rels/slide50.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51.jpeg"/></Relationships>

</file>

<file path=ppt/slides/_rels/slide51.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70.png"/></Relationships>

</file>

<file path=ppt/slides/_rels/slide5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7.xml"/><Relationship Id="rId3" Type="http://schemas.openxmlformats.org/officeDocument/2006/relationships/image" Target="../media/image71.png"/><Relationship Id="rId4" Type="http://schemas.openxmlformats.org/officeDocument/2006/relationships/image" Target="../media/image72.png"/><Relationship Id="rId5" Type="http://schemas.openxmlformats.org/officeDocument/2006/relationships/image" Target="../media/image73.png"/><Relationship Id="rId6" Type="http://schemas.openxmlformats.org/officeDocument/2006/relationships/image" Target="../media/image74.png"/><Relationship Id="rId7" Type="http://schemas.openxmlformats.org/officeDocument/2006/relationships/image" Target="../media/image61.png"/></Relationships>

</file>

<file path=ppt/slides/_rels/slide53.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8.xml"/><Relationship Id="rId3" Type="http://schemas.openxmlformats.org/officeDocument/2006/relationships/image" Target="../media/image52.jpeg"/></Relationships>

</file>

<file path=ppt/slides/_rels/slide54.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tif"/><Relationship Id="rId3" Type="http://schemas.openxmlformats.org/officeDocument/2006/relationships/image" Target="../media/image75.png"/></Relationships>

</file>

<file path=ppt/slides/_rels/slide5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9.xml"/><Relationship Id="rId3" Type="http://schemas.openxmlformats.org/officeDocument/2006/relationships/image" Target="../media/image76.png"/></Relationships>

</file>

<file path=ppt/slides/_rels/slide56.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77.png"/></Relationships>

</file>

<file path=ppt/slides/_rels/slide57.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0.xml"/><Relationship Id="rId3" Type="http://schemas.openxmlformats.org/officeDocument/2006/relationships/image" Target="../media/image53.jpeg"/></Relationships>

</file>

<file path=ppt/slides/_rels/slide5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4.jpeg"/></Relationships>

</file>

<file path=ppt/slides/_rels/slide5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8.png"/><Relationship Id="rId3" Type="http://schemas.openxmlformats.org/officeDocument/2006/relationships/image" Target="../media/image5.jpeg"/></Relationships>

</file>

<file path=ppt/slides/_rels/slide60.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41.xml"/><Relationship Id="rId3" Type="http://schemas.openxmlformats.org/officeDocument/2006/relationships/image" Target="../media/image55.jpeg"/><Relationship Id="rId4" Type="http://schemas.openxmlformats.org/officeDocument/2006/relationships/image" Target="../media/image56.jpeg"/><Relationship Id="rId5" Type="http://schemas.openxmlformats.org/officeDocument/2006/relationships/image" Target="../media/image79.png"/></Relationships>

</file>

<file path=ppt/slides/_rels/slide6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42.xml"/><Relationship Id="rId3" Type="http://schemas.openxmlformats.org/officeDocument/2006/relationships/image" Target="../media/image80.png"/></Relationships>

</file>

<file path=ppt/slides/_rels/slide6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3.xml"/><Relationship Id="rId3" Type="http://schemas.openxmlformats.org/officeDocument/2006/relationships/image" Target="../media/image57.jpeg"/><Relationship Id="rId4" Type="http://schemas.openxmlformats.org/officeDocument/2006/relationships/image" Target="../media/image81.png"/></Relationships>

</file>

<file path=ppt/slides/_rels/slide6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4.xml"/><Relationship Id="rId3" Type="http://schemas.openxmlformats.org/officeDocument/2006/relationships/image" Target="../media/image4.jpeg"/><Relationship Id="rId4" Type="http://schemas.openxmlformats.org/officeDocument/2006/relationships/image" Target="../media/image5.jpeg"/></Relationships>

</file>

<file path=ppt/slides/_rels/slide6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5.xml"/><Relationship Id="rId3" Type="http://schemas.openxmlformats.org/officeDocument/2006/relationships/image" Target="../media/image82.png"/></Relationships>

</file>

<file path=ppt/slides/_rels/slide65.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3.png"/></Relationships>

</file>

<file path=ppt/slides/_rels/slide6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6.xml"/><Relationship Id="rId3" Type="http://schemas.openxmlformats.org/officeDocument/2006/relationships/image" Target="../media/image58.jpeg"/></Relationships>

</file>

<file path=ppt/slides/_rels/slide68.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59.jpeg"/></Relationships>

</file>

<file path=ppt/slides/_rels/slide69.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2.png"/></Relationships>

</file>

<file path=ppt/slides/_rels/slide70.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60.jpeg"/></Relationships>

</file>

<file path=ppt/slides/_rels/slide71.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60.jpeg"/></Relationships>

</file>

<file path=ppt/slides/_rels/slide72.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61.jpeg"/></Relationships>

</file>

<file path=ppt/slides/_rels/slide73.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47.xml"/><Relationship Id="rId3" Type="http://schemas.openxmlformats.org/officeDocument/2006/relationships/image" Target="../media/image16.jpeg"/></Relationships>

</file>

<file path=ppt/slides/_rels/slide74.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8.xml"/><Relationship Id="rId3" Type="http://schemas.openxmlformats.org/officeDocument/2006/relationships/image" Target="../media/image5.png"/><Relationship Id="rId4" Type="http://schemas.openxmlformats.org/officeDocument/2006/relationships/video" Target="../media/media1.m4v"/><Relationship Id="rId5" Type="http://schemas.microsoft.com/office/2007/relationships/media" Target="../media/media1.m4v"/><Relationship Id="rId6" Type="http://schemas.openxmlformats.org/officeDocument/2006/relationships/image" Target="../media/image84.png"/></Relationships>

</file>

<file path=ppt/slides/_rels/slide75.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9.xml"/><Relationship Id="rId3" Type="http://schemas.openxmlformats.org/officeDocument/2006/relationships/image" Target="../media/image85.png"/></Relationships>

</file>

<file path=ppt/slides/_rels/slide7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0.xml"/><Relationship Id="rId3" Type="http://schemas.openxmlformats.org/officeDocument/2006/relationships/image" Target="../media/image62.jpeg"/><Relationship Id="rId4" Type="http://schemas.openxmlformats.org/officeDocument/2006/relationships/image" Target="../media/image63.jpeg"/><Relationship Id="rId5" Type="http://schemas.openxmlformats.org/officeDocument/2006/relationships/image" Target="../media/image64.jpeg"/><Relationship Id="rId6" Type="http://schemas.openxmlformats.org/officeDocument/2006/relationships/image" Target="../media/image65.jpeg"/><Relationship Id="rId7" Type="http://schemas.openxmlformats.org/officeDocument/2006/relationships/image" Target="../media/image86.png"/><Relationship Id="rId8" Type="http://schemas.openxmlformats.org/officeDocument/2006/relationships/image" Target="../media/image87.png"/></Relationships>

</file>

<file path=ppt/slides/_rels/slide77.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1.xml"/><Relationship Id="rId3" Type="http://schemas.openxmlformats.org/officeDocument/2006/relationships/image" Target="../media/image88.png"/><Relationship Id="rId4" Type="http://schemas.openxmlformats.org/officeDocument/2006/relationships/image" Target="../media/image28.jpeg"/></Relationships>

</file>

<file path=ppt/slides/_rels/slide7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2.xml"/><Relationship Id="rId3" Type="http://schemas.openxmlformats.org/officeDocument/2006/relationships/image" Target="../media/image89.png"/><Relationship Id="rId4" Type="http://schemas.openxmlformats.org/officeDocument/2006/relationships/chart" Target="../charts/chart1.xml"/><Relationship Id="rId5" Type="http://schemas.openxmlformats.org/officeDocument/2006/relationships/image" Target="../media/image90.png"/><Relationship Id="rId6" Type="http://schemas.openxmlformats.org/officeDocument/2006/relationships/image" Target="../media/image91.png"/><Relationship Id="rId7" Type="http://schemas.openxmlformats.org/officeDocument/2006/relationships/image" Target="../media/image92.png"/><Relationship Id="rId8" Type="http://schemas.openxmlformats.org/officeDocument/2006/relationships/image" Target="../media/image93.png"/><Relationship Id="rId9" Type="http://schemas.openxmlformats.org/officeDocument/2006/relationships/image" Target="../media/image94.png"/><Relationship Id="rId10" Type="http://schemas.openxmlformats.org/officeDocument/2006/relationships/image" Target="../media/image95.png"/><Relationship Id="rId11" Type="http://schemas.openxmlformats.org/officeDocument/2006/relationships/image" Target="../media/image28.jpeg"/></Relationships>

</file>

<file path=ppt/slides/_rels/slide79.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3.xml"/><Relationship Id="rId3" Type="http://schemas.openxmlformats.org/officeDocument/2006/relationships/image" Target="../media/image96.png"/><Relationship Id="rId4" Type="http://schemas.openxmlformats.org/officeDocument/2006/relationships/image" Target="../media/image97.png"/><Relationship Id="rId5" Type="http://schemas.openxmlformats.org/officeDocument/2006/relationships/image" Target="../media/image28.jpeg"/></Relationships>

</file>

<file path=ppt/slides/_rels/slide8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4.xml"/><Relationship Id="rId3" Type="http://schemas.openxmlformats.org/officeDocument/2006/relationships/image" Target="../media/image98.png"/><Relationship Id="rId4" Type="http://schemas.openxmlformats.org/officeDocument/2006/relationships/image" Target="../media/image29.png"/><Relationship Id="rId5" Type="http://schemas.openxmlformats.org/officeDocument/2006/relationships/image" Target="../media/image99.png"/></Relationships>

</file>

<file path=ppt/slides/_rels/slide8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5.xml"/><Relationship Id="rId3" Type="http://schemas.openxmlformats.org/officeDocument/2006/relationships/image" Target="../media/image100.png"/><Relationship Id="rId4" Type="http://schemas.openxmlformats.org/officeDocument/2006/relationships/image" Target="../media/image66.jpeg"/></Relationships>

</file>

<file path=ppt/slides/_rels/slide8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6.xml"/><Relationship Id="rId3" Type="http://schemas.openxmlformats.org/officeDocument/2006/relationships/image" Target="../media/image5.tif"/><Relationship Id="rId4" Type="http://schemas.openxmlformats.org/officeDocument/2006/relationships/image" Target="../media/image1.tif"/><Relationship Id="rId5" Type="http://schemas.openxmlformats.org/officeDocument/2006/relationships/image" Target="../media/image101.png"/></Relationships>

</file>

<file path=ppt/slides/_rels/slide83.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7.xml"/><Relationship Id="rId3" Type="http://schemas.openxmlformats.org/officeDocument/2006/relationships/image" Target="../media/image102.png"/></Relationships>

</file>

<file path=ppt/slides/_rels/slide8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8.xml"/><Relationship Id="rId3" Type="http://schemas.openxmlformats.org/officeDocument/2006/relationships/image" Target="../media/image67.jpeg"/></Relationships>

</file>

<file path=ppt/slides/_rels/slide8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9.xml"/><Relationship Id="rId3" Type="http://schemas.openxmlformats.org/officeDocument/2006/relationships/image" Target="../media/image103.png"/><Relationship Id="rId4" Type="http://schemas.openxmlformats.org/officeDocument/2006/relationships/image" Target="../media/image5.jpeg"/><Relationship Id="rId5" Type="http://schemas.openxmlformats.org/officeDocument/2006/relationships/image" Target="../media/image104.png"/></Relationships>

</file>

<file path=ppt/slides/_rels/slide8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0.xml"/><Relationship Id="rId3" Type="http://schemas.openxmlformats.org/officeDocument/2006/relationships/image" Target="../media/image105.png"/><Relationship Id="rId4" Type="http://schemas.openxmlformats.org/officeDocument/2006/relationships/image" Target="../media/image68.jpeg"/><Relationship Id="rId5" Type="http://schemas.openxmlformats.org/officeDocument/2006/relationships/image" Target="../media/image106.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2151C0"/>
            </a:gs>
            <a:gs pos="100000">
              <a:srgbClr val="4192E3"/>
            </a:gs>
          </a:gsLst>
          <a:lin ang="5400000" scaled="0"/>
        </a:gradFill>
      </p:bgPr>
    </p:bg>
    <p:spTree>
      <p:nvGrpSpPr>
        <p:cNvPr id="1" name=""/>
        <p:cNvGrpSpPr/>
        <p:nvPr/>
      </p:nvGrpSpPr>
      <p:grpSpPr>
        <a:xfrm>
          <a:off x="0" y="0"/>
          <a:ext cx="0" cy="0"/>
          <a:chOff x="0" y="0"/>
          <a:chExt cx="0" cy="0"/>
        </a:xfrm>
      </p:grpSpPr>
      <p:pic>
        <p:nvPicPr>
          <p:cNvPr id="161" name="world hads globe.jpg" descr="world hads globe.jpg"/>
          <p:cNvPicPr>
            <a:picLocks noChangeAspect="1"/>
          </p:cNvPicPr>
          <p:nvPr/>
        </p:nvPicPr>
        <p:blipFill>
          <a:blip r:embed="rId2">
            <a:extLst/>
          </a:blip>
          <a:stretch>
            <a:fillRect/>
          </a:stretch>
        </p:blipFill>
        <p:spPr>
          <a:xfrm>
            <a:off x="6847036" y="2868603"/>
            <a:ext cx="10689928" cy="10325959"/>
          </a:xfrm>
          <a:prstGeom prst="rect">
            <a:avLst/>
          </a:prstGeom>
          <a:ln w="12700">
            <a:miter lim="400000"/>
          </a:ln>
        </p:spPr>
      </p:pic>
      <p:pic>
        <p:nvPicPr>
          <p:cNvPr id="162" name="ASEA REDOX Bottle.jpg" descr="ASEA REDOX Bottle.jpg"/>
          <p:cNvPicPr>
            <a:picLocks noChangeAspect="1"/>
          </p:cNvPicPr>
          <p:nvPr/>
        </p:nvPicPr>
        <p:blipFill>
          <a:blip r:embed="rId3">
            <a:extLst/>
          </a:blip>
          <a:srcRect l="3924" t="1824" r="4256" b="12946"/>
          <a:stretch>
            <a:fillRect/>
          </a:stretch>
        </p:blipFill>
        <p:spPr>
          <a:xfrm>
            <a:off x="2476683" y="4462540"/>
            <a:ext cx="3041972" cy="8804155"/>
          </a:xfrm>
          <a:custGeom>
            <a:avLst/>
            <a:gdLst/>
            <a:ahLst/>
            <a:cxnLst>
              <a:cxn ang="0">
                <a:pos x="wd2" y="hd2"/>
              </a:cxn>
              <a:cxn ang="5400000">
                <a:pos x="wd2" y="hd2"/>
              </a:cxn>
              <a:cxn ang="10800000">
                <a:pos x="wd2" y="hd2"/>
              </a:cxn>
              <a:cxn ang="16200000">
                <a:pos x="wd2" y="hd2"/>
              </a:cxn>
            </a:cxnLst>
            <a:rect l="0" t="0" r="r" b="b"/>
            <a:pathLst>
              <a:path w="21387" h="21554" fill="norm" stroke="1" extrusionOk="0">
                <a:moveTo>
                  <a:pt x="10412" y="1"/>
                </a:moveTo>
                <a:cubicBezTo>
                  <a:pt x="10796" y="2"/>
                  <a:pt x="11178" y="4"/>
                  <a:pt x="11550" y="8"/>
                </a:cubicBezTo>
                <a:cubicBezTo>
                  <a:pt x="11686" y="11"/>
                  <a:pt x="11824" y="14"/>
                  <a:pt x="11958" y="18"/>
                </a:cubicBezTo>
                <a:cubicBezTo>
                  <a:pt x="13139" y="57"/>
                  <a:pt x="14313" y="116"/>
                  <a:pt x="14565" y="150"/>
                </a:cubicBezTo>
                <a:cubicBezTo>
                  <a:pt x="15106" y="222"/>
                  <a:pt x="15090" y="144"/>
                  <a:pt x="15029" y="2531"/>
                </a:cubicBezTo>
                <a:cubicBezTo>
                  <a:pt x="14980" y="4463"/>
                  <a:pt x="14914" y="4395"/>
                  <a:pt x="17642" y="5187"/>
                </a:cubicBezTo>
                <a:cubicBezTo>
                  <a:pt x="19722" y="5790"/>
                  <a:pt x="20252" y="6004"/>
                  <a:pt x="20944" y="6522"/>
                </a:cubicBezTo>
                <a:cubicBezTo>
                  <a:pt x="21404" y="6866"/>
                  <a:pt x="21414" y="6897"/>
                  <a:pt x="21369" y="7917"/>
                </a:cubicBezTo>
                <a:cubicBezTo>
                  <a:pt x="21344" y="8491"/>
                  <a:pt x="21202" y="9955"/>
                  <a:pt x="21053" y="11171"/>
                </a:cubicBezTo>
                <a:cubicBezTo>
                  <a:pt x="20652" y="14462"/>
                  <a:pt x="20549" y="17265"/>
                  <a:pt x="20788" y="18413"/>
                </a:cubicBezTo>
                <a:cubicBezTo>
                  <a:pt x="21217" y="20476"/>
                  <a:pt x="21219" y="20662"/>
                  <a:pt x="20810" y="20888"/>
                </a:cubicBezTo>
                <a:cubicBezTo>
                  <a:pt x="20362" y="21136"/>
                  <a:pt x="19309" y="21309"/>
                  <a:pt x="17494" y="21433"/>
                </a:cubicBezTo>
                <a:cubicBezTo>
                  <a:pt x="15927" y="21540"/>
                  <a:pt x="5986" y="21599"/>
                  <a:pt x="4198" y="21512"/>
                </a:cubicBezTo>
                <a:cubicBezTo>
                  <a:pt x="2671" y="21438"/>
                  <a:pt x="1328" y="21293"/>
                  <a:pt x="791" y="21145"/>
                </a:cubicBezTo>
                <a:cubicBezTo>
                  <a:pt x="-129" y="20892"/>
                  <a:pt x="-186" y="20579"/>
                  <a:pt x="310" y="18475"/>
                </a:cubicBezTo>
                <a:cubicBezTo>
                  <a:pt x="550" y="17457"/>
                  <a:pt x="521" y="15257"/>
                  <a:pt x="211" y="11132"/>
                </a:cubicBezTo>
                <a:cubicBezTo>
                  <a:pt x="-47" y="7697"/>
                  <a:pt x="-46" y="7379"/>
                  <a:pt x="217" y="7019"/>
                </a:cubicBezTo>
                <a:cubicBezTo>
                  <a:pt x="938" y="6032"/>
                  <a:pt x="2275" y="5401"/>
                  <a:pt x="5113" y="4709"/>
                </a:cubicBezTo>
                <a:cubicBezTo>
                  <a:pt x="5648" y="4579"/>
                  <a:pt x="5965" y="4500"/>
                  <a:pt x="6140" y="4309"/>
                </a:cubicBezTo>
                <a:lnTo>
                  <a:pt x="6318" y="4235"/>
                </a:lnTo>
                <a:lnTo>
                  <a:pt x="6299" y="3930"/>
                </a:lnTo>
                <a:cubicBezTo>
                  <a:pt x="6355" y="3594"/>
                  <a:pt x="6309" y="3074"/>
                  <a:pt x="6225" y="2189"/>
                </a:cubicBezTo>
                <a:cubicBezTo>
                  <a:pt x="6067" y="529"/>
                  <a:pt x="6078" y="254"/>
                  <a:pt x="6298" y="177"/>
                </a:cubicBezTo>
                <a:cubicBezTo>
                  <a:pt x="6516" y="101"/>
                  <a:pt x="7268" y="44"/>
                  <a:pt x="8250" y="13"/>
                </a:cubicBezTo>
                <a:cubicBezTo>
                  <a:pt x="8897" y="4"/>
                  <a:pt x="9642" y="-1"/>
                  <a:pt x="10412" y="1"/>
                </a:cubicBezTo>
                <a:close/>
              </a:path>
            </a:pathLst>
          </a:custGeom>
          <a:ln w="12700">
            <a:miter lim="400000"/>
          </a:ln>
        </p:spPr>
      </p:pic>
      <p:pic>
        <p:nvPicPr>
          <p:cNvPr id="163" name="ASEA REDOX Bottle.jpg" descr="ASEA REDOX Bottle.jpg"/>
          <p:cNvPicPr>
            <a:picLocks noChangeAspect="1"/>
          </p:cNvPicPr>
          <p:nvPr/>
        </p:nvPicPr>
        <p:blipFill>
          <a:blip r:embed="rId3">
            <a:extLst/>
          </a:blip>
          <a:srcRect l="3535" t="1821" r="4222" b="12847"/>
          <a:stretch>
            <a:fillRect/>
          </a:stretch>
        </p:blipFill>
        <p:spPr>
          <a:xfrm>
            <a:off x="19255327" y="4159052"/>
            <a:ext cx="3056001" cy="8814624"/>
          </a:xfrm>
          <a:custGeom>
            <a:avLst/>
            <a:gdLst/>
            <a:ahLst/>
            <a:cxnLst>
              <a:cxn ang="0">
                <a:pos x="wd2" y="hd2"/>
              </a:cxn>
              <a:cxn ang="5400000">
                <a:pos x="wd2" y="hd2"/>
              </a:cxn>
              <a:cxn ang="10800000">
                <a:pos x="wd2" y="hd2"/>
              </a:cxn>
              <a:cxn ang="16200000">
                <a:pos x="wd2" y="hd2"/>
              </a:cxn>
            </a:cxnLst>
            <a:rect l="0" t="0" r="r" b="b"/>
            <a:pathLst>
              <a:path w="21413" h="21572" fill="norm" stroke="1" extrusionOk="0">
                <a:moveTo>
                  <a:pt x="10783" y="1"/>
                </a:moveTo>
                <a:cubicBezTo>
                  <a:pt x="11818" y="4"/>
                  <a:pt x="12833" y="21"/>
                  <a:pt x="13537" y="51"/>
                </a:cubicBezTo>
                <a:cubicBezTo>
                  <a:pt x="15336" y="129"/>
                  <a:pt x="15292" y="92"/>
                  <a:pt x="15217" y="1500"/>
                </a:cubicBezTo>
                <a:cubicBezTo>
                  <a:pt x="15182" y="2160"/>
                  <a:pt x="15172" y="3048"/>
                  <a:pt x="15195" y="3473"/>
                </a:cubicBezTo>
                <a:cubicBezTo>
                  <a:pt x="15235" y="4204"/>
                  <a:pt x="15263" y="4260"/>
                  <a:pt x="15716" y="4493"/>
                </a:cubicBezTo>
                <a:cubicBezTo>
                  <a:pt x="15980" y="4628"/>
                  <a:pt x="16904" y="4945"/>
                  <a:pt x="17768" y="5197"/>
                </a:cubicBezTo>
                <a:cubicBezTo>
                  <a:pt x="19712" y="5763"/>
                  <a:pt x="20397" y="6035"/>
                  <a:pt x="20979" y="6471"/>
                </a:cubicBezTo>
                <a:cubicBezTo>
                  <a:pt x="21423" y="6804"/>
                  <a:pt x="21432" y="6837"/>
                  <a:pt x="21404" y="8008"/>
                </a:cubicBezTo>
                <a:cubicBezTo>
                  <a:pt x="21388" y="8666"/>
                  <a:pt x="21203" y="10640"/>
                  <a:pt x="20992" y="12395"/>
                </a:cubicBezTo>
                <a:cubicBezTo>
                  <a:pt x="20591" y="15722"/>
                  <a:pt x="20600" y="17731"/>
                  <a:pt x="21022" y="19268"/>
                </a:cubicBezTo>
                <a:cubicBezTo>
                  <a:pt x="21385" y="20590"/>
                  <a:pt x="21269" y="20876"/>
                  <a:pt x="20265" y="21128"/>
                </a:cubicBezTo>
                <a:cubicBezTo>
                  <a:pt x="20171" y="21152"/>
                  <a:pt x="20110" y="21169"/>
                  <a:pt x="20076" y="21187"/>
                </a:cubicBezTo>
                <a:lnTo>
                  <a:pt x="19129" y="21297"/>
                </a:lnTo>
                <a:cubicBezTo>
                  <a:pt x="18476" y="21373"/>
                  <a:pt x="17196" y="21467"/>
                  <a:pt x="16284" y="21506"/>
                </a:cubicBezTo>
                <a:cubicBezTo>
                  <a:pt x="14224" y="21594"/>
                  <a:pt x="5835" y="21595"/>
                  <a:pt x="4066" y="21508"/>
                </a:cubicBezTo>
                <a:cubicBezTo>
                  <a:pt x="2623" y="21437"/>
                  <a:pt x="1163" y="21286"/>
                  <a:pt x="996" y="21191"/>
                </a:cubicBezTo>
                <a:cubicBezTo>
                  <a:pt x="981" y="21182"/>
                  <a:pt x="958" y="21178"/>
                  <a:pt x="929" y="21177"/>
                </a:cubicBezTo>
                <a:cubicBezTo>
                  <a:pt x="892" y="21160"/>
                  <a:pt x="848" y="21141"/>
                  <a:pt x="787" y="21118"/>
                </a:cubicBezTo>
                <a:cubicBezTo>
                  <a:pt x="-83" y="20781"/>
                  <a:pt x="-168" y="20477"/>
                  <a:pt x="222" y="19083"/>
                </a:cubicBezTo>
                <a:cubicBezTo>
                  <a:pt x="555" y="17896"/>
                  <a:pt x="563" y="15024"/>
                  <a:pt x="247" y="10677"/>
                </a:cubicBezTo>
                <a:cubicBezTo>
                  <a:pt x="27" y="7649"/>
                  <a:pt x="31" y="7330"/>
                  <a:pt x="289" y="6977"/>
                </a:cubicBezTo>
                <a:cubicBezTo>
                  <a:pt x="886" y="6162"/>
                  <a:pt x="2249" y="5448"/>
                  <a:pt x="4070" y="4995"/>
                </a:cubicBezTo>
                <a:cubicBezTo>
                  <a:pt x="4670" y="4847"/>
                  <a:pt x="5437" y="4629"/>
                  <a:pt x="5775" y="4511"/>
                </a:cubicBezTo>
                <a:lnTo>
                  <a:pt x="6389" y="4297"/>
                </a:lnTo>
                <a:lnTo>
                  <a:pt x="6268" y="2231"/>
                </a:lnTo>
                <a:lnTo>
                  <a:pt x="6148" y="165"/>
                </a:lnTo>
                <a:lnTo>
                  <a:pt x="6808" y="83"/>
                </a:lnTo>
                <a:cubicBezTo>
                  <a:pt x="7282" y="24"/>
                  <a:pt x="9059" y="-5"/>
                  <a:pt x="10783" y="1"/>
                </a:cubicBezTo>
                <a:close/>
              </a:path>
            </a:pathLst>
          </a:custGeom>
          <a:ln w="12700">
            <a:miter lim="400000"/>
          </a:ln>
        </p:spPr>
      </p:pic>
      <p:sp>
        <p:nvSpPr>
          <p:cNvPr id="164" name="DISCOVER ASEA"/>
          <p:cNvSpPr txBox="1"/>
          <p:nvPr/>
        </p:nvSpPr>
        <p:spPr>
          <a:xfrm>
            <a:off x="6063292" y="668999"/>
            <a:ext cx="11746714" cy="182881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11200">
                <a:solidFill>
                  <a:srgbClr val="FFFFFF"/>
                </a:solidFill>
              </a:defRPr>
            </a:lvl1pPr>
          </a:lstStyle>
          <a:p>
            <a:pPr/>
            <a:r>
              <a:t>DISCOVER ASEA</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6" name="iu.jpeg" descr="iu.jpeg"/>
          <p:cNvPicPr>
            <a:picLocks noChangeAspect="1"/>
          </p:cNvPicPr>
          <p:nvPr/>
        </p:nvPicPr>
        <p:blipFill>
          <a:blip r:embed="rId2">
            <a:extLst/>
          </a:blip>
          <a:stretch>
            <a:fillRect/>
          </a:stretch>
        </p:blipFill>
        <p:spPr>
          <a:xfrm>
            <a:off x="4697446" y="3282216"/>
            <a:ext cx="14989108" cy="8411610"/>
          </a:xfrm>
          <a:prstGeom prst="rect">
            <a:avLst/>
          </a:prstGeom>
          <a:ln w="25400">
            <a:miter lim="400000"/>
          </a:ln>
          <a:effectLst>
            <a:outerShdw sx="100000" sy="100000" kx="0" ky="0" algn="b" rotWithShape="0" blurRad="355600" dist="177800" dir="5400000">
              <a:srgbClr val="000000">
                <a:alpha val="70000"/>
              </a:srgbClr>
            </a:outerShdw>
          </a:effectLst>
        </p:spPr>
      </p:pic>
      <p:sp>
        <p:nvSpPr>
          <p:cNvPr id="167" name="Welcome Health Seekers"/>
          <p:cNvSpPr txBox="1"/>
          <p:nvPr>
            <p:ph type="title" idx="4294967295"/>
          </p:nvPr>
        </p:nvSpPr>
        <p:spPr>
          <a:xfrm>
            <a:off x="3429491" y="438175"/>
            <a:ext cx="17525018" cy="2632075"/>
          </a:xfrm>
          <a:prstGeom prst="rect">
            <a:avLst/>
          </a:prstGeom>
        </p:spPr>
        <p:txBody>
          <a:bodyPr anchor="t"/>
          <a:lstStyle>
            <a:lvl1pPr algn="ctr" defTabSz="642937">
              <a:lnSpc>
                <a:spcPct val="100000"/>
              </a:lnSpc>
              <a:defRPr sz="11200">
                <a:latin typeface="Helvetica Neue"/>
                <a:ea typeface="Helvetica Neue"/>
                <a:cs typeface="Helvetica Neue"/>
                <a:sym typeface="Helvetica Neue"/>
              </a:defRPr>
            </a:lvl1pPr>
          </a:lstStyle>
          <a:p>
            <a:pPr/>
            <a:r>
              <a:t>Welcome Health Seekers</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9" name="iu.jpeg" descr="iu.jpeg"/>
          <p:cNvPicPr>
            <a:picLocks noChangeAspect="1"/>
          </p:cNvPicPr>
          <p:nvPr/>
        </p:nvPicPr>
        <p:blipFill>
          <a:blip r:embed="rId2">
            <a:extLst/>
          </a:blip>
          <a:stretch>
            <a:fillRect/>
          </a:stretch>
        </p:blipFill>
        <p:spPr>
          <a:xfrm>
            <a:off x="4542874" y="2771068"/>
            <a:ext cx="15298252" cy="10054417"/>
          </a:xfrm>
          <a:prstGeom prst="rect">
            <a:avLst/>
          </a:prstGeom>
          <a:ln w="25400">
            <a:miter lim="400000"/>
          </a:ln>
          <a:effectLst>
            <a:outerShdw sx="100000" sy="100000" kx="0" ky="0" algn="b" rotWithShape="0" blurRad="355600" dist="177800" dir="5400000">
              <a:srgbClr val="000000">
                <a:alpha val="70000"/>
              </a:srgbClr>
            </a:outerShdw>
          </a:effectLst>
        </p:spPr>
      </p:pic>
      <p:sp>
        <p:nvSpPr>
          <p:cNvPr id="170" name="Welcome Athletes"/>
          <p:cNvSpPr txBox="1"/>
          <p:nvPr>
            <p:ph type="title" idx="4294967295"/>
          </p:nvPr>
        </p:nvSpPr>
        <p:spPr>
          <a:xfrm>
            <a:off x="4419600" y="296408"/>
            <a:ext cx="15544800" cy="2632075"/>
          </a:xfrm>
          <a:prstGeom prst="rect">
            <a:avLst/>
          </a:prstGeom>
        </p:spPr>
        <p:txBody>
          <a:bodyPr anchor="t"/>
          <a:lstStyle>
            <a:lvl1pPr algn="ctr" defTabSz="642937">
              <a:lnSpc>
                <a:spcPct val="100000"/>
              </a:lnSpc>
              <a:defRPr sz="11200">
                <a:latin typeface="Helvetica Neue"/>
                <a:ea typeface="Helvetica Neue"/>
                <a:cs typeface="Helvetica Neue"/>
                <a:sym typeface="Helvetica Neue"/>
              </a:defRPr>
            </a:lvl1pPr>
          </a:lstStyle>
          <a:p>
            <a:pPr/>
            <a:r>
              <a:t>Welcome Athletes</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2" name="Welcome Anti-Agers"/>
          <p:cNvSpPr txBox="1"/>
          <p:nvPr>
            <p:ph type="title" idx="4294967295"/>
          </p:nvPr>
        </p:nvSpPr>
        <p:spPr>
          <a:xfrm>
            <a:off x="4419600" y="438175"/>
            <a:ext cx="15544800" cy="2632075"/>
          </a:xfrm>
          <a:prstGeom prst="rect">
            <a:avLst/>
          </a:prstGeom>
        </p:spPr>
        <p:txBody>
          <a:bodyPr anchor="t"/>
          <a:lstStyle>
            <a:lvl1pPr algn="ctr" defTabSz="642937">
              <a:lnSpc>
                <a:spcPct val="100000"/>
              </a:lnSpc>
              <a:defRPr sz="11200">
                <a:latin typeface="Helvetica Neue"/>
                <a:ea typeface="Helvetica Neue"/>
                <a:cs typeface="Helvetica Neue"/>
                <a:sym typeface="Helvetica Neue"/>
              </a:defRPr>
            </a:lvl1pPr>
          </a:lstStyle>
          <a:p>
            <a:pPr/>
            <a:r>
              <a:t>Welcome Anti-Agers</a:t>
            </a:r>
          </a:p>
        </p:txBody>
      </p:sp>
      <p:pic>
        <p:nvPicPr>
          <p:cNvPr id="173" name="bigstock-black-of-smiling-mature-wom-432996794.jpg" descr="bigstock-black-of-smiling-mature-wom-432996794.jpg"/>
          <p:cNvPicPr>
            <a:picLocks noChangeAspect="1"/>
          </p:cNvPicPr>
          <p:nvPr/>
        </p:nvPicPr>
        <p:blipFill>
          <a:blip r:embed="rId2">
            <a:extLst/>
          </a:blip>
          <a:stretch>
            <a:fillRect/>
          </a:stretch>
        </p:blipFill>
        <p:spPr>
          <a:xfrm>
            <a:off x="3892867" y="2145562"/>
            <a:ext cx="16598266" cy="11068969"/>
          </a:xfrm>
          <a:prstGeom prst="rect">
            <a:avLst/>
          </a:prstGeom>
          <a:ln w="25400">
            <a:miter lim="400000"/>
          </a:ln>
          <a:effectLst>
            <a:outerShdw sx="100000" sy="100000" kx="0" ky="0" algn="b" rotWithShape="0" blurRad="355600" dist="177800" dir="5400000">
              <a:srgbClr val="000000">
                <a:alpha val="70000"/>
              </a:srgbClr>
            </a:outerShdw>
          </a:effectLst>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Welcome Healthy People…"/>
          <p:cNvSpPr txBox="1"/>
          <p:nvPr>
            <p:ph type="title" idx="4294967295"/>
          </p:nvPr>
        </p:nvSpPr>
        <p:spPr>
          <a:xfrm>
            <a:off x="3604581" y="296481"/>
            <a:ext cx="17174838" cy="4276725"/>
          </a:xfrm>
          <a:prstGeom prst="rect">
            <a:avLst/>
          </a:prstGeom>
        </p:spPr>
        <p:txBody>
          <a:bodyPr anchor="t"/>
          <a:lstStyle/>
          <a:p>
            <a:pPr algn="ctr" defTabSz="642937">
              <a:lnSpc>
                <a:spcPct val="100000"/>
              </a:lnSpc>
              <a:defRPr sz="10700">
                <a:latin typeface="Helvetica Neue"/>
                <a:ea typeface="Helvetica Neue"/>
                <a:cs typeface="Helvetica Neue"/>
                <a:sym typeface="Helvetica Neue"/>
              </a:defRPr>
            </a:pPr>
            <a:r>
              <a:t>Welcome Healthy People</a:t>
            </a:r>
          </a:p>
          <a:p>
            <a:pPr algn="ctr" defTabSz="642937">
              <a:lnSpc>
                <a:spcPct val="100000"/>
              </a:lnSpc>
              <a:defRPr i="1" sz="10700">
                <a:latin typeface="Helvetica Neue"/>
                <a:ea typeface="Helvetica Neue"/>
                <a:cs typeface="Helvetica Neue"/>
                <a:sym typeface="Helvetica Neue"/>
              </a:defRPr>
            </a:pPr>
            <a:r>
              <a:t>who choose to stay healthy!</a:t>
            </a:r>
          </a:p>
        </p:txBody>
      </p:sp>
      <p:pic>
        <p:nvPicPr>
          <p:cNvPr id="176" name="1140x655-diverse-group-832125663.jpg" descr="1140x655-diverse-group-832125663.jpg"/>
          <p:cNvPicPr>
            <a:picLocks noChangeAspect="1"/>
          </p:cNvPicPr>
          <p:nvPr/>
        </p:nvPicPr>
        <p:blipFill>
          <a:blip r:embed="rId2">
            <a:extLst/>
          </a:blip>
          <a:stretch>
            <a:fillRect/>
          </a:stretch>
        </p:blipFill>
        <p:spPr>
          <a:xfrm>
            <a:off x="4952999" y="3836854"/>
            <a:ext cx="14478001" cy="8318501"/>
          </a:xfrm>
          <a:prstGeom prst="rect">
            <a:avLst/>
          </a:prstGeom>
          <a:ln w="25400">
            <a:miter lim="400000"/>
          </a:ln>
          <a:effectLst>
            <a:outerShdw sx="100000" sy="100000" kx="0" ky="0" algn="b" rotWithShape="0" blurRad="355600" dist="177800" dir="5400000">
              <a:srgbClr val="000000">
                <a:alpha val="70000"/>
              </a:srgbClr>
            </a:outerShdw>
          </a:effectLst>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8" name="iu.jpeg" descr="iu.jpeg"/>
          <p:cNvPicPr>
            <a:picLocks noChangeAspect="1"/>
          </p:cNvPicPr>
          <p:nvPr/>
        </p:nvPicPr>
        <p:blipFill>
          <a:blip r:embed="rId3">
            <a:extLst/>
          </a:blip>
          <a:stretch>
            <a:fillRect/>
          </a:stretch>
        </p:blipFill>
        <p:spPr>
          <a:xfrm>
            <a:off x="6718627" y="4542845"/>
            <a:ext cx="10946746" cy="7591674"/>
          </a:xfrm>
          <a:prstGeom prst="rect">
            <a:avLst/>
          </a:prstGeom>
          <a:ln w="25400">
            <a:miter lim="400000"/>
          </a:ln>
          <a:effectLst>
            <a:outerShdw sx="100000" sy="100000" kx="0" ky="0" algn="b" rotWithShape="0" blurRad="355600" dist="177800" dir="5400000">
              <a:srgbClr val="000000">
                <a:alpha val="70000"/>
              </a:srgbClr>
            </a:outerShdw>
          </a:effectLst>
        </p:spPr>
      </p:pic>
      <p:sp>
        <p:nvSpPr>
          <p:cNvPr id="179" name="Thank the person who invited you"/>
          <p:cNvSpPr txBox="1"/>
          <p:nvPr>
            <p:ph type="title"/>
          </p:nvPr>
        </p:nvSpPr>
        <p:spPr>
          <a:xfrm>
            <a:off x="4833937" y="-252308"/>
            <a:ext cx="14716126" cy="4643438"/>
          </a:xfrm>
          <a:prstGeom prst="rect">
            <a:avLst/>
          </a:prstGeom>
        </p:spPr>
        <p:txBody>
          <a:bodyPr/>
          <a:lstStyle>
            <a:lvl1pPr>
              <a:defRPr sz="9400">
                <a:latin typeface="Lucida Grande"/>
                <a:ea typeface="Lucida Grande"/>
                <a:cs typeface="Lucida Grande"/>
                <a:sym typeface="Lucida Grande"/>
              </a:defRPr>
            </a:lvl1pPr>
          </a:lstStyle>
          <a:p>
            <a:pPr/>
            <a:r>
              <a:t>Thank the person who invited you</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3" name="image82.jpg" descr="image82.jpg"/>
          <p:cNvPicPr>
            <a:picLocks noChangeAspect="1"/>
          </p:cNvPicPr>
          <p:nvPr/>
        </p:nvPicPr>
        <p:blipFill>
          <a:blip r:embed="rId2">
            <a:extLst/>
          </a:blip>
          <a:srcRect l="10530" t="8575" r="10921" b="8191"/>
          <a:stretch>
            <a:fillRect/>
          </a:stretch>
        </p:blipFill>
        <p:spPr>
          <a:xfrm>
            <a:off x="13362269" y="2710384"/>
            <a:ext cx="8460169" cy="8964777"/>
          </a:xfrm>
          <a:custGeom>
            <a:avLst/>
            <a:gdLst/>
            <a:ahLst/>
            <a:cxnLst>
              <a:cxn ang="0">
                <a:pos x="wd2" y="hd2"/>
              </a:cxn>
              <a:cxn ang="5400000">
                <a:pos x="wd2" y="hd2"/>
              </a:cxn>
              <a:cxn ang="10800000">
                <a:pos x="wd2" y="hd2"/>
              </a:cxn>
              <a:cxn ang="16200000">
                <a:pos x="wd2" y="hd2"/>
              </a:cxn>
            </a:cxnLst>
            <a:rect l="0" t="0" r="r" b="b"/>
            <a:pathLst>
              <a:path w="21066" h="21534" fill="norm" stroke="1" extrusionOk="0">
                <a:moveTo>
                  <a:pt x="16417" y="1713"/>
                </a:moveTo>
                <a:cubicBezTo>
                  <a:pt x="18360" y="2959"/>
                  <a:pt x="19857" y="4878"/>
                  <a:pt x="20569" y="7037"/>
                </a:cubicBezTo>
                <a:cubicBezTo>
                  <a:pt x="21543" y="9993"/>
                  <a:pt x="21068" y="13284"/>
                  <a:pt x="19292" y="15889"/>
                </a:cubicBezTo>
                <a:cubicBezTo>
                  <a:pt x="18953" y="16385"/>
                  <a:pt x="18929" y="16445"/>
                  <a:pt x="19028" y="16541"/>
                </a:cubicBezTo>
                <a:cubicBezTo>
                  <a:pt x="19176" y="16684"/>
                  <a:pt x="19183" y="17900"/>
                  <a:pt x="19039" y="18331"/>
                </a:cubicBezTo>
                <a:cubicBezTo>
                  <a:pt x="18686" y="19380"/>
                  <a:pt x="17847" y="20059"/>
                  <a:pt x="16138" y="20677"/>
                </a:cubicBezTo>
                <a:cubicBezTo>
                  <a:pt x="15736" y="20822"/>
                  <a:pt x="14440" y="21150"/>
                  <a:pt x="13859" y="21253"/>
                </a:cubicBezTo>
                <a:cubicBezTo>
                  <a:pt x="12565" y="21483"/>
                  <a:pt x="10388" y="21596"/>
                  <a:pt x="9118" y="21498"/>
                </a:cubicBezTo>
                <a:cubicBezTo>
                  <a:pt x="5722" y="21236"/>
                  <a:pt x="2695" y="20030"/>
                  <a:pt x="1417" y="18431"/>
                </a:cubicBezTo>
                <a:cubicBezTo>
                  <a:pt x="1092" y="18024"/>
                  <a:pt x="982" y="17667"/>
                  <a:pt x="982" y="17013"/>
                </a:cubicBezTo>
                <a:cubicBezTo>
                  <a:pt x="982" y="16495"/>
                  <a:pt x="1008" y="16351"/>
                  <a:pt x="1152" y="16081"/>
                </a:cubicBezTo>
                <a:cubicBezTo>
                  <a:pt x="1246" y="15905"/>
                  <a:pt x="1377" y="15733"/>
                  <a:pt x="1444" y="15699"/>
                </a:cubicBezTo>
                <a:cubicBezTo>
                  <a:pt x="1552" y="15643"/>
                  <a:pt x="1525" y="15565"/>
                  <a:pt x="1191" y="14945"/>
                </a:cubicBezTo>
                <a:cubicBezTo>
                  <a:pt x="727" y="14084"/>
                  <a:pt x="369" y="13096"/>
                  <a:pt x="165" y="12113"/>
                </a:cubicBezTo>
                <a:cubicBezTo>
                  <a:pt x="-41" y="11120"/>
                  <a:pt x="-57" y="9320"/>
                  <a:pt x="133" y="8393"/>
                </a:cubicBezTo>
                <a:cubicBezTo>
                  <a:pt x="603" y="6097"/>
                  <a:pt x="1781" y="4046"/>
                  <a:pt x="3462" y="2593"/>
                </a:cubicBezTo>
                <a:cubicBezTo>
                  <a:pt x="3866" y="2244"/>
                  <a:pt x="4533" y="1756"/>
                  <a:pt x="4606" y="1756"/>
                </a:cubicBezTo>
                <a:cubicBezTo>
                  <a:pt x="4630" y="1756"/>
                  <a:pt x="4797" y="1654"/>
                  <a:pt x="4980" y="1528"/>
                </a:cubicBezTo>
                <a:cubicBezTo>
                  <a:pt x="5938" y="870"/>
                  <a:pt x="7715" y="253"/>
                  <a:pt x="9153" y="80"/>
                </a:cubicBezTo>
                <a:cubicBezTo>
                  <a:pt x="9635" y="23"/>
                  <a:pt x="10116" y="-4"/>
                  <a:pt x="10595" y="0"/>
                </a:cubicBezTo>
                <a:cubicBezTo>
                  <a:pt x="12669" y="17"/>
                  <a:pt x="14690" y="605"/>
                  <a:pt x="16417" y="1713"/>
                </a:cubicBezTo>
                <a:close/>
              </a:path>
            </a:pathLst>
          </a:custGeom>
          <a:ln w="12700"/>
        </p:spPr>
      </p:pic>
      <p:sp>
        <p:nvSpPr>
          <p:cNvPr id="184" name="Feel Better…"/>
          <p:cNvSpPr txBox="1"/>
          <p:nvPr/>
        </p:nvSpPr>
        <p:spPr>
          <a:xfrm>
            <a:off x="3457152" y="5464946"/>
            <a:ext cx="8444713" cy="4687851"/>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p>
            <a:pPr lvl="1" marL="1070494" indent="-1070494" algn="l">
              <a:buClr>
                <a:srgbClr val="535353"/>
              </a:buClr>
              <a:buSzPct val="69000"/>
              <a:buBlip>
                <a:blip r:embed="rId3"/>
              </a:buBlip>
              <a:defRPr b="0" sz="7600"/>
            </a:pPr>
            <a:r>
              <a:t>Feel Better</a:t>
            </a:r>
          </a:p>
          <a:p>
            <a:pPr lvl="1" marL="1070494" indent="-1070494" algn="l">
              <a:buClr>
                <a:srgbClr val="535353"/>
              </a:buClr>
              <a:buSzPct val="69000"/>
              <a:buBlip>
                <a:blip r:embed="rId3"/>
              </a:buBlip>
              <a:defRPr b="0" sz="7600"/>
            </a:pPr>
            <a:r>
              <a:t>Perform Better</a:t>
            </a:r>
          </a:p>
          <a:p>
            <a:pPr lvl="1" marL="1070494" indent="-1070494" algn="l">
              <a:buClr>
                <a:srgbClr val="535353"/>
              </a:buClr>
              <a:buSzPct val="69000"/>
              <a:buBlip>
                <a:blip r:embed="rId3"/>
              </a:buBlip>
              <a:defRPr b="0" sz="7600"/>
            </a:pPr>
            <a:r>
              <a:t>Look Better </a:t>
            </a:r>
          </a:p>
          <a:p>
            <a:pPr lvl="1" marL="1070494" indent="-1070494" algn="l">
              <a:buClr>
                <a:srgbClr val="535353"/>
              </a:buClr>
              <a:buSzPct val="69000"/>
              <a:buBlip>
                <a:blip r:embed="rId3"/>
              </a:buBlip>
              <a:defRPr b="0" sz="7600"/>
            </a:pPr>
            <a:r>
              <a:t>Live Better</a:t>
            </a:r>
          </a:p>
        </p:txBody>
      </p:sp>
      <p:pic>
        <p:nvPicPr>
          <p:cNvPr id="185" name="ASEA Logo Blue.png" descr="ASEA Logo Blue.png"/>
          <p:cNvPicPr>
            <a:picLocks noChangeAspect="1"/>
          </p:cNvPicPr>
          <p:nvPr/>
        </p:nvPicPr>
        <p:blipFill>
          <a:blip r:embed="rId4">
            <a:extLst/>
          </a:blip>
          <a:stretch>
            <a:fillRect/>
          </a:stretch>
        </p:blipFill>
        <p:spPr>
          <a:xfrm>
            <a:off x="2105288" y="1297062"/>
            <a:ext cx="8444713" cy="2179527"/>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183"/>
                                        </p:tgtEl>
                                        <p:attrNameLst>
                                          <p:attrName>style.visibility</p:attrName>
                                        </p:attrNameLst>
                                      </p:cBhvr>
                                      <p:to>
                                        <p:strVal val="visible"/>
                                      </p:to>
                                    </p:set>
                                    <p:anim calcmode="lin" valueType="num">
                                      <p:cBhvr>
                                        <p:cTn id="7" dur="750" fill="hold"/>
                                        <p:tgtEl>
                                          <p:spTgt spid="183"/>
                                        </p:tgtEl>
                                        <p:attrNameLst>
                                          <p:attrName>ppt_w</p:attrName>
                                        </p:attrNameLst>
                                      </p:cBhvr>
                                      <p:tavLst>
                                        <p:tav tm="0">
                                          <p:val>
                                            <p:fltVal val="0"/>
                                          </p:val>
                                        </p:tav>
                                        <p:tav tm="100000">
                                          <p:val>
                                            <p:strVal val="#ppt_w"/>
                                          </p:val>
                                        </p:tav>
                                      </p:tavLst>
                                    </p:anim>
                                    <p:anim calcmode="lin" valueType="num">
                                      <p:cBhvr>
                                        <p:cTn id="8" dur="750" fill="hold"/>
                                        <p:tgtEl>
                                          <p:spTgt spid="183"/>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2" fill="hold">
                                  <p:stCondLst>
                                    <p:cond delay="0"/>
                                  </p:stCondLst>
                                  <p:iterate type="lt" backwards="0">
                                    <p:tmAbs val="100"/>
                                  </p:iterate>
                                  <p:childTnLst>
                                    <p:set>
                                      <p:cBhvr>
                                        <p:cTn id="12" fill="hold"/>
                                        <p:tgtEl>
                                          <p:spTgt spid="184">
                                            <p:bg/>
                                          </p:spTgt>
                                        </p:tgtEl>
                                        <p:attrNameLst>
                                          <p:attrName>style.visibility</p:attrName>
                                        </p:attrNameLst>
                                      </p:cBhvr>
                                      <p:to>
                                        <p:strVal val="visible"/>
                                      </p:to>
                                    </p:set>
                                  </p:childTnLst>
                                </p:cTn>
                              </p:par>
                              <p:par>
                                <p:cTn id="13" presetClass="entr" nodeType="withEffect" presetSubtype="0" presetID="1" grpId="2" fill="hold">
                                  <p:stCondLst>
                                    <p:cond delay="0"/>
                                  </p:stCondLst>
                                  <p:iterate type="lt" backwards="0">
                                    <p:tmAbs val="100"/>
                                  </p:iterate>
                                  <p:childTnLst>
                                    <p:set>
                                      <p:cBhvr>
                                        <p:cTn id="14" fill="hold"/>
                                        <p:tgtEl>
                                          <p:spTgt spid="18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2" fill="hold">
                                  <p:stCondLst>
                                    <p:cond delay="0"/>
                                  </p:stCondLst>
                                  <p:iterate type="lt" backwards="0">
                                    <p:tmAbs val="100"/>
                                  </p:iterate>
                                  <p:childTnLst>
                                    <p:set>
                                      <p:cBhvr>
                                        <p:cTn id="18" fill="hold"/>
                                        <p:tgtEl>
                                          <p:spTgt spid="18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0" presetID="1" grpId="2" fill="hold">
                                  <p:stCondLst>
                                    <p:cond delay="0"/>
                                  </p:stCondLst>
                                  <p:iterate type="lt" backwards="0">
                                    <p:tmAbs val="100"/>
                                  </p:iterate>
                                  <p:childTnLst>
                                    <p:set>
                                      <p:cBhvr>
                                        <p:cTn id="22" fill="hold"/>
                                        <p:tgtEl>
                                          <p:spTgt spid="18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2" fill="hold">
                                  <p:stCondLst>
                                    <p:cond delay="0"/>
                                  </p:stCondLst>
                                  <p:iterate type="lt" backwards="0">
                                    <p:tmAbs val="100"/>
                                  </p:iterate>
                                  <p:childTnLst>
                                    <p:set>
                                      <p:cBhvr>
                                        <p:cTn id="26" fill="hold"/>
                                        <p:tgtEl>
                                          <p:spTgt spid="184">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83" grpId="1"/>
      <p:bldP build="p" bldLvl="5" animBg="1" rev="0" advAuto="0" spid="184" grpId="2"/>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ASEA is the name of a company.…"/>
          <p:cNvSpPr txBox="1"/>
          <p:nvPr/>
        </p:nvSpPr>
        <p:spPr>
          <a:xfrm>
            <a:off x="1900529" y="4291012"/>
            <a:ext cx="12528513" cy="4728440"/>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spAutoFit/>
          </a:bodyPr>
          <a:lstStyle/>
          <a:p>
            <a:pPr>
              <a:spcBef>
                <a:spcPts val="20000"/>
              </a:spcBef>
              <a:defRPr b="0" i="1" sz="6700">
                <a:solidFill>
                  <a:srgbClr val="343434"/>
                </a:solidFill>
              </a:defRPr>
            </a:pPr>
            <a:r>
              <a:t>ASEA is the name of a company.</a:t>
            </a:r>
          </a:p>
          <a:p>
            <a:pPr>
              <a:defRPr b="0" i="1" sz="6900">
                <a:solidFill>
                  <a:srgbClr val="343434"/>
                </a:solidFill>
              </a:defRPr>
            </a:pPr>
            <a:r>
              <a:t>ASEA is the name of a product.</a:t>
            </a:r>
          </a:p>
        </p:txBody>
      </p:sp>
      <p:sp>
        <p:nvSpPr>
          <p:cNvPr id="188" name="What is ASEA?"/>
          <p:cNvSpPr txBox="1"/>
          <p:nvPr>
            <p:ph type="title"/>
          </p:nvPr>
        </p:nvSpPr>
        <p:spPr>
          <a:xfrm>
            <a:off x="6666755" y="155165"/>
            <a:ext cx="11050490" cy="2571751"/>
          </a:xfrm>
          <a:prstGeom prst="rect">
            <a:avLst/>
          </a:prstGeom>
        </p:spPr>
        <p:txBody>
          <a:bodyPr/>
          <a:lstStyle>
            <a:lvl1pPr defTabSz="821531">
              <a:defRPr b="0" sz="10000">
                <a:solidFill>
                  <a:srgbClr val="000000"/>
                </a:solidFill>
                <a:latin typeface="Helvetica Neue"/>
                <a:ea typeface="Helvetica Neue"/>
                <a:cs typeface="Helvetica Neue"/>
                <a:sym typeface="Helvetica Neue"/>
              </a:defRPr>
            </a:lvl1pPr>
          </a:lstStyle>
          <a:p>
            <a:pPr/>
            <a:r>
              <a:t>What is ASEA?</a:t>
            </a:r>
          </a:p>
        </p:txBody>
      </p:sp>
      <p:pic>
        <p:nvPicPr>
          <p:cNvPr id="189" name="ASEA Molecules 2.png" descr="ASEA Molecules 2.png"/>
          <p:cNvPicPr>
            <a:picLocks noChangeAspect="1"/>
          </p:cNvPicPr>
          <p:nvPr/>
        </p:nvPicPr>
        <p:blipFill>
          <a:blip r:embed="rId2">
            <a:alphaModFix amt="37969"/>
            <a:extLst/>
          </a:blip>
          <a:stretch>
            <a:fillRect/>
          </a:stretch>
        </p:blipFill>
        <p:spPr>
          <a:xfrm rot="620369">
            <a:off x="20488332" y="6545232"/>
            <a:ext cx="3267076" cy="6934202"/>
          </a:xfrm>
          <a:prstGeom prst="rect">
            <a:avLst/>
          </a:prstGeom>
          <a:ln w="12700">
            <a:miter lim="400000"/>
          </a:ln>
        </p:spPr>
      </p:pic>
      <p:pic>
        <p:nvPicPr>
          <p:cNvPr id="190" name="Screen Shot 2019-10-17 at 11.27.24 AM.png" descr="Screen Shot 2019-10-17 at 11.27.24 AM.png"/>
          <p:cNvPicPr>
            <a:picLocks noChangeAspect="1"/>
          </p:cNvPicPr>
          <p:nvPr/>
        </p:nvPicPr>
        <p:blipFill>
          <a:blip r:embed="rId3">
            <a:extLst/>
          </a:blip>
          <a:stretch>
            <a:fillRect/>
          </a:stretch>
        </p:blipFill>
        <p:spPr>
          <a:xfrm>
            <a:off x="15573679" y="3157418"/>
            <a:ext cx="5456458" cy="3056627"/>
          </a:xfrm>
          <a:prstGeom prst="rect">
            <a:avLst/>
          </a:prstGeom>
          <a:ln w="25400">
            <a:miter lim="400000"/>
          </a:ln>
          <a:effectLst>
            <a:outerShdw sx="100000" sy="100000" kx="0" ky="0" algn="b" rotWithShape="0" blurRad="177800" dist="101600" dir="2974802">
              <a:srgbClr val="000000">
                <a:alpha val="60000"/>
              </a:srgbClr>
            </a:outerShdw>
          </a:effectLst>
        </p:spPr>
      </p:pic>
      <p:pic>
        <p:nvPicPr>
          <p:cNvPr id="191" name="new bottles.png" descr="new bottles.png"/>
          <p:cNvPicPr>
            <a:picLocks noChangeAspect="1"/>
          </p:cNvPicPr>
          <p:nvPr/>
        </p:nvPicPr>
        <p:blipFill>
          <a:blip r:embed="rId4">
            <a:extLst/>
          </a:blip>
          <a:srcRect l="5583" t="13033" r="6381" b="9830"/>
          <a:stretch>
            <a:fillRect/>
          </a:stretch>
        </p:blipFill>
        <p:spPr>
          <a:xfrm>
            <a:off x="15183370" y="7048699"/>
            <a:ext cx="4900750" cy="4182951"/>
          </a:xfrm>
          <a:custGeom>
            <a:avLst/>
            <a:gdLst/>
            <a:ahLst/>
            <a:cxnLst>
              <a:cxn ang="0">
                <a:pos x="wd2" y="hd2"/>
              </a:cxn>
              <a:cxn ang="5400000">
                <a:pos x="wd2" y="hd2"/>
              </a:cxn>
              <a:cxn ang="10800000">
                <a:pos x="wd2" y="hd2"/>
              </a:cxn>
              <a:cxn ang="16200000">
                <a:pos x="wd2" y="hd2"/>
              </a:cxn>
            </a:cxnLst>
            <a:rect l="0" t="0" r="r" b="b"/>
            <a:pathLst>
              <a:path w="21439" h="21411" fill="norm" stroke="1" extrusionOk="0">
                <a:moveTo>
                  <a:pt x="19646" y="252"/>
                </a:moveTo>
                <a:cubicBezTo>
                  <a:pt x="19674" y="305"/>
                  <a:pt x="19685" y="1105"/>
                  <a:pt x="19670" y="2029"/>
                </a:cubicBezTo>
                <a:cubicBezTo>
                  <a:pt x="19656" y="2954"/>
                  <a:pt x="19663" y="3820"/>
                  <a:pt x="19685" y="3954"/>
                </a:cubicBezTo>
                <a:cubicBezTo>
                  <a:pt x="19711" y="4104"/>
                  <a:pt x="19860" y="4340"/>
                  <a:pt x="20076" y="4568"/>
                </a:cubicBezTo>
                <a:cubicBezTo>
                  <a:pt x="20267" y="4772"/>
                  <a:pt x="20618" y="5160"/>
                  <a:pt x="20855" y="5430"/>
                </a:cubicBezTo>
                <a:cubicBezTo>
                  <a:pt x="21517" y="6184"/>
                  <a:pt x="21502" y="6035"/>
                  <a:pt x="21360" y="10420"/>
                </a:cubicBezTo>
                <a:cubicBezTo>
                  <a:pt x="21220" y="14732"/>
                  <a:pt x="21211" y="16682"/>
                  <a:pt x="21325" y="18340"/>
                </a:cubicBezTo>
                <a:cubicBezTo>
                  <a:pt x="21417" y="19697"/>
                  <a:pt x="21379" y="19873"/>
                  <a:pt x="20941" y="20085"/>
                </a:cubicBezTo>
                <a:cubicBezTo>
                  <a:pt x="20425" y="20336"/>
                  <a:pt x="18786" y="20461"/>
                  <a:pt x="17115" y="20376"/>
                </a:cubicBezTo>
                <a:lnTo>
                  <a:pt x="16520" y="20346"/>
                </a:lnTo>
                <a:lnTo>
                  <a:pt x="16398" y="20644"/>
                </a:lnTo>
                <a:cubicBezTo>
                  <a:pt x="16140" y="21275"/>
                  <a:pt x="15608" y="21397"/>
                  <a:pt x="13126" y="21396"/>
                </a:cubicBezTo>
                <a:cubicBezTo>
                  <a:pt x="11384" y="21394"/>
                  <a:pt x="11165" y="21379"/>
                  <a:pt x="10817" y="21232"/>
                </a:cubicBezTo>
                <a:cubicBezTo>
                  <a:pt x="10475" y="21087"/>
                  <a:pt x="10414" y="21026"/>
                  <a:pt x="10271" y="20675"/>
                </a:cubicBezTo>
                <a:lnTo>
                  <a:pt x="10110" y="20281"/>
                </a:lnTo>
                <a:lnTo>
                  <a:pt x="9746" y="20332"/>
                </a:lnTo>
                <a:cubicBezTo>
                  <a:pt x="9331" y="20390"/>
                  <a:pt x="7863" y="20413"/>
                  <a:pt x="6936" y="20375"/>
                </a:cubicBezTo>
                <a:cubicBezTo>
                  <a:pt x="6288" y="20348"/>
                  <a:pt x="6266" y="20358"/>
                  <a:pt x="6172" y="20716"/>
                </a:cubicBezTo>
                <a:cubicBezTo>
                  <a:pt x="6119" y="20920"/>
                  <a:pt x="5826" y="21117"/>
                  <a:pt x="5373" y="21254"/>
                </a:cubicBezTo>
                <a:cubicBezTo>
                  <a:pt x="4890" y="21400"/>
                  <a:pt x="1618" y="21471"/>
                  <a:pt x="1022" y="21349"/>
                </a:cubicBezTo>
                <a:cubicBezTo>
                  <a:pt x="66" y="21152"/>
                  <a:pt x="-83" y="20863"/>
                  <a:pt x="35" y="19432"/>
                </a:cubicBezTo>
                <a:cubicBezTo>
                  <a:pt x="172" y="17770"/>
                  <a:pt x="189" y="15446"/>
                  <a:pt x="93" y="11530"/>
                </a:cubicBezTo>
                <a:cubicBezTo>
                  <a:pt x="39" y="9316"/>
                  <a:pt x="23" y="7447"/>
                  <a:pt x="56" y="7190"/>
                </a:cubicBezTo>
                <a:cubicBezTo>
                  <a:pt x="87" y="6943"/>
                  <a:pt x="208" y="6513"/>
                  <a:pt x="323" y="6235"/>
                </a:cubicBezTo>
                <a:cubicBezTo>
                  <a:pt x="525" y="5751"/>
                  <a:pt x="665" y="5575"/>
                  <a:pt x="1615" y="4619"/>
                </a:cubicBezTo>
                <a:cubicBezTo>
                  <a:pt x="1936" y="4295"/>
                  <a:pt x="1923" y="4454"/>
                  <a:pt x="1858" y="1729"/>
                </a:cubicBezTo>
                <a:cubicBezTo>
                  <a:pt x="1832" y="641"/>
                  <a:pt x="1845" y="297"/>
                  <a:pt x="1916" y="215"/>
                </a:cubicBezTo>
                <a:cubicBezTo>
                  <a:pt x="2018" y="95"/>
                  <a:pt x="3911" y="60"/>
                  <a:pt x="4256" y="171"/>
                </a:cubicBezTo>
                <a:lnTo>
                  <a:pt x="4449" y="233"/>
                </a:lnTo>
                <a:lnTo>
                  <a:pt x="4449" y="2258"/>
                </a:lnTo>
                <a:cubicBezTo>
                  <a:pt x="4450" y="4592"/>
                  <a:pt x="4417" y="4456"/>
                  <a:pt x="5155" y="5175"/>
                </a:cubicBezTo>
                <a:lnTo>
                  <a:pt x="5604" y="5613"/>
                </a:lnTo>
                <a:lnTo>
                  <a:pt x="6065" y="5112"/>
                </a:lnTo>
                <a:cubicBezTo>
                  <a:pt x="6319" y="4836"/>
                  <a:pt x="6649" y="4496"/>
                  <a:pt x="6800" y="4355"/>
                </a:cubicBezTo>
                <a:lnTo>
                  <a:pt x="7073" y="4100"/>
                </a:lnTo>
                <a:lnTo>
                  <a:pt x="7073" y="113"/>
                </a:lnTo>
                <a:lnTo>
                  <a:pt x="7388" y="44"/>
                </a:lnTo>
                <a:cubicBezTo>
                  <a:pt x="7709" y="-27"/>
                  <a:pt x="8849" y="16"/>
                  <a:pt x="9260" y="114"/>
                </a:cubicBezTo>
                <a:lnTo>
                  <a:pt x="9487" y="169"/>
                </a:lnTo>
                <a:lnTo>
                  <a:pt x="9487" y="2046"/>
                </a:lnTo>
                <a:cubicBezTo>
                  <a:pt x="9487" y="3524"/>
                  <a:pt x="9509" y="3972"/>
                  <a:pt x="9589" y="4152"/>
                </a:cubicBezTo>
                <a:cubicBezTo>
                  <a:pt x="9644" y="4278"/>
                  <a:pt x="9953" y="4641"/>
                  <a:pt x="10275" y="4958"/>
                </a:cubicBezTo>
                <a:lnTo>
                  <a:pt x="10861" y="5535"/>
                </a:lnTo>
                <a:lnTo>
                  <a:pt x="11241" y="5180"/>
                </a:lnTo>
                <a:cubicBezTo>
                  <a:pt x="11450" y="4984"/>
                  <a:pt x="11729" y="4722"/>
                  <a:pt x="11860" y="4596"/>
                </a:cubicBezTo>
                <a:lnTo>
                  <a:pt x="12098" y="4368"/>
                </a:lnTo>
                <a:lnTo>
                  <a:pt x="12051" y="2301"/>
                </a:lnTo>
                <a:lnTo>
                  <a:pt x="12005" y="234"/>
                </a:lnTo>
                <a:lnTo>
                  <a:pt x="12198" y="171"/>
                </a:lnTo>
                <a:cubicBezTo>
                  <a:pt x="12513" y="68"/>
                  <a:pt x="14330" y="102"/>
                  <a:pt x="14504" y="214"/>
                </a:cubicBezTo>
                <a:cubicBezTo>
                  <a:pt x="14656" y="312"/>
                  <a:pt x="14658" y="341"/>
                  <a:pt x="14660" y="2279"/>
                </a:cubicBezTo>
                <a:cubicBezTo>
                  <a:pt x="14662" y="3821"/>
                  <a:pt x="14684" y="4294"/>
                  <a:pt x="14763" y="4469"/>
                </a:cubicBezTo>
                <a:cubicBezTo>
                  <a:pt x="14818" y="4592"/>
                  <a:pt x="15077" y="4899"/>
                  <a:pt x="15339" y="5151"/>
                </a:cubicBezTo>
                <a:lnTo>
                  <a:pt x="15815" y="5609"/>
                </a:lnTo>
                <a:lnTo>
                  <a:pt x="16211" y="5151"/>
                </a:lnTo>
                <a:cubicBezTo>
                  <a:pt x="16429" y="4899"/>
                  <a:pt x="16758" y="4537"/>
                  <a:pt x="16942" y="4347"/>
                </a:cubicBezTo>
                <a:lnTo>
                  <a:pt x="17276" y="4001"/>
                </a:lnTo>
                <a:lnTo>
                  <a:pt x="17227" y="2085"/>
                </a:lnTo>
                <a:cubicBezTo>
                  <a:pt x="17170" y="-129"/>
                  <a:pt x="17092" y="83"/>
                  <a:pt x="17990" y="10"/>
                </a:cubicBezTo>
                <a:cubicBezTo>
                  <a:pt x="18605" y="-40"/>
                  <a:pt x="19566" y="100"/>
                  <a:pt x="19646" y="252"/>
                </a:cubicBezTo>
                <a:close/>
              </a:path>
            </a:pathLst>
          </a:cu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899">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187">
                                            <p:bg/>
                                          </p:spTgt>
                                        </p:tgtEl>
                                        <p:attrNameLst>
                                          <p:attrName>style.visibility</p:attrName>
                                        </p:attrNameLst>
                                      </p:cBhvr>
                                      <p:to>
                                        <p:strVal val="visible"/>
                                      </p:to>
                                    </p:set>
                                    <p:animEffect filter="fade" transition="in">
                                      <p:cBhvr>
                                        <p:cTn id="7" dur="1000"/>
                                        <p:tgtEl>
                                          <p:spTgt spid="187">
                                            <p:bg/>
                                          </p:spTgt>
                                        </p:tgtEl>
                                      </p:cBhvr>
                                    </p:animEffect>
                                  </p:childTnLst>
                                </p:cTn>
                              </p:par>
                              <p:par>
                                <p:cTn id="8" presetClass="entr" nodeType="withEffect" presetSubtype="0" presetID="10" grpId="1" fill="hold">
                                  <p:stCondLst>
                                    <p:cond delay="0"/>
                                  </p:stCondLst>
                                  <p:iterate type="el" backwards="0">
                                    <p:tmAbs val="0"/>
                                  </p:iterate>
                                  <p:childTnLst>
                                    <p:set>
                                      <p:cBhvr>
                                        <p:cTn id="9" fill="hold"/>
                                        <p:tgtEl>
                                          <p:spTgt spid="187">
                                            <p:txEl>
                                              <p:pRg st="0" end="0"/>
                                            </p:txEl>
                                          </p:spTgt>
                                        </p:tgtEl>
                                        <p:attrNameLst>
                                          <p:attrName>style.visibility</p:attrName>
                                        </p:attrNameLst>
                                      </p:cBhvr>
                                      <p:to>
                                        <p:strVal val="visible"/>
                                      </p:to>
                                    </p:set>
                                    <p:animEffect filter="fade" transition="in">
                                      <p:cBhvr>
                                        <p:cTn id="10" dur="1000"/>
                                        <p:tgtEl>
                                          <p:spTgt spid="187">
                                            <p:txEl>
                                              <p:pRg st="0" end="0"/>
                                            </p:txEl>
                                          </p:spTgt>
                                        </p:tgtEl>
                                      </p:cBhvr>
                                    </p:animEffect>
                                  </p:childTnLst>
                                </p:cTn>
                              </p:par>
                            </p:childTnLst>
                          </p:cTn>
                        </p:par>
                        <p:par>
                          <p:cTn id="11" fill="hold">
                            <p:stCondLst>
                              <p:cond delay="1000"/>
                            </p:stCondLst>
                            <p:childTnLst>
                              <p:par>
                                <p:cTn id="12" presetClass="entr" nodeType="afterEffect" presetID="10" grpId="2" fill="hold">
                                  <p:stCondLst>
                                    <p:cond delay="0"/>
                                  </p:stCondLst>
                                  <p:iterate type="el" backwards="0">
                                    <p:tmAbs val="0"/>
                                  </p:iterate>
                                  <p:childTnLst>
                                    <p:set>
                                      <p:cBhvr>
                                        <p:cTn id="13" fill="hold"/>
                                        <p:tgtEl>
                                          <p:spTgt spid="190"/>
                                        </p:tgtEl>
                                        <p:attrNameLst>
                                          <p:attrName>style.visibility</p:attrName>
                                        </p:attrNameLst>
                                      </p:cBhvr>
                                      <p:to>
                                        <p:strVal val="visible"/>
                                      </p:to>
                                    </p:set>
                                    <p:animEffect filter="fade" transition="in">
                                      <p:cBhvr>
                                        <p:cTn id="14" dur="1000"/>
                                        <p:tgtEl>
                                          <p:spTgt spid="190"/>
                                        </p:tgtEl>
                                      </p:cBhvr>
                                    </p:animEffect>
                                  </p:childTnLst>
                                </p:cTn>
                              </p:par>
                            </p:childTnLst>
                          </p:cTn>
                        </p:par>
                      </p:childTnLst>
                    </p:cTn>
                  </p:par>
                  <p:par>
                    <p:cTn id="15" fill="hold">
                      <p:stCondLst>
                        <p:cond delay="indefinite"/>
                      </p:stCondLst>
                      <p:childTnLst>
                        <p:par>
                          <p:cTn id="16" fill="hold">
                            <p:stCondLst>
                              <p:cond delay="0"/>
                            </p:stCondLst>
                            <p:childTnLst>
                              <p:par>
                                <p:cTn id="17" presetClass="entr" nodeType="clickEffect" presetID="10" grpId="1" fill="hold">
                                  <p:stCondLst>
                                    <p:cond delay="0"/>
                                  </p:stCondLst>
                                  <p:iterate type="el" backwards="0">
                                    <p:tmAbs val="0"/>
                                  </p:iterate>
                                  <p:childTnLst>
                                    <p:set>
                                      <p:cBhvr>
                                        <p:cTn id="18" fill="hold"/>
                                        <p:tgtEl>
                                          <p:spTgt spid="187">
                                            <p:txEl>
                                              <p:pRg st="1" end="1"/>
                                            </p:txEl>
                                          </p:spTgt>
                                        </p:tgtEl>
                                        <p:attrNameLst>
                                          <p:attrName>style.visibility</p:attrName>
                                        </p:attrNameLst>
                                      </p:cBhvr>
                                      <p:to>
                                        <p:strVal val="visible"/>
                                      </p:to>
                                    </p:set>
                                    <p:animEffect filter="fade" transition="in">
                                      <p:cBhvr>
                                        <p:cTn id="19" dur="1000"/>
                                        <p:tgtEl>
                                          <p:spTgt spid="187">
                                            <p:txEl>
                                              <p:pRg st="1" end="1"/>
                                            </p:txEl>
                                          </p:spTgt>
                                        </p:tgtEl>
                                      </p:cBhvr>
                                    </p:animEffect>
                                  </p:childTnLst>
                                </p:cTn>
                              </p:par>
                            </p:childTnLst>
                          </p:cTn>
                        </p:par>
                        <p:par>
                          <p:cTn id="20" fill="hold">
                            <p:stCondLst>
                              <p:cond delay="1000"/>
                            </p:stCondLst>
                            <p:childTnLst>
                              <p:par>
                                <p:cTn id="21" presetClass="entr" nodeType="afterEffect" presetID="10" grpId="3" fill="hold">
                                  <p:stCondLst>
                                    <p:cond delay="0"/>
                                  </p:stCondLst>
                                  <p:iterate type="el" backwards="0">
                                    <p:tmAbs val="0"/>
                                  </p:iterate>
                                  <p:childTnLst>
                                    <p:set>
                                      <p:cBhvr>
                                        <p:cTn id="22" fill="hold"/>
                                        <p:tgtEl>
                                          <p:spTgt spid="191"/>
                                        </p:tgtEl>
                                        <p:attrNameLst>
                                          <p:attrName>style.visibility</p:attrName>
                                        </p:attrNameLst>
                                      </p:cBhvr>
                                      <p:to>
                                        <p:strVal val="visible"/>
                                      </p:to>
                                    </p:set>
                                    <p:animEffect filter="fade" transition="in">
                                      <p:cBhvr>
                                        <p:cTn id="23" dur="1000"/>
                                        <p:tgtEl>
                                          <p:spTgt spid="19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91" grpId="3"/>
      <p:bldP build="p" bldLvl="5" animBg="1" rev="0" advAuto="0" spid="187" grpId="1"/>
      <p:bldP build="whole" bldLvl="1" animBg="1" rev="0" advAuto="0" spid="190" grpId="2"/>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3" name="Screen Shot 2019-10-17 at 11.27.24 AM.png" descr="Screen Shot 2019-10-17 at 11.27.24 AM.png"/>
          <p:cNvPicPr>
            <a:picLocks noChangeAspect="1"/>
          </p:cNvPicPr>
          <p:nvPr/>
        </p:nvPicPr>
        <p:blipFill>
          <a:blip r:embed="rId2">
            <a:extLst/>
          </a:blip>
          <a:stretch>
            <a:fillRect/>
          </a:stretch>
        </p:blipFill>
        <p:spPr>
          <a:xfrm>
            <a:off x="3830894" y="3320436"/>
            <a:ext cx="16722213" cy="9367536"/>
          </a:xfrm>
          <a:prstGeom prst="rect">
            <a:avLst/>
          </a:prstGeom>
          <a:ln w="25400">
            <a:miter lim="400000"/>
          </a:ln>
          <a:effectLst>
            <a:outerShdw sx="100000" sy="100000" kx="0" ky="0" algn="b" rotWithShape="0" blurRad="177800" dist="101600" dir="2974802">
              <a:srgbClr val="000000">
                <a:alpha val="60000"/>
              </a:srgbClr>
            </a:outerShdw>
          </a:effectLst>
        </p:spPr>
      </p:pic>
      <p:sp>
        <p:nvSpPr>
          <p:cNvPr id="194" name="ASEA the Company…"/>
          <p:cNvSpPr txBox="1"/>
          <p:nvPr>
            <p:ph type="title" idx="4294967295"/>
          </p:nvPr>
        </p:nvSpPr>
        <p:spPr>
          <a:xfrm>
            <a:off x="4419600" y="175206"/>
            <a:ext cx="15544800" cy="2632075"/>
          </a:xfrm>
          <a:prstGeom prst="rect">
            <a:avLst/>
          </a:prstGeom>
        </p:spPr>
        <p:txBody>
          <a:bodyPr anchor="t"/>
          <a:lstStyle/>
          <a:p>
            <a:pPr defTabSz="821531">
              <a:lnSpc>
                <a:spcPct val="100000"/>
              </a:lnSpc>
              <a:defRPr sz="8100">
                <a:latin typeface="+mn-lt"/>
                <a:ea typeface="+mn-ea"/>
                <a:cs typeface="+mn-cs"/>
                <a:sym typeface="Helvetica Neue Medium"/>
              </a:defRPr>
            </a:pPr>
            <a:r>
              <a:t>ASEA the Company</a:t>
            </a:r>
          </a:p>
          <a:p>
            <a:pPr algn="ctr" defTabSz="821531">
              <a:lnSpc>
                <a:spcPct val="100000"/>
              </a:lnSpc>
              <a:defRPr sz="8500">
                <a:latin typeface="+mn-lt"/>
                <a:ea typeface="+mn-ea"/>
                <a:cs typeface="+mn-cs"/>
                <a:sym typeface="Helvetica Neue Medium"/>
              </a:defRPr>
            </a:pPr>
            <a:r>
              <a:rPr sz="6400"/>
              <a:t>Utah, USA</a:t>
            </a:r>
            <a:r>
              <a:t> </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advClick="1" p14:dur="15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00" name="Group"/>
          <p:cNvGrpSpPr/>
          <p:nvPr/>
        </p:nvGrpSpPr>
        <p:grpSpPr>
          <a:xfrm>
            <a:off x="7070658" y="4155669"/>
            <a:ext cx="4591936" cy="7453655"/>
            <a:chOff x="0" y="-50799"/>
            <a:chExt cx="4591935" cy="7453653"/>
          </a:xfrm>
        </p:grpSpPr>
        <p:sp>
          <p:nvSpPr>
            <p:cNvPr id="196" name="Verdis Norton"/>
            <p:cNvSpPr txBox="1"/>
            <p:nvPr/>
          </p:nvSpPr>
          <p:spPr>
            <a:xfrm>
              <a:off x="0" y="6253121"/>
              <a:ext cx="4591936" cy="114973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sz="3600">
                  <a:solidFill>
                    <a:srgbClr val="002E72"/>
                  </a:solidFill>
                  <a:latin typeface="Helvetica"/>
                  <a:ea typeface="Helvetica"/>
                  <a:cs typeface="Helvetica"/>
                  <a:sym typeface="Helvetica"/>
                </a:defRPr>
              </a:lvl1pPr>
            </a:lstStyle>
            <a:p>
              <a:pPr>
                <a:defRPr b="0" sz="4600">
                  <a:latin typeface="Calibri"/>
                  <a:ea typeface="Calibri"/>
                  <a:cs typeface="Calibri"/>
                  <a:sym typeface="Calibri"/>
                </a:defRPr>
              </a:pPr>
              <a:r>
                <a:rPr b="1" sz="3600">
                  <a:latin typeface="Helvetica"/>
                  <a:ea typeface="Helvetica"/>
                  <a:cs typeface="Helvetica"/>
                  <a:sym typeface="Helvetica"/>
                </a:rPr>
                <a:t>Verdis Norton</a:t>
              </a:r>
            </a:p>
          </p:txBody>
        </p:sp>
        <p:grpSp>
          <p:nvGrpSpPr>
            <p:cNvPr id="199" name="17.8x10@72dpi.jpg"/>
            <p:cNvGrpSpPr/>
            <p:nvPr/>
          </p:nvGrpSpPr>
          <p:grpSpPr>
            <a:xfrm>
              <a:off x="139254" y="-50800"/>
              <a:ext cx="4354939" cy="6101647"/>
              <a:chOff x="0" y="0"/>
              <a:chExt cx="4354938" cy="6101646"/>
            </a:xfrm>
          </p:grpSpPr>
          <p:pic>
            <p:nvPicPr>
              <p:cNvPr id="198" name="17.8x10@72dpi.jpg" descr="17.8x10@72dpi.jpg"/>
              <p:cNvPicPr>
                <a:picLocks noChangeAspect="1"/>
              </p:cNvPicPr>
              <p:nvPr/>
            </p:nvPicPr>
            <p:blipFill>
              <a:blip r:embed="rId3">
                <a:extLst/>
              </a:blip>
              <a:srcRect l="9455" t="3530" r="8443" b="3860"/>
              <a:stretch>
                <a:fillRect/>
              </a:stretch>
            </p:blipFill>
            <p:spPr>
              <a:xfrm>
                <a:off x="50800" y="50800"/>
                <a:ext cx="4253339" cy="6000047"/>
              </a:xfrm>
              <a:prstGeom prst="rect">
                <a:avLst/>
              </a:prstGeom>
              <a:ln>
                <a:noFill/>
              </a:ln>
              <a:effectLst/>
            </p:spPr>
          </p:pic>
          <p:pic>
            <p:nvPicPr>
              <p:cNvPr id="197" name="17.8x10@72dpi.jpg" descr="17.8x10@72dpi.jpg"/>
              <p:cNvPicPr>
                <a:picLocks noChangeAspect="0"/>
              </p:cNvPicPr>
              <p:nvPr/>
            </p:nvPicPr>
            <p:blipFill>
              <a:blip r:embed="rId4">
                <a:extLst/>
              </a:blip>
              <a:stretch>
                <a:fillRect/>
              </a:stretch>
            </p:blipFill>
            <p:spPr>
              <a:xfrm>
                <a:off x="0" y="0"/>
                <a:ext cx="4354939" cy="6101647"/>
              </a:xfrm>
              <a:prstGeom prst="rect">
                <a:avLst/>
              </a:prstGeom>
              <a:effectLst/>
            </p:spPr>
          </p:pic>
        </p:grpSp>
      </p:grpSp>
      <p:grpSp>
        <p:nvGrpSpPr>
          <p:cNvPr id="205" name="Group"/>
          <p:cNvGrpSpPr/>
          <p:nvPr/>
        </p:nvGrpSpPr>
        <p:grpSpPr>
          <a:xfrm>
            <a:off x="13593914" y="4077434"/>
            <a:ext cx="4368323" cy="7610125"/>
            <a:chOff x="0" y="-50800"/>
            <a:chExt cx="4368321" cy="7610124"/>
          </a:xfrm>
        </p:grpSpPr>
        <p:sp>
          <p:nvSpPr>
            <p:cNvPr id="201" name="Tyler Norton"/>
            <p:cNvSpPr txBox="1"/>
            <p:nvPr/>
          </p:nvSpPr>
          <p:spPr>
            <a:xfrm>
              <a:off x="0" y="6253121"/>
              <a:ext cx="4352346" cy="130620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sz="3600">
                  <a:solidFill>
                    <a:srgbClr val="002E72"/>
                  </a:solidFill>
                  <a:latin typeface="Helvetica"/>
                  <a:ea typeface="Helvetica"/>
                  <a:cs typeface="Helvetica"/>
                  <a:sym typeface="Helvetica"/>
                </a:defRPr>
              </a:lvl1pPr>
            </a:lstStyle>
            <a:p>
              <a:pPr>
                <a:defRPr b="0" sz="4600">
                  <a:latin typeface="Calibri"/>
                  <a:ea typeface="Calibri"/>
                  <a:cs typeface="Calibri"/>
                  <a:sym typeface="Calibri"/>
                </a:defRPr>
              </a:pPr>
              <a:r>
                <a:rPr b="1" sz="3600">
                  <a:latin typeface="Helvetica"/>
                  <a:ea typeface="Helvetica"/>
                  <a:cs typeface="Helvetica"/>
                  <a:sym typeface="Helvetica"/>
                </a:rPr>
                <a:t>Tyler Norton</a:t>
              </a:r>
            </a:p>
          </p:txBody>
        </p:sp>
        <p:grpSp>
          <p:nvGrpSpPr>
            <p:cNvPr id="204" name="image101.jpeg"/>
            <p:cNvGrpSpPr/>
            <p:nvPr/>
          </p:nvGrpSpPr>
          <p:grpSpPr>
            <a:xfrm>
              <a:off x="5114" y="-50801"/>
              <a:ext cx="4363208" cy="6074645"/>
              <a:chOff x="0" y="0"/>
              <a:chExt cx="4363207" cy="6074643"/>
            </a:xfrm>
          </p:grpSpPr>
          <p:pic>
            <p:nvPicPr>
              <p:cNvPr id="203" name="image101.jpeg" descr="image101.jpeg"/>
              <p:cNvPicPr>
                <a:picLocks noChangeAspect="1"/>
              </p:cNvPicPr>
              <p:nvPr/>
            </p:nvPicPr>
            <p:blipFill>
              <a:blip r:embed="rId5">
                <a:extLst/>
              </a:blip>
              <a:srcRect l="0" t="720" r="4817" b="0"/>
              <a:stretch>
                <a:fillRect/>
              </a:stretch>
            </p:blipFill>
            <p:spPr>
              <a:xfrm>
                <a:off x="50800" y="50800"/>
                <a:ext cx="4261608" cy="5973044"/>
              </a:xfrm>
              <a:prstGeom prst="rect">
                <a:avLst/>
              </a:prstGeom>
              <a:ln>
                <a:noFill/>
              </a:ln>
              <a:effectLst/>
            </p:spPr>
          </p:pic>
          <p:pic>
            <p:nvPicPr>
              <p:cNvPr id="202" name="image101.jpeg" descr="image101.jpeg"/>
              <p:cNvPicPr>
                <a:picLocks noChangeAspect="0"/>
              </p:cNvPicPr>
              <p:nvPr/>
            </p:nvPicPr>
            <p:blipFill>
              <a:blip r:embed="rId6">
                <a:extLst/>
              </a:blip>
              <a:stretch>
                <a:fillRect/>
              </a:stretch>
            </p:blipFill>
            <p:spPr>
              <a:xfrm>
                <a:off x="-1" y="-1"/>
                <a:ext cx="4363209" cy="6074645"/>
              </a:xfrm>
              <a:prstGeom prst="rect">
                <a:avLst/>
              </a:prstGeom>
              <a:effectLst/>
            </p:spPr>
          </p:pic>
        </p:grpSp>
      </p:grpSp>
      <p:sp>
        <p:nvSpPr>
          <p:cNvPr id="206" name="ASEA Founders turned down offer from Pharmaceutical Company"/>
          <p:cNvSpPr txBox="1"/>
          <p:nvPr>
            <p:ph type="title" idx="4294967295"/>
          </p:nvPr>
        </p:nvSpPr>
        <p:spPr>
          <a:xfrm>
            <a:off x="3881273" y="721710"/>
            <a:ext cx="16621454" cy="2632075"/>
          </a:xfrm>
          <a:prstGeom prst="rect">
            <a:avLst/>
          </a:prstGeom>
        </p:spPr>
        <p:txBody>
          <a:bodyPr anchor="t">
            <a:normAutofit fontScale="100000" lnSpcReduction="0"/>
          </a:bodyPr>
          <a:lstStyle>
            <a:lvl1pPr algn="ctr" defTabSz="642937">
              <a:defRPr sz="7000">
                <a:latin typeface="Helvetica Neue"/>
                <a:ea typeface="Helvetica Neue"/>
                <a:cs typeface="Helvetica Neue"/>
                <a:sym typeface="Helvetica Neue"/>
              </a:defRPr>
            </a:lvl1pPr>
          </a:lstStyle>
          <a:p>
            <a:pPr/>
            <a:r>
              <a:t>ASEA Founders turned down offer from Pharmaceutical Company</a:t>
            </a:r>
          </a:p>
        </p:txBody>
      </p:sp>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0" name="Image" descr="Image"/>
          <p:cNvPicPr>
            <a:picLocks noChangeAspect="1"/>
          </p:cNvPicPr>
          <p:nvPr/>
        </p:nvPicPr>
        <p:blipFill>
          <a:blip r:embed="rId3">
            <a:extLst/>
          </a:blip>
          <a:stretch>
            <a:fillRect/>
          </a:stretch>
        </p:blipFill>
        <p:spPr>
          <a:xfrm>
            <a:off x="7261772" y="4422135"/>
            <a:ext cx="9860455" cy="7362472"/>
          </a:xfrm>
          <a:prstGeom prst="rect">
            <a:avLst/>
          </a:prstGeom>
          <a:ln w="25400">
            <a:miter lim="400000"/>
          </a:ln>
          <a:effectLst>
            <a:outerShdw sx="100000" sy="100000" kx="0" ky="0" algn="b" rotWithShape="0" blurRad="88900" dist="25400" dir="5400000">
              <a:srgbClr val="000000">
                <a:alpha val="70000"/>
              </a:srgbClr>
            </a:outerShdw>
          </a:effectLst>
        </p:spPr>
      </p:pic>
      <p:sp>
        <p:nvSpPr>
          <p:cNvPr id="211" name="ASEA Mission:…"/>
          <p:cNvSpPr txBox="1"/>
          <p:nvPr>
            <p:ph type="title" idx="4294967295"/>
          </p:nvPr>
        </p:nvSpPr>
        <p:spPr>
          <a:xfrm>
            <a:off x="4419599" y="528779"/>
            <a:ext cx="15544801" cy="3250484"/>
          </a:xfrm>
          <a:prstGeom prst="rect">
            <a:avLst/>
          </a:prstGeom>
        </p:spPr>
        <p:txBody>
          <a:bodyPr anchor="t"/>
          <a:lstStyle/>
          <a:p>
            <a:pPr algn="ctr" defTabSz="914295">
              <a:lnSpc>
                <a:spcPct val="100000"/>
              </a:lnSpc>
              <a:defRPr sz="6000">
                <a:latin typeface="Helvetica"/>
                <a:ea typeface="Helvetica"/>
                <a:cs typeface="Helvetica"/>
                <a:sym typeface="Helvetica"/>
              </a:defRPr>
            </a:pPr>
            <a:r>
              <a:t>ASEA Mission: </a:t>
            </a:r>
          </a:p>
          <a:p>
            <a:pPr algn="ctr" defTabSz="914295">
              <a:lnSpc>
                <a:spcPct val="100000"/>
              </a:lnSpc>
              <a:defRPr sz="6000">
                <a:latin typeface="Helvetica"/>
                <a:ea typeface="Helvetica"/>
                <a:cs typeface="Helvetica"/>
                <a:sym typeface="Helvetica"/>
              </a:defRPr>
            </a:pPr>
            <a:r>
              <a:t>To better people’s lives and be a force for good in the world.</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210"/>
                                        </p:tgtEl>
                                        <p:attrNameLst>
                                          <p:attrName>style.visibility</p:attrName>
                                        </p:attrNameLst>
                                      </p:cBhvr>
                                      <p:to>
                                        <p:strVal val="visible"/>
                                      </p:to>
                                    </p:set>
                                    <p:anim calcmode="lin" valueType="num">
                                      <p:cBhvr>
                                        <p:cTn id="7" dur="600" fill="hold"/>
                                        <p:tgtEl>
                                          <p:spTgt spid="210"/>
                                        </p:tgtEl>
                                        <p:attrNameLst>
                                          <p:attrName>ppt_w</p:attrName>
                                        </p:attrNameLst>
                                      </p:cBhvr>
                                      <p:tavLst>
                                        <p:tav tm="0">
                                          <p:val>
                                            <p:fltVal val="0"/>
                                          </p:val>
                                        </p:tav>
                                        <p:tav tm="100000">
                                          <p:val>
                                            <p:strVal val="#ppt_w"/>
                                          </p:val>
                                        </p:tav>
                                      </p:tavLst>
                                    </p:anim>
                                    <p:anim calcmode="lin" valueType="num">
                                      <p:cBhvr>
                                        <p:cTn id="8" dur="600" fill="hold"/>
                                        <p:tgtEl>
                                          <p:spTgt spid="21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10" grpId="1"/>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5" name="image10.jpg" descr="image10.jpg"/>
          <p:cNvPicPr>
            <a:picLocks noChangeAspect="1"/>
          </p:cNvPicPr>
          <p:nvPr/>
        </p:nvPicPr>
        <p:blipFill>
          <a:blip r:embed="rId2">
            <a:extLst/>
          </a:blip>
          <a:srcRect l="0" t="0" r="9149" b="0"/>
          <a:stretch>
            <a:fillRect/>
          </a:stretch>
        </p:blipFill>
        <p:spPr>
          <a:xfrm>
            <a:off x="-1628369" y="38956"/>
            <a:ext cx="24383872" cy="15097247"/>
          </a:xfrm>
          <a:custGeom>
            <a:avLst/>
            <a:gdLst/>
            <a:ahLst/>
            <a:cxnLst>
              <a:cxn ang="0">
                <a:pos x="wd2" y="hd2"/>
              </a:cxn>
              <a:cxn ang="5400000">
                <a:pos x="wd2" y="hd2"/>
              </a:cxn>
              <a:cxn ang="10800000">
                <a:pos x="wd2" y="hd2"/>
              </a:cxn>
              <a:cxn ang="16200000">
                <a:pos x="wd2" y="hd2"/>
              </a:cxn>
            </a:cxnLst>
            <a:rect l="0" t="0" r="r" b="b"/>
            <a:pathLst>
              <a:path w="21595" h="21600" fill="norm" stroke="1" extrusionOk="0">
                <a:moveTo>
                  <a:pt x="1538" y="21118"/>
                </a:moveTo>
                <a:cubicBezTo>
                  <a:pt x="1548" y="21150"/>
                  <a:pt x="1558" y="21183"/>
                  <a:pt x="1561" y="21192"/>
                </a:cubicBezTo>
                <a:cubicBezTo>
                  <a:pt x="1564" y="21201"/>
                  <a:pt x="1561" y="21205"/>
                  <a:pt x="1555" y="21202"/>
                </a:cubicBezTo>
                <a:cubicBezTo>
                  <a:pt x="1548" y="21199"/>
                  <a:pt x="1521" y="21225"/>
                  <a:pt x="1495" y="21261"/>
                </a:cubicBezTo>
                <a:cubicBezTo>
                  <a:pt x="1448" y="21323"/>
                  <a:pt x="1447" y="21327"/>
                  <a:pt x="1470" y="21354"/>
                </a:cubicBezTo>
                <a:cubicBezTo>
                  <a:pt x="1484" y="21370"/>
                  <a:pt x="1498" y="21399"/>
                  <a:pt x="1503" y="21418"/>
                </a:cubicBezTo>
                <a:cubicBezTo>
                  <a:pt x="1520" y="21495"/>
                  <a:pt x="1640" y="21481"/>
                  <a:pt x="1640" y="21402"/>
                </a:cubicBezTo>
                <a:cubicBezTo>
                  <a:pt x="1640" y="21384"/>
                  <a:pt x="1646" y="21376"/>
                  <a:pt x="1654" y="21383"/>
                </a:cubicBezTo>
                <a:cubicBezTo>
                  <a:pt x="1661" y="21391"/>
                  <a:pt x="1664" y="21422"/>
                  <a:pt x="1659" y="21455"/>
                </a:cubicBezTo>
                <a:cubicBezTo>
                  <a:pt x="1655" y="21488"/>
                  <a:pt x="1657" y="21519"/>
                  <a:pt x="1665" y="21527"/>
                </a:cubicBezTo>
                <a:cubicBezTo>
                  <a:pt x="1673" y="21534"/>
                  <a:pt x="1679" y="21554"/>
                  <a:pt x="1679" y="21570"/>
                </a:cubicBezTo>
                <a:cubicBezTo>
                  <a:pt x="1679" y="21595"/>
                  <a:pt x="1632" y="21600"/>
                  <a:pt x="1384" y="21600"/>
                </a:cubicBezTo>
                <a:cubicBezTo>
                  <a:pt x="1128" y="21600"/>
                  <a:pt x="1091" y="21596"/>
                  <a:pt x="1097" y="21569"/>
                </a:cubicBezTo>
                <a:cubicBezTo>
                  <a:pt x="1106" y="21534"/>
                  <a:pt x="1135" y="21528"/>
                  <a:pt x="1147" y="21559"/>
                </a:cubicBezTo>
                <a:cubicBezTo>
                  <a:pt x="1161" y="21596"/>
                  <a:pt x="1186" y="21581"/>
                  <a:pt x="1215" y="21518"/>
                </a:cubicBezTo>
                <a:cubicBezTo>
                  <a:pt x="1242" y="21459"/>
                  <a:pt x="1242" y="21454"/>
                  <a:pt x="1221" y="21383"/>
                </a:cubicBezTo>
                <a:cubicBezTo>
                  <a:pt x="1205" y="21328"/>
                  <a:pt x="1203" y="21304"/>
                  <a:pt x="1214" y="21286"/>
                </a:cubicBezTo>
                <a:cubicBezTo>
                  <a:pt x="1225" y="21268"/>
                  <a:pt x="1234" y="21269"/>
                  <a:pt x="1249" y="21289"/>
                </a:cubicBezTo>
                <a:cubicBezTo>
                  <a:pt x="1266" y="21311"/>
                  <a:pt x="1273" y="21310"/>
                  <a:pt x="1291" y="21284"/>
                </a:cubicBezTo>
                <a:cubicBezTo>
                  <a:pt x="1330" y="21230"/>
                  <a:pt x="1394" y="21186"/>
                  <a:pt x="1435" y="21186"/>
                </a:cubicBezTo>
                <a:cubicBezTo>
                  <a:pt x="1465" y="21186"/>
                  <a:pt x="1480" y="21171"/>
                  <a:pt x="1497" y="21124"/>
                </a:cubicBezTo>
                <a:lnTo>
                  <a:pt x="1521" y="21062"/>
                </a:lnTo>
                <a:close/>
                <a:moveTo>
                  <a:pt x="1841" y="21310"/>
                </a:moveTo>
                <a:cubicBezTo>
                  <a:pt x="1845" y="21327"/>
                  <a:pt x="1852" y="21360"/>
                  <a:pt x="1858" y="21383"/>
                </a:cubicBezTo>
                <a:cubicBezTo>
                  <a:pt x="1864" y="21405"/>
                  <a:pt x="1871" y="21439"/>
                  <a:pt x="1875" y="21458"/>
                </a:cubicBezTo>
                <a:cubicBezTo>
                  <a:pt x="1879" y="21476"/>
                  <a:pt x="1902" y="21497"/>
                  <a:pt x="1927" y="21505"/>
                </a:cubicBezTo>
                <a:cubicBezTo>
                  <a:pt x="1962" y="21515"/>
                  <a:pt x="1973" y="21529"/>
                  <a:pt x="1973" y="21560"/>
                </a:cubicBezTo>
                <a:cubicBezTo>
                  <a:pt x="1973" y="21596"/>
                  <a:pt x="1964" y="21600"/>
                  <a:pt x="1867" y="21600"/>
                </a:cubicBezTo>
                <a:cubicBezTo>
                  <a:pt x="1808" y="21600"/>
                  <a:pt x="1756" y="21594"/>
                  <a:pt x="1751" y="21586"/>
                </a:cubicBezTo>
                <a:cubicBezTo>
                  <a:pt x="1737" y="21563"/>
                  <a:pt x="1742" y="21506"/>
                  <a:pt x="1764" y="21434"/>
                </a:cubicBezTo>
                <a:cubicBezTo>
                  <a:pt x="1783" y="21372"/>
                  <a:pt x="1783" y="21364"/>
                  <a:pt x="1765" y="21342"/>
                </a:cubicBezTo>
                <a:cubicBezTo>
                  <a:pt x="1753" y="21329"/>
                  <a:pt x="1749" y="21307"/>
                  <a:pt x="1754" y="21293"/>
                </a:cubicBezTo>
                <a:cubicBezTo>
                  <a:pt x="1767" y="21259"/>
                  <a:pt x="1834" y="21271"/>
                  <a:pt x="1841" y="21310"/>
                </a:cubicBezTo>
                <a:close/>
                <a:moveTo>
                  <a:pt x="2114" y="21476"/>
                </a:moveTo>
                <a:cubicBezTo>
                  <a:pt x="2114" y="21500"/>
                  <a:pt x="2123" y="21524"/>
                  <a:pt x="2134" y="21530"/>
                </a:cubicBezTo>
                <a:cubicBezTo>
                  <a:pt x="2174" y="21556"/>
                  <a:pt x="2154" y="21600"/>
                  <a:pt x="2101" y="21600"/>
                </a:cubicBezTo>
                <a:cubicBezTo>
                  <a:pt x="2065" y="21600"/>
                  <a:pt x="2050" y="21591"/>
                  <a:pt x="2050" y="21570"/>
                </a:cubicBezTo>
                <a:cubicBezTo>
                  <a:pt x="2050" y="21554"/>
                  <a:pt x="2057" y="21534"/>
                  <a:pt x="2064" y="21526"/>
                </a:cubicBezTo>
                <a:cubicBezTo>
                  <a:pt x="2072" y="21519"/>
                  <a:pt x="2075" y="21495"/>
                  <a:pt x="2072" y="21473"/>
                </a:cubicBezTo>
                <a:cubicBezTo>
                  <a:pt x="2067" y="21445"/>
                  <a:pt x="2072" y="21434"/>
                  <a:pt x="2090" y="21434"/>
                </a:cubicBezTo>
                <a:cubicBezTo>
                  <a:pt x="2106" y="21434"/>
                  <a:pt x="2114" y="21449"/>
                  <a:pt x="2114" y="21476"/>
                </a:cubicBezTo>
                <a:close/>
                <a:moveTo>
                  <a:pt x="4238" y="21247"/>
                </a:moveTo>
                <a:cubicBezTo>
                  <a:pt x="4252" y="21282"/>
                  <a:pt x="4249" y="21300"/>
                  <a:pt x="4222" y="21364"/>
                </a:cubicBezTo>
                <a:cubicBezTo>
                  <a:pt x="4184" y="21454"/>
                  <a:pt x="4190" y="21479"/>
                  <a:pt x="4245" y="21462"/>
                </a:cubicBezTo>
                <a:cubicBezTo>
                  <a:pt x="4302" y="21445"/>
                  <a:pt x="4310" y="21428"/>
                  <a:pt x="4308" y="21334"/>
                </a:cubicBezTo>
                <a:cubicBezTo>
                  <a:pt x="4306" y="21250"/>
                  <a:pt x="4334" y="21178"/>
                  <a:pt x="4348" y="21234"/>
                </a:cubicBezTo>
                <a:cubicBezTo>
                  <a:pt x="4352" y="21252"/>
                  <a:pt x="4368" y="21259"/>
                  <a:pt x="4394" y="21253"/>
                </a:cubicBezTo>
                <a:cubicBezTo>
                  <a:pt x="4416" y="21247"/>
                  <a:pt x="4460" y="21250"/>
                  <a:pt x="4491" y="21257"/>
                </a:cubicBezTo>
                <a:cubicBezTo>
                  <a:pt x="4535" y="21268"/>
                  <a:pt x="4549" y="21280"/>
                  <a:pt x="4549" y="21309"/>
                </a:cubicBezTo>
                <a:cubicBezTo>
                  <a:pt x="4549" y="21329"/>
                  <a:pt x="4557" y="21358"/>
                  <a:pt x="4568" y="21371"/>
                </a:cubicBezTo>
                <a:cubicBezTo>
                  <a:pt x="4581" y="21390"/>
                  <a:pt x="4583" y="21406"/>
                  <a:pt x="4573" y="21431"/>
                </a:cubicBezTo>
                <a:cubicBezTo>
                  <a:pt x="4564" y="21455"/>
                  <a:pt x="4564" y="21484"/>
                  <a:pt x="4574" y="21526"/>
                </a:cubicBezTo>
                <a:cubicBezTo>
                  <a:pt x="4589" y="21588"/>
                  <a:pt x="4607" y="21580"/>
                  <a:pt x="4615" y="21509"/>
                </a:cubicBezTo>
                <a:cubicBezTo>
                  <a:pt x="4621" y="21454"/>
                  <a:pt x="4651" y="21441"/>
                  <a:pt x="4651" y="21494"/>
                </a:cubicBezTo>
                <a:cubicBezTo>
                  <a:pt x="4651" y="21517"/>
                  <a:pt x="4657" y="21541"/>
                  <a:pt x="4664" y="21548"/>
                </a:cubicBezTo>
                <a:cubicBezTo>
                  <a:pt x="4709" y="21593"/>
                  <a:pt x="4634" y="21600"/>
                  <a:pt x="4100" y="21600"/>
                </a:cubicBezTo>
                <a:lnTo>
                  <a:pt x="3524" y="21600"/>
                </a:lnTo>
                <a:lnTo>
                  <a:pt x="3524" y="21549"/>
                </a:lnTo>
                <a:cubicBezTo>
                  <a:pt x="3524" y="21522"/>
                  <a:pt x="3530" y="21493"/>
                  <a:pt x="3537" y="21486"/>
                </a:cubicBezTo>
                <a:cubicBezTo>
                  <a:pt x="3544" y="21479"/>
                  <a:pt x="3549" y="21492"/>
                  <a:pt x="3549" y="21515"/>
                </a:cubicBezTo>
                <a:cubicBezTo>
                  <a:pt x="3549" y="21579"/>
                  <a:pt x="3566" y="21580"/>
                  <a:pt x="3613" y="21519"/>
                </a:cubicBezTo>
                <a:cubicBezTo>
                  <a:pt x="3655" y="21462"/>
                  <a:pt x="3658" y="21414"/>
                  <a:pt x="3618" y="21414"/>
                </a:cubicBezTo>
                <a:cubicBezTo>
                  <a:pt x="3590" y="21414"/>
                  <a:pt x="3604" y="21363"/>
                  <a:pt x="3634" y="21356"/>
                </a:cubicBezTo>
                <a:cubicBezTo>
                  <a:pt x="3648" y="21352"/>
                  <a:pt x="3673" y="21373"/>
                  <a:pt x="3690" y="21402"/>
                </a:cubicBezTo>
                <a:cubicBezTo>
                  <a:pt x="3707" y="21431"/>
                  <a:pt x="3728" y="21455"/>
                  <a:pt x="3737" y="21455"/>
                </a:cubicBezTo>
                <a:cubicBezTo>
                  <a:pt x="3745" y="21455"/>
                  <a:pt x="3755" y="21476"/>
                  <a:pt x="3757" y="21502"/>
                </a:cubicBezTo>
                <a:cubicBezTo>
                  <a:pt x="3760" y="21535"/>
                  <a:pt x="3771" y="21550"/>
                  <a:pt x="3797" y="21555"/>
                </a:cubicBezTo>
                <a:cubicBezTo>
                  <a:pt x="3849" y="21565"/>
                  <a:pt x="3879" y="21512"/>
                  <a:pt x="3879" y="21412"/>
                </a:cubicBezTo>
                <a:cubicBezTo>
                  <a:pt x="3879" y="21299"/>
                  <a:pt x="3891" y="21289"/>
                  <a:pt x="3930" y="21369"/>
                </a:cubicBezTo>
                <a:cubicBezTo>
                  <a:pt x="3956" y="21424"/>
                  <a:pt x="3969" y="21435"/>
                  <a:pt x="3994" y="21425"/>
                </a:cubicBezTo>
                <a:cubicBezTo>
                  <a:pt x="4035" y="21408"/>
                  <a:pt x="4126" y="21311"/>
                  <a:pt x="4126" y="21284"/>
                </a:cubicBezTo>
                <a:cubicBezTo>
                  <a:pt x="4126" y="21253"/>
                  <a:pt x="4167" y="21208"/>
                  <a:pt x="4197" y="21207"/>
                </a:cubicBezTo>
                <a:cubicBezTo>
                  <a:pt x="4211" y="21207"/>
                  <a:pt x="4230" y="21225"/>
                  <a:pt x="4238" y="21247"/>
                </a:cubicBezTo>
                <a:close/>
                <a:moveTo>
                  <a:pt x="3187" y="21587"/>
                </a:moveTo>
                <a:cubicBezTo>
                  <a:pt x="3191" y="21594"/>
                  <a:pt x="3184" y="21599"/>
                  <a:pt x="3170" y="21598"/>
                </a:cubicBezTo>
                <a:cubicBezTo>
                  <a:pt x="3155" y="21597"/>
                  <a:pt x="3152" y="21592"/>
                  <a:pt x="3163" y="21586"/>
                </a:cubicBezTo>
                <a:cubicBezTo>
                  <a:pt x="3172" y="21580"/>
                  <a:pt x="3183" y="21581"/>
                  <a:pt x="3187" y="21587"/>
                </a:cubicBezTo>
                <a:close/>
                <a:moveTo>
                  <a:pt x="3300" y="21560"/>
                </a:moveTo>
                <a:cubicBezTo>
                  <a:pt x="3307" y="21568"/>
                  <a:pt x="3327" y="21580"/>
                  <a:pt x="3344" y="21585"/>
                </a:cubicBezTo>
                <a:cubicBezTo>
                  <a:pt x="3362" y="21590"/>
                  <a:pt x="3342" y="21595"/>
                  <a:pt x="3300" y="21597"/>
                </a:cubicBezTo>
                <a:cubicBezTo>
                  <a:pt x="3229" y="21599"/>
                  <a:pt x="3225" y="21597"/>
                  <a:pt x="3255" y="21572"/>
                </a:cubicBezTo>
                <a:cubicBezTo>
                  <a:pt x="3272" y="21557"/>
                  <a:pt x="3293" y="21552"/>
                  <a:pt x="3300" y="21560"/>
                </a:cubicBezTo>
                <a:close/>
                <a:moveTo>
                  <a:pt x="965" y="21545"/>
                </a:moveTo>
                <a:cubicBezTo>
                  <a:pt x="969" y="21562"/>
                  <a:pt x="991" y="21580"/>
                  <a:pt x="1015" y="21585"/>
                </a:cubicBezTo>
                <a:cubicBezTo>
                  <a:pt x="1048" y="21592"/>
                  <a:pt x="1044" y="21594"/>
                  <a:pt x="996" y="21597"/>
                </a:cubicBezTo>
                <a:cubicBezTo>
                  <a:pt x="963" y="21599"/>
                  <a:pt x="936" y="21593"/>
                  <a:pt x="936" y="21584"/>
                </a:cubicBezTo>
                <a:cubicBezTo>
                  <a:pt x="936" y="21576"/>
                  <a:pt x="941" y="21557"/>
                  <a:pt x="947" y="21541"/>
                </a:cubicBezTo>
                <a:cubicBezTo>
                  <a:pt x="955" y="21519"/>
                  <a:pt x="959" y="21520"/>
                  <a:pt x="965" y="21545"/>
                </a:cubicBezTo>
                <a:close/>
                <a:moveTo>
                  <a:pt x="839" y="21476"/>
                </a:moveTo>
                <a:cubicBezTo>
                  <a:pt x="824" y="21517"/>
                  <a:pt x="807" y="21495"/>
                  <a:pt x="807" y="21434"/>
                </a:cubicBezTo>
                <a:cubicBezTo>
                  <a:pt x="807" y="21400"/>
                  <a:pt x="813" y="21372"/>
                  <a:pt x="819" y="21372"/>
                </a:cubicBezTo>
                <a:cubicBezTo>
                  <a:pt x="835" y="21372"/>
                  <a:pt x="850" y="21449"/>
                  <a:pt x="839" y="21476"/>
                </a:cubicBezTo>
                <a:close/>
                <a:moveTo>
                  <a:pt x="1612" y="21198"/>
                </a:moveTo>
                <a:cubicBezTo>
                  <a:pt x="1609" y="21230"/>
                  <a:pt x="1607" y="21230"/>
                  <a:pt x="1592" y="21201"/>
                </a:cubicBezTo>
                <a:cubicBezTo>
                  <a:pt x="1580" y="21178"/>
                  <a:pt x="1579" y="21165"/>
                  <a:pt x="1589" y="21155"/>
                </a:cubicBezTo>
                <a:cubicBezTo>
                  <a:pt x="1608" y="21136"/>
                  <a:pt x="1618" y="21154"/>
                  <a:pt x="1612" y="21198"/>
                </a:cubicBezTo>
                <a:close/>
                <a:moveTo>
                  <a:pt x="1038" y="21165"/>
                </a:moveTo>
                <a:cubicBezTo>
                  <a:pt x="1038" y="21190"/>
                  <a:pt x="1036" y="21190"/>
                  <a:pt x="1012" y="21165"/>
                </a:cubicBezTo>
                <a:cubicBezTo>
                  <a:pt x="996" y="21148"/>
                  <a:pt x="996" y="21145"/>
                  <a:pt x="1016" y="21145"/>
                </a:cubicBezTo>
                <a:cubicBezTo>
                  <a:pt x="1028" y="21145"/>
                  <a:pt x="1038" y="21154"/>
                  <a:pt x="1038" y="21165"/>
                </a:cubicBezTo>
                <a:close/>
                <a:moveTo>
                  <a:pt x="1273" y="20963"/>
                </a:moveTo>
                <a:cubicBezTo>
                  <a:pt x="1268" y="20977"/>
                  <a:pt x="1263" y="21008"/>
                  <a:pt x="1263" y="21030"/>
                </a:cubicBezTo>
                <a:cubicBezTo>
                  <a:pt x="1262" y="21057"/>
                  <a:pt x="1255" y="21070"/>
                  <a:pt x="1241" y="21066"/>
                </a:cubicBezTo>
                <a:cubicBezTo>
                  <a:pt x="1229" y="21063"/>
                  <a:pt x="1216" y="21070"/>
                  <a:pt x="1211" y="21082"/>
                </a:cubicBezTo>
                <a:cubicBezTo>
                  <a:pt x="1197" y="21119"/>
                  <a:pt x="1159" y="21105"/>
                  <a:pt x="1157" y="21062"/>
                </a:cubicBezTo>
                <a:cubicBezTo>
                  <a:pt x="1155" y="21031"/>
                  <a:pt x="1163" y="21020"/>
                  <a:pt x="1184" y="21020"/>
                </a:cubicBezTo>
                <a:cubicBezTo>
                  <a:pt x="1200" y="21020"/>
                  <a:pt x="1224" y="21001"/>
                  <a:pt x="1237" y="20979"/>
                </a:cubicBezTo>
                <a:cubicBezTo>
                  <a:pt x="1262" y="20933"/>
                  <a:pt x="1289" y="20922"/>
                  <a:pt x="1273" y="20963"/>
                </a:cubicBezTo>
                <a:close/>
                <a:moveTo>
                  <a:pt x="1376" y="20970"/>
                </a:moveTo>
                <a:cubicBezTo>
                  <a:pt x="1386" y="21013"/>
                  <a:pt x="1382" y="21023"/>
                  <a:pt x="1362" y="21003"/>
                </a:cubicBezTo>
                <a:cubicBezTo>
                  <a:pt x="1353" y="20994"/>
                  <a:pt x="1351" y="20977"/>
                  <a:pt x="1357" y="20961"/>
                </a:cubicBezTo>
                <a:cubicBezTo>
                  <a:pt x="1365" y="20940"/>
                  <a:pt x="1369" y="20942"/>
                  <a:pt x="1376" y="20970"/>
                </a:cubicBezTo>
                <a:close/>
                <a:moveTo>
                  <a:pt x="1422" y="20844"/>
                </a:moveTo>
                <a:cubicBezTo>
                  <a:pt x="1422" y="20861"/>
                  <a:pt x="1417" y="20875"/>
                  <a:pt x="1410" y="20875"/>
                </a:cubicBezTo>
                <a:cubicBezTo>
                  <a:pt x="1402" y="20875"/>
                  <a:pt x="1397" y="20861"/>
                  <a:pt x="1397" y="20844"/>
                </a:cubicBezTo>
                <a:cubicBezTo>
                  <a:pt x="1397" y="20827"/>
                  <a:pt x="1402" y="20813"/>
                  <a:pt x="1410" y="20813"/>
                </a:cubicBezTo>
                <a:cubicBezTo>
                  <a:pt x="1417" y="20813"/>
                  <a:pt x="1422" y="20827"/>
                  <a:pt x="1422" y="20844"/>
                </a:cubicBezTo>
                <a:close/>
                <a:moveTo>
                  <a:pt x="18608" y="18147"/>
                </a:moveTo>
                <a:lnTo>
                  <a:pt x="18612" y="18255"/>
                </a:lnTo>
                <a:lnTo>
                  <a:pt x="18683" y="18268"/>
                </a:lnTo>
                <a:cubicBezTo>
                  <a:pt x="18722" y="18274"/>
                  <a:pt x="18737" y="18281"/>
                  <a:pt x="18718" y="18283"/>
                </a:cubicBezTo>
                <a:cubicBezTo>
                  <a:pt x="18699" y="18285"/>
                  <a:pt x="18671" y="18305"/>
                  <a:pt x="18657" y="18328"/>
                </a:cubicBezTo>
                <a:cubicBezTo>
                  <a:pt x="18643" y="18351"/>
                  <a:pt x="18630" y="18368"/>
                  <a:pt x="18628" y="18366"/>
                </a:cubicBezTo>
                <a:cubicBezTo>
                  <a:pt x="18627" y="18364"/>
                  <a:pt x="18602" y="18358"/>
                  <a:pt x="18574" y="18351"/>
                </a:cubicBezTo>
                <a:cubicBezTo>
                  <a:pt x="18541" y="18343"/>
                  <a:pt x="18523" y="18327"/>
                  <a:pt x="18523" y="18309"/>
                </a:cubicBezTo>
                <a:cubicBezTo>
                  <a:pt x="18523" y="18292"/>
                  <a:pt x="18504" y="18271"/>
                  <a:pt x="18481" y="18261"/>
                </a:cubicBezTo>
                <a:cubicBezTo>
                  <a:pt x="18456" y="18251"/>
                  <a:pt x="18439" y="18231"/>
                  <a:pt x="18439" y="18211"/>
                </a:cubicBezTo>
                <a:cubicBezTo>
                  <a:pt x="18439" y="18184"/>
                  <a:pt x="18449" y="18180"/>
                  <a:pt x="18490" y="18188"/>
                </a:cubicBezTo>
                <a:cubicBezTo>
                  <a:pt x="18530" y="18197"/>
                  <a:pt x="18545" y="18191"/>
                  <a:pt x="18567" y="18153"/>
                </a:cubicBezTo>
                <a:cubicBezTo>
                  <a:pt x="18583" y="18125"/>
                  <a:pt x="18591" y="18093"/>
                  <a:pt x="18586" y="18072"/>
                </a:cubicBezTo>
                <a:cubicBezTo>
                  <a:pt x="18581" y="18053"/>
                  <a:pt x="18584" y="18038"/>
                  <a:pt x="18591" y="18038"/>
                </a:cubicBezTo>
                <a:cubicBezTo>
                  <a:pt x="18598" y="18038"/>
                  <a:pt x="18606" y="18087"/>
                  <a:pt x="18608" y="18147"/>
                </a:cubicBezTo>
                <a:close/>
                <a:moveTo>
                  <a:pt x="18503" y="18038"/>
                </a:moveTo>
                <a:cubicBezTo>
                  <a:pt x="18503" y="18049"/>
                  <a:pt x="18497" y="18059"/>
                  <a:pt x="18490" y="18059"/>
                </a:cubicBezTo>
                <a:cubicBezTo>
                  <a:pt x="18482" y="18059"/>
                  <a:pt x="18480" y="18049"/>
                  <a:pt x="18484" y="18038"/>
                </a:cubicBezTo>
                <a:cubicBezTo>
                  <a:pt x="18489" y="18027"/>
                  <a:pt x="18495" y="18017"/>
                  <a:pt x="18498" y="18017"/>
                </a:cubicBezTo>
                <a:cubicBezTo>
                  <a:pt x="18501" y="18017"/>
                  <a:pt x="18503" y="18027"/>
                  <a:pt x="18503" y="18038"/>
                </a:cubicBezTo>
                <a:close/>
                <a:moveTo>
                  <a:pt x="18151" y="4852"/>
                </a:moveTo>
                <a:cubicBezTo>
                  <a:pt x="18172" y="4858"/>
                  <a:pt x="18227" y="4869"/>
                  <a:pt x="18273" y="4876"/>
                </a:cubicBezTo>
                <a:cubicBezTo>
                  <a:pt x="18530" y="4915"/>
                  <a:pt x="18714" y="4966"/>
                  <a:pt x="18824" y="5028"/>
                </a:cubicBezTo>
                <a:cubicBezTo>
                  <a:pt x="18834" y="5034"/>
                  <a:pt x="18850" y="5037"/>
                  <a:pt x="18859" y="5035"/>
                </a:cubicBezTo>
                <a:cubicBezTo>
                  <a:pt x="18868" y="5032"/>
                  <a:pt x="18891" y="5044"/>
                  <a:pt x="18910" y="5061"/>
                </a:cubicBezTo>
                <a:cubicBezTo>
                  <a:pt x="18930" y="5077"/>
                  <a:pt x="19010" y="5124"/>
                  <a:pt x="19088" y="5164"/>
                </a:cubicBezTo>
                <a:cubicBezTo>
                  <a:pt x="19218" y="5232"/>
                  <a:pt x="19358" y="5331"/>
                  <a:pt x="19637" y="5556"/>
                </a:cubicBezTo>
                <a:cubicBezTo>
                  <a:pt x="19772" y="5664"/>
                  <a:pt x="19796" y="5686"/>
                  <a:pt x="19932" y="5828"/>
                </a:cubicBezTo>
                <a:cubicBezTo>
                  <a:pt x="20150" y="6057"/>
                  <a:pt x="20379" y="6348"/>
                  <a:pt x="20367" y="6381"/>
                </a:cubicBezTo>
                <a:cubicBezTo>
                  <a:pt x="20363" y="6391"/>
                  <a:pt x="20374" y="6408"/>
                  <a:pt x="20392" y="6419"/>
                </a:cubicBezTo>
                <a:cubicBezTo>
                  <a:pt x="20447" y="6453"/>
                  <a:pt x="20708" y="6903"/>
                  <a:pt x="20839" y="7189"/>
                </a:cubicBezTo>
                <a:cubicBezTo>
                  <a:pt x="20989" y="7519"/>
                  <a:pt x="21139" y="7916"/>
                  <a:pt x="21212" y="8181"/>
                </a:cubicBezTo>
                <a:cubicBezTo>
                  <a:pt x="21233" y="8254"/>
                  <a:pt x="21271" y="8389"/>
                  <a:pt x="21297" y="8481"/>
                </a:cubicBezTo>
                <a:cubicBezTo>
                  <a:pt x="21474" y="9097"/>
                  <a:pt x="21600" y="10084"/>
                  <a:pt x="21595" y="10821"/>
                </a:cubicBezTo>
                <a:cubicBezTo>
                  <a:pt x="21592" y="11299"/>
                  <a:pt x="21547" y="11852"/>
                  <a:pt x="21475" y="12309"/>
                </a:cubicBezTo>
                <a:cubicBezTo>
                  <a:pt x="21434" y="12571"/>
                  <a:pt x="21338" y="13020"/>
                  <a:pt x="21284" y="13202"/>
                </a:cubicBezTo>
                <a:cubicBezTo>
                  <a:pt x="21257" y="13293"/>
                  <a:pt x="21215" y="13438"/>
                  <a:pt x="21190" y="13523"/>
                </a:cubicBezTo>
                <a:cubicBezTo>
                  <a:pt x="21048" y="14012"/>
                  <a:pt x="20797" y="14563"/>
                  <a:pt x="20497" y="15043"/>
                </a:cubicBezTo>
                <a:cubicBezTo>
                  <a:pt x="20259" y="15423"/>
                  <a:pt x="20176" y="15532"/>
                  <a:pt x="19913" y="15811"/>
                </a:cubicBezTo>
                <a:cubicBezTo>
                  <a:pt x="19235" y="16529"/>
                  <a:pt x="18402" y="16878"/>
                  <a:pt x="17619" y="16773"/>
                </a:cubicBezTo>
                <a:cubicBezTo>
                  <a:pt x="17118" y="16706"/>
                  <a:pt x="16676" y="16510"/>
                  <a:pt x="16248" y="16166"/>
                </a:cubicBezTo>
                <a:cubicBezTo>
                  <a:pt x="15749" y="15765"/>
                  <a:pt x="15342" y="15241"/>
                  <a:pt x="15012" y="14575"/>
                </a:cubicBezTo>
                <a:cubicBezTo>
                  <a:pt x="14894" y="14337"/>
                  <a:pt x="14847" y="14234"/>
                  <a:pt x="14735" y="13969"/>
                </a:cubicBezTo>
                <a:cubicBezTo>
                  <a:pt x="14689" y="13859"/>
                  <a:pt x="14507" y="13270"/>
                  <a:pt x="14451" y="13047"/>
                </a:cubicBezTo>
                <a:cubicBezTo>
                  <a:pt x="14399" y="12842"/>
                  <a:pt x="14324" y="12474"/>
                  <a:pt x="14294" y="12281"/>
                </a:cubicBezTo>
                <a:cubicBezTo>
                  <a:pt x="14283" y="12207"/>
                  <a:pt x="14268" y="12118"/>
                  <a:pt x="14262" y="12084"/>
                </a:cubicBezTo>
                <a:cubicBezTo>
                  <a:pt x="14204" y="11770"/>
                  <a:pt x="14164" y="10915"/>
                  <a:pt x="14186" y="10458"/>
                </a:cubicBezTo>
                <a:cubicBezTo>
                  <a:pt x="14208" y="10016"/>
                  <a:pt x="14266" y="9473"/>
                  <a:pt x="14332" y="9110"/>
                </a:cubicBezTo>
                <a:cubicBezTo>
                  <a:pt x="14376" y="8865"/>
                  <a:pt x="14474" y="8453"/>
                  <a:pt x="14498" y="8409"/>
                </a:cubicBezTo>
                <a:cubicBezTo>
                  <a:pt x="14509" y="8390"/>
                  <a:pt x="14518" y="8357"/>
                  <a:pt x="14518" y="8337"/>
                </a:cubicBezTo>
                <a:cubicBezTo>
                  <a:pt x="14518" y="8281"/>
                  <a:pt x="14648" y="7886"/>
                  <a:pt x="14764" y="7587"/>
                </a:cubicBezTo>
                <a:cubicBezTo>
                  <a:pt x="14991" y="7006"/>
                  <a:pt x="15488" y="6180"/>
                  <a:pt x="15799" y="5866"/>
                </a:cubicBezTo>
                <a:cubicBezTo>
                  <a:pt x="15838" y="5827"/>
                  <a:pt x="15893" y="5769"/>
                  <a:pt x="15921" y="5738"/>
                </a:cubicBezTo>
                <a:cubicBezTo>
                  <a:pt x="16073" y="5570"/>
                  <a:pt x="16388" y="5326"/>
                  <a:pt x="16588" y="5221"/>
                </a:cubicBezTo>
                <a:cubicBezTo>
                  <a:pt x="16679" y="5172"/>
                  <a:pt x="16772" y="5120"/>
                  <a:pt x="16793" y="5103"/>
                </a:cubicBezTo>
                <a:cubicBezTo>
                  <a:pt x="16886" y="5031"/>
                  <a:pt x="17263" y="4906"/>
                  <a:pt x="17539" y="4856"/>
                </a:cubicBezTo>
                <a:cubicBezTo>
                  <a:pt x="17712" y="4824"/>
                  <a:pt x="18049" y="4822"/>
                  <a:pt x="18151" y="4852"/>
                </a:cubicBezTo>
                <a:close/>
                <a:moveTo>
                  <a:pt x="14" y="13410"/>
                </a:moveTo>
                <a:cubicBezTo>
                  <a:pt x="21" y="13418"/>
                  <a:pt x="24" y="13429"/>
                  <a:pt x="20" y="13435"/>
                </a:cubicBezTo>
                <a:cubicBezTo>
                  <a:pt x="16" y="13442"/>
                  <a:pt x="19" y="13458"/>
                  <a:pt x="26" y="13472"/>
                </a:cubicBezTo>
                <a:cubicBezTo>
                  <a:pt x="35" y="13489"/>
                  <a:pt x="33" y="13505"/>
                  <a:pt x="19" y="13523"/>
                </a:cubicBezTo>
                <a:cubicBezTo>
                  <a:pt x="3" y="13545"/>
                  <a:pt x="0" y="13539"/>
                  <a:pt x="0" y="13473"/>
                </a:cubicBezTo>
                <a:cubicBezTo>
                  <a:pt x="0" y="13424"/>
                  <a:pt x="5" y="13402"/>
                  <a:pt x="14" y="13410"/>
                </a:cubicBezTo>
                <a:close/>
                <a:moveTo>
                  <a:pt x="846" y="13254"/>
                </a:moveTo>
                <a:cubicBezTo>
                  <a:pt x="857" y="13287"/>
                  <a:pt x="855" y="13295"/>
                  <a:pt x="840" y="13295"/>
                </a:cubicBezTo>
                <a:cubicBezTo>
                  <a:pt x="829" y="13295"/>
                  <a:pt x="820" y="13278"/>
                  <a:pt x="820" y="13254"/>
                </a:cubicBezTo>
                <a:cubicBezTo>
                  <a:pt x="820" y="13231"/>
                  <a:pt x="823" y="13213"/>
                  <a:pt x="826" y="13213"/>
                </a:cubicBezTo>
                <a:cubicBezTo>
                  <a:pt x="829" y="13213"/>
                  <a:pt x="838" y="13231"/>
                  <a:pt x="846" y="13254"/>
                </a:cubicBezTo>
                <a:close/>
                <a:moveTo>
                  <a:pt x="4004" y="12757"/>
                </a:moveTo>
                <a:cubicBezTo>
                  <a:pt x="4009" y="12768"/>
                  <a:pt x="4003" y="12778"/>
                  <a:pt x="3992" y="12778"/>
                </a:cubicBezTo>
                <a:cubicBezTo>
                  <a:pt x="3981" y="12778"/>
                  <a:pt x="3972" y="12768"/>
                  <a:pt x="3972" y="12757"/>
                </a:cubicBezTo>
                <a:cubicBezTo>
                  <a:pt x="3972" y="12746"/>
                  <a:pt x="3978" y="12736"/>
                  <a:pt x="3984" y="12736"/>
                </a:cubicBezTo>
                <a:cubicBezTo>
                  <a:pt x="3991" y="12736"/>
                  <a:pt x="4000" y="12746"/>
                  <a:pt x="4004" y="12757"/>
                </a:cubicBezTo>
                <a:close/>
                <a:moveTo>
                  <a:pt x="3349" y="6661"/>
                </a:moveTo>
                <a:cubicBezTo>
                  <a:pt x="3353" y="6669"/>
                  <a:pt x="3349" y="6685"/>
                  <a:pt x="3339" y="6697"/>
                </a:cubicBezTo>
                <a:cubicBezTo>
                  <a:pt x="3313" y="6731"/>
                  <a:pt x="3266" y="6954"/>
                  <a:pt x="3281" y="6969"/>
                </a:cubicBezTo>
                <a:cubicBezTo>
                  <a:pt x="3288" y="6976"/>
                  <a:pt x="3293" y="6993"/>
                  <a:pt x="3291" y="7007"/>
                </a:cubicBezTo>
                <a:cubicBezTo>
                  <a:pt x="3286" y="7048"/>
                  <a:pt x="3328" y="7156"/>
                  <a:pt x="3359" y="7180"/>
                </a:cubicBezTo>
                <a:cubicBezTo>
                  <a:pt x="3407" y="7218"/>
                  <a:pt x="3426" y="7223"/>
                  <a:pt x="3457" y="7204"/>
                </a:cubicBezTo>
                <a:cubicBezTo>
                  <a:pt x="3480" y="7191"/>
                  <a:pt x="3488" y="7195"/>
                  <a:pt x="3494" y="7223"/>
                </a:cubicBezTo>
                <a:cubicBezTo>
                  <a:pt x="3498" y="7242"/>
                  <a:pt x="3513" y="7279"/>
                  <a:pt x="3527" y="7304"/>
                </a:cubicBezTo>
                <a:cubicBezTo>
                  <a:pt x="3544" y="7334"/>
                  <a:pt x="3553" y="7382"/>
                  <a:pt x="3554" y="7455"/>
                </a:cubicBezTo>
                <a:cubicBezTo>
                  <a:pt x="3556" y="7549"/>
                  <a:pt x="3551" y="7569"/>
                  <a:pt x="3520" y="7612"/>
                </a:cubicBezTo>
                <a:cubicBezTo>
                  <a:pt x="3500" y="7640"/>
                  <a:pt x="3468" y="7663"/>
                  <a:pt x="3448" y="7663"/>
                </a:cubicBezTo>
                <a:cubicBezTo>
                  <a:pt x="3395" y="7663"/>
                  <a:pt x="3360" y="7737"/>
                  <a:pt x="3355" y="7858"/>
                </a:cubicBezTo>
                <a:cubicBezTo>
                  <a:pt x="3350" y="7980"/>
                  <a:pt x="3329" y="8000"/>
                  <a:pt x="3301" y="7909"/>
                </a:cubicBezTo>
                <a:cubicBezTo>
                  <a:pt x="3277" y="7831"/>
                  <a:pt x="3274" y="7681"/>
                  <a:pt x="3296" y="7646"/>
                </a:cubicBezTo>
                <a:cubicBezTo>
                  <a:pt x="3304" y="7632"/>
                  <a:pt x="3323" y="7621"/>
                  <a:pt x="3337" y="7621"/>
                </a:cubicBezTo>
                <a:cubicBezTo>
                  <a:pt x="3375" y="7620"/>
                  <a:pt x="3425" y="7531"/>
                  <a:pt x="3405" y="7500"/>
                </a:cubicBezTo>
                <a:cubicBezTo>
                  <a:pt x="3397" y="7487"/>
                  <a:pt x="3395" y="7476"/>
                  <a:pt x="3400" y="7476"/>
                </a:cubicBezTo>
                <a:cubicBezTo>
                  <a:pt x="3406" y="7476"/>
                  <a:pt x="3399" y="7450"/>
                  <a:pt x="3386" y="7419"/>
                </a:cubicBezTo>
                <a:cubicBezTo>
                  <a:pt x="3372" y="7388"/>
                  <a:pt x="3363" y="7351"/>
                  <a:pt x="3367" y="7337"/>
                </a:cubicBezTo>
                <a:cubicBezTo>
                  <a:pt x="3370" y="7323"/>
                  <a:pt x="3358" y="7301"/>
                  <a:pt x="3341" y="7288"/>
                </a:cubicBezTo>
                <a:cubicBezTo>
                  <a:pt x="3324" y="7275"/>
                  <a:pt x="3300" y="7236"/>
                  <a:pt x="3288" y="7200"/>
                </a:cubicBezTo>
                <a:cubicBezTo>
                  <a:pt x="3276" y="7164"/>
                  <a:pt x="3258" y="7111"/>
                  <a:pt x="3248" y="7083"/>
                </a:cubicBezTo>
                <a:cubicBezTo>
                  <a:pt x="3238" y="7054"/>
                  <a:pt x="3229" y="7006"/>
                  <a:pt x="3229" y="6976"/>
                </a:cubicBezTo>
                <a:cubicBezTo>
                  <a:pt x="3229" y="6947"/>
                  <a:pt x="3220" y="6910"/>
                  <a:pt x="3210" y="6896"/>
                </a:cubicBezTo>
                <a:cubicBezTo>
                  <a:pt x="3198" y="6880"/>
                  <a:pt x="3191" y="6835"/>
                  <a:pt x="3191" y="6779"/>
                </a:cubicBezTo>
                <a:cubicBezTo>
                  <a:pt x="3191" y="6701"/>
                  <a:pt x="3195" y="6685"/>
                  <a:pt x="3224" y="6668"/>
                </a:cubicBezTo>
                <a:cubicBezTo>
                  <a:pt x="3261" y="6645"/>
                  <a:pt x="3336" y="6641"/>
                  <a:pt x="3349" y="6661"/>
                </a:cubicBezTo>
                <a:close/>
                <a:moveTo>
                  <a:pt x="3637" y="7847"/>
                </a:moveTo>
                <a:cubicBezTo>
                  <a:pt x="3633" y="7900"/>
                  <a:pt x="3608" y="7927"/>
                  <a:pt x="3596" y="7894"/>
                </a:cubicBezTo>
                <a:cubicBezTo>
                  <a:pt x="3592" y="7884"/>
                  <a:pt x="3601" y="7858"/>
                  <a:pt x="3615" y="7836"/>
                </a:cubicBezTo>
                <a:cubicBezTo>
                  <a:pt x="3641" y="7798"/>
                  <a:pt x="3642" y="7798"/>
                  <a:pt x="3637" y="7847"/>
                </a:cubicBezTo>
                <a:close/>
                <a:moveTo>
                  <a:pt x="3071" y="6746"/>
                </a:moveTo>
                <a:cubicBezTo>
                  <a:pt x="3075" y="6760"/>
                  <a:pt x="3075" y="6784"/>
                  <a:pt x="3071" y="6798"/>
                </a:cubicBezTo>
                <a:cubicBezTo>
                  <a:pt x="3067" y="6812"/>
                  <a:pt x="3065" y="6800"/>
                  <a:pt x="3065" y="6772"/>
                </a:cubicBezTo>
                <a:cubicBezTo>
                  <a:pt x="3065" y="6744"/>
                  <a:pt x="3067" y="6732"/>
                  <a:pt x="3071" y="6746"/>
                </a:cubicBezTo>
                <a:close/>
                <a:moveTo>
                  <a:pt x="3447" y="6544"/>
                </a:moveTo>
                <a:cubicBezTo>
                  <a:pt x="3447" y="6567"/>
                  <a:pt x="3440" y="6586"/>
                  <a:pt x="3430" y="6586"/>
                </a:cubicBezTo>
                <a:cubicBezTo>
                  <a:pt x="3421" y="6586"/>
                  <a:pt x="3413" y="6567"/>
                  <a:pt x="3412" y="6544"/>
                </a:cubicBezTo>
                <a:cubicBezTo>
                  <a:pt x="3411" y="6521"/>
                  <a:pt x="3418" y="6503"/>
                  <a:pt x="3429" y="6503"/>
                </a:cubicBezTo>
                <a:cubicBezTo>
                  <a:pt x="3439" y="6503"/>
                  <a:pt x="3447" y="6521"/>
                  <a:pt x="3447" y="6544"/>
                </a:cubicBezTo>
                <a:close/>
                <a:moveTo>
                  <a:pt x="3104" y="5984"/>
                </a:moveTo>
                <a:cubicBezTo>
                  <a:pt x="3086" y="6033"/>
                  <a:pt x="3086" y="6048"/>
                  <a:pt x="3100" y="6076"/>
                </a:cubicBezTo>
                <a:cubicBezTo>
                  <a:pt x="3109" y="6094"/>
                  <a:pt x="3128" y="6109"/>
                  <a:pt x="3141" y="6109"/>
                </a:cubicBezTo>
                <a:cubicBezTo>
                  <a:pt x="3161" y="6109"/>
                  <a:pt x="3164" y="6122"/>
                  <a:pt x="3159" y="6203"/>
                </a:cubicBezTo>
                <a:cubicBezTo>
                  <a:pt x="3154" y="6289"/>
                  <a:pt x="3157" y="6298"/>
                  <a:pt x="3191" y="6327"/>
                </a:cubicBezTo>
                <a:cubicBezTo>
                  <a:pt x="3212" y="6345"/>
                  <a:pt x="3229" y="6361"/>
                  <a:pt x="3229" y="6364"/>
                </a:cubicBezTo>
                <a:cubicBezTo>
                  <a:pt x="3229" y="6366"/>
                  <a:pt x="3205" y="6371"/>
                  <a:pt x="3175" y="6374"/>
                </a:cubicBezTo>
                <a:cubicBezTo>
                  <a:pt x="3133" y="6378"/>
                  <a:pt x="3117" y="6370"/>
                  <a:pt x="3106" y="6342"/>
                </a:cubicBezTo>
                <a:cubicBezTo>
                  <a:pt x="3098" y="6321"/>
                  <a:pt x="3087" y="6274"/>
                  <a:pt x="3082" y="6236"/>
                </a:cubicBezTo>
                <a:cubicBezTo>
                  <a:pt x="3077" y="6195"/>
                  <a:pt x="3063" y="6162"/>
                  <a:pt x="3050" y="6157"/>
                </a:cubicBezTo>
                <a:cubicBezTo>
                  <a:pt x="3028" y="6148"/>
                  <a:pt x="3028" y="6143"/>
                  <a:pt x="3048" y="6087"/>
                </a:cubicBezTo>
                <a:cubicBezTo>
                  <a:pt x="3064" y="6040"/>
                  <a:pt x="3066" y="6019"/>
                  <a:pt x="3054" y="5989"/>
                </a:cubicBezTo>
                <a:cubicBezTo>
                  <a:pt x="3042" y="5957"/>
                  <a:pt x="3045" y="5948"/>
                  <a:pt x="3076" y="5929"/>
                </a:cubicBezTo>
                <a:cubicBezTo>
                  <a:pt x="3123" y="5900"/>
                  <a:pt x="3129" y="5913"/>
                  <a:pt x="3104" y="5984"/>
                </a:cubicBezTo>
                <a:close/>
                <a:moveTo>
                  <a:pt x="1571" y="47"/>
                </a:moveTo>
                <a:cubicBezTo>
                  <a:pt x="1567" y="72"/>
                  <a:pt x="1564" y="105"/>
                  <a:pt x="1563" y="119"/>
                </a:cubicBezTo>
                <a:cubicBezTo>
                  <a:pt x="1563" y="155"/>
                  <a:pt x="1541" y="148"/>
                  <a:pt x="1470" y="89"/>
                </a:cubicBezTo>
                <a:cubicBezTo>
                  <a:pt x="1437" y="61"/>
                  <a:pt x="1413" y="30"/>
                  <a:pt x="1417" y="19"/>
                </a:cubicBezTo>
                <a:cubicBezTo>
                  <a:pt x="1421" y="9"/>
                  <a:pt x="1459" y="0"/>
                  <a:pt x="1501" y="0"/>
                </a:cubicBezTo>
                <a:cubicBezTo>
                  <a:pt x="1576" y="0"/>
                  <a:pt x="1579" y="2"/>
                  <a:pt x="1571" y="47"/>
                </a:cubicBezTo>
                <a:close/>
              </a:path>
            </a:pathLst>
          </a:custGeom>
          <a:ln w="12700">
            <a:miter lim="400000"/>
          </a:ln>
        </p:spPr>
      </p:pic>
      <p:sp>
        <p:nvSpPr>
          <p:cNvPr id="216" name="35 Countries &amp; Expanding:…"/>
          <p:cNvSpPr txBox="1"/>
          <p:nvPr>
            <p:ph type="body" sz="half" idx="1"/>
          </p:nvPr>
        </p:nvSpPr>
        <p:spPr>
          <a:xfrm>
            <a:off x="3365739" y="3524396"/>
            <a:ext cx="8650559" cy="8126246"/>
          </a:xfrm>
          <a:prstGeom prst="rect">
            <a:avLst/>
          </a:prstGeom>
          <a:solidFill>
            <a:srgbClr val="FFFFFF"/>
          </a:solidFill>
          <a:ln w="25400">
            <a:solidFill>
              <a:srgbClr val="0071AC"/>
            </a:solidFill>
            <a:bevel/>
          </a:ln>
          <a:effectLst>
            <a:outerShdw sx="100000" sy="100000" kx="0" ky="0" algn="b" rotWithShape="0" blurRad="63500" dist="25400" dir="5400000">
              <a:srgbClr val="000000">
                <a:alpha val="35000"/>
              </a:srgbClr>
            </a:outerShdw>
          </a:effectLst>
        </p:spPr>
        <p:txBody>
          <a:bodyPr lIns="203200" tIns="203200" rIns="203200" bIns="203200"/>
          <a:lstStyle/>
          <a:p>
            <a:pPr>
              <a:spcBef>
                <a:spcPts val="0"/>
              </a:spcBef>
              <a:defRPr>
                <a:solidFill>
                  <a:srgbClr val="000000"/>
                </a:solidFill>
              </a:defRPr>
            </a:pPr>
            <a:r>
              <a:rPr>
                <a:solidFill>
                  <a:srgbClr val="3DA547"/>
                </a:solidFill>
              </a:rPr>
              <a:t>35 Countries &amp; Expanding: </a:t>
            </a:r>
            <a:r>
              <a:rPr>
                <a:solidFill>
                  <a:srgbClr val="6B6B6B"/>
                </a:solidFill>
              </a:rPr>
              <a:t> </a:t>
            </a:r>
            <a:endParaRPr>
              <a:solidFill>
                <a:srgbClr val="6B6B6B"/>
              </a:solidFill>
            </a:endParaRPr>
          </a:p>
          <a:p>
            <a:pPr marL="817912" indent="-576612">
              <a:spcBef>
                <a:spcPts val="2200"/>
              </a:spcBef>
              <a:buSzPct val="100000"/>
              <a:buChar char="•"/>
            </a:pPr>
            <a:r>
              <a:rPr>
                <a:solidFill>
                  <a:srgbClr val="6B6B6B"/>
                </a:solidFill>
              </a:rPr>
              <a:t>North America, Europe, Australia / New Zealand, Asia</a:t>
            </a:r>
            <a:endParaRPr>
              <a:solidFill>
                <a:srgbClr val="6B6B6B"/>
              </a:solidFill>
            </a:endParaRPr>
          </a:p>
          <a:p>
            <a:pPr>
              <a:spcBef>
                <a:spcPts val="0"/>
              </a:spcBef>
              <a:defRPr>
                <a:solidFill>
                  <a:srgbClr val="000000"/>
                </a:solidFill>
              </a:defRPr>
            </a:pPr>
            <a:r>
              <a:rPr>
                <a:solidFill>
                  <a:srgbClr val="3DA547"/>
                </a:solidFill>
              </a:rPr>
              <a:t>Cumulative Sales Volume:</a:t>
            </a:r>
            <a:endParaRPr>
              <a:solidFill>
                <a:srgbClr val="3DA547"/>
              </a:solidFill>
            </a:endParaRPr>
          </a:p>
          <a:p>
            <a:pPr>
              <a:spcBef>
                <a:spcPts val="0"/>
              </a:spcBef>
              <a:defRPr>
                <a:solidFill>
                  <a:srgbClr val="000000"/>
                </a:solidFill>
              </a:defRPr>
            </a:pPr>
            <a:r>
              <a:rPr>
                <a:solidFill>
                  <a:srgbClr val="3DA547"/>
                </a:solidFill>
              </a:rPr>
              <a:t>Over 2.3  Billion</a:t>
            </a:r>
            <a:endParaRPr>
              <a:solidFill>
                <a:srgbClr val="3DA547"/>
              </a:solidFill>
            </a:endParaRPr>
          </a:p>
          <a:p>
            <a:pPr marL="817912" indent="-576612">
              <a:spcBef>
                <a:spcPts val="2200"/>
              </a:spcBef>
              <a:buSzPct val="100000"/>
              <a:buChar char="•"/>
              <a:defRPr>
                <a:solidFill>
                  <a:srgbClr val="6B6B6B"/>
                </a:solidFill>
              </a:defRPr>
            </a:pPr>
            <a:r>
              <a:t>Launched 2010 </a:t>
            </a:r>
          </a:p>
          <a:p>
            <a:pPr marL="817912" indent="-576612">
              <a:spcBef>
                <a:spcPts val="2200"/>
              </a:spcBef>
              <a:buSzPct val="100000"/>
              <a:buChar char="•"/>
              <a:defRPr>
                <a:solidFill>
                  <a:srgbClr val="6B6B6B"/>
                </a:solidFill>
              </a:defRPr>
            </a:pPr>
            <a:r>
              <a:t>Profitable year 1</a:t>
            </a:r>
          </a:p>
          <a:p>
            <a:pPr marL="817912" indent="-576612">
              <a:spcBef>
                <a:spcPts val="2200"/>
              </a:spcBef>
              <a:buSzPct val="100000"/>
              <a:buChar char="•"/>
              <a:defRPr>
                <a:solidFill>
                  <a:srgbClr val="6B6B6B"/>
                </a:solidFill>
              </a:defRPr>
            </a:pPr>
            <a:r>
              <a:t>Debt Free / Privately held</a:t>
            </a:r>
          </a:p>
        </p:txBody>
      </p:sp>
      <p:pic>
        <p:nvPicPr>
          <p:cNvPr id="217" name="ASEA Logo Blue.png" descr="ASEA Logo Blue.png"/>
          <p:cNvPicPr>
            <a:picLocks noChangeAspect="1"/>
          </p:cNvPicPr>
          <p:nvPr/>
        </p:nvPicPr>
        <p:blipFill>
          <a:blip r:embed="rId3">
            <a:extLst/>
          </a:blip>
          <a:stretch>
            <a:fillRect/>
          </a:stretch>
        </p:blipFill>
        <p:spPr>
          <a:xfrm>
            <a:off x="1538262" y="687462"/>
            <a:ext cx="8444713" cy="2179527"/>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9" name="NSF-GMP-registered_mark.jpg" descr="NSF-GMP-registered_mark.jpg"/>
          <p:cNvPicPr>
            <a:picLocks noChangeAspect="1"/>
          </p:cNvPicPr>
          <p:nvPr/>
        </p:nvPicPr>
        <p:blipFill>
          <a:blip r:embed="rId3">
            <a:extLst/>
          </a:blip>
          <a:srcRect l="12569" t="4739" r="13671" b="4218"/>
          <a:stretch>
            <a:fillRect/>
          </a:stretch>
        </p:blipFill>
        <p:spPr>
          <a:xfrm>
            <a:off x="8080740" y="5170194"/>
            <a:ext cx="992139" cy="1224610"/>
          </a:xfrm>
          <a:custGeom>
            <a:avLst/>
            <a:gdLst/>
            <a:ahLst/>
            <a:cxnLst>
              <a:cxn ang="0">
                <a:pos x="wd2" y="hd2"/>
              </a:cxn>
              <a:cxn ang="5400000">
                <a:pos x="wd2" y="hd2"/>
              </a:cxn>
              <a:cxn ang="10800000">
                <a:pos x="wd2" y="hd2"/>
              </a:cxn>
              <a:cxn ang="16200000">
                <a:pos x="wd2" y="hd2"/>
              </a:cxn>
            </a:cxnLst>
            <a:rect l="0" t="0" r="r" b="b"/>
            <a:pathLst>
              <a:path w="20708" h="21600" fill="norm" stroke="1" extrusionOk="0">
                <a:moveTo>
                  <a:pt x="10538" y="18356"/>
                </a:moveTo>
                <a:lnTo>
                  <a:pt x="20708" y="18356"/>
                </a:lnTo>
                <a:lnTo>
                  <a:pt x="20708" y="21600"/>
                </a:lnTo>
                <a:lnTo>
                  <a:pt x="17" y="21600"/>
                </a:lnTo>
                <a:lnTo>
                  <a:pt x="17" y="20377"/>
                </a:lnTo>
                <a:cubicBezTo>
                  <a:pt x="17" y="18184"/>
                  <a:pt x="-892" y="18356"/>
                  <a:pt x="10538" y="18356"/>
                </a:cubicBezTo>
                <a:close/>
                <a:moveTo>
                  <a:pt x="15195" y="741"/>
                </a:moveTo>
                <a:cubicBezTo>
                  <a:pt x="17128" y="1569"/>
                  <a:pt x="18854" y="3081"/>
                  <a:pt x="19875" y="4832"/>
                </a:cubicBezTo>
                <a:cubicBezTo>
                  <a:pt x="20452" y="5822"/>
                  <a:pt x="20554" y="6382"/>
                  <a:pt x="20554" y="8613"/>
                </a:cubicBezTo>
                <a:cubicBezTo>
                  <a:pt x="20554" y="11123"/>
                  <a:pt x="20517" y="11306"/>
                  <a:pt x="19553" y="12808"/>
                </a:cubicBezTo>
                <a:cubicBezTo>
                  <a:pt x="18365" y="14660"/>
                  <a:pt x="17053" y="15699"/>
                  <a:pt x="14815" y="16565"/>
                </a:cubicBezTo>
                <a:cubicBezTo>
                  <a:pt x="12810" y="17340"/>
                  <a:pt x="9408" y="17540"/>
                  <a:pt x="7431" y="16997"/>
                </a:cubicBezTo>
                <a:cubicBezTo>
                  <a:pt x="2887" y="15748"/>
                  <a:pt x="101" y="12204"/>
                  <a:pt x="368" y="8026"/>
                </a:cubicBezTo>
                <a:cubicBezTo>
                  <a:pt x="573" y="4820"/>
                  <a:pt x="2398" y="2365"/>
                  <a:pt x="5698" y="853"/>
                </a:cubicBezTo>
                <a:cubicBezTo>
                  <a:pt x="7459" y="46"/>
                  <a:pt x="7707" y="0"/>
                  <a:pt x="10509" y="0"/>
                </a:cubicBezTo>
                <a:lnTo>
                  <a:pt x="10509" y="0"/>
                </a:lnTo>
                <a:cubicBezTo>
                  <a:pt x="13199" y="0"/>
                  <a:pt x="13620" y="67"/>
                  <a:pt x="15195" y="741"/>
                </a:cubicBezTo>
                <a:close/>
              </a:path>
            </a:pathLst>
          </a:custGeom>
          <a:ln w="12700">
            <a:miter lim="400000"/>
          </a:ln>
        </p:spPr>
      </p:pic>
      <p:sp>
        <p:nvSpPr>
          <p:cNvPr id="220" name="ASEA Manufacturing Plant in USA"/>
          <p:cNvSpPr txBox="1"/>
          <p:nvPr>
            <p:ph type="title" idx="4294967295"/>
          </p:nvPr>
        </p:nvSpPr>
        <p:spPr>
          <a:xfrm>
            <a:off x="1018690" y="591705"/>
            <a:ext cx="20553534" cy="2632075"/>
          </a:xfrm>
          <a:prstGeom prst="rect">
            <a:avLst/>
          </a:prstGeom>
        </p:spPr>
        <p:txBody>
          <a:bodyPr anchor="t"/>
          <a:lstStyle>
            <a:lvl1pPr algn="ctr" defTabSz="821531">
              <a:lnSpc>
                <a:spcPct val="100000"/>
              </a:lnSpc>
              <a:defRPr sz="8700">
                <a:latin typeface="Helvetica Neue"/>
                <a:ea typeface="Helvetica Neue"/>
                <a:cs typeface="Helvetica Neue"/>
                <a:sym typeface="Helvetica Neue"/>
              </a:defRPr>
            </a:lvl1pPr>
          </a:lstStyle>
          <a:p>
            <a:pPr/>
            <a:r>
              <a:t>ASEA Manufacturing Plant in USA</a:t>
            </a:r>
          </a:p>
        </p:txBody>
      </p:sp>
      <p:sp>
        <p:nvSpPr>
          <p:cNvPr id="221" name="NSF registered…"/>
          <p:cNvSpPr txBox="1"/>
          <p:nvPr/>
        </p:nvSpPr>
        <p:spPr>
          <a:xfrm>
            <a:off x="1545091" y="4341812"/>
            <a:ext cx="6770531" cy="50323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marL="848139" indent="-848139" algn="l" defTabSz="642937">
              <a:lnSpc>
                <a:spcPts val="9900"/>
              </a:lnSpc>
              <a:buSzPct val="65000"/>
              <a:buBlip>
                <a:blip r:embed="rId4"/>
              </a:buBlip>
              <a:defRPr b="0" sz="6400">
                <a:latin typeface="Helvetica Light"/>
                <a:ea typeface="Helvetica Light"/>
                <a:cs typeface="Helvetica Light"/>
                <a:sym typeface="Helvetica Light"/>
              </a:defRPr>
            </a:pPr>
            <a:r>
              <a:t>NSF registered</a:t>
            </a:r>
          </a:p>
          <a:p>
            <a:pPr marL="848139" indent="-848139" algn="l" defTabSz="642937">
              <a:lnSpc>
                <a:spcPts val="9900"/>
              </a:lnSpc>
              <a:buSzPct val="65000"/>
              <a:buBlip>
                <a:blip r:embed="rId4"/>
              </a:buBlip>
              <a:defRPr b="0" sz="6400">
                <a:latin typeface="Helvetica Light"/>
                <a:ea typeface="Helvetica Light"/>
                <a:cs typeface="Helvetica Light"/>
                <a:sym typeface="Helvetica Light"/>
              </a:defRPr>
            </a:pPr>
            <a:r>
              <a:t>GMP</a:t>
            </a:r>
          </a:p>
          <a:p>
            <a:pPr marL="848139" indent="-848139" algn="l" defTabSz="642937">
              <a:lnSpc>
                <a:spcPts val="9900"/>
              </a:lnSpc>
              <a:buSzPct val="65000"/>
              <a:buBlip>
                <a:blip r:embed="rId4"/>
              </a:buBlip>
              <a:defRPr b="0" sz="6400">
                <a:latin typeface="Helvetica Light"/>
                <a:ea typeface="Helvetica Light"/>
                <a:cs typeface="Helvetica Light"/>
                <a:sym typeface="Helvetica Light"/>
              </a:defRPr>
            </a:pPr>
            <a:r>
              <a:t>FDA Registered</a:t>
            </a:r>
          </a:p>
          <a:p>
            <a:pPr marL="848139" indent="-848139" algn="l" defTabSz="642937">
              <a:lnSpc>
                <a:spcPts val="9900"/>
              </a:lnSpc>
              <a:buSzPct val="65000"/>
              <a:buBlip>
                <a:blip r:embed="rId4"/>
              </a:buBlip>
              <a:defRPr b="0" sz="6400">
                <a:latin typeface="Helvetica Light"/>
                <a:ea typeface="Helvetica Light"/>
                <a:cs typeface="Helvetica Light"/>
                <a:sym typeface="Helvetica Light"/>
              </a:defRPr>
            </a:pPr>
            <a:r>
              <a:t>Kosher/Halal </a:t>
            </a:r>
          </a:p>
          <a:p>
            <a:pPr algn="l" defTabSz="642937">
              <a:lnSpc>
                <a:spcPts val="9900"/>
              </a:lnSpc>
              <a:defRPr b="0" sz="6400">
                <a:latin typeface="Helvetica Light"/>
                <a:ea typeface="Helvetica Light"/>
                <a:cs typeface="Helvetica Light"/>
                <a:sym typeface="Helvetica Light"/>
              </a:defRPr>
            </a:pPr>
            <a:r>
              <a:t>    </a:t>
            </a:r>
          </a:p>
        </p:txBody>
      </p:sp>
      <p:pic>
        <p:nvPicPr>
          <p:cNvPr id="222" name="asea-production facility-1024x576.png" descr="asea-production facility-1024x576.png"/>
          <p:cNvPicPr>
            <a:picLocks noChangeAspect="1"/>
          </p:cNvPicPr>
          <p:nvPr/>
        </p:nvPicPr>
        <p:blipFill>
          <a:blip r:embed="rId5">
            <a:extLst/>
          </a:blip>
          <a:stretch>
            <a:fillRect/>
          </a:stretch>
        </p:blipFill>
        <p:spPr>
          <a:xfrm>
            <a:off x="9671824" y="3642275"/>
            <a:ext cx="17888876" cy="10062493"/>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32" presetID="4" grpId="1" fill="hold">
                                  <p:stCondLst>
                                    <p:cond delay="0"/>
                                  </p:stCondLst>
                                  <p:iterate type="el" backwards="0">
                                    <p:tmAbs val="0"/>
                                  </p:iterate>
                                  <p:childTnLst>
                                    <p:set>
                                      <p:cBhvr>
                                        <p:cTn id="6" fill="hold"/>
                                        <p:tgtEl>
                                          <p:spTgt spid="219"/>
                                        </p:tgtEl>
                                        <p:attrNameLst>
                                          <p:attrName>style.visibility</p:attrName>
                                        </p:attrNameLst>
                                      </p:cBhvr>
                                      <p:to>
                                        <p:strVal val="visible"/>
                                      </p:to>
                                    </p:set>
                                    <p:animEffect filter="box(out)" transition="in">
                                      <p:cBhvr>
                                        <p:cTn id="7" dur="1000"/>
                                        <p:tgtEl>
                                          <p:spTgt spid="21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19" grpId="1"/>
    </p:bldLst>
  </p:timing>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48" name="Group"/>
          <p:cNvGrpSpPr/>
          <p:nvPr/>
        </p:nvGrpSpPr>
        <p:grpSpPr>
          <a:xfrm>
            <a:off x="3023456" y="2725086"/>
            <a:ext cx="19282204" cy="8795965"/>
            <a:chOff x="0" y="301159"/>
            <a:chExt cx="19282202" cy="8795963"/>
          </a:xfrm>
        </p:grpSpPr>
        <p:pic>
          <p:nvPicPr>
            <p:cNvPr id="226" name="distributionCenters.png" descr="distributionCenters.png"/>
            <p:cNvPicPr>
              <a:picLocks noChangeAspect="0"/>
            </p:cNvPicPr>
            <p:nvPr/>
          </p:nvPicPr>
          <p:blipFill>
            <a:blip r:embed="rId3">
              <a:extLst/>
            </a:blip>
            <a:srcRect l="2207" t="3246" r="2207" b="1939"/>
            <a:stretch>
              <a:fillRect/>
            </a:stretch>
          </p:blipFill>
          <p:spPr>
            <a:xfrm>
              <a:off x="0" y="301159"/>
              <a:ext cx="19282203" cy="8795965"/>
            </a:xfrm>
            <a:custGeom>
              <a:avLst/>
              <a:gdLst/>
              <a:ahLst/>
              <a:cxnLst>
                <a:cxn ang="0">
                  <a:pos x="wd2" y="hd2"/>
                </a:cxn>
                <a:cxn ang="5400000">
                  <a:pos x="wd2" y="hd2"/>
                </a:cxn>
                <a:cxn ang="10800000">
                  <a:pos x="wd2" y="hd2"/>
                </a:cxn>
                <a:cxn ang="16200000">
                  <a:pos x="wd2" y="hd2"/>
                </a:cxn>
              </a:cxnLst>
              <a:rect l="0" t="0" r="r" b="b"/>
              <a:pathLst>
                <a:path w="21600" h="21581" fill="norm" stroke="1" extrusionOk="0">
                  <a:moveTo>
                    <a:pt x="7877" y="15"/>
                  </a:moveTo>
                  <a:cubicBezTo>
                    <a:pt x="8143" y="40"/>
                    <a:pt x="8206" y="60"/>
                    <a:pt x="8261" y="137"/>
                  </a:cubicBezTo>
                  <a:cubicBezTo>
                    <a:pt x="8298" y="187"/>
                    <a:pt x="8362" y="240"/>
                    <a:pt x="8404" y="254"/>
                  </a:cubicBezTo>
                  <a:lnTo>
                    <a:pt x="8481" y="278"/>
                  </a:lnTo>
                  <a:lnTo>
                    <a:pt x="8423" y="391"/>
                  </a:lnTo>
                  <a:cubicBezTo>
                    <a:pt x="8384" y="468"/>
                    <a:pt x="8374" y="519"/>
                    <a:pt x="8390" y="550"/>
                  </a:cubicBezTo>
                  <a:cubicBezTo>
                    <a:pt x="8418" y="605"/>
                    <a:pt x="8512" y="523"/>
                    <a:pt x="8512" y="444"/>
                  </a:cubicBezTo>
                  <a:cubicBezTo>
                    <a:pt x="8512" y="412"/>
                    <a:pt x="8525" y="415"/>
                    <a:pt x="8548" y="453"/>
                  </a:cubicBezTo>
                  <a:cubicBezTo>
                    <a:pt x="8571" y="491"/>
                    <a:pt x="8642" y="508"/>
                    <a:pt x="8747" y="502"/>
                  </a:cubicBezTo>
                  <a:cubicBezTo>
                    <a:pt x="8906" y="491"/>
                    <a:pt x="8968" y="550"/>
                    <a:pt x="8858" y="606"/>
                  </a:cubicBezTo>
                  <a:cubicBezTo>
                    <a:pt x="8795" y="638"/>
                    <a:pt x="8578" y="1025"/>
                    <a:pt x="8536" y="1178"/>
                  </a:cubicBezTo>
                  <a:cubicBezTo>
                    <a:pt x="8511" y="1272"/>
                    <a:pt x="8514" y="1305"/>
                    <a:pt x="8557" y="1417"/>
                  </a:cubicBezTo>
                  <a:cubicBezTo>
                    <a:pt x="8599" y="1529"/>
                    <a:pt x="8603" y="1563"/>
                    <a:pt x="8577" y="1644"/>
                  </a:cubicBezTo>
                  <a:cubicBezTo>
                    <a:pt x="8552" y="1725"/>
                    <a:pt x="8554" y="1749"/>
                    <a:pt x="8592" y="1804"/>
                  </a:cubicBezTo>
                  <a:cubicBezTo>
                    <a:pt x="8642" y="1876"/>
                    <a:pt x="8638" y="1894"/>
                    <a:pt x="8494" y="2189"/>
                  </a:cubicBezTo>
                  <a:cubicBezTo>
                    <a:pt x="8420" y="2340"/>
                    <a:pt x="8417" y="2358"/>
                    <a:pt x="8429" y="2621"/>
                  </a:cubicBezTo>
                  <a:cubicBezTo>
                    <a:pt x="8440" y="2860"/>
                    <a:pt x="8434" y="2910"/>
                    <a:pt x="8390" y="3002"/>
                  </a:cubicBezTo>
                  <a:cubicBezTo>
                    <a:pt x="8362" y="3060"/>
                    <a:pt x="8331" y="3108"/>
                    <a:pt x="8319" y="3108"/>
                  </a:cubicBezTo>
                  <a:cubicBezTo>
                    <a:pt x="8308" y="3108"/>
                    <a:pt x="8253" y="3148"/>
                    <a:pt x="8198" y="3196"/>
                  </a:cubicBezTo>
                  <a:cubicBezTo>
                    <a:pt x="8143" y="3245"/>
                    <a:pt x="8046" y="3310"/>
                    <a:pt x="7983" y="3341"/>
                  </a:cubicBezTo>
                  <a:cubicBezTo>
                    <a:pt x="7905" y="3379"/>
                    <a:pt x="7825" y="3467"/>
                    <a:pt x="7738" y="3612"/>
                  </a:cubicBezTo>
                  <a:cubicBezTo>
                    <a:pt x="7644" y="3767"/>
                    <a:pt x="7587" y="3828"/>
                    <a:pt x="7532" y="3830"/>
                  </a:cubicBezTo>
                  <a:cubicBezTo>
                    <a:pt x="7437" y="3835"/>
                    <a:pt x="7409" y="3869"/>
                    <a:pt x="7409" y="3978"/>
                  </a:cubicBezTo>
                  <a:cubicBezTo>
                    <a:pt x="7409" y="4025"/>
                    <a:pt x="7378" y="4183"/>
                    <a:pt x="7339" y="4329"/>
                  </a:cubicBezTo>
                  <a:cubicBezTo>
                    <a:pt x="7300" y="4474"/>
                    <a:pt x="7268" y="4649"/>
                    <a:pt x="7268" y="4718"/>
                  </a:cubicBezTo>
                  <a:cubicBezTo>
                    <a:pt x="7268" y="4890"/>
                    <a:pt x="7233" y="4916"/>
                    <a:pt x="7153" y="4805"/>
                  </a:cubicBezTo>
                  <a:cubicBezTo>
                    <a:pt x="7116" y="4753"/>
                    <a:pt x="7067" y="4711"/>
                    <a:pt x="7045" y="4711"/>
                  </a:cubicBezTo>
                  <a:cubicBezTo>
                    <a:pt x="6991" y="4711"/>
                    <a:pt x="6819" y="4325"/>
                    <a:pt x="6781" y="4122"/>
                  </a:cubicBezTo>
                  <a:cubicBezTo>
                    <a:pt x="6765" y="4034"/>
                    <a:pt x="6738" y="3929"/>
                    <a:pt x="6721" y="3889"/>
                  </a:cubicBezTo>
                  <a:cubicBezTo>
                    <a:pt x="6652" y="3730"/>
                    <a:pt x="6695" y="3311"/>
                    <a:pt x="6777" y="3347"/>
                  </a:cubicBezTo>
                  <a:cubicBezTo>
                    <a:pt x="6820" y="3365"/>
                    <a:pt x="6851" y="3016"/>
                    <a:pt x="6809" y="2985"/>
                  </a:cubicBezTo>
                  <a:cubicBezTo>
                    <a:pt x="6766" y="2952"/>
                    <a:pt x="6728" y="3007"/>
                    <a:pt x="6743" y="3081"/>
                  </a:cubicBezTo>
                  <a:cubicBezTo>
                    <a:pt x="6756" y="3148"/>
                    <a:pt x="6650" y="3222"/>
                    <a:pt x="6609" y="3174"/>
                  </a:cubicBezTo>
                  <a:cubicBezTo>
                    <a:pt x="6577" y="3135"/>
                    <a:pt x="6608" y="2870"/>
                    <a:pt x="6653" y="2806"/>
                  </a:cubicBezTo>
                  <a:cubicBezTo>
                    <a:pt x="6698" y="2742"/>
                    <a:pt x="6671" y="2650"/>
                    <a:pt x="6607" y="2650"/>
                  </a:cubicBezTo>
                  <a:cubicBezTo>
                    <a:pt x="6557" y="2650"/>
                    <a:pt x="6557" y="2650"/>
                    <a:pt x="6603" y="2366"/>
                  </a:cubicBezTo>
                  <a:cubicBezTo>
                    <a:pt x="6611" y="2318"/>
                    <a:pt x="6592" y="2245"/>
                    <a:pt x="6555" y="2177"/>
                  </a:cubicBezTo>
                  <a:cubicBezTo>
                    <a:pt x="6521" y="2117"/>
                    <a:pt x="6494" y="2047"/>
                    <a:pt x="6494" y="2023"/>
                  </a:cubicBezTo>
                  <a:cubicBezTo>
                    <a:pt x="6494" y="1966"/>
                    <a:pt x="6408" y="1822"/>
                    <a:pt x="6318" y="1727"/>
                  </a:cubicBezTo>
                  <a:cubicBezTo>
                    <a:pt x="6249" y="1653"/>
                    <a:pt x="6076" y="1649"/>
                    <a:pt x="5893" y="1715"/>
                  </a:cubicBezTo>
                  <a:cubicBezTo>
                    <a:pt x="5836" y="1736"/>
                    <a:pt x="5806" y="1717"/>
                    <a:pt x="5755" y="1624"/>
                  </a:cubicBezTo>
                  <a:cubicBezTo>
                    <a:pt x="5719" y="1558"/>
                    <a:pt x="5697" y="1505"/>
                    <a:pt x="5707" y="1505"/>
                  </a:cubicBezTo>
                  <a:cubicBezTo>
                    <a:pt x="5717" y="1505"/>
                    <a:pt x="5712" y="1474"/>
                    <a:pt x="5696" y="1436"/>
                  </a:cubicBezTo>
                  <a:cubicBezTo>
                    <a:pt x="5680" y="1398"/>
                    <a:pt x="5675" y="1367"/>
                    <a:pt x="5684" y="1367"/>
                  </a:cubicBezTo>
                  <a:cubicBezTo>
                    <a:pt x="5694" y="1367"/>
                    <a:pt x="5689" y="1336"/>
                    <a:pt x="5673" y="1299"/>
                  </a:cubicBezTo>
                  <a:cubicBezTo>
                    <a:pt x="5638" y="1217"/>
                    <a:pt x="5637" y="1218"/>
                    <a:pt x="5893" y="1123"/>
                  </a:cubicBezTo>
                  <a:cubicBezTo>
                    <a:pt x="5994" y="1085"/>
                    <a:pt x="6088" y="1033"/>
                    <a:pt x="6102" y="1005"/>
                  </a:cubicBezTo>
                  <a:cubicBezTo>
                    <a:pt x="6140" y="932"/>
                    <a:pt x="6093" y="859"/>
                    <a:pt x="6003" y="854"/>
                  </a:cubicBezTo>
                  <a:cubicBezTo>
                    <a:pt x="5952" y="851"/>
                    <a:pt x="5932" y="831"/>
                    <a:pt x="5940" y="789"/>
                  </a:cubicBezTo>
                  <a:cubicBezTo>
                    <a:pt x="5947" y="756"/>
                    <a:pt x="5943" y="718"/>
                    <a:pt x="5932" y="705"/>
                  </a:cubicBezTo>
                  <a:cubicBezTo>
                    <a:pt x="5901" y="668"/>
                    <a:pt x="5577" y="1001"/>
                    <a:pt x="5562" y="1085"/>
                  </a:cubicBezTo>
                  <a:cubicBezTo>
                    <a:pt x="5544" y="1186"/>
                    <a:pt x="5459" y="1319"/>
                    <a:pt x="5412" y="1320"/>
                  </a:cubicBezTo>
                  <a:cubicBezTo>
                    <a:pt x="5359" y="1322"/>
                    <a:pt x="5286" y="1486"/>
                    <a:pt x="5321" y="1528"/>
                  </a:cubicBezTo>
                  <a:cubicBezTo>
                    <a:pt x="5339" y="1550"/>
                    <a:pt x="5330" y="1596"/>
                    <a:pt x="5293" y="1674"/>
                  </a:cubicBezTo>
                  <a:cubicBezTo>
                    <a:pt x="5263" y="1736"/>
                    <a:pt x="5242" y="1827"/>
                    <a:pt x="5246" y="1875"/>
                  </a:cubicBezTo>
                  <a:cubicBezTo>
                    <a:pt x="5257" y="2002"/>
                    <a:pt x="5183" y="2038"/>
                    <a:pt x="4899" y="2050"/>
                  </a:cubicBezTo>
                  <a:cubicBezTo>
                    <a:pt x="4631" y="2061"/>
                    <a:pt x="4601" y="2076"/>
                    <a:pt x="4642" y="2173"/>
                  </a:cubicBezTo>
                  <a:cubicBezTo>
                    <a:pt x="4681" y="2265"/>
                    <a:pt x="4633" y="2366"/>
                    <a:pt x="4541" y="2384"/>
                  </a:cubicBezTo>
                  <a:cubicBezTo>
                    <a:pt x="4482" y="2395"/>
                    <a:pt x="4468" y="2420"/>
                    <a:pt x="4463" y="2524"/>
                  </a:cubicBezTo>
                  <a:cubicBezTo>
                    <a:pt x="4457" y="2631"/>
                    <a:pt x="4470" y="2665"/>
                    <a:pt x="4548" y="2743"/>
                  </a:cubicBezTo>
                  <a:cubicBezTo>
                    <a:pt x="4640" y="2834"/>
                    <a:pt x="4640" y="2837"/>
                    <a:pt x="4601" y="2952"/>
                  </a:cubicBezTo>
                  <a:cubicBezTo>
                    <a:pt x="4564" y="3063"/>
                    <a:pt x="4565" y="3067"/>
                    <a:pt x="4613" y="3092"/>
                  </a:cubicBezTo>
                  <a:cubicBezTo>
                    <a:pt x="4641" y="3106"/>
                    <a:pt x="4664" y="3155"/>
                    <a:pt x="4664" y="3202"/>
                  </a:cubicBezTo>
                  <a:cubicBezTo>
                    <a:pt x="4664" y="3337"/>
                    <a:pt x="4709" y="3352"/>
                    <a:pt x="4733" y="3225"/>
                  </a:cubicBezTo>
                  <a:cubicBezTo>
                    <a:pt x="4766" y="3056"/>
                    <a:pt x="4814" y="3074"/>
                    <a:pt x="4796" y="3249"/>
                  </a:cubicBezTo>
                  <a:cubicBezTo>
                    <a:pt x="4788" y="3327"/>
                    <a:pt x="4793" y="3431"/>
                    <a:pt x="4807" y="3481"/>
                  </a:cubicBezTo>
                  <a:cubicBezTo>
                    <a:pt x="4831" y="3569"/>
                    <a:pt x="4834" y="3569"/>
                    <a:pt x="4877" y="3493"/>
                  </a:cubicBezTo>
                  <a:cubicBezTo>
                    <a:pt x="4987" y="3299"/>
                    <a:pt x="5007" y="2947"/>
                    <a:pt x="4909" y="2947"/>
                  </a:cubicBezTo>
                  <a:cubicBezTo>
                    <a:pt x="4883" y="2947"/>
                    <a:pt x="4823" y="2864"/>
                    <a:pt x="4776" y="2761"/>
                  </a:cubicBezTo>
                  <a:lnTo>
                    <a:pt x="4690" y="2575"/>
                  </a:lnTo>
                  <a:lnTo>
                    <a:pt x="4741" y="2382"/>
                  </a:lnTo>
                  <a:lnTo>
                    <a:pt x="4791" y="2187"/>
                  </a:lnTo>
                  <a:lnTo>
                    <a:pt x="4980" y="2196"/>
                  </a:lnTo>
                  <a:cubicBezTo>
                    <a:pt x="5084" y="2201"/>
                    <a:pt x="5184" y="2193"/>
                    <a:pt x="5203" y="2179"/>
                  </a:cubicBezTo>
                  <a:cubicBezTo>
                    <a:pt x="5280" y="2123"/>
                    <a:pt x="5378" y="2167"/>
                    <a:pt x="5387" y="2260"/>
                  </a:cubicBezTo>
                  <a:cubicBezTo>
                    <a:pt x="5397" y="2380"/>
                    <a:pt x="5453" y="2462"/>
                    <a:pt x="5505" y="2435"/>
                  </a:cubicBezTo>
                  <a:cubicBezTo>
                    <a:pt x="5533" y="2421"/>
                    <a:pt x="5555" y="2454"/>
                    <a:pt x="5574" y="2532"/>
                  </a:cubicBezTo>
                  <a:cubicBezTo>
                    <a:pt x="5589" y="2597"/>
                    <a:pt x="5617" y="2650"/>
                    <a:pt x="5638" y="2650"/>
                  </a:cubicBezTo>
                  <a:cubicBezTo>
                    <a:pt x="5658" y="2650"/>
                    <a:pt x="5725" y="2701"/>
                    <a:pt x="5788" y="2763"/>
                  </a:cubicBezTo>
                  <a:cubicBezTo>
                    <a:pt x="5873" y="2847"/>
                    <a:pt x="5904" y="2907"/>
                    <a:pt x="5914" y="3003"/>
                  </a:cubicBezTo>
                  <a:cubicBezTo>
                    <a:pt x="5921" y="3074"/>
                    <a:pt x="5917" y="3155"/>
                    <a:pt x="5904" y="3184"/>
                  </a:cubicBezTo>
                  <a:cubicBezTo>
                    <a:pt x="5877" y="3249"/>
                    <a:pt x="5990" y="3435"/>
                    <a:pt x="6036" y="3400"/>
                  </a:cubicBezTo>
                  <a:cubicBezTo>
                    <a:pt x="6054" y="3387"/>
                    <a:pt x="6079" y="3415"/>
                    <a:pt x="6092" y="3464"/>
                  </a:cubicBezTo>
                  <a:cubicBezTo>
                    <a:pt x="6110" y="3529"/>
                    <a:pt x="6136" y="3550"/>
                    <a:pt x="6188" y="3539"/>
                  </a:cubicBezTo>
                  <a:cubicBezTo>
                    <a:pt x="6227" y="3530"/>
                    <a:pt x="6259" y="3540"/>
                    <a:pt x="6259" y="3563"/>
                  </a:cubicBezTo>
                  <a:cubicBezTo>
                    <a:pt x="6259" y="3655"/>
                    <a:pt x="6151" y="3927"/>
                    <a:pt x="6108" y="3941"/>
                  </a:cubicBezTo>
                  <a:cubicBezTo>
                    <a:pt x="6082" y="3949"/>
                    <a:pt x="6056" y="4008"/>
                    <a:pt x="6046" y="4081"/>
                  </a:cubicBezTo>
                  <a:cubicBezTo>
                    <a:pt x="6032" y="4181"/>
                    <a:pt x="6039" y="4221"/>
                    <a:pt x="6079" y="4276"/>
                  </a:cubicBezTo>
                  <a:cubicBezTo>
                    <a:pt x="6107" y="4313"/>
                    <a:pt x="6117" y="4344"/>
                    <a:pt x="6103" y="4344"/>
                  </a:cubicBezTo>
                  <a:cubicBezTo>
                    <a:pt x="6089" y="4344"/>
                    <a:pt x="6064" y="4313"/>
                    <a:pt x="6048" y="4276"/>
                  </a:cubicBezTo>
                  <a:cubicBezTo>
                    <a:pt x="6015" y="4198"/>
                    <a:pt x="5941" y="4184"/>
                    <a:pt x="5919" y="4253"/>
                  </a:cubicBezTo>
                  <a:cubicBezTo>
                    <a:pt x="5911" y="4278"/>
                    <a:pt x="5931" y="4322"/>
                    <a:pt x="5964" y="4351"/>
                  </a:cubicBezTo>
                  <a:cubicBezTo>
                    <a:pt x="6051" y="4429"/>
                    <a:pt x="6019" y="4472"/>
                    <a:pt x="5891" y="4449"/>
                  </a:cubicBezTo>
                  <a:cubicBezTo>
                    <a:pt x="5814" y="4435"/>
                    <a:pt x="5764" y="4450"/>
                    <a:pt x="5731" y="4497"/>
                  </a:cubicBezTo>
                  <a:cubicBezTo>
                    <a:pt x="5685" y="4565"/>
                    <a:pt x="5686" y="4568"/>
                    <a:pt x="5751" y="4616"/>
                  </a:cubicBezTo>
                  <a:cubicBezTo>
                    <a:pt x="5809" y="4659"/>
                    <a:pt x="5815" y="4683"/>
                    <a:pt x="5803" y="4797"/>
                  </a:cubicBezTo>
                  <a:cubicBezTo>
                    <a:pt x="5790" y="4909"/>
                    <a:pt x="5798" y="4941"/>
                    <a:pt x="5864" y="5023"/>
                  </a:cubicBezTo>
                  <a:cubicBezTo>
                    <a:pt x="5949" y="5128"/>
                    <a:pt x="5990" y="5099"/>
                    <a:pt x="6027" y="4907"/>
                  </a:cubicBezTo>
                  <a:cubicBezTo>
                    <a:pt x="6051" y="4781"/>
                    <a:pt x="6095" y="4767"/>
                    <a:pt x="6095" y="4885"/>
                  </a:cubicBezTo>
                  <a:cubicBezTo>
                    <a:pt x="6095" y="4931"/>
                    <a:pt x="6120" y="5014"/>
                    <a:pt x="6150" y="5070"/>
                  </a:cubicBezTo>
                  <a:lnTo>
                    <a:pt x="6205" y="5172"/>
                  </a:lnTo>
                  <a:lnTo>
                    <a:pt x="7763" y="5159"/>
                  </a:lnTo>
                  <a:cubicBezTo>
                    <a:pt x="8647" y="5151"/>
                    <a:pt x="9341" y="5128"/>
                    <a:pt x="9366" y="5104"/>
                  </a:cubicBezTo>
                  <a:cubicBezTo>
                    <a:pt x="9405" y="5068"/>
                    <a:pt x="9409" y="5076"/>
                    <a:pt x="9397" y="5166"/>
                  </a:cubicBezTo>
                  <a:cubicBezTo>
                    <a:pt x="9387" y="5243"/>
                    <a:pt x="9395" y="5277"/>
                    <a:pt x="9427" y="5293"/>
                  </a:cubicBezTo>
                  <a:cubicBezTo>
                    <a:pt x="9464" y="5312"/>
                    <a:pt x="9467" y="5332"/>
                    <a:pt x="9446" y="5423"/>
                  </a:cubicBezTo>
                  <a:cubicBezTo>
                    <a:pt x="9424" y="5518"/>
                    <a:pt x="9431" y="5559"/>
                    <a:pt x="9506" y="5735"/>
                  </a:cubicBezTo>
                  <a:cubicBezTo>
                    <a:pt x="9553" y="5847"/>
                    <a:pt x="9592" y="5961"/>
                    <a:pt x="9592" y="5987"/>
                  </a:cubicBezTo>
                  <a:cubicBezTo>
                    <a:pt x="9592" y="6014"/>
                    <a:pt x="9612" y="6057"/>
                    <a:pt x="9638" y="6083"/>
                  </a:cubicBezTo>
                  <a:cubicBezTo>
                    <a:pt x="9663" y="6110"/>
                    <a:pt x="9678" y="6159"/>
                    <a:pt x="9671" y="6192"/>
                  </a:cubicBezTo>
                  <a:cubicBezTo>
                    <a:pt x="9665" y="6225"/>
                    <a:pt x="9675" y="6278"/>
                    <a:pt x="9694" y="6309"/>
                  </a:cubicBezTo>
                  <a:cubicBezTo>
                    <a:pt x="9738" y="6380"/>
                    <a:pt x="9804" y="6319"/>
                    <a:pt x="9859" y="6153"/>
                  </a:cubicBezTo>
                  <a:cubicBezTo>
                    <a:pt x="9887" y="6070"/>
                    <a:pt x="9912" y="6042"/>
                    <a:pt x="9944" y="6062"/>
                  </a:cubicBezTo>
                  <a:cubicBezTo>
                    <a:pt x="10010" y="6103"/>
                    <a:pt x="10093" y="5926"/>
                    <a:pt x="10062" y="5811"/>
                  </a:cubicBezTo>
                  <a:cubicBezTo>
                    <a:pt x="10048" y="5763"/>
                    <a:pt x="10037" y="5651"/>
                    <a:pt x="10037" y="5562"/>
                  </a:cubicBezTo>
                  <a:cubicBezTo>
                    <a:pt x="10037" y="5429"/>
                    <a:pt x="10050" y="5387"/>
                    <a:pt x="10106" y="5330"/>
                  </a:cubicBezTo>
                  <a:cubicBezTo>
                    <a:pt x="10186" y="5250"/>
                    <a:pt x="10211" y="5188"/>
                    <a:pt x="10190" y="5121"/>
                  </a:cubicBezTo>
                  <a:cubicBezTo>
                    <a:pt x="10181" y="5092"/>
                    <a:pt x="10140" y="5113"/>
                    <a:pt x="10081" y="5177"/>
                  </a:cubicBezTo>
                  <a:cubicBezTo>
                    <a:pt x="10010" y="5256"/>
                    <a:pt x="9979" y="5268"/>
                    <a:pt x="9948" y="5230"/>
                  </a:cubicBezTo>
                  <a:cubicBezTo>
                    <a:pt x="9926" y="5203"/>
                    <a:pt x="9908" y="5164"/>
                    <a:pt x="9908" y="5141"/>
                  </a:cubicBezTo>
                  <a:cubicBezTo>
                    <a:pt x="9908" y="5119"/>
                    <a:pt x="9899" y="5072"/>
                    <a:pt x="9888" y="5038"/>
                  </a:cubicBezTo>
                  <a:cubicBezTo>
                    <a:pt x="9877" y="5005"/>
                    <a:pt x="9868" y="4894"/>
                    <a:pt x="9869" y="4792"/>
                  </a:cubicBezTo>
                  <a:cubicBezTo>
                    <a:pt x="9870" y="4592"/>
                    <a:pt x="9935" y="4414"/>
                    <a:pt x="10033" y="4340"/>
                  </a:cubicBezTo>
                  <a:cubicBezTo>
                    <a:pt x="10063" y="4318"/>
                    <a:pt x="10080" y="4277"/>
                    <a:pt x="10072" y="4250"/>
                  </a:cubicBezTo>
                  <a:cubicBezTo>
                    <a:pt x="10063" y="4222"/>
                    <a:pt x="10071" y="4207"/>
                    <a:pt x="10092" y="4215"/>
                  </a:cubicBezTo>
                  <a:cubicBezTo>
                    <a:pt x="10111" y="4223"/>
                    <a:pt x="10146" y="4194"/>
                    <a:pt x="10170" y="4151"/>
                  </a:cubicBezTo>
                  <a:cubicBezTo>
                    <a:pt x="10278" y="3955"/>
                    <a:pt x="10313" y="3888"/>
                    <a:pt x="10397" y="3706"/>
                  </a:cubicBezTo>
                  <a:cubicBezTo>
                    <a:pt x="10470" y="3546"/>
                    <a:pt x="10481" y="3500"/>
                    <a:pt x="10457" y="3444"/>
                  </a:cubicBezTo>
                  <a:cubicBezTo>
                    <a:pt x="10441" y="3406"/>
                    <a:pt x="10406" y="3386"/>
                    <a:pt x="10379" y="3398"/>
                  </a:cubicBezTo>
                  <a:cubicBezTo>
                    <a:pt x="10344" y="3415"/>
                    <a:pt x="10354" y="3387"/>
                    <a:pt x="10411" y="3300"/>
                  </a:cubicBezTo>
                  <a:cubicBezTo>
                    <a:pt x="10456" y="3232"/>
                    <a:pt x="10529" y="3108"/>
                    <a:pt x="10574" y="3025"/>
                  </a:cubicBezTo>
                  <a:cubicBezTo>
                    <a:pt x="10627" y="2926"/>
                    <a:pt x="10671" y="2880"/>
                    <a:pt x="10700" y="2894"/>
                  </a:cubicBezTo>
                  <a:cubicBezTo>
                    <a:pt x="10726" y="2908"/>
                    <a:pt x="10750" y="2889"/>
                    <a:pt x="10757" y="2849"/>
                  </a:cubicBezTo>
                  <a:cubicBezTo>
                    <a:pt x="10767" y="2802"/>
                    <a:pt x="10798" y="2785"/>
                    <a:pt x="10856" y="2793"/>
                  </a:cubicBezTo>
                  <a:cubicBezTo>
                    <a:pt x="10904" y="2799"/>
                    <a:pt x="10955" y="2791"/>
                    <a:pt x="10969" y="2773"/>
                  </a:cubicBezTo>
                  <a:cubicBezTo>
                    <a:pt x="10984" y="2755"/>
                    <a:pt x="11003" y="2760"/>
                    <a:pt x="11010" y="2784"/>
                  </a:cubicBezTo>
                  <a:cubicBezTo>
                    <a:pt x="11020" y="2813"/>
                    <a:pt x="11044" y="2813"/>
                    <a:pt x="11079" y="2781"/>
                  </a:cubicBezTo>
                  <a:cubicBezTo>
                    <a:pt x="11121" y="2744"/>
                    <a:pt x="11151" y="2750"/>
                    <a:pt x="11208" y="2807"/>
                  </a:cubicBezTo>
                  <a:cubicBezTo>
                    <a:pt x="11248" y="2848"/>
                    <a:pt x="11281" y="2900"/>
                    <a:pt x="11281" y="2925"/>
                  </a:cubicBezTo>
                  <a:cubicBezTo>
                    <a:pt x="11281" y="2966"/>
                    <a:pt x="11562" y="3245"/>
                    <a:pt x="11603" y="3245"/>
                  </a:cubicBezTo>
                  <a:cubicBezTo>
                    <a:pt x="11613" y="3245"/>
                    <a:pt x="11662" y="3297"/>
                    <a:pt x="11710" y="3361"/>
                  </a:cubicBezTo>
                  <a:cubicBezTo>
                    <a:pt x="11812" y="3496"/>
                    <a:pt x="11816" y="3486"/>
                    <a:pt x="11826" y="3085"/>
                  </a:cubicBezTo>
                  <a:lnTo>
                    <a:pt x="11832" y="2810"/>
                  </a:lnTo>
                  <a:lnTo>
                    <a:pt x="12097" y="2787"/>
                  </a:lnTo>
                  <a:cubicBezTo>
                    <a:pt x="12360" y="2764"/>
                    <a:pt x="12362" y="2763"/>
                    <a:pt x="12396" y="2633"/>
                  </a:cubicBezTo>
                  <a:cubicBezTo>
                    <a:pt x="12416" y="2560"/>
                    <a:pt x="12431" y="2476"/>
                    <a:pt x="12431" y="2444"/>
                  </a:cubicBezTo>
                  <a:cubicBezTo>
                    <a:pt x="12431" y="2411"/>
                    <a:pt x="12448" y="2372"/>
                    <a:pt x="12468" y="2356"/>
                  </a:cubicBezTo>
                  <a:cubicBezTo>
                    <a:pt x="12489" y="2341"/>
                    <a:pt x="12500" y="2298"/>
                    <a:pt x="12493" y="2262"/>
                  </a:cubicBezTo>
                  <a:cubicBezTo>
                    <a:pt x="12477" y="2180"/>
                    <a:pt x="12600" y="1917"/>
                    <a:pt x="12654" y="1917"/>
                  </a:cubicBezTo>
                  <a:cubicBezTo>
                    <a:pt x="12691" y="1917"/>
                    <a:pt x="12810" y="1829"/>
                    <a:pt x="12905" y="1731"/>
                  </a:cubicBezTo>
                  <a:cubicBezTo>
                    <a:pt x="12927" y="1708"/>
                    <a:pt x="12961" y="1702"/>
                    <a:pt x="12981" y="1717"/>
                  </a:cubicBezTo>
                  <a:cubicBezTo>
                    <a:pt x="13001" y="1731"/>
                    <a:pt x="13070" y="1706"/>
                    <a:pt x="13134" y="1661"/>
                  </a:cubicBezTo>
                  <a:cubicBezTo>
                    <a:pt x="13248" y="1581"/>
                    <a:pt x="13309" y="1596"/>
                    <a:pt x="13260" y="1692"/>
                  </a:cubicBezTo>
                  <a:cubicBezTo>
                    <a:pt x="13246" y="1719"/>
                    <a:pt x="13162" y="1776"/>
                    <a:pt x="13073" y="1821"/>
                  </a:cubicBezTo>
                  <a:cubicBezTo>
                    <a:pt x="12873" y="1922"/>
                    <a:pt x="12792" y="2004"/>
                    <a:pt x="12698" y="2199"/>
                  </a:cubicBezTo>
                  <a:cubicBezTo>
                    <a:pt x="12613" y="2375"/>
                    <a:pt x="12583" y="2567"/>
                    <a:pt x="12619" y="2697"/>
                  </a:cubicBezTo>
                  <a:cubicBezTo>
                    <a:pt x="12641" y="2780"/>
                    <a:pt x="12669" y="2787"/>
                    <a:pt x="12932" y="2787"/>
                  </a:cubicBezTo>
                  <a:cubicBezTo>
                    <a:pt x="13128" y="2787"/>
                    <a:pt x="13231" y="2769"/>
                    <a:pt x="13255" y="2730"/>
                  </a:cubicBezTo>
                  <a:cubicBezTo>
                    <a:pt x="13309" y="2642"/>
                    <a:pt x="13416" y="2342"/>
                    <a:pt x="13418" y="2275"/>
                  </a:cubicBezTo>
                  <a:cubicBezTo>
                    <a:pt x="13419" y="2242"/>
                    <a:pt x="13429" y="2261"/>
                    <a:pt x="13441" y="2318"/>
                  </a:cubicBezTo>
                  <a:cubicBezTo>
                    <a:pt x="13452" y="2374"/>
                    <a:pt x="13479" y="2421"/>
                    <a:pt x="13499" y="2421"/>
                  </a:cubicBezTo>
                  <a:cubicBezTo>
                    <a:pt x="13528" y="2421"/>
                    <a:pt x="13536" y="2458"/>
                    <a:pt x="13530" y="2588"/>
                  </a:cubicBezTo>
                  <a:cubicBezTo>
                    <a:pt x="13521" y="2800"/>
                    <a:pt x="13559" y="2830"/>
                    <a:pt x="13628" y="2663"/>
                  </a:cubicBezTo>
                  <a:cubicBezTo>
                    <a:pt x="13672" y="2555"/>
                    <a:pt x="13678" y="2551"/>
                    <a:pt x="13665" y="2634"/>
                  </a:cubicBezTo>
                  <a:cubicBezTo>
                    <a:pt x="13642" y="2782"/>
                    <a:pt x="13699" y="2826"/>
                    <a:pt x="13743" y="2694"/>
                  </a:cubicBezTo>
                  <a:cubicBezTo>
                    <a:pt x="13793" y="2548"/>
                    <a:pt x="13909" y="2316"/>
                    <a:pt x="13909" y="2364"/>
                  </a:cubicBezTo>
                  <a:cubicBezTo>
                    <a:pt x="13909" y="2385"/>
                    <a:pt x="13898" y="2426"/>
                    <a:pt x="13884" y="2454"/>
                  </a:cubicBezTo>
                  <a:cubicBezTo>
                    <a:pt x="13865" y="2491"/>
                    <a:pt x="13871" y="2519"/>
                    <a:pt x="13908" y="2558"/>
                  </a:cubicBezTo>
                  <a:cubicBezTo>
                    <a:pt x="13961" y="2613"/>
                    <a:pt x="13989" y="2594"/>
                    <a:pt x="13994" y="2498"/>
                  </a:cubicBezTo>
                  <a:cubicBezTo>
                    <a:pt x="13995" y="2468"/>
                    <a:pt x="13997" y="2410"/>
                    <a:pt x="13999" y="2368"/>
                  </a:cubicBezTo>
                  <a:cubicBezTo>
                    <a:pt x="14002" y="2310"/>
                    <a:pt x="14039" y="2282"/>
                    <a:pt x="14150" y="2253"/>
                  </a:cubicBezTo>
                  <a:cubicBezTo>
                    <a:pt x="14281" y="2219"/>
                    <a:pt x="14296" y="2204"/>
                    <a:pt x="14290" y="2117"/>
                  </a:cubicBezTo>
                  <a:cubicBezTo>
                    <a:pt x="14284" y="2042"/>
                    <a:pt x="14306" y="1999"/>
                    <a:pt x="14389" y="1923"/>
                  </a:cubicBezTo>
                  <a:cubicBezTo>
                    <a:pt x="14447" y="1869"/>
                    <a:pt x="14525" y="1825"/>
                    <a:pt x="14561" y="1825"/>
                  </a:cubicBezTo>
                  <a:cubicBezTo>
                    <a:pt x="14597" y="1825"/>
                    <a:pt x="14638" y="1806"/>
                    <a:pt x="14650" y="1784"/>
                  </a:cubicBezTo>
                  <a:cubicBezTo>
                    <a:pt x="14684" y="1722"/>
                    <a:pt x="14881" y="1667"/>
                    <a:pt x="14863" y="1725"/>
                  </a:cubicBezTo>
                  <a:cubicBezTo>
                    <a:pt x="14836" y="1809"/>
                    <a:pt x="14896" y="1837"/>
                    <a:pt x="14940" y="1761"/>
                  </a:cubicBezTo>
                  <a:cubicBezTo>
                    <a:pt x="14962" y="1721"/>
                    <a:pt x="14995" y="1688"/>
                    <a:pt x="15013" y="1688"/>
                  </a:cubicBezTo>
                  <a:cubicBezTo>
                    <a:pt x="15031" y="1688"/>
                    <a:pt x="15067" y="1639"/>
                    <a:pt x="15094" y="1578"/>
                  </a:cubicBezTo>
                  <a:cubicBezTo>
                    <a:pt x="15120" y="1517"/>
                    <a:pt x="15173" y="1454"/>
                    <a:pt x="15212" y="1439"/>
                  </a:cubicBezTo>
                  <a:cubicBezTo>
                    <a:pt x="15270" y="1416"/>
                    <a:pt x="15298" y="1437"/>
                    <a:pt x="15362" y="1548"/>
                  </a:cubicBezTo>
                  <a:cubicBezTo>
                    <a:pt x="15423" y="1654"/>
                    <a:pt x="15450" y="1675"/>
                    <a:pt x="15483" y="1641"/>
                  </a:cubicBezTo>
                  <a:cubicBezTo>
                    <a:pt x="15554" y="1566"/>
                    <a:pt x="15640" y="1592"/>
                    <a:pt x="15703" y="1705"/>
                  </a:cubicBezTo>
                  <a:cubicBezTo>
                    <a:pt x="15771" y="1828"/>
                    <a:pt x="15779" y="1964"/>
                    <a:pt x="15727" y="2119"/>
                  </a:cubicBezTo>
                  <a:cubicBezTo>
                    <a:pt x="15696" y="2211"/>
                    <a:pt x="15696" y="2232"/>
                    <a:pt x="15725" y="2279"/>
                  </a:cubicBezTo>
                  <a:cubicBezTo>
                    <a:pt x="15749" y="2319"/>
                    <a:pt x="15763" y="2319"/>
                    <a:pt x="15775" y="2282"/>
                  </a:cubicBezTo>
                  <a:cubicBezTo>
                    <a:pt x="15796" y="2213"/>
                    <a:pt x="15977" y="2274"/>
                    <a:pt x="16009" y="2361"/>
                  </a:cubicBezTo>
                  <a:cubicBezTo>
                    <a:pt x="16037" y="2434"/>
                    <a:pt x="16223" y="2529"/>
                    <a:pt x="16257" y="2488"/>
                  </a:cubicBezTo>
                  <a:cubicBezTo>
                    <a:pt x="16269" y="2473"/>
                    <a:pt x="16273" y="2411"/>
                    <a:pt x="16265" y="2349"/>
                  </a:cubicBezTo>
                  <a:cubicBezTo>
                    <a:pt x="16253" y="2257"/>
                    <a:pt x="16260" y="2238"/>
                    <a:pt x="16301" y="2238"/>
                  </a:cubicBezTo>
                  <a:cubicBezTo>
                    <a:pt x="16329" y="2238"/>
                    <a:pt x="16390" y="2278"/>
                    <a:pt x="16438" y="2328"/>
                  </a:cubicBezTo>
                  <a:cubicBezTo>
                    <a:pt x="16585" y="2479"/>
                    <a:pt x="16596" y="2498"/>
                    <a:pt x="16567" y="2567"/>
                  </a:cubicBezTo>
                  <a:cubicBezTo>
                    <a:pt x="16547" y="2613"/>
                    <a:pt x="16550" y="2654"/>
                    <a:pt x="16580" y="2730"/>
                  </a:cubicBezTo>
                  <a:cubicBezTo>
                    <a:pt x="16636" y="2874"/>
                    <a:pt x="16727" y="2883"/>
                    <a:pt x="16762" y="2748"/>
                  </a:cubicBezTo>
                  <a:cubicBezTo>
                    <a:pt x="16779" y="2683"/>
                    <a:pt x="16796" y="2661"/>
                    <a:pt x="16806" y="2691"/>
                  </a:cubicBezTo>
                  <a:cubicBezTo>
                    <a:pt x="16814" y="2719"/>
                    <a:pt x="16847" y="2729"/>
                    <a:pt x="16877" y="2714"/>
                  </a:cubicBezTo>
                  <a:cubicBezTo>
                    <a:pt x="16910" y="2698"/>
                    <a:pt x="16956" y="2718"/>
                    <a:pt x="16991" y="2763"/>
                  </a:cubicBezTo>
                  <a:cubicBezTo>
                    <a:pt x="17046" y="2833"/>
                    <a:pt x="17055" y="2835"/>
                    <a:pt x="17111" y="2763"/>
                  </a:cubicBezTo>
                  <a:cubicBezTo>
                    <a:pt x="17144" y="2720"/>
                    <a:pt x="17171" y="2647"/>
                    <a:pt x="17171" y="2601"/>
                  </a:cubicBezTo>
                  <a:cubicBezTo>
                    <a:pt x="17171" y="2478"/>
                    <a:pt x="17197" y="2465"/>
                    <a:pt x="17337" y="2517"/>
                  </a:cubicBezTo>
                  <a:cubicBezTo>
                    <a:pt x="17407" y="2542"/>
                    <a:pt x="17517" y="2579"/>
                    <a:pt x="17582" y="2597"/>
                  </a:cubicBezTo>
                  <a:cubicBezTo>
                    <a:pt x="17655" y="2617"/>
                    <a:pt x="17733" y="2678"/>
                    <a:pt x="17785" y="2756"/>
                  </a:cubicBezTo>
                  <a:cubicBezTo>
                    <a:pt x="17861" y="2870"/>
                    <a:pt x="17884" y="2880"/>
                    <a:pt x="18019" y="2862"/>
                  </a:cubicBezTo>
                  <a:cubicBezTo>
                    <a:pt x="18195" y="2838"/>
                    <a:pt x="18242" y="2866"/>
                    <a:pt x="18283" y="3018"/>
                  </a:cubicBezTo>
                  <a:cubicBezTo>
                    <a:pt x="18300" y="3083"/>
                    <a:pt x="18327" y="3121"/>
                    <a:pt x="18346" y="3108"/>
                  </a:cubicBezTo>
                  <a:cubicBezTo>
                    <a:pt x="18365" y="3095"/>
                    <a:pt x="18453" y="3091"/>
                    <a:pt x="18544" y="3098"/>
                  </a:cubicBezTo>
                  <a:cubicBezTo>
                    <a:pt x="18681" y="3108"/>
                    <a:pt x="18715" y="3126"/>
                    <a:pt x="18748" y="3211"/>
                  </a:cubicBezTo>
                  <a:cubicBezTo>
                    <a:pt x="18785" y="3308"/>
                    <a:pt x="18788" y="3308"/>
                    <a:pt x="18833" y="3229"/>
                  </a:cubicBezTo>
                  <a:cubicBezTo>
                    <a:pt x="18858" y="3185"/>
                    <a:pt x="18874" y="3113"/>
                    <a:pt x="18869" y="3069"/>
                  </a:cubicBezTo>
                  <a:cubicBezTo>
                    <a:pt x="18859" y="2998"/>
                    <a:pt x="18872" y="2992"/>
                    <a:pt x="18994" y="3015"/>
                  </a:cubicBezTo>
                  <a:cubicBezTo>
                    <a:pt x="19069" y="3029"/>
                    <a:pt x="19146" y="3060"/>
                    <a:pt x="19165" y="3083"/>
                  </a:cubicBezTo>
                  <a:cubicBezTo>
                    <a:pt x="19184" y="3106"/>
                    <a:pt x="19224" y="3130"/>
                    <a:pt x="19255" y="3136"/>
                  </a:cubicBezTo>
                  <a:cubicBezTo>
                    <a:pt x="19286" y="3143"/>
                    <a:pt x="19333" y="3193"/>
                    <a:pt x="19361" y="3247"/>
                  </a:cubicBezTo>
                  <a:cubicBezTo>
                    <a:pt x="19472" y="3461"/>
                    <a:pt x="19657" y="3703"/>
                    <a:pt x="19709" y="3705"/>
                  </a:cubicBezTo>
                  <a:cubicBezTo>
                    <a:pt x="19739" y="3705"/>
                    <a:pt x="19795" y="3755"/>
                    <a:pt x="19833" y="3816"/>
                  </a:cubicBezTo>
                  <a:lnTo>
                    <a:pt x="19903" y="3928"/>
                  </a:lnTo>
                  <a:lnTo>
                    <a:pt x="19839" y="3975"/>
                  </a:lnTo>
                  <a:cubicBezTo>
                    <a:pt x="19782" y="4017"/>
                    <a:pt x="19764" y="4069"/>
                    <a:pt x="19773" y="4173"/>
                  </a:cubicBezTo>
                  <a:cubicBezTo>
                    <a:pt x="19776" y="4217"/>
                    <a:pt x="19774" y="4217"/>
                    <a:pt x="19680" y="4154"/>
                  </a:cubicBezTo>
                  <a:cubicBezTo>
                    <a:pt x="19636" y="4124"/>
                    <a:pt x="19587" y="4064"/>
                    <a:pt x="19571" y="4021"/>
                  </a:cubicBezTo>
                  <a:cubicBezTo>
                    <a:pt x="19540" y="3936"/>
                    <a:pt x="19408" y="3930"/>
                    <a:pt x="19380" y="4011"/>
                  </a:cubicBezTo>
                  <a:cubicBezTo>
                    <a:pt x="19372" y="4036"/>
                    <a:pt x="19341" y="4082"/>
                    <a:pt x="19311" y="4112"/>
                  </a:cubicBezTo>
                  <a:cubicBezTo>
                    <a:pt x="19273" y="4151"/>
                    <a:pt x="19261" y="4191"/>
                    <a:pt x="19272" y="4244"/>
                  </a:cubicBezTo>
                  <a:cubicBezTo>
                    <a:pt x="19316" y="4454"/>
                    <a:pt x="19313" y="4473"/>
                    <a:pt x="19229" y="4473"/>
                  </a:cubicBezTo>
                  <a:cubicBezTo>
                    <a:pt x="19138" y="4473"/>
                    <a:pt x="19030" y="4569"/>
                    <a:pt x="18901" y="4768"/>
                  </a:cubicBezTo>
                  <a:cubicBezTo>
                    <a:pt x="18815" y="4899"/>
                    <a:pt x="18810" y="4902"/>
                    <a:pt x="18766" y="4824"/>
                  </a:cubicBezTo>
                  <a:cubicBezTo>
                    <a:pt x="18722" y="4746"/>
                    <a:pt x="18718" y="4746"/>
                    <a:pt x="18671" y="4829"/>
                  </a:cubicBezTo>
                  <a:cubicBezTo>
                    <a:pt x="18643" y="4877"/>
                    <a:pt x="18588" y="4917"/>
                    <a:pt x="18547" y="4917"/>
                  </a:cubicBezTo>
                  <a:cubicBezTo>
                    <a:pt x="18486" y="4917"/>
                    <a:pt x="18474" y="4933"/>
                    <a:pt x="18480" y="5013"/>
                  </a:cubicBezTo>
                  <a:cubicBezTo>
                    <a:pt x="18484" y="5065"/>
                    <a:pt x="18471" y="5135"/>
                    <a:pt x="18451" y="5167"/>
                  </a:cubicBezTo>
                  <a:cubicBezTo>
                    <a:pt x="18432" y="5199"/>
                    <a:pt x="18421" y="5243"/>
                    <a:pt x="18428" y="5265"/>
                  </a:cubicBezTo>
                  <a:cubicBezTo>
                    <a:pt x="18435" y="5286"/>
                    <a:pt x="18429" y="5344"/>
                    <a:pt x="18415" y="5393"/>
                  </a:cubicBezTo>
                  <a:cubicBezTo>
                    <a:pt x="18399" y="5453"/>
                    <a:pt x="18399" y="5493"/>
                    <a:pt x="18415" y="5512"/>
                  </a:cubicBezTo>
                  <a:cubicBezTo>
                    <a:pt x="18428" y="5528"/>
                    <a:pt x="18438" y="5561"/>
                    <a:pt x="18438" y="5587"/>
                  </a:cubicBezTo>
                  <a:cubicBezTo>
                    <a:pt x="18438" y="5612"/>
                    <a:pt x="18428" y="5620"/>
                    <a:pt x="18416" y="5605"/>
                  </a:cubicBezTo>
                  <a:cubicBezTo>
                    <a:pt x="18387" y="5570"/>
                    <a:pt x="18348" y="5712"/>
                    <a:pt x="18360" y="5806"/>
                  </a:cubicBezTo>
                  <a:cubicBezTo>
                    <a:pt x="18366" y="5850"/>
                    <a:pt x="18349" y="5897"/>
                    <a:pt x="18316" y="5924"/>
                  </a:cubicBezTo>
                  <a:cubicBezTo>
                    <a:pt x="18287" y="5950"/>
                    <a:pt x="18259" y="6011"/>
                    <a:pt x="18254" y="6062"/>
                  </a:cubicBezTo>
                  <a:cubicBezTo>
                    <a:pt x="18249" y="6112"/>
                    <a:pt x="18230" y="6170"/>
                    <a:pt x="18212" y="6191"/>
                  </a:cubicBezTo>
                  <a:cubicBezTo>
                    <a:pt x="18194" y="6211"/>
                    <a:pt x="18180" y="6254"/>
                    <a:pt x="18180" y="6288"/>
                  </a:cubicBezTo>
                  <a:cubicBezTo>
                    <a:pt x="18180" y="6351"/>
                    <a:pt x="18115" y="6478"/>
                    <a:pt x="18099" y="6447"/>
                  </a:cubicBezTo>
                  <a:cubicBezTo>
                    <a:pt x="18094" y="6437"/>
                    <a:pt x="18078" y="6260"/>
                    <a:pt x="18063" y="6055"/>
                  </a:cubicBezTo>
                  <a:cubicBezTo>
                    <a:pt x="18040" y="5727"/>
                    <a:pt x="18042" y="5658"/>
                    <a:pt x="18078" y="5496"/>
                  </a:cubicBezTo>
                  <a:cubicBezTo>
                    <a:pt x="18101" y="5395"/>
                    <a:pt x="18142" y="5292"/>
                    <a:pt x="18170" y="5267"/>
                  </a:cubicBezTo>
                  <a:cubicBezTo>
                    <a:pt x="18236" y="5209"/>
                    <a:pt x="18399" y="4818"/>
                    <a:pt x="18382" y="4762"/>
                  </a:cubicBezTo>
                  <a:cubicBezTo>
                    <a:pt x="18374" y="4738"/>
                    <a:pt x="18348" y="4730"/>
                    <a:pt x="18324" y="4742"/>
                  </a:cubicBezTo>
                  <a:cubicBezTo>
                    <a:pt x="18294" y="4758"/>
                    <a:pt x="18276" y="4735"/>
                    <a:pt x="18267" y="4669"/>
                  </a:cubicBezTo>
                  <a:cubicBezTo>
                    <a:pt x="18248" y="4526"/>
                    <a:pt x="18159" y="4553"/>
                    <a:pt x="18053" y="4735"/>
                  </a:cubicBezTo>
                  <a:cubicBezTo>
                    <a:pt x="17980" y="4861"/>
                    <a:pt x="17967" y="4905"/>
                    <a:pt x="17989" y="4957"/>
                  </a:cubicBezTo>
                  <a:cubicBezTo>
                    <a:pt x="18011" y="5009"/>
                    <a:pt x="18006" y="5026"/>
                    <a:pt x="17960" y="5048"/>
                  </a:cubicBezTo>
                  <a:cubicBezTo>
                    <a:pt x="17929" y="5064"/>
                    <a:pt x="17887" y="5089"/>
                    <a:pt x="17868" y="5103"/>
                  </a:cubicBezTo>
                  <a:cubicBezTo>
                    <a:pt x="17847" y="5119"/>
                    <a:pt x="17829" y="5093"/>
                    <a:pt x="17821" y="5034"/>
                  </a:cubicBezTo>
                  <a:cubicBezTo>
                    <a:pt x="17808" y="4937"/>
                    <a:pt x="17726" y="4902"/>
                    <a:pt x="17700" y="4984"/>
                  </a:cubicBezTo>
                  <a:cubicBezTo>
                    <a:pt x="17683" y="5037"/>
                    <a:pt x="17526" y="5033"/>
                    <a:pt x="17509" y="4978"/>
                  </a:cubicBezTo>
                  <a:cubicBezTo>
                    <a:pt x="17495" y="4934"/>
                    <a:pt x="17403" y="4926"/>
                    <a:pt x="17351" y="4965"/>
                  </a:cubicBezTo>
                  <a:cubicBezTo>
                    <a:pt x="17292" y="5009"/>
                    <a:pt x="16935" y="5848"/>
                    <a:pt x="16961" y="5880"/>
                  </a:cubicBezTo>
                  <a:cubicBezTo>
                    <a:pt x="16975" y="5896"/>
                    <a:pt x="17003" y="5882"/>
                    <a:pt x="17025" y="5848"/>
                  </a:cubicBezTo>
                  <a:cubicBezTo>
                    <a:pt x="17061" y="5794"/>
                    <a:pt x="17062" y="5795"/>
                    <a:pt x="17035" y="5863"/>
                  </a:cubicBezTo>
                  <a:cubicBezTo>
                    <a:pt x="17010" y="5925"/>
                    <a:pt x="17010" y="5945"/>
                    <a:pt x="17035" y="5976"/>
                  </a:cubicBezTo>
                  <a:cubicBezTo>
                    <a:pt x="17051" y="5996"/>
                    <a:pt x="17085" y="6008"/>
                    <a:pt x="17109" y="6000"/>
                  </a:cubicBezTo>
                  <a:cubicBezTo>
                    <a:pt x="17133" y="5993"/>
                    <a:pt x="17177" y="6031"/>
                    <a:pt x="17208" y="6087"/>
                  </a:cubicBezTo>
                  <a:cubicBezTo>
                    <a:pt x="17254" y="6173"/>
                    <a:pt x="17270" y="6180"/>
                    <a:pt x="17300" y="6130"/>
                  </a:cubicBezTo>
                  <a:cubicBezTo>
                    <a:pt x="17352" y="6047"/>
                    <a:pt x="17365" y="6095"/>
                    <a:pt x="17365" y="6359"/>
                  </a:cubicBezTo>
                  <a:cubicBezTo>
                    <a:pt x="17365" y="6487"/>
                    <a:pt x="17374" y="6602"/>
                    <a:pt x="17385" y="6616"/>
                  </a:cubicBezTo>
                  <a:cubicBezTo>
                    <a:pt x="17415" y="6651"/>
                    <a:pt x="17410" y="6728"/>
                    <a:pt x="17379" y="6714"/>
                  </a:cubicBezTo>
                  <a:cubicBezTo>
                    <a:pt x="17341" y="6698"/>
                    <a:pt x="17309" y="6952"/>
                    <a:pt x="17337" y="7052"/>
                  </a:cubicBezTo>
                  <a:cubicBezTo>
                    <a:pt x="17355" y="7120"/>
                    <a:pt x="17394" y="7137"/>
                    <a:pt x="17552" y="7148"/>
                  </a:cubicBezTo>
                  <a:lnTo>
                    <a:pt x="17746" y="7161"/>
                  </a:lnTo>
                  <a:lnTo>
                    <a:pt x="17746" y="8306"/>
                  </a:lnTo>
                  <a:lnTo>
                    <a:pt x="17499" y="8319"/>
                  </a:lnTo>
                  <a:cubicBezTo>
                    <a:pt x="17364" y="8326"/>
                    <a:pt x="17244" y="8352"/>
                    <a:pt x="17231" y="8376"/>
                  </a:cubicBezTo>
                  <a:cubicBezTo>
                    <a:pt x="17219" y="8400"/>
                    <a:pt x="17207" y="8514"/>
                    <a:pt x="17204" y="8629"/>
                  </a:cubicBezTo>
                  <a:cubicBezTo>
                    <a:pt x="17199" y="8861"/>
                    <a:pt x="17151" y="8967"/>
                    <a:pt x="17067" y="8936"/>
                  </a:cubicBezTo>
                  <a:cubicBezTo>
                    <a:pt x="17038" y="8925"/>
                    <a:pt x="17002" y="8948"/>
                    <a:pt x="16985" y="8989"/>
                  </a:cubicBezTo>
                  <a:cubicBezTo>
                    <a:pt x="16968" y="9028"/>
                    <a:pt x="16936" y="9062"/>
                    <a:pt x="16915" y="9062"/>
                  </a:cubicBezTo>
                  <a:cubicBezTo>
                    <a:pt x="16894" y="9062"/>
                    <a:pt x="16855" y="9090"/>
                    <a:pt x="16830" y="9124"/>
                  </a:cubicBezTo>
                  <a:cubicBezTo>
                    <a:pt x="16805" y="9159"/>
                    <a:pt x="16773" y="9185"/>
                    <a:pt x="16760" y="9182"/>
                  </a:cubicBezTo>
                  <a:cubicBezTo>
                    <a:pt x="16748" y="9178"/>
                    <a:pt x="16723" y="9235"/>
                    <a:pt x="16705" y="9306"/>
                  </a:cubicBezTo>
                  <a:cubicBezTo>
                    <a:pt x="16669" y="9453"/>
                    <a:pt x="16643" y="9426"/>
                    <a:pt x="16622" y="9222"/>
                  </a:cubicBezTo>
                  <a:cubicBezTo>
                    <a:pt x="16610" y="9100"/>
                    <a:pt x="16620" y="9070"/>
                    <a:pt x="16704" y="8957"/>
                  </a:cubicBezTo>
                  <a:cubicBezTo>
                    <a:pt x="16756" y="8887"/>
                    <a:pt x="16830" y="8816"/>
                    <a:pt x="16870" y="8801"/>
                  </a:cubicBezTo>
                  <a:cubicBezTo>
                    <a:pt x="16921" y="8781"/>
                    <a:pt x="16948" y="8736"/>
                    <a:pt x="16965" y="8641"/>
                  </a:cubicBezTo>
                  <a:cubicBezTo>
                    <a:pt x="16983" y="8541"/>
                    <a:pt x="16995" y="8522"/>
                    <a:pt x="17018" y="8558"/>
                  </a:cubicBezTo>
                  <a:cubicBezTo>
                    <a:pt x="17040" y="8593"/>
                    <a:pt x="17057" y="8576"/>
                    <a:pt x="17084" y="8495"/>
                  </a:cubicBezTo>
                  <a:cubicBezTo>
                    <a:pt x="17105" y="8434"/>
                    <a:pt x="17115" y="8373"/>
                    <a:pt x="17107" y="8357"/>
                  </a:cubicBezTo>
                  <a:cubicBezTo>
                    <a:pt x="17089" y="8323"/>
                    <a:pt x="16573" y="8319"/>
                    <a:pt x="16556" y="8353"/>
                  </a:cubicBezTo>
                  <a:cubicBezTo>
                    <a:pt x="16549" y="8367"/>
                    <a:pt x="16558" y="8459"/>
                    <a:pt x="16576" y="8558"/>
                  </a:cubicBezTo>
                  <a:cubicBezTo>
                    <a:pt x="16611" y="8757"/>
                    <a:pt x="16601" y="8856"/>
                    <a:pt x="16542" y="8897"/>
                  </a:cubicBezTo>
                  <a:cubicBezTo>
                    <a:pt x="16520" y="8912"/>
                    <a:pt x="16491" y="8935"/>
                    <a:pt x="16477" y="8948"/>
                  </a:cubicBezTo>
                  <a:cubicBezTo>
                    <a:pt x="16462" y="8964"/>
                    <a:pt x="16454" y="8887"/>
                    <a:pt x="16457" y="8738"/>
                  </a:cubicBezTo>
                  <a:cubicBezTo>
                    <a:pt x="16460" y="8534"/>
                    <a:pt x="16454" y="8501"/>
                    <a:pt x="16408" y="8466"/>
                  </a:cubicBezTo>
                  <a:cubicBezTo>
                    <a:pt x="16378" y="8444"/>
                    <a:pt x="16347" y="8404"/>
                    <a:pt x="16339" y="8377"/>
                  </a:cubicBezTo>
                  <a:cubicBezTo>
                    <a:pt x="16322" y="8326"/>
                    <a:pt x="16016" y="8308"/>
                    <a:pt x="15990" y="8357"/>
                  </a:cubicBezTo>
                  <a:cubicBezTo>
                    <a:pt x="15982" y="8373"/>
                    <a:pt x="15986" y="8426"/>
                    <a:pt x="15999" y="8473"/>
                  </a:cubicBezTo>
                  <a:cubicBezTo>
                    <a:pt x="16018" y="8542"/>
                    <a:pt x="16033" y="8550"/>
                    <a:pt x="16069" y="8512"/>
                  </a:cubicBezTo>
                  <a:cubicBezTo>
                    <a:pt x="16094" y="8486"/>
                    <a:pt x="16141" y="8477"/>
                    <a:pt x="16174" y="8493"/>
                  </a:cubicBezTo>
                  <a:lnTo>
                    <a:pt x="16235" y="8523"/>
                  </a:lnTo>
                  <a:lnTo>
                    <a:pt x="16139" y="8681"/>
                  </a:lnTo>
                  <a:cubicBezTo>
                    <a:pt x="16087" y="8768"/>
                    <a:pt x="16045" y="8862"/>
                    <a:pt x="16045" y="8890"/>
                  </a:cubicBezTo>
                  <a:cubicBezTo>
                    <a:pt x="16045" y="8917"/>
                    <a:pt x="16077" y="9038"/>
                    <a:pt x="16117" y="9160"/>
                  </a:cubicBezTo>
                  <a:cubicBezTo>
                    <a:pt x="16157" y="9282"/>
                    <a:pt x="16185" y="9412"/>
                    <a:pt x="16177" y="9449"/>
                  </a:cubicBezTo>
                  <a:cubicBezTo>
                    <a:pt x="16170" y="9486"/>
                    <a:pt x="16173" y="9527"/>
                    <a:pt x="16185" y="9541"/>
                  </a:cubicBezTo>
                  <a:cubicBezTo>
                    <a:pt x="16220" y="9583"/>
                    <a:pt x="16186" y="9811"/>
                    <a:pt x="16125" y="9935"/>
                  </a:cubicBezTo>
                  <a:cubicBezTo>
                    <a:pt x="16065" y="10057"/>
                    <a:pt x="16050" y="10225"/>
                    <a:pt x="16094" y="10278"/>
                  </a:cubicBezTo>
                  <a:cubicBezTo>
                    <a:pt x="16108" y="10295"/>
                    <a:pt x="16131" y="10286"/>
                    <a:pt x="16145" y="10258"/>
                  </a:cubicBezTo>
                  <a:cubicBezTo>
                    <a:pt x="16164" y="10221"/>
                    <a:pt x="16185" y="10233"/>
                    <a:pt x="16222" y="10301"/>
                  </a:cubicBezTo>
                  <a:lnTo>
                    <a:pt x="16273" y="10394"/>
                  </a:lnTo>
                  <a:lnTo>
                    <a:pt x="17454" y="10255"/>
                  </a:lnTo>
                  <a:cubicBezTo>
                    <a:pt x="18104" y="10178"/>
                    <a:pt x="18643" y="10100"/>
                    <a:pt x="18652" y="10081"/>
                  </a:cubicBezTo>
                  <a:cubicBezTo>
                    <a:pt x="18662" y="10061"/>
                    <a:pt x="18673" y="9953"/>
                    <a:pt x="18677" y="9840"/>
                  </a:cubicBezTo>
                  <a:lnTo>
                    <a:pt x="18684" y="9634"/>
                  </a:lnTo>
                  <a:lnTo>
                    <a:pt x="20867" y="9634"/>
                  </a:lnTo>
                  <a:lnTo>
                    <a:pt x="20867" y="10779"/>
                  </a:lnTo>
                  <a:lnTo>
                    <a:pt x="18684" y="10779"/>
                  </a:lnTo>
                  <a:lnTo>
                    <a:pt x="18677" y="10527"/>
                  </a:lnTo>
                  <a:cubicBezTo>
                    <a:pt x="18673" y="10389"/>
                    <a:pt x="18662" y="10260"/>
                    <a:pt x="18653" y="10241"/>
                  </a:cubicBezTo>
                  <a:cubicBezTo>
                    <a:pt x="18643" y="10222"/>
                    <a:pt x="18108" y="10269"/>
                    <a:pt x="17464" y="10345"/>
                  </a:cubicBezTo>
                  <a:cubicBezTo>
                    <a:pt x="16509" y="10458"/>
                    <a:pt x="16286" y="10496"/>
                    <a:pt x="16253" y="10554"/>
                  </a:cubicBezTo>
                  <a:cubicBezTo>
                    <a:pt x="16188" y="10668"/>
                    <a:pt x="16106" y="10620"/>
                    <a:pt x="16092" y="10458"/>
                  </a:cubicBezTo>
                  <a:cubicBezTo>
                    <a:pt x="16083" y="10360"/>
                    <a:pt x="16066" y="10321"/>
                    <a:pt x="16033" y="10321"/>
                  </a:cubicBezTo>
                  <a:cubicBezTo>
                    <a:pt x="15995" y="10321"/>
                    <a:pt x="15984" y="10357"/>
                    <a:pt x="15979" y="10516"/>
                  </a:cubicBezTo>
                  <a:cubicBezTo>
                    <a:pt x="15972" y="10694"/>
                    <a:pt x="15966" y="10710"/>
                    <a:pt x="15907" y="10710"/>
                  </a:cubicBezTo>
                  <a:cubicBezTo>
                    <a:pt x="15872" y="10710"/>
                    <a:pt x="15832" y="10689"/>
                    <a:pt x="15819" y="10663"/>
                  </a:cubicBezTo>
                  <a:cubicBezTo>
                    <a:pt x="15768" y="10564"/>
                    <a:pt x="15550" y="10824"/>
                    <a:pt x="15587" y="10939"/>
                  </a:cubicBezTo>
                  <a:cubicBezTo>
                    <a:pt x="15615" y="11029"/>
                    <a:pt x="15577" y="11214"/>
                    <a:pt x="15531" y="11214"/>
                  </a:cubicBezTo>
                  <a:cubicBezTo>
                    <a:pt x="15466" y="11214"/>
                    <a:pt x="15453" y="11094"/>
                    <a:pt x="15510" y="11021"/>
                  </a:cubicBezTo>
                  <a:cubicBezTo>
                    <a:pt x="15552" y="10967"/>
                    <a:pt x="15554" y="10942"/>
                    <a:pt x="15531" y="10856"/>
                  </a:cubicBezTo>
                  <a:cubicBezTo>
                    <a:pt x="15494" y="10723"/>
                    <a:pt x="15456" y="10730"/>
                    <a:pt x="15382" y="10882"/>
                  </a:cubicBezTo>
                  <a:cubicBezTo>
                    <a:pt x="15294" y="11064"/>
                    <a:pt x="15295" y="11136"/>
                    <a:pt x="15391" y="11383"/>
                  </a:cubicBezTo>
                  <a:cubicBezTo>
                    <a:pt x="15542" y="11772"/>
                    <a:pt x="15553" y="12115"/>
                    <a:pt x="15418" y="12246"/>
                  </a:cubicBezTo>
                  <a:cubicBezTo>
                    <a:pt x="15390" y="12273"/>
                    <a:pt x="15346" y="12346"/>
                    <a:pt x="15319" y="12408"/>
                  </a:cubicBezTo>
                  <a:lnTo>
                    <a:pt x="15272" y="12519"/>
                  </a:lnTo>
                  <a:lnTo>
                    <a:pt x="15271" y="12416"/>
                  </a:lnTo>
                  <a:cubicBezTo>
                    <a:pt x="15270" y="12302"/>
                    <a:pt x="15059" y="11834"/>
                    <a:pt x="15033" y="11890"/>
                  </a:cubicBezTo>
                  <a:cubicBezTo>
                    <a:pt x="15025" y="11908"/>
                    <a:pt x="15010" y="12040"/>
                    <a:pt x="15002" y="12182"/>
                  </a:cubicBezTo>
                  <a:cubicBezTo>
                    <a:pt x="14987" y="12421"/>
                    <a:pt x="14990" y="12448"/>
                    <a:pt x="15052" y="12571"/>
                  </a:cubicBezTo>
                  <a:cubicBezTo>
                    <a:pt x="15088" y="12643"/>
                    <a:pt x="15133" y="12762"/>
                    <a:pt x="15152" y="12834"/>
                  </a:cubicBezTo>
                  <a:cubicBezTo>
                    <a:pt x="15171" y="12906"/>
                    <a:pt x="15211" y="12983"/>
                    <a:pt x="15240" y="13004"/>
                  </a:cubicBezTo>
                  <a:cubicBezTo>
                    <a:pt x="15308" y="13055"/>
                    <a:pt x="15311" y="13252"/>
                    <a:pt x="15247" y="13412"/>
                  </a:cubicBezTo>
                  <a:cubicBezTo>
                    <a:pt x="15222" y="13475"/>
                    <a:pt x="15201" y="13563"/>
                    <a:pt x="15201" y="13608"/>
                  </a:cubicBezTo>
                  <a:cubicBezTo>
                    <a:pt x="15200" y="13722"/>
                    <a:pt x="15270" y="13922"/>
                    <a:pt x="15299" y="13888"/>
                  </a:cubicBezTo>
                  <a:cubicBezTo>
                    <a:pt x="15333" y="13846"/>
                    <a:pt x="15366" y="13972"/>
                    <a:pt x="15338" y="14038"/>
                  </a:cubicBezTo>
                  <a:cubicBezTo>
                    <a:pt x="15325" y="14069"/>
                    <a:pt x="15317" y="14150"/>
                    <a:pt x="15322" y="14218"/>
                  </a:cubicBezTo>
                  <a:cubicBezTo>
                    <a:pt x="15328" y="14316"/>
                    <a:pt x="15343" y="14345"/>
                    <a:pt x="15395" y="14356"/>
                  </a:cubicBezTo>
                  <a:cubicBezTo>
                    <a:pt x="15431" y="14363"/>
                    <a:pt x="15475" y="14391"/>
                    <a:pt x="15492" y="14418"/>
                  </a:cubicBezTo>
                  <a:cubicBezTo>
                    <a:pt x="15508" y="14446"/>
                    <a:pt x="15540" y="14454"/>
                    <a:pt x="15561" y="14439"/>
                  </a:cubicBezTo>
                  <a:cubicBezTo>
                    <a:pt x="15612" y="14400"/>
                    <a:pt x="15721" y="14457"/>
                    <a:pt x="15704" y="14513"/>
                  </a:cubicBezTo>
                  <a:cubicBezTo>
                    <a:pt x="15696" y="14537"/>
                    <a:pt x="15716" y="14577"/>
                    <a:pt x="15748" y="14600"/>
                  </a:cubicBezTo>
                  <a:cubicBezTo>
                    <a:pt x="15828" y="14660"/>
                    <a:pt x="15860" y="14767"/>
                    <a:pt x="15784" y="14720"/>
                  </a:cubicBezTo>
                  <a:cubicBezTo>
                    <a:pt x="15753" y="14701"/>
                    <a:pt x="15654" y="14661"/>
                    <a:pt x="15564" y="14630"/>
                  </a:cubicBezTo>
                  <a:cubicBezTo>
                    <a:pt x="15371" y="14565"/>
                    <a:pt x="15306" y="14505"/>
                    <a:pt x="15305" y="14390"/>
                  </a:cubicBezTo>
                  <a:cubicBezTo>
                    <a:pt x="15305" y="14344"/>
                    <a:pt x="15290" y="14304"/>
                    <a:pt x="15270" y="14303"/>
                  </a:cubicBezTo>
                  <a:cubicBezTo>
                    <a:pt x="15196" y="14297"/>
                    <a:pt x="15155" y="14222"/>
                    <a:pt x="15107" y="14001"/>
                  </a:cubicBezTo>
                  <a:cubicBezTo>
                    <a:pt x="15065" y="13812"/>
                    <a:pt x="15050" y="13781"/>
                    <a:pt x="15022" y="13826"/>
                  </a:cubicBezTo>
                  <a:cubicBezTo>
                    <a:pt x="15004" y="13856"/>
                    <a:pt x="14995" y="13900"/>
                    <a:pt x="15002" y="13922"/>
                  </a:cubicBezTo>
                  <a:cubicBezTo>
                    <a:pt x="15009" y="13944"/>
                    <a:pt x="15006" y="13962"/>
                    <a:pt x="14995" y="13962"/>
                  </a:cubicBezTo>
                  <a:cubicBezTo>
                    <a:pt x="14983" y="13962"/>
                    <a:pt x="14914" y="14135"/>
                    <a:pt x="14841" y="14346"/>
                  </a:cubicBezTo>
                  <a:lnTo>
                    <a:pt x="14707" y="14728"/>
                  </a:lnTo>
                  <a:lnTo>
                    <a:pt x="14707" y="15472"/>
                  </a:lnTo>
                  <a:lnTo>
                    <a:pt x="13504" y="15485"/>
                  </a:lnTo>
                  <a:cubicBezTo>
                    <a:pt x="12355" y="15496"/>
                    <a:pt x="12302" y="15499"/>
                    <a:pt x="12309" y="15579"/>
                  </a:cubicBezTo>
                  <a:cubicBezTo>
                    <a:pt x="12313" y="15625"/>
                    <a:pt x="12305" y="15690"/>
                    <a:pt x="12291" y="15724"/>
                  </a:cubicBezTo>
                  <a:cubicBezTo>
                    <a:pt x="12277" y="15757"/>
                    <a:pt x="12267" y="15802"/>
                    <a:pt x="12270" y="15824"/>
                  </a:cubicBezTo>
                  <a:cubicBezTo>
                    <a:pt x="12272" y="15845"/>
                    <a:pt x="12267" y="15893"/>
                    <a:pt x="12259" y="15931"/>
                  </a:cubicBezTo>
                  <a:cubicBezTo>
                    <a:pt x="12244" y="16004"/>
                    <a:pt x="12151" y="16662"/>
                    <a:pt x="12132" y="16837"/>
                  </a:cubicBezTo>
                  <a:cubicBezTo>
                    <a:pt x="12125" y="16895"/>
                    <a:pt x="12099" y="16964"/>
                    <a:pt x="12074" y="16990"/>
                  </a:cubicBezTo>
                  <a:cubicBezTo>
                    <a:pt x="12015" y="17052"/>
                    <a:pt x="11960" y="16961"/>
                    <a:pt x="11918" y="16733"/>
                  </a:cubicBezTo>
                  <a:cubicBezTo>
                    <a:pt x="11891" y="16587"/>
                    <a:pt x="11893" y="16547"/>
                    <a:pt x="11934" y="16384"/>
                  </a:cubicBezTo>
                  <a:cubicBezTo>
                    <a:pt x="11971" y="16241"/>
                    <a:pt x="11976" y="16168"/>
                    <a:pt x="11960" y="16057"/>
                  </a:cubicBezTo>
                  <a:cubicBezTo>
                    <a:pt x="11944" y="15947"/>
                    <a:pt x="11947" y="15895"/>
                    <a:pt x="11977" y="15831"/>
                  </a:cubicBezTo>
                  <a:cubicBezTo>
                    <a:pt x="11998" y="15785"/>
                    <a:pt x="12028" y="15748"/>
                    <a:pt x="12043" y="15748"/>
                  </a:cubicBezTo>
                  <a:cubicBezTo>
                    <a:pt x="12081" y="15748"/>
                    <a:pt x="12177" y="15543"/>
                    <a:pt x="12157" y="15505"/>
                  </a:cubicBezTo>
                  <a:cubicBezTo>
                    <a:pt x="12149" y="15488"/>
                    <a:pt x="12107" y="15473"/>
                    <a:pt x="12063" y="15473"/>
                  </a:cubicBezTo>
                  <a:lnTo>
                    <a:pt x="11985" y="15473"/>
                  </a:lnTo>
                  <a:lnTo>
                    <a:pt x="11985" y="14650"/>
                  </a:lnTo>
                  <a:lnTo>
                    <a:pt x="13326" y="14637"/>
                  </a:lnTo>
                  <a:lnTo>
                    <a:pt x="14666" y="14626"/>
                  </a:lnTo>
                  <a:lnTo>
                    <a:pt x="14835" y="14147"/>
                  </a:lnTo>
                  <a:cubicBezTo>
                    <a:pt x="14998" y="13681"/>
                    <a:pt x="15002" y="13662"/>
                    <a:pt x="14970" y="13537"/>
                  </a:cubicBezTo>
                  <a:cubicBezTo>
                    <a:pt x="14942" y="13427"/>
                    <a:pt x="14932" y="13418"/>
                    <a:pt x="14901" y="13468"/>
                  </a:cubicBezTo>
                  <a:cubicBezTo>
                    <a:pt x="14868" y="13520"/>
                    <a:pt x="14865" y="13512"/>
                    <a:pt x="14879" y="13408"/>
                  </a:cubicBezTo>
                  <a:cubicBezTo>
                    <a:pt x="14896" y="13272"/>
                    <a:pt x="14846" y="13105"/>
                    <a:pt x="14804" y="13156"/>
                  </a:cubicBezTo>
                  <a:cubicBezTo>
                    <a:pt x="14789" y="13174"/>
                    <a:pt x="14782" y="13207"/>
                    <a:pt x="14789" y="13228"/>
                  </a:cubicBezTo>
                  <a:cubicBezTo>
                    <a:pt x="14796" y="13249"/>
                    <a:pt x="14782" y="13258"/>
                    <a:pt x="14760" y="13246"/>
                  </a:cubicBezTo>
                  <a:cubicBezTo>
                    <a:pt x="14737" y="13235"/>
                    <a:pt x="14669" y="13288"/>
                    <a:pt x="14607" y="13364"/>
                  </a:cubicBezTo>
                  <a:cubicBezTo>
                    <a:pt x="14496" y="13501"/>
                    <a:pt x="14496" y="13503"/>
                    <a:pt x="14496" y="13754"/>
                  </a:cubicBezTo>
                  <a:lnTo>
                    <a:pt x="14496" y="14008"/>
                  </a:lnTo>
                  <a:lnTo>
                    <a:pt x="13125" y="14008"/>
                  </a:lnTo>
                  <a:cubicBezTo>
                    <a:pt x="12086" y="14008"/>
                    <a:pt x="11749" y="14021"/>
                    <a:pt x="11736" y="14062"/>
                  </a:cubicBezTo>
                  <a:cubicBezTo>
                    <a:pt x="11708" y="14150"/>
                    <a:pt x="11718" y="14877"/>
                    <a:pt x="11747" y="14935"/>
                  </a:cubicBezTo>
                  <a:cubicBezTo>
                    <a:pt x="11763" y="14966"/>
                    <a:pt x="11774" y="15144"/>
                    <a:pt x="11774" y="15365"/>
                  </a:cubicBezTo>
                  <a:cubicBezTo>
                    <a:pt x="11774" y="15718"/>
                    <a:pt x="11770" y="15747"/>
                    <a:pt x="11711" y="15837"/>
                  </a:cubicBezTo>
                  <a:cubicBezTo>
                    <a:pt x="11677" y="15890"/>
                    <a:pt x="11626" y="15945"/>
                    <a:pt x="11597" y="15958"/>
                  </a:cubicBezTo>
                  <a:cubicBezTo>
                    <a:pt x="11569" y="15972"/>
                    <a:pt x="11523" y="16044"/>
                    <a:pt x="11495" y="16117"/>
                  </a:cubicBezTo>
                  <a:cubicBezTo>
                    <a:pt x="11451" y="16233"/>
                    <a:pt x="11448" y="16274"/>
                    <a:pt x="11468" y="16445"/>
                  </a:cubicBezTo>
                  <a:cubicBezTo>
                    <a:pt x="11509" y="16794"/>
                    <a:pt x="11500" y="16886"/>
                    <a:pt x="11420" y="16950"/>
                  </a:cubicBezTo>
                  <a:cubicBezTo>
                    <a:pt x="11355" y="17002"/>
                    <a:pt x="11347" y="17031"/>
                    <a:pt x="11340" y="17219"/>
                  </a:cubicBezTo>
                  <a:cubicBezTo>
                    <a:pt x="11336" y="17361"/>
                    <a:pt x="11317" y="17464"/>
                    <a:pt x="11284" y="17528"/>
                  </a:cubicBezTo>
                  <a:cubicBezTo>
                    <a:pt x="11257" y="17582"/>
                    <a:pt x="11234" y="17647"/>
                    <a:pt x="11234" y="17673"/>
                  </a:cubicBezTo>
                  <a:cubicBezTo>
                    <a:pt x="11234" y="17699"/>
                    <a:pt x="11191" y="17811"/>
                    <a:pt x="11138" y="17924"/>
                  </a:cubicBezTo>
                  <a:cubicBezTo>
                    <a:pt x="11042" y="18127"/>
                    <a:pt x="11016" y="18147"/>
                    <a:pt x="10800" y="18195"/>
                  </a:cubicBezTo>
                  <a:cubicBezTo>
                    <a:pt x="10748" y="18207"/>
                    <a:pt x="10684" y="18230"/>
                    <a:pt x="10657" y="18246"/>
                  </a:cubicBezTo>
                  <a:cubicBezTo>
                    <a:pt x="10578" y="18292"/>
                    <a:pt x="10524" y="18152"/>
                    <a:pt x="10542" y="17945"/>
                  </a:cubicBezTo>
                  <a:cubicBezTo>
                    <a:pt x="10551" y="17841"/>
                    <a:pt x="10547" y="17760"/>
                    <a:pt x="10532" y="17742"/>
                  </a:cubicBezTo>
                  <a:cubicBezTo>
                    <a:pt x="10518" y="17725"/>
                    <a:pt x="10507" y="17674"/>
                    <a:pt x="10507" y="17629"/>
                  </a:cubicBezTo>
                  <a:cubicBezTo>
                    <a:pt x="10507" y="17583"/>
                    <a:pt x="10484" y="17492"/>
                    <a:pt x="10457" y="17424"/>
                  </a:cubicBezTo>
                  <a:cubicBezTo>
                    <a:pt x="10424" y="17342"/>
                    <a:pt x="10397" y="17169"/>
                    <a:pt x="10377" y="16902"/>
                  </a:cubicBezTo>
                  <a:cubicBezTo>
                    <a:pt x="10345" y="16488"/>
                    <a:pt x="10299" y="16196"/>
                    <a:pt x="10252" y="16104"/>
                  </a:cubicBezTo>
                  <a:cubicBezTo>
                    <a:pt x="10207" y="16017"/>
                    <a:pt x="10222" y="15651"/>
                    <a:pt x="10282" y="15366"/>
                  </a:cubicBezTo>
                  <a:cubicBezTo>
                    <a:pt x="10328" y="15149"/>
                    <a:pt x="10334" y="15074"/>
                    <a:pt x="10315" y="14965"/>
                  </a:cubicBezTo>
                  <a:cubicBezTo>
                    <a:pt x="10301" y="14891"/>
                    <a:pt x="10297" y="14802"/>
                    <a:pt x="10304" y="14766"/>
                  </a:cubicBezTo>
                  <a:cubicBezTo>
                    <a:pt x="10325" y="14658"/>
                    <a:pt x="10224" y="14163"/>
                    <a:pt x="10148" y="14001"/>
                  </a:cubicBezTo>
                  <a:cubicBezTo>
                    <a:pt x="10097" y="13891"/>
                    <a:pt x="10077" y="13808"/>
                    <a:pt x="10081" y="13710"/>
                  </a:cubicBezTo>
                  <a:cubicBezTo>
                    <a:pt x="10098" y="13217"/>
                    <a:pt x="10095" y="13069"/>
                    <a:pt x="10067" y="13080"/>
                  </a:cubicBezTo>
                  <a:cubicBezTo>
                    <a:pt x="10051" y="13087"/>
                    <a:pt x="10040" y="13066"/>
                    <a:pt x="10043" y="13035"/>
                  </a:cubicBezTo>
                  <a:cubicBezTo>
                    <a:pt x="10047" y="12996"/>
                    <a:pt x="10024" y="12982"/>
                    <a:pt x="9973" y="12992"/>
                  </a:cubicBezTo>
                  <a:cubicBezTo>
                    <a:pt x="9910" y="13003"/>
                    <a:pt x="9893" y="12987"/>
                    <a:pt x="9875" y="12893"/>
                  </a:cubicBezTo>
                  <a:cubicBezTo>
                    <a:pt x="9848" y="12757"/>
                    <a:pt x="9769" y="12698"/>
                    <a:pt x="9700" y="12764"/>
                  </a:cubicBezTo>
                  <a:cubicBezTo>
                    <a:pt x="9597" y="12863"/>
                    <a:pt x="9383" y="12954"/>
                    <a:pt x="9315" y="12927"/>
                  </a:cubicBezTo>
                  <a:cubicBezTo>
                    <a:pt x="9274" y="12911"/>
                    <a:pt x="9239" y="12921"/>
                    <a:pt x="9229" y="12950"/>
                  </a:cubicBezTo>
                  <a:cubicBezTo>
                    <a:pt x="9202" y="13038"/>
                    <a:pt x="9108" y="13005"/>
                    <a:pt x="9042" y="12884"/>
                  </a:cubicBezTo>
                  <a:cubicBezTo>
                    <a:pt x="9006" y="12820"/>
                    <a:pt x="8953" y="12737"/>
                    <a:pt x="8924" y="12700"/>
                  </a:cubicBezTo>
                  <a:cubicBezTo>
                    <a:pt x="8895" y="12662"/>
                    <a:pt x="8858" y="12550"/>
                    <a:pt x="8843" y="12449"/>
                  </a:cubicBezTo>
                  <a:cubicBezTo>
                    <a:pt x="8827" y="12348"/>
                    <a:pt x="8785" y="12199"/>
                    <a:pt x="8748" y="12117"/>
                  </a:cubicBezTo>
                  <a:cubicBezTo>
                    <a:pt x="8712" y="12036"/>
                    <a:pt x="8678" y="11928"/>
                    <a:pt x="8673" y="11878"/>
                  </a:cubicBezTo>
                  <a:cubicBezTo>
                    <a:pt x="8664" y="11789"/>
                    <a:pt x="8643" y="11787"/>
                    <a:pt x="7697" y="11775"/>
                  </a:cubicBezTo>
                  <a:lnTo>
                    <a:pt x="6731" y="11762"/>
                  </a:lnTo>
                  <a:lnTo>
                    <a:pt x="6724" y="11434"/>
                  </a:lnTo>
                  <a:lnTo>
                    <a:pt x="6717" y="11108"/>
                  </a:lnTo>
                  <a:lnTo>
                    <a:pt x="5990" y="10520"/>
                  </a:lnTo>
                  <a:cubicBezTo>
                    <a:pt x="5589" y="10197"/>
                    <a:pt x="5249" y="9941"/>
                    <a:pt x="5233" y="9953"/>
                  </a:cubicBezTo>
                  <a:cubicBezTo>
                    <a:pt x="5217" y="9965"/>
                    <a:pt x="5203" y="10016"/>
                    <a:pt x="5203" y="10068"/>
                  </a:cubicBezTo>
                  <a:cubicBezTo>
                    <a:pt x="5203" y="10187"/>
                    <a:pt x="5164" y="10188"/>
                    <a:pt x="5145" y="10069"/>
                  </a:cubicBezTo>
                  <a:cubicBezTo>
                    <a:pt x="5137" y="10019"/>
                    <a:pt x="5109" y="9956"/>
                    <a:pt x="5083" y="9929"/>
                  </a:cubicBezTo>
                  <a:cubicBezTo>
                    <a:pt x="5048" y="9892"/>
                    <a:pt x="5038" y="9842"/>
                    <a:pt x="5044" y="9734"/>
                  </a:cubicBezTo>
                  <a:cubicBezTo>
                    <a:pt x="5049" y="9619"/>
                    <a:pt x="5041" y="9586"/>
                    <a:pt x="5004" y="9572"/>
                  </a:cubicBezTo>
                  <a:cubicBezTo>
                    <a:pt x="4978" y="9563"/>
                    <a:pt x="4938" y="9529"/>
                    <a:pt x="4915" y="9498"/>
                  </a:cubicBezTo>
                  <a:cubicBezTo>
                    <a:pt x="4859" y="9422"/>
                    <a:pt x="4754" y="9467"/>
                    <a:pt x="4740" y="9572"/>
                  </a:cubicBezTo>
                  <a:cubicBezTo>
                    <a:pt x="4726" y="9677"/>
                    <a:pt x="4672" y="9681"/>
                    <a:pt x="4574" y="9585"/>
                  </a:cubicBezTo>
                  <a:cubicBezTo>
                    <a:pt x="4504" y="9518"/>
                    <a:pt x="4494" y="9519"/>
                    <a:pt x="4422" y="9607"/>
                  </a:cubicBezTo>
                  <a:cubicBezTo>
                    <a:pt x="4291" y="9764"/>
                    <a:pt x="4260" y="9856"/>
                    <a:pt x="4277" y="10036"/>
                  </a:cubicBezTo>
                  <a:cubicBezTo>
                    <a:pt x="4287" y="10134"/>
                    <a:pt x="4283" y="10208"/>
                    <a:pt x="4267" y="10227"/>
                  </a:cubicBezTo>
                  <a:cubicBezTo>
                    <a:pt x="4250" y="10247"/>
                    <a:pt x="4247" y="10348"/>
                    <a:pt x="4257" y="10518"/>
                  </a:cubicBezTo>
                  <a:cubicBezTo>
                    <a:pt x="4274" y="10813"/>
                    <a:pt x="4361" y="11110"/>
                    <a:pt x="4439" y="11148"/>
                  </a:cubicBezTo>
                  <a:cubicBezTo>
                    <a:pt x="4521" y="11188"/>
                    <a:pt x="4614" y="11091"/>
                    <a:pt x="4656" y="10922"/>
                  </a:cubicBezTo>
                  <a:cubicBezTo>
                    <a:pt x="4695" y="10762"/>
                    <a:pt x="4797" y="10631"/>
                    <a:pt x="4831" y="10697"/>
                  </a:cubicBezTo>
                  <a:cubicBezTo>
                    <a:pt x="4841" y="10718"/>
                    <a:pt x="4829" y="10887"/>
                    <a:pt x="4804" y="11074"/>
                  </a:cubicBezTo>
                  <a:cubicBezTo>
                    <a:pt x="4780" y="11261"/>
                    <a:pt x="4766" y="11431"/>
                    <a:pt x="4772" y="11452"/>
                  </a:cubicBezTo>
                  <a:cubicBezTo>
                    <a:pt x="4779" y="11472"/>
                    <a:pt x="4828" y="11489"/>
                    <a:pt x="4883" y="11489"/>
                  </a:cubicBezTo>
                  <a:cubicBezTo>
                    <a:pt x="5019" y="11489"/>
                    <a:pt x="5039" y="11541"/>
                    <a:pt x="5025" y="11874"/>
                  </a:cubicBezTo>
                  <a:cubicBezTo>
                    <a:pt x="5015" y="12122"/>
                    <a:pt x="5020" y="12168"/>
                    <a:pt x="5071" y="12286"/>
                  </a:cubicBezTo>
                  <a:cubicBezTo>
                    <a:pt x="5126" y="12412"/>
                    <a:pt x="5133" y="12416"/>
                    <a:pt x="5202" y="12360"/>
                  </a:cubicBezTo>
                  <a:cubicBezTo>
                    <a:pt x="5268" y="12307"/>
                    <a:pt x="5281" y="12311"/>
                    <a:pt x="5330" y="12402"/>
                  </a:cubicBezTo>
                  <a:lnTo>
                    <a:pt x="5385" y="12502"/>
                  </a:lnTo>
                  <a:lnTo>
                    <a:pt x="5435" y="12379"/>
                  </a:lnTo>
                  <a:cubicBezTo>
                    <a:pt x="5463" y="12311"/>
                    <a:pt x="5485" y="12242"/>
                    <a:pt x="5485" y="12224"/>
                  </a:cubicBezTo>
                  <a:cubicBezTo>
                    <a:pt x="5485" y="12207"/>
                    <a:pt x="5525" y="12154"/>
                    <a:pt x="5573" y="12106"/>
                  </a:cubicBezTo>
                  <a:cubicBezTo>
                    <a:pt x="5701" y="11979"/>
                    <a:pt x="5704" y="11977"/>
                    <a:pt x="5687" y="12030"/>
                  </a:cubicBezTo>
                  <a:cubicBezTo>
                    <a:pt x="5666" y="12097"/>
                    <a:pt x="5718" y="12151"/>
                    <a:pt x="5748" y="12093"/>
                  </a:cubicBezTo>
                  <a:cubicBezTo>
                    <a:pt x="5774" y="12042"/>
                    <a:pt x="5839" y="12071"/>
                    <a:pt x="5864" y="12146"/>
                  </a:cubicBezTo>
                  <a:cubicBezTo>
                    <a:pt x="5873" y="12171"/>
                    <a:pt x="5894" y="12196"/>
                    <a:pt x="5911" y="12202"/>
                  </a:cubicBezTo>
                  <a:cubicBezTo>
                    <a:pt x="5928" y="12207"/>
                    <a:pt x="5969" y="12226"/>
                    <a:pt x="6003" y="12243"/>
                  </a:cubicBezTo>
                  <a:cubicBezTo>
                    <a:pt x="6042" y="12263"/>
                    <a:pt x="6073" y="12252"/>
                    <a:pt x="6091" y="12210"/>
                  </a:cubicBezTo>
                  <a:cubicBezTo>
                    <a:pt x="6128" y="12123"/>
                    <a:pt x="6259" y="12162"/>
                    <a:pt x="6260" y="12262"/>
                  </a:cubicBezTo>
                  <a:cubicBezTo>
                    <a:pt x="6261" y="12354"/>
                    <a:pt x="6393" y="12646"/>
                    <a:pt x="6467" y="12723"/>
                  </a:cubicBezTo>
                  <a:cubicBezTo>
                    <a:pt x="6497" y="12753"/>
                    <a:pt x="6536" y="12766"/>
                    <a:pt x="6555" y="12753"/>
                  </a:cubicBezTo>
                  <a:cubicBezTo>
                    <a:pt x="6603" y="12717"/>
                    <a:pt x="6735" y="12874"/>
                    <a:pt x="6768" y="13004"/>
                  </a:cubicBezTo>
                  <a:cubicBezTo>
                    <a:pt x="6784" y="13065"/>
                    <a:pt x="6823" y="13232"/>
                    <a:pt x="6856" y="13375"/>
                  </a:cubicBezTo>
                  <a:cubicBezTo>
                    <a:pt x="6909" y="13609"/>
                    <a:pt x="6925" y="13643"/>
                    <a:pt x="7010" y="13687"/>
                  </a:cubicBezTo>
                  <a:cubicBezTo>
                    <a:pt x="7065" y="13716"/>
                    <a:pt x="7120" y="13783"/>
                    <a:pt x="7142" y="13849"/>
                  </a:cubicBezTo>
                  <a:cubicBezTo>
                    <a:pt x="7163" y="13911"/>
                    <a:pt x="7188" y="13951"/>
                    <a:pt x="7199" y="13938"/>
                  </a:cubicBezTo>
                  <a:cubicBezTo>
                    <a:pt x="7234" y="13896"/>
                    <a:pt x="7472" y="14052"/>
                    <a:pt x="7516" y="14147"/>
                  </a:cubicBezTo>
                  <a:cubicBezTo>
                    <a:pt x="7538" y="14196"/>
                    <a:pt x="7570" y="14237"/>
                    <a:pt x="7586" y="14237"/>
                  </a:cubicBezTo>
                  <a:cubicBezTo>
                    <a:pt x="7602" y="14237"/>
                    <a:pt x="7633" y="14291"/>
                    <a:pt x="7656" y="14357"/>
                  </a:cubicBezTo>
                  <a:cubicBezTo>
                    <a:pt x="7716" y="14536"/>
                    <a:pt x="7690" y="14809"/>
                    <a:pt x="7598" y="14972"/>
                  </a:cubicBezTo>
                  <a:cubicBezTo>
                    <a:pt x="7559" y="15043"/>
                    <a:pt x="7527" y="15127"/>
                    <a:pt x="7527" y="15157"/>
                  </a:cubicBezTo>
                  <a:cubicBezTo>
                    <a:pt x="7527" y="15187"/>
                    <a:pt x="7509" y="15236"/>
                    <a:pt x="7488" y="15267"/>
                  </a:cubicBezTo>
                  <a:cubicBezTo>
                    <a:pt x="7460" y="15307"/>
                    <a:pt x="7449" y="15382"/>
                    <a:pt x="7452" y="15525"/>
                  </a:cubicBezTo>
                  <a:cubicBezTo>
                    <a:pt x="7458" y="15785"/>
                    <a:pt x="7415" y="16150"/>
                    <a:pt x="7359" y="16305"/>
                  </a:cubicBezTo>
                  <a:cubicBezTo>
                    <a:pt x="7335" y="16372"/>
                    <a:pt x="7315" y="16470"/>
                    <a:pt x="7315" y="16524"/>
                  </a:cubicBezTo>
                  <a:cubicBezTo>
                    <a:pt x="7315" y="16577"/>
                    <a:pt x="7297" y="16634"/>
                    <a:pt x="7274" y="16650"/>
                  </a:cubicBezTo>
                  <a:cubicBezTo>
                    <a:pt x="7154" y="16732"/>
                    <a:pt x="7030" y="16859"/>
                    <a:pt x="6964" y="16967"/>
                  </a:cubicBezTo>
                  <a:cubicBezTo>
                    <a:pt x="6897" y="17077"/>
                    <a:pt x="6892" y="17107"/>
                    <a:pt x="6905" y="17265"/>
                  </a:cubicBezTo>
                  <a:cubicBezTo>
                    <a:pt x="6917" y="17404"/>
                    <a:pt x="6910" y="17467"/>
                    <a:pt x="6872" y="17563"/>
                  </a:cubicBezTo>
                  <a:cubicBezTo>
                    <a:pt x="6845" y="17630"/>
                    <a:pt x="6823" y="17711"/>
                    <a:pt x="6823" y="17743"/>
                  </a:cubicBezTo>
                  <a:cubicBezTo>
                    <a:pt x="6823" y="17776"/>
                    <a:pt x="6775" y="17911"/>
                    <a:pt x="6716" y="18045"/>
                  </a:cubicBezTo>
                  <a:cubicBezTo>
                    <a:pt x="6639" y="18221"/>
                    <a:pt x="6589" y="18296"/>
                    <a:pt x="6534" y="18313"/>
                  </a:cubicBezTo>
                  <a:cubicBezTo>
                    <a:pt x="6466" y="18334"/>
                    <a:pt x="6459" y="18350"/>
                    <a:pt x="6465" y="18487"/>
                  </a:cubicBezTo>
                  <a:cubicBezTo>
                    <a:pt x="6474" y="18710"/>
                    <a:pt x="6436" y="18804"/>
                    <a:pt x="6312" y="18872"/>
                  </a:cubicBezTo>
                  <a:cubicBezTo>
                    <a:pt x="6217" y="18924"/>
                    <a:pt x="6197" y="18958"/>
                    <a:pt x="6175" y="19090"/>
                  </a:cubicBezTo>
                  <a:cubicBezTo>
                    <a:pt x="6159" y="19184"/>
                    <a:pt x="6127" y="19261"/>
                    <a:pt x="6093" y="19286"/>
                  </a:cubicBezTo>
                  <a:cubicBezTo>
                    <a:pt x="6041" y="19324"/>
                    <a:pt x="6039" y="19331"/>
                    <a:pt x="6078" y="19386"/>
                  </a:cubicBezTo>
                  <a:cubicBezTo>
                    <a:pt x="6130" y="19462"/>
                    <a:pt x="6129" y="19487"/>
                    <a:pt x="6072" y="19516"/>
                  </a:cubicBezTo>
                  <a:cubicBezTo>
                    <a:pt x="6042" y="19532"/>
                    <a:pt x="6025" y="19579"/>
                    <a:pt x="6025" y="19645"/>
                  </a:cubicBezTo>
                  <a:cubicBezTo>
                    <a:pt x="6025" y="19703"/>
                    <a:pt x="5993" y="19816"/>
                    <a:pt x="5954" y="19894"/>
                  </a:cubicBezTo>
                  <a:cubicBezTo>
                    <a:pt x="5883" y="20037"/>
                    <a:pt x="5883" y="20037"/>
                    <a:pt x="5930" y="20120"/>
                  </a:cubicBezTo>
                  <a:cubicBezTo>
                    <a:pt x="5980" y="20208"/>
                    <a:pt x="5995" y="20374"/>
                    <a:pt x="5954" y="20374"/>
                  </a:cubicBezTo>
                  <a:cubicBezTo>
                    <a:pt x="5940" y="20374"/>
                    <a:pt x="5917" y="20430"/>
                    <a:pt x="5902" y="20500"/>
                  </a:cubicBezTo>
                  <a:cubicBezTo>
                    <a:pt x="5887" y="20569"/>
                    <a:pt x="5861" y="20659"/>
                    <a:pt x="5844" y="20699"/>
                  </a:cubicBezTo>
                  <a:cubicBezTo>
                    <a:pt x="5823" y="20748"/>
                    <a:pt x="5818" y="20837"/>
                    <a:pt x="5828" y="20985"/>
                  </a:cubicBezTo>
                  <a:cubicBezTo>
                    <a:pt x="5840" y="21156"/>
                    <a:pt x="5857" y="21216"/>
                    <a:pt x="5910" y="21277"/>
                  </a:cubicBezTo>
                  <a:cubicBezTo>
                    <a:pt x="5974" y="21351"/>
                    <a:pt x="5974" y="21355"/>
                    <a:pt x="5930" y="21416"/>
                  </a:cubicBezTo>
                  <a:cubicBezTo>
                    <a:pt x="5905" y="21450"/>
                    <a:pt x="5884" y="21507"/>
                    <a:pt x="5884" y="21542"/>
                  </a:cubicBezTo>
                  <a:cubicBezTo>
                    <a:pt x="5884" y="21595"/>
                    <a:pt x="5874" y="21594"/>
                    <a:pt x="5819" y="21539"/>
                  </a:cubicBezTo>
                  <a:cubicBezTo>
                    <a:pt x="5784" y="21503"/>
                    <a:pt x="5743" y="21473"/>
                    <a:pt x="5728" y="21473"/>
                  </a:cubicBezTo>
                  <a:cubicBezTo>
                    <a:pt x="5691" y="21472"/>
                    <a:pt x="5486" y="21015"/>
                    <a:pt x="5484" y="20928"/>
                  </a:cubicBezTo>
                  <a:cubicBezTo>
                    <a:pt x="5483" y="20888"/>
                    <a:pt x="5476" y="20753"/>
                    <a:pt x="5470" y="20628"/>
                  </a:cubicBezTo>
                  <a:cubicBezTo>
                    <a:pt x="5459" y="20431"/>
                    <a:pt x="5464" y="20393"/>
                    <a:pt x="5512" y="20319"/>
                  </a:cubicBezTo>
                  <a:cubicBezTo>
                    <a:pt x="5566" y="20237"/>
                    <a:pt x="5567" y="20235"/>
                    <a:pt x="5521" y="20166"/>
                  </a:cubicBezTo>
                  <a:cubicBezTo>
                    <a:pt x="5482" y="20108"/>
                    <a:pt x="5479" y="20083"/>
                    <a:pt x="5503" y="20007"/>
                  </a:cubicBezTo>
                  <a:cubicBezTo>
                    <a:pt x="5519" y="19958"/>
                    <a:pt x="5532" y="19875"/>
                    <a:pt x="5532" y="19823"/>
                  </a:cubicBezTo>
                  <a:cubicBezTo>
                    <a:pt x="5532" y="19771"/>
                    <a:pt x="5542" y="19740"/>
                    <a:pt x="5554" y="19754"/>
                  </a:cubicBezTo>
                  <a:cubicBezTo>
                    <a:pt x="5590" y="19798"/>
                    <a:pt x="5609" y="19687"/>
                    <a:pt x="5577" y="19614"/>
                  </a:cubicBezTo>
                  <a:cubicBezTo>
                    <a:pt x="5554" y="19559"/>
                    <a:pt x="5554" y="19481"/>
                    <a:pt x="5577" y="19229"/>
                  </a:cubicBezTo>
                  <a:cubicBezTo>
                    <a:pt x="5593" y="19055"/>
                    <a:pt x="5600" y="18871"/>
                    <a:pt x="5591" y="18821"/>
                  </a:cubicBezTo>
                  <a:cubicBezTo>
                    <a:pt x="5583" y="18771"/>
                    <a:pt x="5592" y="18672"/>
                    <a:pt x="5610" y="18602"/>
                  </a:cubicBezTo>
                  <a:cubicBezTo>
                    <a:pt x="5649" y="18448"/>
                    <a:pt x="5694" y="18019"/>
                    <a:pt x="5707" y="17672"/>
                  </a:cubicBezTo>
                  <a:cubicBezTo>
                    <a:pt x="5713" y="17533"/>
                    <a:pt x="5730" y="17127"/>
                    <a:pt x="5746" y="16769"/>
                  </a:cubicBezTo>
                  <a:cubicBezTo>
                    <a:pt x="5780" y="16021"/>
                    <a:pt x="5769" y="15936"/>
                    <a:pt x="5623" y="15791"/>
                  </a:cubicBezTo>
                  <a:cubicBezTo>
                    <a:pt x="5525" y="15693"/>
                    <a:pt x="5438" y="15500"/>
                    <a:pt x="5438" y="15379"/>
                  </a:cubicBezTo>
                  <a:cubicBezTo>
                    <a:pt x="5438" y="15334"/>
                    <a:pt x="5422" y="15240"/>
                    <a:pt x="5404" y="15168"/>
                  </a:cubicBezTo>
                  <a:cubicBezTo>
                    <a:pt x="5385" y="15097"/>
                    <a:pt x="5363" y="14980"/>
                    <a:pt x="5356" y="14909"/>
                  </a:cubicBezTo>
                  <a:cubicBezTo>
                    <a:pt x="5349" y="14839"/>
                    <a:pt x="5302" y="14694"/>
                    <a:pt x="5253" y="14589"/>
                  </a:cubicBezTo>
                  <a:cubicBezTo>
                    <a:pt x="5178" y="14429"/>
                    <a:pt x="5165" y="14370"/>
                    <a:pt x="5171" y="14237"/>
                  </a:cubicBezTo>
                  <a:cubicBezTo>
                    <a:pt x="5176" y="14149"/>
                    <a:pt x="5178" y="14016"/>
                    <a:pt x="5178" y="13943"/>
                  </a:cubicBezTo>
                  <a:cubicBezTo>
                    <a:pt x="5178" y="13762"/>
                    <a:pt x="5222" y="13518"/>
                    <a:pt x="5294" y="13298"/>
                  </a:cubicBezTo>
                  <a:cubicBezTo>
                    <a:pt x="5387" y="13010"/>
                    <a:pt x="5385" y="12719"/>
                    <a:pt x="5289" y="12462"/>
                  </a:cubicBezTo>
                  <a:cubicBezTo>
                    <a:pt x="5273" y="12419"/>
                    <a:pt x="5259" y="12416"/>
                    <a:pt x="5236" y="12455"/>
                  </a:cubicBezTo>
                  <a:cubicBezTo>
                    <a:pt x="5218" y="12483"/>
                    <a:pt x="5210" y="12526"/>
                    <a:pt x="5217" y="12548"/>
                  </a:cubicBezTo>
                  <a:cubicBezTo>
                    <a:pt x="5235" y="12607"/>
                    <a:pt x="5176" y="12597"/>
                    <a:pt x="5104" y="12531"/>
                  </a:cubicBezTo>
                  <a:cubicBezTo>
                    <a:pt x="5070" y="12499"/>
                    <a:pt x="5037" y="12437"/>
                    <a:pt x="5031" y="12393"/>
                  </a:cubicBezTo>
                  <a:cubicBezTo>
                    <a:pt x="5025" y="12349"/>
                    <a:pt x="4998" y="12313"/>
                    <a:pt x="4971" y="12313"/>
                  </a:cubicBezTo>
                  <a:cubicBezTo>
                    <a:pt x="4936" y="12313"/>
                    <a:pt x="4922" y="12284"/>
                    <a:pt x="4922" y="12214"/>
                  </a:cubicBezTo>
                  <a:cubicBezTo>
                    <a:pt x="4922" y="12066"/>
                    <a:pt x="4812" y="11809"/>
                    <a:pt x="4748" y="11809"/>
                  </a:cubicBezTo>
                  <a:cubicBezTo>
                    <a:pt x="4718" y="11809"/>
                    <a:pt x="4646" y="11727"/>
                    <a:pt x="4587" y="11626"/>
                  </a:cubicBezTo>
                  <a:cubicBezTo>
                    <a:pt x="4494" y="11466"/>
                    <a:pt x="4466" y="11443"/>
                    <a:pt x="4365" y="11443"/>
                  </a:cubicBezTo>
                  <a:cubicBezTo>
                    <a:pt x="4292" y="11443"/>
                    <a:pt x="4208" y="11404"/>
                    <a:pt x="4134" y="11334"/>
                  </a:cubicBezTo>
                  <a:lnTo>
                    <a:pt x="4018" y="11224"/>
                  </a:lnTo>
                  <a:lnTo>
                    <a:pt x="3432" y="11399"/>
                  </a:lnTo>
                  <a:cubicBezTo>
                    <a:pt x="3109" y="11494"/>
                    <a:pt x="2813" y="11579"/>
                    <a:pt x="2775" y="11588"/>
                  </a:cubicBezTo>
                  <a:cubicBezTo>
                    <a:pt x="2710" y="11602"/>
                    <a:pt x="2704" y="11619"/>
                    <a:pt x="2697" y="11798"/>
                  </a:cubicBezTo>
                  <a:lnTo>
                    <a:pt x="2690" y="11993"/>
                  </a:lnTo>
                  <a:lnTo>
                    <a:pt x="0" y="11993"/>
                  </a:lnTo>
                  <a:lnTo>
                    <a:pt x="0" y="11168"/>
                  </a:lnTo>
                  <a:lnTo>
                    <a:pt x="2693" y="11168"/>
                  </a:lnTo>
                  <a:lnTo>
                    <a:pt x="2693" y="11307"/>
                  </a:lnTo>
                  <a:cubicBezTo>
                    <a:pt x="2693" y="11390"/>
                    <a:pt x="2707" y="11457"/>
                    <a:pt x="2729" y="11473"/>
                  </a:cubicBezTo>
                  <a:cubicBezTo>
                    <a:pt x="2766" y="11501"/>
                    <a:pt x="3768" y="11225"/>
                    <a:pt x="3861" y="11161"/>
                  </a:cubicBezTo>
                  <a:cubicBezTo>
                    <a:pt x="3910" y="11127"/>
                    <a:pt x="3912" y="11115"/>
                    <a:pt x="3880" y="11019"/>
                  </a:cubicBezTo>
                  <a:cubicBezTo>
                    <a:pt x="3861" y="10962"/>
                    <a:pt x="3846" y="10853"/>
                    <a:pt x="3848" y="10775"/>
                  </a:cubicBezTo>
                  <a:cubicBezTo>
                    <a:pt x="3850" y="10635"/>
                    <a:pt x="3750" y="10296"/>
                    <a:pt x="3669" y="10164"/>
                  </a:cubicBezTo>
                  <a:cubicBezTo>
                    <a:pt x="3648" y="10130"/>
                    <a:pt x="3631" y="10084"/>
                    <a:pt x="3631" y="10059"/>
                  </a:cubicBezTo>
                  <a:cubicBezTo>
                    <a:pt x="3631" y="9979"/>
                    <a:pt x="3535" y="9747"/>
                    <a:pt x="3512" y="9774"/>
                  </a:cubicBezTo>
                  <a:cubicBezTo>
                    <a:pt x="3476" y="9818"/>
                    <a:pt x="3489" y="9989"/>
                    <a:pt x="3546" y="10218"/>
                  </a:cubicBezTo>
                  <a:cubicBezTo>
                    <a:pt x="3576" y="10338"/>
                    <a:pt x="3594" y="10435"/>
                    <a:pt x="3585" y="10435"/>
                  </a:cubicBezTo>
                  <a:cubicBezTo>
                    <a:pt x="3556" y="10435"/>
                    <a:pt x="3472" y="10230"/>
                    <a:pt x="3463" y="10138"/>
                  </a:cubicBezTo>
                  <a:cubicBezTo>
                    <a:pt x="3459" y="10088"/>
                    <a:pt x="3434" y="10040"/>
                    <a:pt x="3408" y="10030"/>
                  </a:cubicBezTo>
                  <a:cubicBezTo>
                    <a:pt x="3383" y="10021"/>
                    <a:pt x="3344" y="9984"/>
                    <a:pt x="3323" y="9947"/>
                  </a:cubicBezTo>
                  <a:cubicBezTo>
                    <a:pt x="3285" y="9882"/>
                    <a:pt x="2583" y="9688"/>
                    <a:pt x="2546" y="9733"/>
                  </a:cubicBezTo>
                  <a:cubicBezTo>
                    <a:pt x="2536" y="9745"/>
                    <a:pt x="2528" y="9804"/>
                    <a:pt x="2528" y="9866"/>
                  </a:cubicBezTo>
                  <a:lnTo>
                    <a:pt x="2528" y="9977"/>
                  </a:lnTo>
                  <a:lnTo>
                    <a:pt x="0" y="9977"/>
                  </a:lnTo>
                  <a:lnTo>
                    <a:pt x="0" y="9153"/>
                  </a:lnTo>
                  <a:lnTo>
                    <a:pt x="2528" y="9153"/>
                  </a:lnTo>
                  <a:lnTo>
                    <a:pt x="2528" y="9353"/>
                  </a:lnTo>
                  <a:cubicBezTo>
                    <a:pt x="2528" y="9464"/>
                    <a:pt x="2542" y="9574"/>
                    <a:pt x="2558" y="9598"/>
                  </a:cubicBezTo>
                  <a:cubicBezTo>
                    <a:pt x="2594" y="9652"/>
                    <a:pt x="3294" y="9810"/>
                    <a:pt x="3326" y="9771"/>
                  </a:cubicBezTo>
                  <a:cubicBezTo>
                    <a:pt x="3361" y="9729"/>
                    <a:pt x="3354" y="9585"/>
                    <a:pt x="3314" y="9520"/>
                  </a:cubicBezTo>
                  <a:cubicBezTo>
                    <a:pt x="3294" y="9488"/>
                    <a:pt x="3262" y="9387"/>
                    <a:pt x="3242" y="9296"/>
                  </a:cubicBezTo>
                  <a:cubicBezTo>
                    <a:pt x="3181" y="9022"/>
                    <a:pt x="3173" y="9000"/>
                    <a:pt x="3101" y="8928"/>
                  </a:cubicBezTo>
                  <a:cubicBezTo>
                    <a:pt x="3063" y="8891"/>
                    <a:pt x="3009" y="8777"/>
                    <a:pt x="2982" y="8675"/>
                  </a:cubicBezTo>
                  <a:lnTo>
                    <a:pt x="2933" y="8489"/>
                  </a:lnTo>
                  <a:lnTo>
                    <a:pt x="1321" y="8466"/>
                  </a:lnTo>
                  <a:cubicBezTo>
                    <a:pt x="762" y="8458"/>
                    <a:pt x="280" y="8455"/>
                    <a:pt x="0" y="8456"/>
                  </a:cubicBezTo>
                  <a:lnTo>
                    <a:pt x="0" y="7553"/>
                  </a:lnTo>
                  <a:lnTo>
                    <a:pt x="1247" y="7550"/>
                  </a:lnTo>
                  <a:cubicBezTo>
                    <a:pt x="2097" y="7549"/>
                    <a:pt x="2801" y="7538"/>
                    <a:pt x="2813" y="7524"/>
                  </a:cubicBezTo>
                  <a:cubicBezTo>
                    <a:pt x="2841" y="7490"/>
                    <a:pt x="2839" y="6921"/>
                    <a:pt x="2810" y="6886"/>
                  </a:cubicBezTo>
                  <a:cubicBezTo>
                    <a:pt x="2797" y="6871"/>
                    <a:pt x="2786" y="6820"/>
                    <a:pt x="2786" y="6774"/>
                  </a:cubicBezTo>
                  <a:cubicBezTo>
                    <a:pt x="2786" y="6567"/>
                    <a:pt x="2784" y="6567"/>
                    <a:pt x="1381" y="6543"/>
                  </a:cubicBezTo>
                  <a:lnTo>
                    <a:pt x="53" y="6520"/>
                  </a:lnTo>
                  <a:lnTo>
                    <a:pt x="53" y="5421"/>
                  </a:lnTo>
                  <a:lnTo>
                    <a:pt x="487" y="5409"/>
                  </a:lnTo>
                  <a:cubicBezTo>
                    <a:pt x="896" y="5398"/>
                    <a:pt x="923" y="5391"/>
                    <a:pt x="962" y="5300"/>
                  </a:cubicBezTo>
                  <a:cubicBezTo>
                    <a:pt x="985" y="5247"/>
                    <a:pt x="1003" y="5176"/>
                    <a:pt x="1003" y="5141"/>
                  </a:cubicBezTo>
                  <a:cubicBezTo>
                    <a:pt x="1003" y="5061"/>
                    <a:pt x="859" y="4937"/>
                    <a:pt x="829" y="4991"/>
                  </a:cubicBezTo>
                  <a:cubicBezTo>
                    <a:pt x="792" y="5056"/>
                    <a:pt x="772" y="5037"/>
                    <a:pt x="764" y="4928"/>
                  </a:cubicBezTo>
                  <a:cubicBezTo>
                    <a:pt x="759" y="4857"/>
                    <a:pt x="742" y="4828"/>
                    <a:pt x="710" y="4834"/>
                  </a:cubicBezTo>
                  <a:cubicBezTo>
                    <a:pt x="679" y="4840"/>
                    <a:pt x="644" y="4788"/>
                    <a:pt x="609" y="4685"/>
                  </a:cubicBezTo>
                  <a:cubicBezTo>
                    <a:pt x="559" y="4535"/>
                    <a:pt x="558" y="4519"/>
                    <a:pt x="593" y="4387"/>
                  </a:cubicBezTo>
                  <a:cubicBezTo>
                    <a:pt x="615" y="4305"/>
                    <a:pt x="647" y="4251"/>
                    <a:pt x="670" y="4257"/>
                  </a:cubicBezTo>
                  <a:cubicBezTo>
                    <a:pt x="692" y="4262"/>
                    <a:pt x="739" y="4243"/>
                    <a:pt x="775" y="4214"/>
                  </a:cubicBezTo>
                  <a:cubicBezTo>
                    <a:pt x="828" y="4171"/>
                    <a:pt x="837" y="4146"/>
                    <a:pt x="818" y="4080"/>
                  </a:cubicBezTo>
                  <a:cubicBezTo>
                    <a:pt x="801" y="4018"/>
                    <a:pt x="763" y="3995"/>
                    <a:pt x="661" y="3986"/>
                  </a:cubicBezTo>
                  <a:cubicBezTo>
                    <a:pt x="566" y="3979"/>
                    <a:pt x="517" y="3952"/>
                    <a:pt x="496" y="3896"/>
                  </a:cubicBezTo>
                  <a:cubicBezTo>
                    <a:pt x="459" y="3802"/>
                    <a:pt x="455" y="3749"/>
                    <a:pt x="485" y="3749"/>
                  </a:cubicBezTo>
                  <a:cubicBezTo>
                    <a:pt x="498" y="3749"/>
                    <a:pt x="546" y="3703"/>
                    <a:pt x="594" y="3649"/>
                  </a:cubicBezTo>
                  <a:lnTo>
                    <a:pt x="680" y="3550"/>
                  </a:lnTo>
                  <a:lnTo>
                    <a:pt x="607" y="3431"/>
                  </a:lnTo>
                  <a:cubicBezTo>
                    <a:pt x="513" y="3281"/>
                    <a:pt x="514" y="3209"/>
                    <a:pt x="610" y="3191"/>
                  </a:cubicBezTo>
                  <a:cubicBezTo>
                    <a:pt x="666" y="3180"/>
                    <a:pt x="694" y="3143"/>
                    <a:pt x="716" y="3052"/>
                  </a:cubicBezTo>
                  <a:cubicBezTo>
                    <a:pt x="745" y="2933"/>
                    <a:pt x="807" y="2860"/>
                    <a:pt x="973" y="2753"/>
                  </a:cubicBezTo>
                  <a:cubicBezTo>
                    <a:pt x="1032" y="2714"/>
                    <a:pt x="1086" y="2722"/>
                    <a:pt x="1219" y="2787"/>
                  </a:cubicBezTo>
                  <a:cubicBezTo>
                    <a:pt x="1313" y="2833"/>
                    <a:pt x="1396" y="2864"/>
                    <a:pt x="1402" y="2856"/>
                  </a:cubicBezTo>
                  <a:cubicBezTo>
                    <a:pt x="1412" y="2844"/>
                    <a:pt x="1821" y="2939"/>
                    <a:pt x="1953" y="2985"/>
                  </a:cubicBezTo>
                  <a:cubicBezTo>
                    <a:pt x="1979" y="2994"/>
                    <a:pt x="2033" y="3034"/>
                    <a:pt x="2073" y="3075"/>
                  </a:cubicBezTo>
                  <a:cubicBezTo>
                    <a:pt x="2137" y="3139"/>
                    <a:pt x="2153" y="3140"/>
                    <a:pt x="2210" y="3082"/>
                  </a:cubicBezTo>
                  <a:cubicBezTo>
                    <a:pt x="2246" y="3046"/>
                    <a:pt x="2282" y="3025"/>
                    <a:pt x="2291" y="3035"/>
                  </a:cubicBezTo>
                  <a:cubicBezTo>
                    <a:pt x="2299" y="3045"/>
                    <a:pt x="2347" y="3014"/>
                    <a:pt x="2397" y="2966"/>
                  </a:cubicBezTo>
                  <a:cubicBezTo>
                    <a:pt x="2462" y="2904"/>
                    <a:pt x="2497" y="2894"/>
                    <a:pt x="2518" y="2927"/>
                  </a:cubicBezTo>
                  <a:cubicBezTo>
                    <a:pt x="2539" y="2962"/>
                    <a:pt x="2558" y="2947"/>
                    <a:pt x="2585" y="2872"/>
                  </a:cubicBezTo>
                  <a:lnTo>
                    <a:pt x="2621" y="2769"/>
                  </a:lnTo>
                  <a:lnTo>
                    <a:pt x="2713" y="2942"/>
                  </a:lnTo>
                  <a:cubicBezTo>
                    <a:pt x="2795" y="3097"/>
                    <a:pt x="2807" y="3108"/>
                    <a:pt x="2828" y="3038"/>
                  </a:cubicBezTo>
                  <a:cubicBezTo>
                    <a:pt x="2842" y="2987"/>
                    <a:pt x="2856" y="2976"/>
                    <a:pt x="2866" y="3008"/>
                  </a:cubicBezTo>
                  <a:cubicBezTo>
                    <a:pt x="2875" y="3035"/>
                    <a:pt x="2896" y="3048"/>
                    <a:pt x="2913" y="3035"/>
                  </a:cubicBezTo>
                  <a:cubicBezTo>
                    <a:pt x="2931" y="3022"/>
                    <a:pt x="3011" y="3065"/>
                    <a:pt x="3091" y="3131"/>
                  </a:cubicBezTo>
                  <a:cubicBezTo>
                    <a:pt x="3254" y="3265"/>
                    <a:pt x="3337" y="3257"/>
                    <a:pt x="3270" y="3115"/>
                  </a:cubicBezTo>
                  <a:cubicBezTo>
                    <a:pt x="3249" y="3069"/>
                    <a:pt x="3232" y="3002"/>
                    <a:pt x="3232" y="2966"/>
                  </a:cubicBezTo>
                  <a:cubicBezTo>
                    <a:pt x="3232" y="2930"/>
                    <a:pt x="3200" y="2823"/>
                    <a:pt x="3160" y="2730"/>
                  </a:cubicBezTo>
                  <a:cubicBezTo>
                    <a:pt x="3085" y="2551"/>
                    <a:pt x="3095" y="2553"/>
                    <a:pt x="2948" y="2700"/>
                  </a:cubicBezTo>
                  <a:cubicBezTo>
                    <a:pt x="2866" y="2782"/>
                    <a:pt x="2815" y="2636"/>
                    <a:pt x="2828" y="2348"/>
                  </a:cubicBezTo>
                  <a:cubicBezTo>
                    <a:pt x="2837" y="2124"/>
                    <a:pt x="2841" y="2110"/>
                    <a:pt x="2923" y="2062"/>
                  </a:cubicBezTo>
                  <a:cubicBezTo>
                    <a:pt x="2978" y="2028"/>
                    <a:pt x="3016" y="2027"/>
                    <a:pt x="3031" y="2056"/>
                  </a:cubicBezTo>
                  <a:cubicBezTo>
                    <a:pt x="3044" y="2080"/>
                    <a:pt x="3093" y="2100"/>
                    <a:pt x="3140" y="2100"/>
                  </a:cubicBezTo>
                  <a:cubicBezTo>
                    <a:pt x="3188" y="2100"/>
                    <a:pt x="3251" y="2137"/>
                    <a:pt x="3282" y="2185"/>
                  </a:cubicBezTo>
                  <a:cubicBezTo>
                    <a:pt x="3313" y="2231"/>
                    <a:pt x="3351" y="2261"/>
                    <a:pt x="3367" y="2250"/>
                  </a:cubicBezTo>
                  <a:cubicBezTo>
                    <a:pt x="3384" y="2239"/>
                    <a:pt x="3397" y="2267"/>
                    <a:pt x="3397" y="2319"/>
                  </a:cubicBezTo>
                  <a:cubicBezTo>
                    <a:pt x="3397" y="2369"/>
                    <a:pt x="3413" y="2436"/>
                    <a:pt x="3433" y="2468"/>
                  </a:cubicBezTo>
                  <a:cubicBezTo>
                    <a:pt x="3464" y="2518"/>
                    <a:pt x="3471" y="2512"/>
                    <a:pt x="3482" y="2428"/>
                  </a:cubicBezTo>
                  <a:cubicBezTo>
                    <a:pt x="3497" y="2321"/>
                    <a:pt x="3525" y="2301"/>
                    <a:pt x="3550" y="2378"/>
                  </a:cubicBezTo>
                  <a:cubicBezTo>
                    <a:pt x="3560" y="2411"/>
                    <a:pt x="3575" y="2408"/>
                    <a:pt x="3598" y="2371"/>
                  </a:cubicBezTo>
                  <a:cubicBezTo>
                    <a:pt x="3625" y="2328"/>
                    <a:pt x="3642" y="2335"/>
                    <a:pt x="3679" y="2399"/>
                  </a:cubicBezTo>
                  <a:cubicBezTo>
                    <a:pt x="3723" y="2478"/>
                    <a:pt x="3729" y="2471"/>
                    <a:pt x="3735" y="2341"/>
                  </a:cubicBezTo>
                  <a:cubicBezTo>
                    <a:pt x="3740" y="2213"/>
                    <a:pt x="3786" y="2288"/>
                    <a:pt x="3848" y="2528"/>
                  </a:cubicBezTo>
                  <a:cubicBezTo>
                    <a:pt x="3917" y="2792"/>
                    <a:pt x="4035" y="2967"/>
                    <a:pt x="4087" y="2883"/>
                  </a:cubicBezTo>
                  <a:cubicBezTo>
                    <a:pt x="4104" y="2854"/>
                    <a:pt x="4113" y="2887"/>
                    <a:pt x="4113" y="2993"/>
                  </a:cubicBezTo>
                  <a:cubicBezTo>
                    <a:pt x="4113" y="3077"/>
                    <a:pt x="4106" y="3138"/>
                    <a:pt x="4097" y="3126"/>
                  </a:cubicBezTo>
                  <a:cubicBezTo>
                    <a:pt x="4088" y="3115"/>
                    <a:pt x="4071" y="3140"/>
                    <a:pt x="4059" y="3181"/>
                  </a:cubicBezTo>
                  <a:cubicBezTo>
                    <a:pt x="4041" y="3243"/>
                    <a:pt x="4028" y="3247"/>
                    <a:pt x="3984" y="3201"/>
                  </a:cubicBezTo>
                  <a:cubicBezTo>
                    <a:pt x="3948" y="3163"/>
                    <a:pt x="3923" y="3160"/>
                    <a:pt x="3907" y="3192"/>
                  </a:cubicBezTo>
                  <a:cubicBezTo>
                    <a:pt x="3870" y="3265"/>
                    <a:pt x="3902" y="3366"/>
                    <a:pt x="3980" y="3418"/>
                  </a:cubicBezTo>
                  <a:cubicBezTo>
                    <a:pt x="4075" y="3483"/>
                    <a:pt x="4206" y="3354"/>
                    <a:pt x="4206" y="3195"/>
                  </a:cubicBezTo>
                  <a:cubicBezTo>
                    <a:pt x="4206" y="3123"/>
                    <a:pt x="4227" y="3067"/>
                    <a:pt x="4269" y="3028"/>
                  </a:cubicBezTo>
                  <a:cubicBezTo>
                    <a:pt x="4309" y="2990"/>
                    <a:pt x="4338" y="2917"/>
                    <a:pt x="4348" y="2827"/>
                  </a:cubicBezTo>
                  <a:cubicBezTo>
                    <a:pt x="4368" y="2645"/>
                    <a:pt x="4336" y="2584"/>
                    <a:pt x="4259" y="2653"/>
                  </a:cubicBezTo>
                  <a:cubicBezTo>
                    <a:pt x="4208" y="2698"/>
                    <a:pt x="4193" y="2692"/>
                    <a:pt x="4150" y="2610"/>
                  </a:cubicBezTo>
                  <a:cubicBezTo>
                    <a:pt x="4123" y="2557"/>
                    <a:pt x="4079" y="2512"/>
                    <a:pt x="4054" y="2512"/>
                  </a:cubicBezTo>
                  <a:cubicBezTo>
                    <a:pt x="3999" y="2512"/>
                    <a:pt x="3990" y="2396"/>
                    <a:pt x="4042" y="2358"/>
                  </a:cubicBezTo>
                  <a:cubicBezTo>
                    <a:pt x="4061" y="2343"/>
                    <a:pt x="4077" y="2302"/>
                    <a:pt x="4077" y="2266"/>
                  </a:cubicBezTo>
                  <a:cubicBezTo>
                    <a:pt x="4077" y="2230"/>
                    <a:pt x="4106" y="2188"/>
                    <a:pt x="4142" y="2170"/>
                  </a:cubicBezTo>
                  <a:cubicBezTo>
                    <a:pt x="4268" y="2108"/>
                    <a:pt x="4298" y="1963"/>
                    <a:pt x="4184" y="1963"/>
                  </a:cubicBezTo>
                  <a:cubicBezTo>
                    <a:pt x="4154" y="1963"/>
                    <a:pt x="4124" y="1936"/>
                    <a:pt x="4117" y="1904"/>
                  </a:cubicBezTo>
                  <a:cubicBezTo>
                    <a:pt x="4111" y="1870"/>
                    <a:pt x="4072" y="1849"/>
                    <a:pt x="4023" y="1854"/>
                  </a:cubicBezTo>
                  <a:cubicBezTo>
                    <a:pt x="3949" y="1861"/>
                    <a:pt x="3937" y="1846"/>
                    <a:pt x="3924" y="1729"/>
                  </a:cubicBezTo>
                  <a:cubicBezTo>
                    <a:pt x="3916" y="1657"/>
                    <a:pt x="3915" y="1579"/>
                    <a:pt x="3922" y="1556"/>
                  </a:cubicBezTo>
                  <a:cubicBezTo>
                    <a:pt x="3930" y="1533"/>
                    <a:pt x="3920" y="1490"/>
                    <a:pt x="3901" y="1459"/>
                  </a:cubicBezTo>
                  <a:cubicBezTo>
                    <a:pt x="3882" y="1428"/>
                    <a:pt x="3866" y="1354"/>
                    <a:pt x="3866" y="1296"/>
                  </a:cubicBezTo>
                  <a:cubicBezTo>
                    <a:pt x="3866" y="1237"/>
                    <a:pt x="3855" y="1177"/>
                    <a:pt x="3842" y="1161"/>
                  </a:cubicBezTo>
                  <a:cubicBezTo>
                    <a:pt x="3829" y="1146"/>
                    <a:pt x="3819" y="1111"/>
                    <a:pt x="3819" y="1084"/>
                  </a:cubicBezTo>
                  <a:cubicBezTo>
                    <a:pt x="3819" y="998"/>
                    <a:pt x="4034" y="1085"/>
                    <a:pt x="4131" y="1210"/>
                  </a:cubicBezTo>
                  <a:cubicBezTo>
                    <a:pt x="4220" y="1325"/>
                    <a:pt x="4222" y="1326"/>
                    <a:pt x="4234" y="1233"/>
                  </a:cubicBezTo>
                  <a:cubicBezTo>
                    <a:pt x="4241" y="1181"/>
                    <a:pt x="4249" y="1138"/>
                    <a:pt x="4252" y="1138"/>
                  </a:cubicBezTo>
                  <a:cubicBezTo>
                    <a:pt x="4292" y="1138"/>
                    <a:pt x="4405" y="1252"/>
                    <a:pt x="4414" y="1302"/>
                  </a:cubicBezTo>
                  <a:cubicBezTo>
                    <a:pt x="4432" y="1390"/>
                    <a:pt x="4544" y="1385"/>
                    <a:pt x="4562" y="1296"/>
                  </a:cubicBezTo>
                  <a:cubicBezTo>
                    <a:pt x="4571" y="1251"/>
                    <a:pt x="4548" y="1171"/>
                    <a:pt x="4502" y="1084"/>
                  </a:cubicBezTo>
                  <a:cubicBezTo>
                    <a:pt x="4431" y="949"/>
                    <a:pt x="4420" y="901"/>
                    <a:pt x="4427" y="786"/>
                  </a:cubicBezTo>
                  <a:cubicBezTo>
                    <a:pt x="4429" y="757"/>
                    <a:pt x="4420" y="721"/>
                    <a:pt x="4406" y="705"/>
                  </a:cubicBezTo>
                  <a:cubicBezTo>
                    <a:pt x="4393" y="689"/>
                    <a:pt x="4382" y="642"/>
                    <a:pt x="4382" y="603"/>
                  </a:cubicBezTo>
                  <a:cubicBezTo>
                    <a:pt x="4382" y="545"/>
                    <a:pt x="4401" y="538"/>
                    <a:pt x="4486" y="563"/>
                  </a:cubicBezTo>
                  <a:cubicBezTo>
                    <a:pt x="4549" y="582"/>
                    <a:pt x="4595" y="575"/>
                    <a:pt x="4604" y="546"/>
                  </a:cubicBezTo>
                  <a:cubicBezTo>
                    <a:pt x="4613" y="519"/>
                    <a:pt x="4640" y="497"/>
                    <a:pt x="4665" y="497"/>
                  </a:cubicBezTo>
                  <a:cubicBezTo>
                    <a:pt x="4690" y="497"/>
                    <a:pt x="4764" y="447"/>
                    <a:pt x="4829" y="386"/>
                  </a:cubicBezTo>
                  <a:cubicBezTo>
                    <a:pt x="4939" y="283"/>
                    <a:pt x="4954" y="280"/>
                    <a:pt x="5027" y="340"/>
                  </a:cubicBezTo>
                  <a:cubicBezTo>
                    <a:pt x="5077" y="380"/>
                    <a:pt x="5113" y="388"/>
                    <a:pt x="5121" y="361"/>
                  </a:cubicBezTo>
                  <a:cubicBezTo>
                    <a:pt x="5129" y="337"/>
                    <a:pt x="5166" y="324"/>
                    <a:pt x="5205" y="333"/>
                  </a:cubicBezTo>
                  <a:cubicBezTo>
                    <a:pt x="5243" y="341"/>
                    <a:pt x="5281" y="329"/>
                    <a:pt x="5288" y="307"/>
                  </a:cubicBezTo>
                  <a:cubicBezTo>
                    <a:pt x="5295" y="285"/>
                    <a:pt x="5310" y="278"/>
                    <a:pt x="5321" y="291"/>
                  </a:cubicBezTo>
                  <a:cubicBezTo>
                    <a:pt x="5332" y="305"/>
                    <a:pt x="5348" y="295"/>
                    <a:pt x="5356" y="270"/>
                  </a:cubicBezTo>
                  <a:cubicBezTo>
                    <a:pt x="5364" y="244"/>
                    <a:pt x="5438" y="222"/>
                    <a:pt x="5520" y="222"/>
                  </a:cubicBezTo>
                  <a:cubicBezTo>
                    <a:pt x="5603" y="222"/>
                    <a:pt x="5676" y="202"/>
                    <a:pt x="5684" y="177"/>
                  </a:cubicBezTo>
                  <a:cubicBezTo>
                    <a:pt x="5711" y="92"/>
                    <a:pt x="6142" y="188"/>
                    <a:pt x="6243" y="301"/>
                  </a:cubicBezTo>
                  <a:cubicBezTo>
                    <a:pt x="6254" y="313"/>
                    <a:pt x="6249" y="350"/>
                    <a:pt x="6234" y="386"/>
                  </a:cubicBezTo>
                  <a:cubicBezTo>
                    <a:pt x="6195" y="479"/>
                    <a:pt x="6262" y="517"/>
                    <a:pt x="6358" y="457"/>
                  </a:cubicBezTo>
                  <a:cubicBezTo>
                    <a:pt x="6497" y="371"/>
                    <a:pt x="6708" y="360"/>
                    <a:pt x="6781" y="434"/>
                  </a:cubicBezTo>
                  <a:cubicBezTo>
                    <a:pt x="6845" y="499"/>
                    <a:pt x="6850" y="497"/>
                    <a:pt x="6862" y="408"/>
                  </a:cubicBezTo>
                  <a:cubicBezTo>
                    <a:pt x="6876" y="307"/>
                    <a:pt x="6908" y="290"/>
                    <a:pt x="6962" y="357"/>
                  </a:cubicBezTo>
                  <a:cubicBezTo>
                    <a:pt x="6984" y="384"/>
                    <a:pt x="7012" y="377"/>
                    <a:pt x="7043" y="334"/>
                  </a:cubicBezTo>
                  <a:cubicBezTo>
                    <a:pt x="7070" y="298"/>
                    <a:pt x="7115" y="268"/>
                    <a:pt x="7144" y="268"/>
                  </a:cubicBezTo>
                  <a:cubicBezTo>
                    <a:pt x="7172" y="268"/>
                    <a:pt x="7205" y="234"/>
                    <a:pt x="7217" y="192"/>
                  </a:cubicBezTo>
                  <a:cubicBezTo>
                    <a:pt x="7233" y="137"/>
                    <a:pt x="7258" y="125"/>
                    <a:pt x="7309" y="145"/>
                  </a:cubicBezTo>
                  <a:cubicBezTo>
                    <a:pt x="7357" y="164"/>
                    <a:pt x="7408" y="141"/>
                    <a:pt x="7469" y="78"/>
                  </a:cubicBezTo>
                  <a:cubicBezTo>
                    <a:pt x="7510" y="35"/>
                    <a:pt x="7539" y="12"/>
                    <a:pt x="7594" y="3"/>
                  </a:cubicBezTo>
                  <a:cubicBezTo>
                    <a:pt x="7649" y="-5"/>
                    <a:pt x="7731" y="1"/>
                    <a:pt x="7877" y="15"/>
                  </a:cubicBezTo>
                  <a:close/>
                  <a:moveTo>
                    <a:pt x="19124" y="18782"/>
                  </a:moveTo>
                  <a:cubicBezTo>
                    <a:pt x="19134" y="18830"/>
                    <a:pt x="19165" y="18862"/>
                    <a:pt x="19201" y="18862"/>
                  </a:cubicBezTo>
                  <a:cubicBezTo>
                    <a:pt x="19254" y="18862"/>
                    <a:pt x="19260" y="18877"/>
                    <a:pt x="19245" y="18965"/>
                  </a:cubicBezTo>
                  <a:cubicBezTo>
                    <a:pt x="19236" y="19022"/>
                    <a:pt x="19227" y="19120"/>
                    <a:pt x="19224" y="19183"/>
                  </a:cubicBezTo>
                  <a:cubicBezTo>
                    <a:pt x="19222" y="19246"/>
                    <a:pt x="19218" y="19316"/>
                    <a:pt x="19216" y="19338"/>
                  </a:cubicBezTo>
                  <a:cubicBezTo>
                    <a:pt x="19214" y="19359"/>
                    <a:pt x="19175" y="19368"/>
                    <a:pt x="19129" y="19358"/>
                  </a:cubicBezTo>
                  <a:cubicBezTo>
                    <a:pt x="19052" y="19340"/>
                    <a:pt x="19041" y="19352"/>
                    <a:pt x="18999" y="19512"/>
                  </a:cubicBezTo>
                  <a:cubicBezTo>
                    <a:pt x="18974" y="19608"/>
                    <a:pt x="18928" y="19719"/>
                    <a:pt x="18896" y="19760"/>
                  </a:cubicBezTo>
                  <a:cubicBezTo>
                    <a:pt x="18864" y="19801"/>
                    <a:pt x="18837" y="19872"/>
                    <a:pt x="18837" y="19917"/>
                  </a:cubicBezTo>
                  <a:cubicBezTo>
                    <a:pt x="18837" y="19963"/>
                    <a:pt x="18804" y="20052"/>
                    <a:pt x="18764" y="20113"/>
                  </a:cubicBezTo>
                  <a:cubicBezTo>
                    <a:pt x="18692" y="20223"/>
                    <a:pt x="18689" y="20223"/>
                    <a:pt x="18646" y="20138"/>
                  </a:cubicBezTo>
                  <a:cubicBezTo>
                    <a:pt x="18587" y="20023"/>
                    <a:pt x="18615" y="19919"/>
                    <a:pt x="18756" y="19730"/>
                  </a:cubicBezTo>
                  <a:cubicBezTo>
                    <a:pt x="18815" y="19651"/>
                    <a:pt x="18859" y="19563"/>
                    <a:pt x="18853" y="19534"/>
                  </a:cubicBezTo>
                  <a:cubicBezTo>
                    <a:pt x="18848" y="19504"/>
                    <a:pt x="18834" y="19484"/>
                    <a:pt x="18822" y="19488"/>
                  </a:cubicBezTo>
                  <a:cubicBezTo>
                    <a:pt x="18811" y="19492"/>
                    <a:pt x="18316" y="19829"/>
                    <a:pt x="17722" y="20236"/>
                  </a:cubicBezTo>
                  <a:cubicBezTo>
                    <a:pt x="17129" y="20644"/>
                    <a:pt x="16630" y="20985"/>
                    <a:pt x="16614" y="20995"/>
                  </a:cubicBezTo>
                  <a:cubicBezTo>
                    <a:pt x="16596" y="21005"/>
                    <a:pt x="16584" y="21093"/>
                    <a:pt x="16584" y="21220"/>
                  </a:cubicBezTo>
                  <a:lnTo>
                    <a:pt x="16584" y="21427"/>
                  </a:lnTo>
                  <a:lnTo>
                    <a:pt x="12712" y="21427"/>
                  </a:lnTo>
                  <a:lnTo>
                    <a:pt x="12712" y="20328"/>
                  </a:lnTo>
                  <a:lnTo>
                    <a:pt x="14643" y="20339"/>
                  </a:lnTo>
                  <a:lnTo>
                    <a:pt x="16573" y="20351"/>
                  </a:lnTo>
                  <a:lnTo>
                    <a:pt x="16580" y="20580"/>
                  </a:lnTo>
                  <a:cubicBezTo>
                    <a:pt x="16584" y="20706"/>
                    <a:pt x="16596" y="20826"/>
                    <a:pt x="16607" y="20847"/>
                  </a:cubicBezTo>
                  <a:cubicBezTo>
                    <a:pt x="16630" y="20893"/>
                    <a:pt x="18829" y="19389"/>
                    <a:pt x="18889" y="19286"/>
                  </a:cubicBezTo>
                  <a:cubicBezTo>
                    <a:pt x="18911" y="19248"/>
                    <a:pt x="18944" y="19229"/>
                    <a:pt x="18963" y="19243"/>
                  </a:cubicBezTo>
                  <a:cubicBezTo>
                    <a:pt x="19006" y="19275"/>
                    <a:pt x="19062" y="19160"/>
                    <a:pt x="19025" y="19116"/>
                  </a:cubicBezTo>
                  <a:cubicBezTo>
                    <a:pt x="19009" y="19096"/>
                    <a:pt x="19012" y="19053"/>
                    <a:pt x="19036" y="18988"/>
                  </a:cubicBezTo>
                  <a:cubicBezTo>
                    <a:pt x="19056" y="18932"/>
                    <a:pt x="19064" y="18846"/>
                    <a:pt x="19056" y="18784"/>
                  </a:cubicBezTo>
                  <a:cubicBezTo>
                    <a:pt x="19048" y="18719"/>
                    <a:pt x="19058" y="18687"/>
                    <a:pt x="19074" y="18686"/>
                  </a:cubicBezTo>
                  <a:cubicBezTo>
                    <a:pt x="19089" y="18686"/>
                    <a:pt x="19110" y="18718"/>
                    <a:pt x="19124" y="18782"/>
                  </a:cubicBezTo>
                  <a:close/>
                  <a:moveTo>
                    <a:pt x="6410" y="20882"/>
                  </a:moveTo>
                  <a:cubicBezTo>
                    <a:pt x="6417" y="20897"/>
                    <a:pt x="6398" y="20932"/>
                    <a:pt x="6366" y="20961"/>
                  </a:cubicBezTo>
                  <a:cubicBezTo>
                    <a:pt x="6329" y="20993"/>
                    <a:pt x="6303" y="20995"/>
                    <a:pt x="6294" y="20966"/>
                  </a:cubicBezTo>
                  <a:cubicBezTo>
                    <a:pt x="6286" y="20942"/>
                    <a:pt x="6270" y="20933"/>
                    <a:pt x="6258" y="20948"/>
                  </a:cubicBezTo>
                  <a:cubicBezTo>
                    <a:pt x="6246" y="20962"/>
                    <a:pt x="6242" y="20948"/>
                    <a:pt x="6248" y="20915"/>
                  </a:cubicBezTo>
                  <a:cubicBezTo>
                    <a:pt x="6254" y="20885"/>
                    <a:pt x="6288" y="20863"/>
                    <a:pt x="6324" y="20856"/>
                  </a:cubicBezTo>
                  <a:cubicBezTo>
                    <a:pt x="6360" y="20849"/>
                    <a:pt x="6397" y="20856"/>
                    <a:pt x="6410" y="20882"/>
                  </a:cubicBezTo>
                  <a:close/>
                  <a:moveTo>
                    <a:pt x="17435" y="19250"/>
                  </a:moveTo>
                  <a:cubicBezTo>
                    <a:pt x="17464" y="19268"/>
                    <a:pt x="17513" y="19281"/>
                    <a:pt x="17543" y="19279"/>
                  </a:cubicBezTo>
                  <a:cubicBezTo>
                    <a:pt x="17594" y="19275"/>
                    <a:pt x="17598" y="19289"/>
                    <a:pt x="17585" y="19418"/>
                  </a:cubicBezTo>
                  <a:cubicBezTo>
                    <a:pt x="17576" y="19496"/>
                    <a:pt x="17570" y="19579"/>
                    <a:pt x="17570" y="19601"/>
                  </a:cubicBezTo>
                  <a:cubicBezTo>
                    <a:pt x="17570" y="19660"/>
                    <a:pt x="17489" y="19650"/>
                    <a:pt x="17457" y="19587"/>
                  </a:cubicBezTo>
                  <a:cubicBezTo>
                    <a:pt x="17441" y="19556"/>
                    <a:pt x="17429" y="19494"/>
                    <a:pt x="17429" y="19451"/>
                  </a:cubicBezTo>
                  <a:cubicBezTo>
                    <a:pt x="17429" y="19407"/>
                    <a:pt x="17419" y="19359"/>
                    <a:pt x="17406" y="19343"/>
                  </a:cubicBezTo>
                  <a:cubicBezTo>
                    <a:pt x="17371" y="19302"/>
                    <a:pt x="17375" y="19252"/>
                    <a:pt x="17401" y="19243"/>
                  </a:cubicBezTo>
                  <a:cubicBezTo>
                    <a:pt x="17410" y="19240"/>
                    <a:pt x="17422" y="19242"/>
                    <a:pt x="17435" y="19250"/>
                  </a:cubicBezTo>
                  <a:close/>
                  <a:moveTo>
                    <a:pt x="17315" y="15231"/>
                  </a:moveTo>
                  <a:cubicBezTo>
                    <a:pt x="17339" y="15301"/>
                    <a:pt x="17359" y="15394"/>
                    <a:pt x="17359" y="15438"/>
                  </a:cubicBezTo>
                  <a:cubicBezTo>
                    <a:pt x="17359" y="15481"/>
                    <a:pt x="17378" y="15535"/>
                    <a:pt x="17400" y="15559"/>
                  </a:cubicBezTo>
                  <a:cubicBezTo>
                    <a:pt x="17426" y="15586"/>
                    <a:pt x="17452" y="15702"/>
                    <a:pt x="17469" y="15860"/>
                  </a:cubicBezTo>
                  <a:cubicBezTo>
                    <a:pt x="17490" y="16055"/>
                    <a:pt x="17517" y="16152"/>
                    <a:pt x="17580" y="16269"/>
                  </a:cubicBezTo>
                  <a:cubicBezTo>
                    <a:pt x="17626" y="16353"/>
                    <a:pt x="17664" y="16468"/>
                    <a:pt x="17664" y="16522"/>
                  </a:cubicBezTo>
                  <a:cubicBezTo>
                    <a:pt x="17664" y="16577"/>
                    <a:pt x="17680" y="16632"/>
                    <a:pt x="17699" y="16647"/>
                  </a:cubicBezTo>
                  <a:cubicBezTo>
                    <a:pt x="17718" y="16661"/>
                    <a:pt x="17734" y="16694"/>
                    <a:pt x="17734" y="16718"/>
                  </a:cubicBezTo>
                  <a:cubicBezTo>
                    <a:pt x="17734" y="16743"/>
                    <a:pt x="17757" y="16827"/>
                    <a:pt x="17785" y="16903"/>
                  </a:cubicBezTo>
                  <a:cubicBezTo>
                    <a:pt x="17812" y="16979"/>
                    <a:pt x="17838" y="17106"/>
                    <a:pt x="17841" y="17185"/>
                  </a:cubicBezTo>
                  <a:cubicBezTo>
                    <a:pt x="17845" y="17264"/>
                    <a:pt x="17859" y="17385"/>
                    <a:pt x="17873" y="17456"/>
                  </a:cubicBezTo>
                  <a:cubicBezTo>
                    <a:pt x="17903" y="17606"/>
                    <a:pt x="17875" y="17612"/>
                    <a:pt x="18403" y="17360"/>
                  </a:cubicBezTo>
                  <a:lnTo>
                    <a:pt x="18755" y="17191"/>
                  </a:lnTo>
                  <a:lnTo>
                    <a:pt x="18767" y="16779"/>
                  </a:lnTo>
                  <a:lnTo>
                    <a:pt x="18778" y="16366"/>
                  </a:lnTo>
                  <a:lnTo>
                    <a:pt x="21600" y="16366"/>
                  </a:lnTo>
                  <a:lnTo>
                    <a:pt x="21600" y="17512"/>
                  </a:lnTo>
                  <a:lnTo>
                    <a:pt x="20227" y="17523"/>
                  </a:lnTo>
                  <a:lnTo>
                    <a:pt x="18789" y="17534"/>
                  </a:lnTo>
                  <a:lnTo>
                    <a:pt x="18766" y="17417"/>
                  </a:lnTo>
                  <a:cubicBezTo>
                    <a:pt x="18750" y="17335"/>
                    <a:pt x="18731" y="17306"/>
                    <a:pt x="18702" y="17322"/>
                  </a:cubicBezTo>
                  <a:cubicBezTo>
                    <a:pt x="18680" y="17335"/>
                    <a:pt x="18497" y="17421"/>
                    <a:pt x="18297" y="17511"/>
                  </a:cubicBezTo>
                  <a:cubicBezTo>
                    <a:pt x="17984" y="17653"/>
                    <a:pt x="17926" y="17694"/>
                    <a:pt x="17882" y="17800"/>
                  </a:cubicBezTo>
                  <a:cubicBezTo>
                    <a:pt x="17853" y="17868"/>
                    <a:pt x="17829" y="17939"/>
                    <a:pt x="17829" y="17958"/>
                  </a:cubicBezTo>
                  <a:cubicBezTo>
                    <a:pt x="17828" y="17977"/>
                    <a:pt x="17807" y="18033"/>
                    <a:pt x="17781" y="18084"/>
                  </a:cubicBezTo>
                  <a:cubicBezTo>
                    <a:pt x="17755" y="18134"/>
                    <a:pt x="17734" y="18223"/>
                    <a:pt x="17734" y="18281"/>
                  </a:cubicBezTo>
                  <a:cubicBezTo>
                    <a:pt x="17734" y="18339"/>
                    <a:pt x="17723" y="18408"/>
                    <a:pt x="17709" y="18434"/>
                  </a:cubicBezTo>
                  <a:cubicBezTo>
                    <a:pt x="17695" y="18461"/>
                    <a:pt x="17683" y="18549"/>
                    <a:pt x="17682" y="18628"/>
                  </a:cubicBezTo>
                  <a:cubicBezTo>
                    <a:pt x="17680" y="18747"/>
                    <a:pt x="17670" y="18771"/>
                    <a:pt x="17624" y="18771"/>
                  </a:cubicBezTo>
                  <a:cubicBezTo>
                    <a:pt x="17588" y="18771"/>
                    <a:pt x="17560" y="18810"/>
                    <a:pt x="17542" y="18885"/>
                  </a:cubicBezTo>
                  <a:cubicBezTo>
                    <a:pt x="17510" y="19020"/>
                    <a:pt x="17499" y="19025"/>
                    <a:pt x="17447" y="18924"/>
                  </a:cubicBezTo>
                  <a:cubicBezTo>
                    <a:pt x="17415" y="18863"/>
                    <a:pt x="17401" y="18859"/>
                    <a:pt x="17373" y="18904"/>
                  </a:cubicBezTo>
                  <a:cubicBezTo>
                    <a:pt x="17323" y="18985"/>
                    <a:pt x="17147" y="18806"/>
                    <a:pt x="17147" y="18673"/>
                  </a:cubicBezTo>
                  <a:cubicBezTo>
                    <a:pt x="17147" y="18567"/>
                    <a:pt x="17064" y="18340"/>
                    <a:pt x="17022" y="18331"/>
                  </a:cubicBezTo>
                  <a:cubicBezTo>
                    <a:pt x="16957" y="18318"/>
                    <a:pt x="16889" y="18252"/>
                    <a:pt x="16889" y="18201"/>
                  </a:cubicBezTo>
                  <a:cubicBezTo>
                    <a:pt x="16889" y="18134"/>
                    <a:pt x="16806" y="17985"/>
                    <a:pt x="16725" y="17909"/>
                  </a:cubicBezTo>
                  <a:cubicBezTo>
                    <a:pt x="16678" y="17865"/>
                    <a:pt x="16641" y="17868"/>
                    <a:pt x="16543" y="17919"/>
                  </a:cubicBezTo>
                  <a:cubicBezTo>
                    <a:pt x="16475" y="17955"/>
                    <a:pt x="16420" y="17973"/>
                    <a:pt x="16420" y="17959"/>
                  </a:cubicBezTo>
                  <a:cubicBezTo>
                    <a:pt x="16420" y="17946"/>
                    <a:pt x="16384" y="17989"/>
                    <a:pt x="16339" y="18055"/>
                  </a:cubicBezTo>
                  <a:cubicBezTo>
                    <a:pt x="16295" y="18121"/>
                    <a:pt x="16228" y="18175"/>
                    <a:pt x="16191" y="18175"/>
                  </a:cubicBezTo>
                  <a:cubicBezTo>
                    <a:pt x="16153" y="18175"/>
                    <a:pt x="16086" y="18211"/>
                    <a:pt x="16042" y="18254"/>
                  </a:cubicBezTo>
                  <a:cubicBezTo>
                    <a:pt x="15959" y="18336"/>
                    <a:pt x="15889" y="18337"/>
                    <a:pt x="15839" y="18257"/>
                  </a:cubicBezTo>
                  <a:cubicBezTo>
                    <a:pt x="15823" y="18231"/>
                    <a:pt x="15818" y="18187"/>
                    <a:pt x="15828" y="18158"/>
                  </a:cubicBezTo>
                  <a:cubicBezTo>
                    <a:pt x="15854" y="18076"/>
                    <a:pt x="15860" y="17910"/>
                    <a:pt x="15838" y="17883"/>
                  </a:cubicBezTo>
                  <a:cubicBezTo>
                    <a:pt x="15813" y="17854"/>
                    <a:pt x="15271" y="18125"/>
                    <a:pt x="15229" y="18188"/>
                  </a:cubicBezTo>
                  <a:cubicBezTo>
                    <a:pt x="15213" y="18213"/>
                    <a:pt x="15200" y="18312"/>
                    <a:pt x="15200" y="18410"/>
                  </a:cubicBezTo>
                  <a:lnTo>
                    <a:pt x="15200" y="18588"/>
                  </a:lnTo>
                  <a:lnTo>
                    <a:pt x="12478" y="18588"/>
                  </a:lnTo>
                  <a:lnTo>
                    <a:pt x="12478" y="17763"/>
                  </a:lnTo>
                  <a:lnTo>
                    <a:pt x="15200" y="17763"/>
                  </a:lnTo>
                  <a:lnTo>
                    <a:pt x="15200" y="17875"/>
                  </a:lnTo>
                  <a:cubicBezTo>
                    <a:pt x="15200" y="17936"/>
                    <a:pt x="15212" y="18001"/>
                    <a:pt x="15225" y="18018"/>
                  </a:cubicBezTo>
                  <a:cubicBezTo>
                    <a:pt x="15253" y="18052"/>
                    <a:pt x="15734" y="17820"/>
                    <a:pt x="15781" y="17750"/>
                  </a:cubicBezTo>
                  <a:cubicBezTo>
                    <a:pt x="15825" y="17685"/>
                    <a:pt x="15816" y="17485"/>
                    <a:pt x="15762" y="17311"/>
                  </a:cubicBezTo>
                  <a:cubicBezTo>
                    <a:pt x="15725" y="17194"/>
                    <a:pt x="15716" y="17106"/>
                    <a:pt x="15725" y="16945"/>
                  </a:cubicBezTo>
                  <a:cubicBezTo>
                    <a:pt x="15731" y="16828"/>
                    <a:pt x="15737" y="16697"/>
                    <a:pt x="15738" y="16653"/>
                  </a:cubicBezTo>
                  <a:cubicBezTo>
                    <a:pt x="15739" y="16609"/>
                    <a:pt x="15752" y="16572"/>
                    <a:pt x="15767" y="16572"/>
                  </a:cubicBezTo>
                  <a:cubicBezTo>
                    <a:pt x="15783" y="16572"/>
                    <a:pt x="15817" y="16535"/>
                    <a:pt x="15844" y="16489"/>
                  </a:cubicBezTo>
                  <a:cubicBezTo>
                    <a:pt x="15870" y="16444"/>
                    <a:pt x="15940" y="16368"/>
                    <a:pt x="15998" y="16321"/>
                  </a:cubicBezTo>
                  <a:cubicBezTo>
                    <a:pt x="16135" y="16209"/>
                    <a:pt x="16209" y="16078"/>
                    <a:pt x="16209" y="15946"/>
                  </a:cubicBezTo>
                  <a:cubicBezTo>
                    <a:pt x="16209" y="15887"/>
                    <a:pt x="16221" y="15840"/>
                    <a:pt x="16235" y="15840"/>
                  </a:cubicBezTo>
                  <a:cubicBezTo>
                    <a:pt x="16248" y="15840"/>
                    <a:pt x="16302" y="15756"/>
                    <a:pt x="16354" y="15654"/>
                  </a:cubicBezTo>
                  <a:cubicBezTo>
                    <a:pt x="16441" y="15482"/>
                    <a:pt x="16452" y="15473"/>
                    <a:pt x="16489" y="15539"/>
                  </a:cubicBezTo>
                  <a:cubicBezTo>
                    <a:pt x="16511" y="15579"/>
                    <a:pt x="16537" y="15611"/>
                    <a:pt x="16545" y="15611"/>
                  </a:cubicBezTo>
                  <a:cubicBezTo>
                    <a:pt x="16573" y="15611"/>
                    <a:pt x="16652" y="15326"/>
                    <a:pt x="16640" y="15267"/>
                  </a:cubicBezTo>
                  <a:cubicBezTo>
                    <a:pt x="16625" y="15190"/>
                    <a:pt x="16717" y="15149"/>
                    <a:pt x="16787" y="15201"/>
                  </a:cubicBezTo>
                  <a:cubicBezTo>
                    <a:pt x="16818" y="15225"/>
                    <a:pt x="16875" y="15247"/>
                    <a:pt x="16912" y="15253"/>
                  </a:cubicBezTo>
                  <a:cubicBezTo>
                    <a:pt x="16970" y="15261"/>
                    <a:pt x="16980" y="15282"/>
                    <a:pt x="16978" y="15389"/>
                  </a:cubicBezTo>
                  <a:cubicBezTo>
                    <a:pt x="16977" y="15458"/>
                    <a:pt x="16962" y="15525"/>
                    <a:pt x="16944" y="15538"/>
                  </a:cubicBezTo>
                  <a:cubicBezTo>
                    <a:pt x="16927" y="15551"/>
                    <a:pt x="16913" y="15581"/>
                    <a:pt x="16913" y="15605"/>
                  </a:cubicBezTo>
                  <a:cubicBezTo>
                    <a:pt x="16913" y="15662"/>
                    <a:pt x="17081" y="15860"/>
                    <a:pt x="17117" y="15847"/>
                  </a:cubicBezTo>
                  <a:cubicBezTo>
                    <a:pt x="17134" y="15841"/>
                    <a:pt x="17141" y="15864"/>
                    <a:pt x="17134" y="15901"/>
                  </a:cubicBezTo>
                  <a:cubicBezTo>
                    <a:pt x="17118" y="15982"/>
                    <a:pt x="17167" y="16050"/>
                    <a:pt x="17197" y="15990"/>
                  </a:cubicBezTo>
                  <a:cubicBezTo>
                    <a:pt x="17210" y="15966"/>
                    <a:pt x="17231" y="15758"/>
                    <a:pt x="17246" y="15526"/>
                  </a:cubicBezTo>
                  <a:lnTo>
                    <a:pt x="17272" y="15104"/>
                  </a:lnTo>
                  <a:close/>
                  <a:moveTo>
                    <a:pt x="19001" y="18414"/>
                  </a:moveTo>
                  <a:cubicBezTo>
                    <a:pt x="19027" y="18447"/>
                    <a:pt x="19048" y="18509"/>
                    <a:pt x="19048" y="18553"/>
                  </a:cubicBezTo>
                  <a:cubicBezTo>
                    <a:pt x="19048" y="18670"/>
                    <a:pt x="19031" y="18653"/>
                    <a:pt x="18989" y="18495"/>
                  </a:cubicBezTo>
                  <a:cubicBezTo>
                    <a:pt x="18971" y="18426"/>
                    <a:pt x="18962" y="18392"/>
                    <a:pt x="18964" y="18381"/>
                  </a:cubicBezTo>
                  <a:cubicBezTo>
                    <a:pt x="18965" y="18371"/>
                    <a:pt x="18977" y="18386"/>
                    <a:pt x="19001" y="18414"/>
                  </a:cubicBezTo>
                  <a:close/>
                  <a:moveTo>
                    <a:pt x="18545" y="16455"/>
                  </a:moveTo>
                  <a:cubicBezTo>
                    <a:pt x="18574" y="16542"/>
                    <a:pt x="18598" y="16566"/>
                    <a:pt x="18632" y="16545"/>
                  </a:cubicBezTo>
                  <a:cubicBezTo>
                    <a:pt x="18664" y="16525"/>
                    <a:pt x="18675" y="16536"/>
                    <a:pt x="18668" y="16577"/>
                  </a:cubicBezTo>
                  <a:cubicBezTo>
                    <a:pt x="18650" y="16683"/>
                    <a:pt x="18613" y="16668"/>
                    <a:pt x="18544" y="16528"/>
                  </a:cubicBezTo>
                  <a:cubicBezTo>
                    <a:pt x="18507" y="16452"/>
                    <a:pt x="18483" y="16379"/>
                    <a:pt x="18491" y="16363"/>
                  </a:cubicBezTo>
                  <a:cubicBezTo>
                    <a:pt x="18499" y="16348"/>
                    <a:pt x="18523" y="16389"/>
                    <a:pt x="18545" y="16455"/>
                  </a:cubicBezTo>
                  <a:close/>
                  <a:moveTo>
                    <a:pt x="19261" y="16047"/>
                  </a:moveTo>
                  <a:cubicBezTo>
                    <a:pt x="19293" y="16086"/>
                    <a:pt x="19287" y="16114"/>
                    <a:pt x="19246" y="16114"/>
                  </a:cubicBezTo>
                  <a:cubicBezTo>
                    <a:pt x="19226" y="16114"/>
                    <a:pt x="19216" y="16093"/>
                    <a:pt x="19224" y="16067"/>
                  </a:cubicBezTo>
                  <a:cubicBezTo>
                    <a:pt x="19228" y="16054"/>
                    <a:pt x="19234" y="16047"/>
                    <a:pt x="19241" y="16043"/>
                  </a:cubicBezTo>
                  <a:cubicBezTo>
                    <a:pt x="19248" y="16039"/>
                    <a:pt x="19255" y="16040"/>
                    <a:pt x="19261" y="16047"/>
                  </a:cubicBezTo>
                  <a:close/>
                  <a:moveTo>
                    <a:pt x="18689" y="15785"/>
                  </a:moveTo>
                  <a:cubicBezTo>
                    <a:pt x="18696" y="15818"/>
                    <a:pt x="18694" y="15857"/>
                    <a:pt x="18687" y="15873"/>
                  </a:cubicBezTo>
                  <a:cubicBezTo>
                    <a:pt x="18679" y="15888"/>
                    <a:pt x="18674" y="15861"/>
                    <a:pt x="18675" y="15812"/>
                  </a:cubicBezTo>
                  <a:cubicBezTo>
                    <a:pt x="18676" y="15786"/>
                    <a:pt x="18677" y="15770"/>
                    <a:pt x="18679" y="15765"/>
                  </a:cubicBezTo>
                  <a:cubicBezTo>
                    <a:pt x="18682" y="15760"/>
                    <a:pt x="18685" y="15767"/>
                    <a:pt x="18689" y="15785"/>
                  </a:cubicBezTo>
                  <a:close/>
                  <a:moveTo>
                    <a:pt x="16690" y="13687"/>
                  </a:moveTo>
                  <a:cubicBezTo>
                    <a:pt x="16698" y="13712"/>
                    <a:pt x="16736" y="13733"/>
                    <a:pt x="16774" y="13733"/>
                  </a:cubicBezTo>
                  <a:cubicBezTo>
                    <a:pt x="16831" y="13733"/>
                    <a:pt x="16842" y="13752"/>
                    <a:pt x="16842" y="13842"/>
                  </a:cubicBezTo>
                  <a:cubicBezTo>
                    <a:pt x="16842" y="14011"/>
                    <a:pt x="16897" y="14073"/>
                    <a:pt x="16948" y="13962"/>
                  </a:cubicBezTo>
                  <a:cubicBezTo>
                    <a:pt x="16971" y="13912"/>
                    <a:pt x="17004" y="13870"/>
                    <a:pt x="17020" y="13870"/>
                  </a:cubicBezTo>
                  <a:cubicBezTo>
                    <a:pt x="17082" y="13870"/>
                    <a:pt x="17396" y="14157"/>
                    <a:pt x="17437" y="14251"/>
                  </a:cubicBezTo>
                  <a:cubicBezTo>
                    <a:pt x="17461" y="14306"/>
                    <a:pt x="17493" y="14353"/>
                    <a:pt x="17508" y="14356"/>
                  </a:cubicBezTo>
                  <a:cubicBezTo>
                    <a:pt x="17591" y="14371"/>
                    <a:pt x="17591" y="14372"/>
                    <a:pt x="17565" y="14514"/>
                  </a:cubicBezTo>
                  <a:cubicBezTo>
                    <a:pt x="17543" y="14643"/>
                    <a:pt x="17547" y="14670"/>
                    <a:pt x="17617" y="14809"/>
                  </a:cubicBezTo>
                  <a:cubicBezTo>
                    <a:pt x="17666" y="14909"/>
                    <a:pt x="17706" y="14953"/>
                    <a:pt x="17731" y="14935"/>
                  </a:cubicBezTo>
                  <a:cubicBezTo>
                    <a:pt x="17764" y="14911"/>
                    <a:pt x="17765" y="14917"/>
                    <a:pt x="17737" y="14984"/>
                  </a:cubicBezTo>
                  <a:cubicBezTo>
                    <a:pt x="17719" y="15026"/>
                    <a:pt x="17704" y="15061"/>
                    <a:pt x="17702" y="15060"/>
                  </a:cubicBezTo>
                  <a:cubicBezTo>
                    <a:pt x="17700" y="15059"/>
                    <a:pt x="17665" y="15029"/>
                    <a:pt x="17624" y="14994"/>
                  </a:cubicBezTo>
                  <a:cubicBezTo>
                    <a:pt x="17583" y="14959"/>
                    <a:pt x="17532" y="14878"/>
                    <a:pt x="17510" y="14814"/>
                  </a:cubicBezTo>
                  <a:cubicBezTo>
                    <a:pt x="17466" y="14682"/>
                    <a:pt x="17366" y="14651"/>
                    <a:pt x="17344" y="14763"/>
                  </a:cubicBezTo>
                  <a:cubicBezTo>
                    <a:pt x="17325" y="14859"/>
                    <a:pt x="17180" y="14856"/>
                    <a:pt x="17161" y="14759"/>
                  </a:cubicBezTo>
                  <a:cubicBezTo>
                    <a:pt x="17151" y="14707"/>
                    <a:pt x="17130" y="14694"/>
                    <a:pt x="17090" y="14713"/>
                  </a:cubicBezTo>
                  <a:cubicBezTo>
                    <a:pt x="17035" y="14740"/>
                    <a:pt x="17034" y="14735"/>
                    <a:pt x="17057" y="14603"/>
                  </a:cubicBezTo>
                  <a:cubicBezTo>
                    <a:pt x="17071" y="14527"/>
                    <a:pt x="17076" y="14435"/>
                    <a:pt x="17069" y="14400"/>
                  </a:cubicBezTo>
                  <a:cubicBezTo>
                    <a:pt x="17062" y="14364"/>
                    <a:pt x="16986" y="14270"/>
                    <a:pt x="16901" y="14191"/>
                  </a:cubicBezTo>
                  <a:cubicBezTo>
                    <a:pt x="16794" y="14092"/>
                    <a:pt x="16739" y="14010"/>
                    <a:pt x="16724" y="13930"/>
                  </a:cubicBezTo>
                  <a:cubicBezTo>
                    <a:pt x="16711" y="13865"/>
                    <a:pt x="16688" y="13825"/>
                    <a:pt x="16671" y="13837"/>
                  </a:cubicBezTo>
                  <a:cubicBezTo>
                    <a:pt x="16651" y="13852"/>
                    <a:pt x="16641" y="13822"/>
                    <a:pt x="16641" y="13752"/>
                  </a:cubicBezTo>
                  <a:cubicBezTo>
                    <a:pt x="16641" y="13695"/>
                    <a:pt x="16646" y="13659"/>
                    <a:pt x="16655" y="13647"/>
                  </a:cubicBezTo>
                  <a:cubicBezTo>
                    <a:pt x="16665" y="13635"/>
                    <a:pt x="16677" y="13647"/>
                    <a:pt x="16690" y="13687"/>
                  </a:cubicBezTo>
                  <a:close/>
                  <a:moveTo>
                    <a:pt x="16354" y="14941"/>
                  </a:moveTo>
                  <a:cubicBezTo>
                    <a:pt x="16244" y="15090"/>
                    <a:pt x="16207" y="15097"/>
                    <a:pt x="16276" y="14955"/>
                  </a:cubicBezTo>
                  <a:cubicBezTo>
                    <a:pt x="16304" y="14897"/>
                    <a:pt x="16319" y="14834"/>
                    <a:pt x="16310" y="14816"/>
                  </a:cubicBezTo>
                  <a:cubicBezTo>
                    <a:pt x="16301" y="14799"/>
                    <a:pt x="16320" y="14789"/>
                    <a:pt x="16351" y="14796"/>
                  </a:cubicBezTo>
                  <a:cubicBezTo>
                    <a:pt x="16387" y="14804"/>
                    <a:pt x="16406" y="14788"/>
                    <a:pt x="16402" y="14752"/>
                  </a:cubicBezTo>
                  <a:cubicBezTo>
                    <a:pt x="16399" y="14720"/>
                    <a:pt x="16407" y="14695"/>
                    <a:pt x="16420" y="14695"/>
                  </a:cubicBezTo>
                  <a:cubicBezTo>
                    <a:pt x="16473" y="14695"/>
                    <a:pt x="16437" y="14828"/>
                    <a:pt x="16354" y="14941"/>
                  </a:cubicBezTo>
                  <a:close/>
                  <a:moveTo>
                    <a:pt x="16019" y="14758"/>
                  </a:moveTo>
                  <a:cubicBezTo>
                    <a:pt x="16090" y="14761"/>
                    <a:pt x="16164" y="14777"/>
                    <a:pt x="16177" y="14802"/>
                  </a:cubicBezTo>
                  <a:cubicBezTo>
                    <a:pt x="16186" y="14819"/>
                    <a:pt x="16172" y="14832"/>
                    <a:pt x="16147" y="14832"/>
                  </a:cubicBezTo>
                  <a:cubicBezTo>
                    <a:pt x="16083" y="14832"/>
                    <a:pt x="16063" y="14879"/>
                    <a:pt x="16094" y="14954"/>
                  </a:cubicBezTo>
                  <a:cubicBezTo>
                    <a:pt x="16113" y="14997"/>
                    <a:pt x="16113" y="15015"/>
                    <a:pt x="16095" y="15015"/>
                  </a:cubicBezTo>
                  <a:cubicBezTo>
                    <a:pt x="16081" y="15015"/>
                    <a:pt x="16058" y="14974"/>
                    <a:pt x="16045" y="14924"/>
                  </a:cubicBezTo>
                  <a:cubicBezTo>
                    <a:pt x="16028" y="14864"/>
                    <a:pt x="15996" y="14832"/>
                    <a:pt x="15950" y="14832"/>
                  </a:cubicBezTo>
                  <a:cubicBezTo>
                    <a:pt x="15912" y="14832"/>
                    <a:pt x="15880" y="14812"/>
                    <a:pt x="15880" y="14788"/>
                  </a:cubicBezTo>
                  <a:cubicBezTo>
                    <a:pt x="15880" y="14763"/>
                    <a:pt x="15948" y="14754"/>
                    <a:pt x="16019" y="14758"/>
                  </a:cubicBezTo>
                  <a:close/>
                  <a:moveTo>
                    <a:pt x="18291" y="14851"/>
                  </a:moveTo>
                  <a:cubicBezTo>
                    <a:pt x="18308" y="14882"/>
                    <a:pt x="18274" y="14970"/>
                    <a:pt x="18246" y="14970"/>
                  </a:cubicBezTo>
                  <a:cubicBezTo>
                    <a:pt x="18230" y="14970"/>
                    <a:pt x="18233" y="14943"/>
                    <a:pt x="18251" y="14899"/>
                  </a:cubicBezTo>
                  <a:cubicBezTo>
                    <a:pt x="18267" y="14861"/>
                    <a:pt x="18286" y="14839"/>
                    <a:pt x="18291" y="14851"/>
                  </a:cubicBezTo>
                  <a:close/>
                  <a:moveTo>
                    <a:pt x="17957" y="14393"/>
                  </a:moveTo>
                  <a:cubicBezTo>
                    <a:pt x="17966" y="14398"/>
                    <a:pt x="17983" y="14422"/>
                    <a:pt x="18010" y="14469"/>
                  </a:cubicBezTo>
                  <a:cubicBezTo>
                    <a:pt x="18045" y="14530"/>
                    <a:pt x="18079" y="14585"/>
                    <a:pt x="18084" y="14592"/>
                  </a:cubicBezTo>
                  <a:cubicBezTo>
                    <a:pt x="18107" y="14619"/>
                    <a:pt x="18046" y="14594"/>
                    <a:pt x="17998" y="14556"/>
                  </a:cubicBezTo>
                  <a:cubicBezTo>
                    <a:pt x="17969" y="14533"/>
                    <a:pt x="17945" y="14479"/>
                    <a:pt x="17945" y="14436"/>
                  </a:cubicBezTo>
                  <a:cubicBezTo>
                    <a:pt x="17945" y="14403"/>
                    <a:pt x="17948" y="14388"/>
                    <a:pt x="17957" y="14393"/>
                  </a:cubicBezTo>
                  <a:close/>
                  <a:moveTo>
                    <a:pt x="17780" y="14065"/>
                  </a:moveTo>
                  <a:cubicBezTo>
                    <a:pt x="17854" y="14149"/>
                    <a:pt x="17859" y="14193"/>
                    <a:pt x="17810" y="14313"/>
                  </a:cubicBezTo>
                  <a:cubicBezTo>
                    <a:pt x="17759" y="14435"/>
                    <a:pt x="17686" y="14478"/>
                    <a:pt x="17640" y="14414"/>
                  </a:cubicBezTo>
                  <a:cubicBezTo>
                    <a:pt x="17610" y="14373"/>
                    <a:pt x="17611" y="14370"/>
                    <a:pt x="17645" y="14391"/>
                  </a:cubicBezTo>
                  <a:cubicBezTo>
                    <a:pt x="17668" y="14405"/>
                    <a:pt x="17692" y="14396"/>
                    <a:pt x="17700" y="14371"/>
                  </a:cubicBezTo>
                  <a:cubicBezTo>
                    <a:pt x="17707" y="14347"/>
                    <a:pt x="17723" y="14337"/>
                    <a:pt x="17733" y="14350"/>
                  </a:cubicBezTo>
                  <a:cubicBezTo>
                    <a:pt x="17744" y="14363"/>
                    <a:pt x="17769" y="14324"/>
                    <a:pt x="17789" y="14264"/>
                  </a:cubicBezTo>
                  <a:cubicBezTo>
                    <a:pt x="17824" y="14161"/>
                    <a:pt x="17823" y="14150"/>
                    <a:pt x="17774" y="14078"/>
                  </a:cubicBezTo>
                  <a:cubicBezTo>
                    <a:pt x="17749" y="14040"/>
                    <a:pt x="17736" y="14021"/>
                    <a:pt x="17736" y="14019"/>
                  </a:cubicBezTo>
                  <a:cubicBezTo>
                    <a:pt x="17737" y="14018"/>
                    <a:pt x="17751" y="14033"/>
                    <a:pt x="17780" y="14065"/>
                  </a:cubicBezTo>
                  <a:close/>
                  <a:moveTo>
                    <a:pt x="16350" y="13450"/>
                  </a:moveTo>
                  <a:cubicBezTo>
                    <a:pt x="16350" y="13530"/>
                    <a:pt x="16297" y="13573"/>
                    <a:pt x="16197" y="13573"/>
                  </a:cubicBezTo>
                  <a:cubicBezTo>
                    <a:pt x="16119" y="13573"/>
                    <a:pt x="16103" y="13588"/>
                    <a:pt x="16103" y="13664"/>
                  </a:cubicBezTo>
                  <a:cubicBezTo>
                    <a:pt x="16103" y="13738"/>
                    <a:pt x="16119" y="13755"/>
                    <a:pt x="16180" y="13753"/>
                  </a:cubicBezTo>
                  <a:cubicBezTo>
                    <a:pt x="16264" y="13751"/>
                    <a:pt x="16284" y="13846"/>
                    <a:pt x="16208" y="13885"/>
                  </a:cubicBezTo>
                  <a:lnTo>
                    <a:pt x="16160" y="13909"/>
                  </a:lnTo>
                  <a:lnTo>
                    <a:pt x="16208" y="14074"/>
                  </a:lnTo>
                  <a:cubicBezTo>
                    <a:pt x="16264" y="14269"/>
                    <a:pt x="16268" y="14358"/>
                    <a:pt x="16221" y="14358"/>
                  </a:cubicBezTo>
                  <a:cubicBezTo>
                    <a:pt x="16202" y="14358"/>
                    <a:pt x="16176" y="14299"/>
                    <a:pt x="16163" y="14225"/>
                  </a:cubicBezTo>
                  <a:cubicBezTo>
                    <a:pt x="16138" y="14083"/>
                    <a:pt x="16092" y="14092"/>
                    <a:pt x="16092" y="14240"/>
                  </a:cubicBezTo>
                  <a:cubicBezTo>
                    <a:pt x="16092" y="14288"/>
                    <a:pt x="16082" y="14328"/>
                    <a:pt x="16071" y="14328"/>
                  </a:cubicBezTo>
                  <a:cubicBezTo>
                    <a:pt x="16033" y="14328"/>
                    <a:pt x="16024" y="13987"/>
                    <a:pt x="16054" y="13733"/>
                  </a:cubicBezTo>
                  <a:lnTo>
                    <a:pt x="16084" y="13481"/>
                  </a:lnTo>
                  <a:lnTo>
                    <a:pt x="16183" y="13495"/>
                  </a:lnTo>
                  <a:cubicBezTo>
                    <a:pt x="16238" y="13504"/>
                    <a:pt x="16297" y="13485"/>
                    <a:pt x="16316" y="13455"/>
                  </a:cubicBezTo>
                  <a:cubicBezTo>
                    <a:pt x="16327" y="13438"/>
                    <a:pt x="16335" y="13429"/>
                    <a:pt x="16341" y="13428"/>
                  </a:cubicBezTo>
                  <a:cubicBezTo>
                    <a:pt x="16347" y="13427"/>
                    <a:pt x="16350" y="13434"/>
                    <a:pt x="16350" y="13450"/>
                  </a:cubicBezTo>
                  <a:close/>
                  <a:moveTo>
                    <a:pt x="15972" y="12777"/>
                  </a:moveTo>
                  <a:cubicBezTo>
                    <a:pt x="16030" y="12899"/>
                    <a:pt x="16034" y="12968"/>
                    <a:pt x="15986" y="13046"/>
                  </a:cubicBezTo>
                  <a:cubicBezTo>
                    <a:pt x="15940" y="13121"/>
                    <a:pt x="15941" y="13340"/>
                    <a:pt x="15987" y="13415"/>
                  </a:cubicBezTo>
                  <a:cubicBezTo>
                    <a:pt x="16021" y="13469"/>
                    <a:pt x="16021" y="13478"/>
                    <a:pt x="15987" y="13514"/>
                  </a:cubicBezTo>
                  <a:cubicBezTo>
                    <a:pt x="15967" y="13536"/>
                    <a:pt x="15951" y="13604"/>
                    <a:pt x="15951" y="13664"/>
                  </a:cubicBezTo>
                  <a:cubicBezTo>
                    <a:pt x="15951" y="13724"/>
                    <a:pt x="15940" y="13786"/>
                    <a:pt x="15927" y="13802"/>
                  </a:cubicBezTo>
                  <a:cubicBezTo>
                    <a:pt x="15913" y="13817"/>
                    <a:pt x="15908" y="13846"/>
                    <a:pt x="15914" y="13866"/>
                  </a:cubicBezTo>
                  <a:cubicBezTo>
                    <a:pt x="15926" y="13905"/>
                    <a:pt x="15842" y="14101"/>
                    <a:pt x="15815" y="14095"/>
                  </a:cubicBezTo>
                  <a:cubicBezTo>
                    <a:pt x="15806" y="14093"/>
                    <a:pt x="15788" y="14085"/>
                    <a:pt x="15775" y="14076"/>
                  </a:cubicBezTo>
                  <a:cubicBezTo>
                    <a:pt x="15762" y="14068"/>
                    <a:pt x="15714" y="14050"/>
                    <a:pt x="15668" y="14035"/>
                  </a:cubicBezTo>
                  <a:cubicBezTo>
                    <a:pt x="15573" y="14004"/>
                    <a:pt x="15503" y="13803"/>
                    <a:pt x="15497" y="13544"/>
                  </a:cubicBezTo>
                  <a:cubicBezTo>
                    <a:pt x="15494" y="13415"/>
                    <a:pt x="15502" y="13388"/>
                    <a:pt x="15547" y="13375"/>
                  </a:cubicBezTo>
                  <a:cubicBezTo>
                    <a:pt x="15577" y="13367"/>
                    <a:pt x="15607" y="13331"/>
                    <a:pt x="15614" y="13295"/>
                  </a:cubicBezTo>
                  <a:cubicBezTo>
                    <a:pt x="15621" y="13259"/>
                    <a:pt x="15643" y="13229"/>
                    <a:pt x="15663" y="13229"/>
                  </a:cubicBezTo>
                  <a:cubicBezTo>
                    <a:pt x="15706" y="13229"/>
                    <a:pt x="15847" y="12958"/>
                    <a:pt x="15891" y="12790"/>
                  </a:cubicBezTo>
                  <a:lnTo>
                    <a:pt x="15922" y="12672"/>
                  </a:lnTo>
                  <a:close/>
                  <a:moveTo>
                    <a:pt x="16473" y="14069"/>
                  </a:moveTo>
                  <a:cubicBezTo>
                    <a:pt x="16489" y="14082"/>
                    <a:pt x="16476" y="14092"/>
                    <a:pt x="16444" y="14092"/>
                  </a:cubicBezTo>
                  <a:cubicBezTo>
                    <a:pt x="16411" y="14092"/>
                    <a:pt x="16398" y="14082"/>
                    <a:pt x="16414" y="14069"/>
                  </a:cubicBezTo>
                  <a:cubicBezTo>
                    <a:pt x="16430" y="14057"/>
                    <a:pt x="16457" y="14057"/>
                    <a:pt x="16473" y="14069"/>
                  </a:cubicBezTo>
                  <a:close/>
                  <a:moveTo>
                    <a:pt x="16590" y="14023"/>
                  </a:moveTo>
                  <a:cubicBezTo>
                    <a:pt x="16606" y="14036"/>
                    <a:pt x="16593" y="14046"/>
                    <a:pt x="16561" y="14046"/>
                  </a:cubicBezTo>
                  <a:cubicBezTo>
                    <a:pt x="16529" y="14046"/>
                    <a:pt x="16515" y="14036"/>
                    <a:pt x="16532" y="14023"/>
                  </a:cubicBezTo>
                  <a:cubicBezTo>
                    <a:pt x="16548" y="14011"/>
                    <a:pt x="16574" y="14011"/>
                    <a:pt x="16590" y="14023"/>
                  </a:cubicBezTo>
                  <a:close/>
                  <a:moveTo>
                    <a:pt x="4563" y="13633"/>
                  </a:moveTo>
                  <a:cubicBezTo>
                    <a:pt x="4569" y="13666"/>
                    <a:pt x="4568" y="13705"/>
                    <a:pt x="4560" y="13720"/>
                  </a:cubicBezTo>
                  <a:cubicBezTo>
                    <a:pt x="4553" y="13735"/>
                    <a:pt x="4548" y="13708"/>
                    <a:pt x="4549" y="13660"/>
                  </a:cubicBezTo>
                  <a:cubicBezTo>
                    <a:pt x="4549" y="13633"/>
                    <a:pt x="4551" y="13618"/>
                    <a:pt x="4553" y="13613"/>
                  </a:cubicBezTo>
                  <a:cubicBezTo>
                    <a:pt x="4555" y="13608"/>
                    <a:pt x="4559" y="13615"/>
                    <a:pt x="4563" y="13633"/>
                  </a:cubicBezTo>
                  <a:close/>
                  <a:moveTo>
                    <a:pt x="16532" y="13411"/>
                  </a:moveTo>
                  <a:cubicBezTo>
                    <a:pt x="16534" y="13564"/>
                    <a:pt x="16503" y="13633"/>
                    <a:pt x="16481" y="13523"/>
                  </a:cubicBezTo>
                  <a:cubicBezTo>
                    <a:pt x="16469" y="13461"/>
                    <a:pt x="16500" y="13275"/>
                    <a:pt x="16523" y="13275"/>
                  </a:cubicBezTo>
                  <a:cubicBezTo>
                    <a:pt x="16527" y="13275"/>
                    <a:pt x="16531" y="13336"/>
                    <a:pt x="16532" y="13411"/>
                  </a:cubicBezTo>
                  <a:close/>
                  <a:moveTo>
                    <a:pt x="16155" y="11130"/>
                  </a:moveTo>
                  <a:cubicBezTo>
                    <a:pt x="16174" y="11141"/>
                    <a:pt x="16192" y="11179"/>
                    <a:pt x="16213" y="11247"/>
                  </a:cubicBezTo>
                  <a:cubicBezTo>
                    <a:pt x="16251" y="11368"/>
                    <a:pt x="16285" y="11385"/>
                    <a:pt x="17420" y="11841"/>
                  </a:cubicBezTo>
                  <a:cubicBezTo>
                    <a:pt x="18061" y="12099"/>
                    <a:pt x="18595" y="12299"/>
                    <a:pt x="18606" y="12286"/>
                  </a:cubicBezTo>
                  <a:cubicBezTo>
                    <a:pt x="18617" y="12273"/>
                    <a:pt x="18626" y="12222"/>
                    <a:pt x="18626" y="12173"/>
                  </a:cubicBezTo>
                  <a:cubicBezTo>
                    <a:pt x="18626" y="12086"/>
                    <a:pt x="18655" y="12084"/>
                    <a:pt x="19987" y="12084"/>
                  </a:cubicBezTo>
                  <a:lnTo>
                    <a:pt x="21348" y="12084"/>
                  </a:lnTo>
                  <a:lnTo>
                    <a:pt x="21348" y="13000"/>
                  </a:lnTo>
                  <a:lnTo>
                    <a:pt x="18626" y="13000"/>
                  </a:lnTo>
                  <a:lnTo>
                    <a:pt x="18626" y="12728"/>
                  </a:lnTo>
                  <a:cubicBezTo>
                    <a:pt x="18626" y="12573"/>
                    <a:pt x="18614" y="12442"/>
                    <a:pt x="18599" y="12423"/>
                  </a:cubicBezTo>
                  <a:cubicBezTo>
                    <a:pt x="18584" y="12406"/>
                    <a:pt x="18053" y="12183"/>
                    <a:pt x="17420" y="11928"/>
                  </a:cubicBezTo>
                  <a:cubicBezTo>
                    <a:pt x="16379" y="11510"/>
                    <a:pt x="16261" y="11471"/>
                    <a:pt x="16202" y="11526"/>
                  </a:cubicBezTo>
                  <a:cubicBezTo>
                    <a:pt x="16150" y="11574"/>
                    <a:pt x="16142" y="11602"/>
                    <a:pt x="16163" y="11651"/>
                  </a:cubicBezTo>
                  <a:cubicBezTo>
                    <a:pt x="16177" y="11685"/>
                    <a:pt x="16212" y="11719"/>
                    <a:pt x="16240" y="11726"/>
                  </a:cubicBezTo>
                  <a:cubicBezTo>
                    <a:pt x="16268" y="11734"/>
                    <a:pt x="16292" y="11774"/>
                    <a:pt x="16292" y="11814"/>
                  </a:cubicBezTo>
                  <a:cubicBezTo>
                    <a:pt x="16292" y="11854"/>
                    <a:pt x="16310" y="11922"/>
                    <a:pt x="16333" y="11965"/>
                  </a:cubicBezTo>
                  <a:cubicBezTo>
                    <a:pt x="16374" y="12046"/>
                    <a:pt x="16388" y="12246"/>
                    <a:pt x="16356" y="12282"/>
                  </a:cubicBezTo>
                  <a:cubicBezTo>
                    <a:pt x="16346" y="12292"/>
                    <a:pt x="16309" y="12314"/>
                    <a:pt x="16274" y="12330"/>
                  </a:cubicBezTo>
                  <a:cubicBezTo>
                    <a:pt x="16220" y="12356"/>
                    <a:pt x="16208" y="12343"/>
                    <a:pt x="16196" y="12249"/>
                  </a:cubicBezTo>
                  <a:cubicBezTo>
                    <a:pt x="16185" y="12169"/>
                    <a:pt x="16196" y="12109"/>
                    <a:pt x="16234" y="12036"/>
                  </a:cubicBezTo>
                  <a:lnTo>
                    <a:pt x="16287" y="11933"/>
                  </a:lnTo>
                  <a:lnTo>
                    <a:pt x="16234" y="11848"/>
                  </a:lnTo>
                  <a:cubicBezTo>
                    <a:pt x="16177" y="11758"/>
                    <a:pt x="16127" y="11778"/>
                    <a:pt x="16148" y="11882"/>
                  </a:cubicBezTo>
                  <a:cubicBezTo>
                    <a:pt x="16155" y="11918"/>
                    <a:pt x="16151" y="11947"/>
                    <a:pt x="16140" y="11947"/>
                  </a:cubicBezTo>
                  <a:cubicBezTo>
                    <a:pt x="16112" y="11947"/>
                    <a:pt x="16090" y="11822"/>
                    <a:pt x="16105" y="11745"/>
                  </a:cubicBezTo>
                  <a:cubicBezTo>
                    <a:pt x="16112" y="11710"/>
                    <a:pt x="16107" y="11667"/>
                    <a:pt x="16093" y="11651"/>
                  </a:cubicBezTo>
                  <a:cubicBezTo>
                    <a:pt x="16059" y="11609"/>
                    <a:pt x="16061" y="11245"/>
                    <a:pt x="16096" y="11177"/>
                  </a:cubicBezTo>
                  <a:cubicBezTo>
                    <a:pt x="16118" y="11134"/>
                    <a:pt x="16137" y="11119"/>
                    <a:pt x="16155" y="11130"/>
                  </a:cubicBezTo>
                  <a:close/>
                  <a:moveTo>
                    <a:pt x="16383" y="12423"/>
                  </a:moveTo>
                  <a:cubicBezTo>
                    <a:pt x="16419" y="12447"/>
                    <a:pt x="16441" y="12577"/>
                    <a:pt x="16402" y="12652"/>
                  </a:cubicBezTo>
                  <a:cubicBezTo>
                    <a:pt x="16393" y="12671"/>
                    <a:pt x="16385" y="12720"/>
                    <a:pt x="16385" y="12760"/>
                  </a:cubicBezTo>
                  <a:cubicBezTo>
                    <a:pt x="16384" y="12882"/>
                    <a:pt x="16331" y="12875"/>
                    <a:pt x="16289" y="12748"/>
                  </a:cubicBezTo>
                  <a:cubicBezTo>
                    <a:pt x="16265" y="12678"/>
                    <a:pt x="16235" y="12639"/>
                    <a:pt x="16215" y="12654"/>
                  </a:cubicBezTo>
                  <a:cubicBezTo>
                    <a:pt x="16193" y="12671"/>
                    <a:pt x="16185" y="12653"/>
                    <a:pt x="16190" y="12599"/>
                  </a:cubicBezTo>
                  <a:cubicBezTo>
                    <a:pt x="16194" y="12555"/>
                    <a:pt x="16223" y="12512"/>
                    <a:pt x="16256" y="12504"/>
                  </a:cubicBezTo>
                  <a:cubicBezTo>
                    <a:pt x="16288" y="12495"/>
                    <a:pt x="16327" y="12467"/>
                    <a:pt x="16343" y="12442"/>
                  </a:cubicBezTo>
                  <a:cubicBezTo>
                    <a:pt x="16357" y="12420"/>
                    <a:pt x="16370" y="12416"/>
                    <a:pt x="16383" y="12423"/>
                  </a:cubicBezTo>
                  <a:close/>
                  <a:moveTo>
                    <a:pt x="16041" y="12200"/>
                  </a:moveTo>
                  <a:cubicBezTo>
                    <a:pt x="16055" y="12224"/>
                    <a:pt x="15969" y="12451"/>
                    <a:pt x="15946" y="12451"/>
                  </a:cubicBezTo>
                  <a:cubicBezTo>
                    <a:pt x="15934" y="12451"/>
                    <a:pt x="15949" y="12391"/>
                    <a:pt x="15979" y="12319"/>
                  </a:cubicBezTo>
                  <a:cubicBezTo>
                    <a:pt x="16009" y="12247"/>
                    <a:pt x="16037" y="12193"/>
                    <a:pt x="16041" y="12200"/>
                  </a:cubicBezTo>
                  <a:close/>
                  <a:moveTo>
                    <a:pt x="5415" y="11122"/>
                  </a:moveTo>
                  <a:cubicBezTo>
                    <a:pt x="5443" y="11159"/>
                    <a:pt x="5440" y="11168"/>
                    <a:pt x="5398" y="11168"/>
                  </a:cubicBezTo>
                  <a:cubicBezTo>
                    <a:pt x="5370" y="11169"/>
                    <a:pt x="5340" y="11148"/>
                    <a:pt x="5332" y="11122"/>
                  </a:cubicBezTo>
                  <a:cubicBezTo>
                    <a:pt x="5323" y="11093"/>
                    <a:pt x="5332" y="11078"/>
                    <a:pt x="5349" y="11078"/>
                  </a:cubicBezTo>
                  <a:cubicBezTo>
                    <a:pt x="5366" y="11078"/>
                    <a:pt x="5391" y="11093"/>
                    <a:pt x="5415" y="11122"/>
                  </a:cubicBezTo>
                  <a:close/>
                  <a:moveTo>
                    <a:pt x="6018" y="11141"/>
                  </a:moveTo>
                  <a:cubicBezTo>
                    <a:pt x="6026" y="11156"/>
                    <a:pt x="6012" y="11166"/>
                    <a:pt x="5987" y="11164"/>
                  </a:cubicBezTo>
                  <a:cubicBezTo>
                    <a:pt x="5960" y="11162"/>
                    <a:pt x="5955" y="11151"/>
                    <a:pt x="5973" y="11137"/>
                  </a:cubicBezTo>
                  <a:cubicBezTo>
                    <a:pt x="5990" y="11124"/>
                    <a:pt x="6010" y="11126"/>
                    <a:pt x="6018" y="11141"/>
                  </a:cubicBezTo>
                  <a:close/>
                  <a:moveTo>
                    <a:pt x="5692" y="10942"/>
                  </a:moveTo>
                  <a:cubicBezTo>
                    <a:pt x="5729" y="10944"/>
                    <a:pt x="5776" y="10966"/>
                    <a:pt x="5811" y="11004"/>
                  </a:cubicBezTo>
                  <a:lnTo>
                    <a:pt x="5866" y="11064"/>
                  </a:lnTo>
                  <a:lnTo>
                    <a:pt x="5789" y="11115"/>
                  </a:lnTo>
                  <a:cubicBezTo>
                    <a:pt x="5747" y="11144"/>
                    <a:pt x="5706" y="11165"/>
                    <a:pt x="5698" y="11161"/>
                  </a:cubicBezTo>
                  <a:cubicBezTo>
                    <a:pt x="5691" y="11157"/>
                    <a:pt x="5648" y="11143"/>
                    <a:pt x="5602" y="11131"/>
                  </a:cubicBezTo>
                  <a:cubicBezTo>
                    <a:pt x="5526" y="11110"/>
                    <a:pt x="5524" y="11108"/>
                    <a:pt x="5579" y="11078"/>
                  </a:cubicBezTo>
                  <a:cubicBezTo>
                    <a:pt x="5611" y="11061"/>
                    <a:pt x="5635" y="11021"/>
                    <a:pt x="5632" y="10992"/>
                  </a:cubicBezTo>
                  <a:cubicBezTo>
                    <a:pt x="5628" y="10956"/>
                    <a:pt x="5655" y="10940"/>
                    <a:pt x="5692" y="10942"/>
                  </a:cubicBezTo>
                  <a:close/>
                  <a:moveTo>
                    <a:pt x="1120" y="10939"/>
                  </a:moveTo>
                  <a:cubicBezTo>
                    <a:pt x="1120" y="10964"/>
                    <a:pt x="1110" y="10985"/>
                    <a:pt x="1097" y="10985"/>
                  </a:cubicBezTo>
                  <a:cubicBezTo>
                    <a:pt x="1084" y="10985"/>
                    <a:pt x="1073" y="10964"/>
                    <a:pt x="1073" y="10939"/>
                  </a:cubicBezTo>
                  <a:cubicBezTo>
                    <a:pt x="1073" y="10914"/>
                    <a:pt x="1084" y="10893"/>
                    <a:pt x="1097" y="10893"/>
                  </a:cubicBezTo>
                  <a:cubicBezTo>
                    <a:pt x="1110" y="10893"/>
                    <a:pt x="1120" y="10914"/>
                    <a:pt x="1120" y="10939"/>
                  </a:cubicBezTo>
                  <a:close/>
                  <a:moveTo>
                    <a:pt x="5261" y="10524"/>
                  </a:moveTo>
                  <a:cubicBezTo>
                    <a:pt x="5269" y="10548"/>
                    <a:pt x="5333" y="10625"/>
                    <a:pt x="5404" y="10695"/>
                  </a:cubicBezTo>
                  <a:cubicBezTo>
                    <a:pt x="5474" y="10764"/>
                    <a:pt x="5532" y="10838"/>
                    <a:pt x="5532" y="10858"/>
                  </a:cubicBezTo>
                  <a:cubicBezTo>
                    <a:pt x="5532" y="10878"/>
                    <a:pt x="5495" y="10893"/>
                    <a:pt x="5451" y="10893"/>
                  </a:cubicBezTo>
                  <a:cubicBezTo>
                    <a:pt x="5395" y="10893"/>
                    <a:pt x="5362" y="10867"/>
                    <a:pt x="5346" y="10808"/>
                  </a:cubicBezTo>
                  <a:cubicBezTo>
                    <a:pt x="5317" y="10704"/>
                    <a:pt x="5140" y="10514"/>
                    <a:pt x="5123" y="10569"/>
                  </a:cubicBezTo>
                  <a:cubicBezTo>
                    <a:pt x="5116" y="10590"/>
                    <a:pt x="5084" y="10607"/>
                    <a:pt x="5051" y="10607"/>
                  </a:cubicBezTo>
                  <a:cubicBezTo>
                    <a:pt x="5003" y="10607"/>
                    <a:pt x="4996" y="10595"/>
                    <a:pt x="5018" y="10544"/>
                  </a:cubicBezTo>
                  <a:cubicBezTo>
                    <a:pt x="5033" y="10509"/>
                    <a:pt x="5089" y="10487"/>
                    <a:pt x="5143" y="10483"/>
                  </a:cubicBezTo>
                  <a:cubicBezTo>
                    <a:pt x="5198" y="10478"/>
                    <a:pt x="5251" y="10491"/>
                    <a:pt x="5261" y="10524"/>
                  </a:cubicBezTo>
                  <a:close/>
                  <a:moveTo>
                    <a:pt x="17359" y="5993"/>
                  </a:moveTo>
                  <a:cubicBezTo>
                    <a:pt x="17359" y="6018"/>
                    <a:pt x="17348" y="6039"/>
                    <a:pt x="17335" y="6039"/>
                  </a:cubicBezTo>
                  <a:cubicBezTo>
                    <a:pt x="17322" y="6039"/>
                    <a:pt x="17312" y="6018"/>
                    <a:pt x="17312" y="5993"/>
                  </a:cubicBezTo>
                  <a:cubicBezTo>
                    <a:pt x="17312" y="5968"/>
                    <a:pt x="17322" y="5947"/>
                    <a:pt x="17335" y="5947"/>
                  </a:cubicBezTo>
                  <a:cubicBezTo>
                    <a:pt x="17348" y="5947"/>
                    <a:pt x="17359" y="5968"/>
                    <a:pt x="17359" y="5993"/>
                  </a:cubicBezTo>
                  <a:close/>
                  <a:moveTo>
                    <a:pt x="19793" y="4867"/>
                  </a:moveTo>
                  <a:cubicBezTo>
                    <a:pt x="19800" y="4882"/>
                    <a:pt x="19786" y="4892"/>
                    <a:pt x="19762" y="4890"/>
                  </a:cubicBezTo>
                  <a:cubicBezTo>
                    <a:pt x="19734" y="4887"/>
                    <a:pt x="19729" y="4877"/>
                    <a:pt x="19748" y="4862"/>
                  </a:cubicBezTo>
                  <a:cubicBezTo>
                    <a:pt x="19765" y="4849"/>
                    <a:pt x="19785" y="4851"/>
                    <a:pt x="19793" y="4867"/>
                  </a:cubicBezTo>
                  <a:close/>
                  <a:moveTo>
                    <a:pt x="557" y="4802"/>
                  </a:moveTo>
                  <a:cubicBezTo>
                    <a:pt x="557" y="4827"/>
                    <a:pt x="541" y="4848"/>
                    <a:pt x="521" y="4848"/>
                  </a:cubicBezTo>
                  <a:cubicBezTo>
                    <a:pt x="500" y="4848"/>
                    <a:pt x="491" y="4827"/>
                    <a:pt x="499" y="4802"/>
                  </a:cubicBezTo>
                  <a:cubicBezTo>
                    <a:pt x="507" y="4777"/>
                    <a:pt x="523" y="4756"/>
                    <a:pt x="535" y="4756"/>
                  </a:cubicBezTo>
                  <a:cubicBezTo>
                    <a:pt x="547" y="4756"/>
                    <a:pt x="557" y="4777"/>
                    <a:pt x="557" y="4802"/>
                  </a:cubicBezTo>
                  <a:close/>
                  <a:moveTo>
                    <a:pt x="19940" y="4367"/>
                  </a:moveTo>
                  <a:cubicBezTo>
                    <a:pt x="19971" y="4441"/>
                    <a:pt x="19940" y="4463"/>
                    <a:pt x="19903" y="4394"/>
                  </a:cubicBezTo>
                  <a:cubicBezTo>
                    <a:pt x="19891" y="4372"/>
                    <a:pt x="19860" y="4344"/>
                    <a:pt x="19834" y="4331"/>
                  </a:cubicBezTo>
                  <a:cubicBezTo>
                    <a:pt x="19797" y="4314"/>
                    <a:pt x="19800" y="4308"/>
                    <a:pt x="19849" y="4304"/>
                  </a:cubicBezTo>
                  <a:cubicBezTo>
                    <a:pt x="19883" y="4301"/>
                    <a:pt x="19924" y="4329"/>
                    <a:pt x="19940" y="4367"/>
                  </a:cubicBezTo>
                  <a:close/>
                  <a:moveTo>
                    <a:pt x="358" y="4210"/>
                  </a:moveTo>
                  <a:cubicBezTo>
                    <a:pt x="379" y="4274"/>
                    <a:pt x="361" y="4309"/>
                    <a:pt x="333" y="4257"/>
                  </a:cubicBezTo>
                  <a:cubicBezTo>
                    <a:pt x="321" y="4235"/>
                    <a:pt x="290" y="4206"/>
                    <a:pt x="264" y="4194"/>
                  </a:cubicBezTo>
                  <a:cubicBezTo>
                    <a:pt x="228" y="4177"/>
                    <a:pt x="231" y="4171"/>
                    <a:pt x="280" y="4167"/>
                  </a:cubicBezTo>
                  <a:cubicBezTo>
                    <a:pt x="315" y="4164"/>
                    <a:pt x="350" y="4183"/>
                    <a:pt x="358" y="4210"/>
                  </a:cubicBezTo>
                  <a:close/>
                  <a:moveTo>
                    <a:pt x="8428" y="3806"/>
                  </a:moveTo>
                  <a:cubicBezTo>
                    <a:pt x="8442" y="3906"/>
                    <a:pt x="8444" y="3906"/>
                    <a:pt x="8476" y="3823"/>
                  </a:cubicBezTo>
                  <a:cubicBezTo>
                    <a:pt x="8500" y="3763"/>
                    <a:pt x="8528" y="3745"/>
                    <a:pt x="8574" y="3762"/>
                  </a:cubicBezTo>
                  <a:cubicBezTo>
                    <a:pt x="8609" y="3775"/>
                    <a:pt x="8657" y="3762"/>
                    <a:pt x="8679" y="3735"/>
                  </a:cubicBezTo>
                  <a:cubicBezTo>
                    <a:pt x="8713" y="3693"/>
                    <a:pt x="8732" y="3709"/>
                    <a:pt x="8783" y="3818"/>
                  </a:cubicBezTo>
                  <a:lnTo>
                    <a:pt x="8846" y="3949"/>
                  </a:lnTo>
                  <a:lnTo>
                    <a:pt x="8779" y="4055"/>
                  </a:lnTo>
                  <a:cubicBezTo>
                    <a:pt x="8742" y="4113"/>
                    <a:pt x="8694" y="4161"/>
                    <a:pt x="8672" y="4161"/>
                  </a:cubicBezTo>
                  <a:cubicBezTo>
                    <a:pt x="8650" y="4161"/>
                    <a:pt x="8626" y="4182"/>
                    <a:pt x="8618" y="4207"/>
                  </a:cubicBezTo>
                  <a:cubicBezTo>
                    <a:pt x="8600" y="4263"/>
                    <a:pt x="8546" y="4258"/>
                    <a:pt x="8453" y="4190"/>
                  </a:cubicBezTo>
                  <a:cubicBezTo>
                    <a:pt x="8415" y="4161"/>
                    <a:pt x="8383" y="4107"/>
                    <a:pt x="8383" y="4069"/>
                  </a:cubicBezTo>
                  <a:cubicBezTo>
                    <a:pt x="8383" y="4031"/>
                    <a:pt x="8366" y="4007"/>
                    <a:pt x="8344" y="4014"/>
                  </a:cubicBezTo>
                  <a:cubicBezTo>
                    <a:pt x="8316" y="4023"/>
                    <a:pt x="8307" y="3997"/>
                    <a:pt x="8311" y="3918"/>
                  </a:cubicBezTo>
                  <a:cubicBezTo>
                    <a:pt x="8317" y="3805"/>
                    <a:pt x="8340" y="3730"/>
                    <a:pt x="8364" y="3707"/>
                  </a:cubicBezTo>
                  <a:cubicBezTo>
                    <a:pt x="8388" y="3684"/>
                    <a:pt x="8414" y="3713"/>
                    <a:pt x="8428" y="3806"/>
                  </a:cubicBezTo>
                  <a:close/>
                  <a:moveTo>
                    <a:pt x="152" y="3567"/>
                  </a:moveTo>
                  <a:cubicBezTo>
                    <a:pt x="237" y="3570"/>
                    <a:pt x="349" y="3841"/>
                    <a:pt x="265" y="3841"/>
                  </a:cubicBezTo>
                  <a:cubicBezTo>
                    <a:pt x="247" y="3841"/>
                    <a:pt x="216" y="3884"/>
                    <a:pt x="197" y="3936"/>
                  </a:cubicBezTo>
                  <a:cubicBezTo>
                    <a:pt x="170" y="4012"/>
                    <a:pt x="148" y="4026"/>
                    <a:pt x="92" y="4002"/>
                  </a:cubicBezTo>
                  <a:cubicBezTo>
                    <a:pt x="50" y="3984"/>
                    <a:pt x="17" y="3936"/>
                    <a:pt x="10" y="3882"/>
                  </a:cubicBezTo>
                  <a:cubicBezTo>
                    <a:pt x="8" y="3868"/>
                    <a:pt x="5" y="3856"/>
                    <a:pt x="0" y="3846"/>
                  </a:cubicBezTo>
                  <a:lnTo>
                    <a:pt x="0" y="3410"/>
                  </a:lnTo>
                  <a:cubicBezTo>
                    <a:pt x="73" y="3504"/>
                    <a:pt x="131" y="3566"/>
                    <a:pt x="152" y="3567"/>
                  </a:cubicBezTo>
                  <a:close/>
                  <a:moveTo>
                    <a:pt x="19401" y="2804"/>
                  </a:moveTo>
                  <a:cubicBezTo>
                    <a:pt x="19416" y="2807"/>
                    <a:pt x="19432" y="2816"/>
                    <a:pt x="19449" y="2829"/>
                  </a:cubicBezTo>
                  <a:cubicBezTo>
                    <a:pt x="19486" y="2858"/>
                    <a:pt x="19493" y="2874"/>
                    <a:pt x="19467" y="2876"/>
                  </a:cubicBezTo>
                  <a:cubicBezTo>
                    <a:pt x="19445" y="2877"/>
                    <a:pt x="19412" y="2890"/>
                    <a:pt x="19393" y="2904"/>
                  </a:cubicBezTo>
                  <a:cubicBezTo>
                    <a:pt x="19374" y="2919"/>
                    <a:pt x="19351" y="2909"/>
                    <a:pt x="19342" y="2882"/>
                  </a:cubicBezTo>
                  <a:cubicBezTo>
                    <a:pt x="19325" y="2827"/>
                    <a:pt x="19356" y="2795"/>
                    <a:pt x="19401" y="2804"/>
                  </a:cubicBezTo>
                  <a:close/>
                  <a:moveTo>
                    <a:pt x="17222" y="2175"/>
                  </a:moveTo>
                  <a:cubicBezTo>
                    <a:pt x="17239" y="2195"/>
                    <a:pt x="17264" y="2214"/>
                    <a:pt x="17277" y="2218"/>
                  </a:cubicBezTo>
                  <a:cubicBezTo>
                    <a:pt x="17289" y="2221"/>
                    <a:pt x="17313" y="2227"/>
                    <a:pt x="17329" y="2230"/>
                  </a:cubicBezTo>
                  <a:cubicBezTo>
                    <a:pt x="17345" y="2234"/>
                    <a:pt x="17359" y="2268"/>
                    <a:pt x="17359" y="2306"/>
                  </a:cubicBezTo>
                  <a:cubicBezTo>
                    <a:pt x="17359" y="2378"/>
                    <a:pt x="17332" y="2386"/>
                    <a:pt x="17253" y="2336"/>
                  </a:cubicBezTo>
                  <a:cubicBezTo>
                    <a:pt x="17227" y="2320"/>
                    <a:pt x="17203" y="2268"/>
                    <a:pt x="17199" y="2222"/>
                  </a:cubicBezTo>
                  <a:cubicBezTo>
                    <a:pt x="17196" y="2192"/>
                    <a:pt x="17197" y="2174"/>
                    <a:pt x="17200" y="2166"/>
                  </a:cubicBezTo>
                  <a:cubicBezTo>
                    <a:pt x="17204" y="2158"/>
                    <a:pt x="17211" y="2161"/>
                    <a:pt x="17222" y="2175"/>
                  </a:cubicBezTo>
                  <a:close/>
                  <a:moveTo>
                    <a:pt x="17194" y="1954"/>
                  </a:moveTo>
                  <a:cubicBezTo>
                    <a:pt x="17192" y="2012"/>
                    <a:pt x="17131" y="2146"/>
                    <a:pt x="17106" y="2146"/>
                  </a:cubicBezTo>
                  <a:cubicBezTo>
                    <a:pt x="17092" y="2146"/>
                    <a:pt x="17074" y="2105"/>
                    <a:pt x="17065" y="2054"/>
                  </a:cubicBezTo>
                  <a:cubicBezTo>
                    <a:pt x="17048" y="1950"/>
                    <a:pt x="17070" y="1780"/>
                    <a:pt x="17101" y="1780"/>
                  </a:cubicBezTo>
                  <a:cubicBezTo>
                    <a:pt x="17125" y="1780"/>
                    <a:pt x="17195" y="1910"/>
                    <a:pt x="17194" y="1954"/>
                  </a:cubicBezTo>
                  <a:close/>
                  <a:moveTo>
                    <a:pt x="3620" y="1273"/>
                  </a:moveTo>
                  <a:cubicBezTo>
                    <a:pt x="3586" y="1402"/>
                    <a:pt x="3586" y="1423"/>
                    <a:pt x="3622" y="1528"/>
                  </a:cubicBezTo>
                  <a:cubicBezTo>
                    <a:pt x="3643" y="1591"/>
                    <a:pt x="3680" y="1645"/>
                    <a:pt x="3705" y="1648"/>
                  </a:cubicBezTo>
                  <a:cubicBezTo>
                    <a:pt x="3729" y="1651"/>
                    <a:pt x="3762" y="1656"/>
                    <a:pt x="3778" y="1659"/>
                  </a:cubicBezTo>
                  <a:cubicBezTo>
                    <a:pt x="3794" y="1663"/>
                    <a:pt x="3811" y="1719"/>
                    <a:pt x="3815" y="1785"/>
                  </a:cubicBezTo>
                  <a:cubicBezTo>
                    <a:pt x="3821" y="1899"/>
                    <a:pt x="3815" y="1908"/>
                    <a:pt x="3691" y="1938"/>
                  </a:cubicBezTo>
                  <a:cubicBezTo>
                    <a:pt x="3619" y="1956"/>
                    <a:pt x="3531" y="1999"/>
                    <a:pt x="3496" y="2034"/>
                  </a:cubicBezTo>
                  <a:cubicBezTo>
                    <a:pt x="3412" y="2119"/>
                    <a:pt x="3405" y="2117"/>
                    <a:pt x="3390" y="2009"/>
                  </a:cubicBezTo>
                  <a:cubicBezTo>
                    <a:pt x="3381" y="1943"/>
                    <a:pt x="3358" y="1917"/>
                    <a:pt x="3308" y="1917"/>
                  </a:cubicBezTo>
                  <a:cubicBezTo>
                    <a:pt x="3255" y="1917"/>
                    <a:pt x="3235" y="1892"/>
                    <a:pt x="3224" y="1815"/>
                  </a:cubicBezTo>
                  <a:cubicBezTo>
                    <a:pt x="3213" y="1734"/>
                    <a:pt x="3205" y="1725"/>
                    <a:pt x="3182" y="1770"/>
                  </a:cubicBezTo>
                  <a:cubicBezTo>
                    <a:pt x="3141" y="1850"/>
                    <a:pt x="3104" y="1839"/>
                    <a:pt x="3138" y="1757"/>
                  </a:cubicBezTo>
                  <a:cubicBezTo>
                    <a:pt x="3154" y="1719"/>
                    <a:pt x="3160" y="1653"/>
                    <a:pt x="3152" y="1609"/>
                  </a:cubicBezTo>
                  <a:cubicBezTo>
                    <a:pt x="3137" y="1535"/>
                    <a:pt x="3132" y="1536"/>
                    <a:pt x="3096" y="1625"/>
                  </a:cubicBezTo>
                  <a:cubicBezTo>
                    <a:pt x="3047" y="1746"/>
                    <a:pt x="2890" y="1802"/>
                    <a:pt x="2871" y="1707"/>
                  </a:cubicBezTo>
                  <a:cubicBezTo>
                    <a:pt x="2852" y="1613"/>
                    <a:pt x="3029" y="1405"/>
                    <a:pt x="3185" y="1334"/>
                  </a:cubicBezTo>
                  <a:cubicBezTo>
                    <a:pt x="3314" y="1276"/>
                    <a:pt x="3330" y="1267"/>
                    <a:pt x="3397" y="1217"/>
                  </a:cubicBezTo>
                  <a:cubicBezTo>
                    <a:pt x="3416" y="1203"/>
                    <a:pt x="3483" y="1178"/>
                    <a:pt x="3545" y="1161"/>
                  </a:cubicBezTo>
                  <a:lnTo>
                    <a:pt x="3658" y="1131"/>
                  </a:lnTo>
                  <a:close/>
                  <a:moveTo>
                    <a:pt x="17424" y="1926"/>
                  </a:moveTo>
                  <a:cubicBezTo>
                    <a:pt x="17409" y="2010"/>
                    <a:pt x="17359" y="2025"/>
                    <a:pt x="17359" y="1944"/>
                  </a:cubicBezTo>
                  <a:cubicBezTo>
                    <a:pt x="17359" y="1904"/>
                    <a:pt x="17376" y="1871"/>
                    <a:pt x="17396" y="1871"/>
                  </a:cubicBezTo>
                  <a:cubicBezTo>
                    <a:pt x="17417" y="1871"/>
                    <a:pt x="17429" y="1896"/>
                    <a:pt x="17424" y="1926"/>
                  </a:cubicBezTo>
                  <a:close/>
                  <a:moveTo>
                    <a:pt x="17746" y="1940"/>
                  </a:moveTo>
                  <a:cubicBezTo>
                    <a:pt x="17746" y="2000"/>
                    <a:pt x="17665" y="2015"/>
                    <a:pt x="17605" y="1966"/>
                  </a:cubicBezTo>
                  <a:cubicBezTo>
                    <a:pt x="17563" y="1931"/>
                    <a:pt x="17563" y="1923"/>
                    <a:pt x="17598" y="1895"/>
                  </a:cubicBezTo>
                  <a:cubicBezTo>
                    <a:pt x="17611" y="1885"/>
                    <a:pt x="17626" y="1879"/>
                    <a:pt x="17642" y="1877"/>
                  </a:cubicBezTo>
                  <a:cubicBezTo>
                    <a:pt x="17692" y="1870"/>
                    <a:pt x="17746" y="1897"/>
                    <a:pt x="17746" y="1940"/>
                  </a:cubicBezTo>
                  <a:close/>
                  <a:moveTo>
                    <a:pt x="10724" y="802"/>
                  </a:moveTo>
                  <a:cubicBezTo>
                    <a:pt x="10737" y="818"/>
                    <a:pt x="10807" y="833"/>
                    <a:pt x="10879" y="836"/>
                  </a:cubicBezTo>
                  <a:cubicBezTo>
                    <a:pt x="10952" y="840"/>
                    <a:pt x="11031" y="865"/>
                    <a:pt x="11055" y="892"/>
                  </a:cubicBezTo>
                  <a:cubicBezTo>
                    <a:pt x="11096" y="938"/>
                    <a:pt x="11093" y="949"/>
                    <a:pt x="11024" y="1045"/>
                  </a:cubicBezTo>
                  <a:cubicBezTo>
                    <a:pt x="10957" y="1137"/>
                    <a:pt x="10931" y="1146"/>
                    <a:pt x="10800" y="1120"/>
                  </a:cubicBezTo>
                  <a:cubicBezTo>
                    <a:pt x="10717" y="1103"/>
                    <a:pt x="10645" y="1109"/>
                    <a:pt x="10638" y="1133"/>
                  </a:cubicBezTo>
                  <a:cubicBezTo>
                    <a:pt x="10631" y="1156"/>
                    <a:pt x="10687" y="1255"/>
                    <a:pt x="10764" y="1352"/>
                  </a:cubicBezTo>
                  <a:cubicBezTo>
                    <a:pt x="10887" y="1507"/>
                    <a:pt x="10898" y="1531"/>
                    <a:pt x="10852" y="1553"/>
                  </a:cubicBezTo>
                  <a:cubicBezTo>
                    <a:pt x="10784" y="1587"/>
                    <a:pt x="10718" y="1555"/>
                    <a:pt x="10718" y="1486"/>
                  </a:cubicBezTo>
                  <a:cubicBezTo>
                    <a:pt x="10718" y="1456"/>
                    <a:pt x="10705" y="1408"/>
                    <a:pt x="10691" y="1379"/>
                  </a:cubicBezTo>
                  <a:cubicBezTo>
                    <a:pt x="10671" y="1340"/>
                    <a:pt x="10640" y="1380"/>
                    <a:pt x="10568" y="1536"/>
                  </a:cubicBezTo>
                  <a:lnTo>
                    <a:pt x="10471" y="1745"/>
                  </a:lnTo>
                  <a:lnTo>
                    <a:pt x="10394" y="1606"/>
                  </a:lnTo>
                  <a:cubicBezTo>
                    <a:pt x="10353" y="1530"/>
                    <a:pt x="10319" y="1436"/>
                    <a:pt x="10319" y="1397"/>
                  </a:cubicBezTo>
                  <a:cubicBezTo>
                    <a:pt x="10319" y="1359"/>
                    <a:pt x="10297" y="1298"/>
                    <a:pt x="10271" y="1261"/>
                  </a:cubicBezTo>
                  <a:cubicBezTo>
                    <a:pt x="10233" y="1211"/>
                    <a:pt x="10227" y="1167"/>
                    <a:pt x="10239" y="1070"/>
                  </a:cubicBezTo>
                  <a:cubicBezTo>
                    <a:pt x="10254" y="954"/>
                    <a:pt x="10262" y="946"/>
                    <a:pt x="10345" y="968"/>
                  </a:cubicBezTo>
                  <a:cubicBezTo>
                    <a:pt x="10395" y="981"/>
                    <a:pt x="10443" y="972"/>
                    <a:pt x="10450" y="948"/>
                  </a:cubicBezTo>
                  <a:cubicBezTo>
                    <a:pt x="10458" y="924"/>
                    <a:pt x="10482" y="910"/>
                    <a:pt x="10503" y="917"/>
                  </a:cubicBezTo>
                  <a:cubicBezTo>
                    <a:pt x="10524" y="923"/>
                    <a:pt x="10578" y="894"/>
                    <a:pt x="10621" y="851"/>
                  </a:cubicBezTo>
                  <a:cubicBezTo>
                    <a:pt x="10665" y="808"/>
                    <a:pt x="10711" y="787"/>
                    <a:pt x="10724" y="802"/>
                  </a:cubicBezTo>
                  <a:close/>
                  <a:moveTo>
                    <a:pt x="15192" y="1091"/>
                  </a:moveTo>
                  <a:cubicBezTo>
                    <a:pt x="15311" y="1199"/>
                    <a:pt x="15296" y="1233"/>
                    <a:pt x="15101" y="1297"/>
                  </a:cubicBezTo>
                  <a:lnTo>
                    <a:pt x="15013" y="1326"/>
                  </a:lnTo>
                  <a:lnTo>
                    <a:pt x="15064" y="1174"/>
                  </a:lnTo>
                  <a:cubicBezTo>
                    <a:pt x="15090" y="1099"/>
                    <a:pt x="15103" y="1061"/>
                    <a:pt x="15119" y="1051"/>
                  </a:cubicBezTo>
                  <a:cubicBezTo>
                    <a:pt x="15135" y="1041"/>
                    <a:pt x="15155" y="1057"/>
                    <a:pt x="15192" y="1091"/>
                  </a:cubicBezTo>
                  <a:close/>
                  <a:moveTo>
                    <a:pt x="15025" y="1091"/>
                  </a:moveTo>
                  <a:cubicBezTo>
                    <a:pt x="15007" y="1148"/>
                    <a:pt x="14884" y="1145"/>
                    <a:pt x="14713" y="1084"/>
                  </a:cubicBezTo>
                  <a:cubicBezTo>
                    <a:pt x="14582" y="1037"/>
                    <a:pt x="14548" y="940"/>
                    <a:pt x="14643" y="884"/>
                  </a:cubicBezTo>
                  <a:cubicBezTo>
                    <a:pt x="14672" y="866"/>
                    <a:pt x="14714" y="814"/>
                    <a:pt x="14737" y="766"/>
                  </a:cubicBezTo>
                  <a:cubicBezTo>
                    <a:pt x="14760" y="719"/>
                    <a:pt x="14792" y="681"/>
                    <a:pt x="14808" y="682"/>
                  </a:cubicBezTo>
                  <a:cubicBezTo>
                    <a:pt x="14853" y="685"/>
                    <a:pt x="15041" y="1039"/>
                    <a:pt x="15025" y="1091"/>
                  </a:cubicBezTo>
                  <a:close/>
                  <a:moveTo>
                    <a:pt x="12117" y="729"/>
                  </a:moveTo>
                  <a:cubicBezTo>
                    <a:pt x="12170" y="732"/>
                    <a:pt x="12219" y="746"/>
                    <a:pt x="12243" y="772"/>
                  </a:cubicBezTo>
                  <a:cubicBezTo>
                    <a:pt x="12273" y="803"/>
                    <a:pt x="12292" y="803"/>
                    <a:pt x="12302" y="772"/>
                  </a:cubicBezTo>
                  <a:cubicBezTo>
                    <a:pt x="12325" y="700"/>
                    <a:pt x="12408" y="806"/>
                    <a:pt x="12392" y="887"/>
                  </a:cubicBezTo>
                  <a:cubicBezTo>
                    <a:pt x="12377" y="965"/>
                    <a:pt x="12362" y="971"/>
                    <a:pt x="12314" y="911"/>
                  </a:cubicBezTo>
                  <a:cubicBezTo>
                    <a:pt x="12294" y="887"/>
                    <a:pt x="12257" y="878"/>
                    <a:pt x="12230" y="891"/>
                  </a:cubicBezTo>
                  <a:cubicBezTo>
                    <a:pt x="12202" y="904"/>
                    <a:pt x="12169" y="887"/>
                    <a:pt x="12153" y="849"/>
                  </a:cubicBezTo>
                  <a:cubicBezTo>
                    <a:pt x="12132" y="801"/>
                    <a:pt x="12103" y="791"/>
                    <a:pt x="12045" y="816"/>
                  </a:cubicBezTo>
                  <a:cubicBezTo>
                    <a:pt x="11953" y="857"/>
                    <a:pt x="11879" y="801"/>
                    <a:pt x="11965" y="756"/>
                  </a:cubicBezTo>
                  <a:cubicBezTo>
                    <a:pt x="12007" y="734"/>
                    <a:pt x="12064" y="726"/>
                    <a:pt x="12117" y="729"/>
                  </a:cubicBezTo>
                  <a:close/>
                  <a:moveTo>
                    <a:pt x="12772" y="301"/>
                  </a:moveTo>
                  <a:cubicBezTo>
                    <a:pt x="12780" y="304"/>
                    <a:pt x="12776" y="329"/>
                    <a:pt x="12769" y="377"/>
                  </a:cubicBezTo>
                  <a:cubicBezTo>
                    <a:pt x="12761" y="431"/>
                    <a:pt x="12752" y="495"/>
                    <a:pt x="12751" y="520"/>
                  </a:cubicBezTo>
                  <a:cubicBezTo>
                    <a:pt x="12749" y="545"/>
                    <a:pt x="12734" y="587"/>
                    <a:pt x="12717" y="613"/>
                  </a:cubicBezTo>
                  <a:cubicBezTo>
                    <a:pt x="12692" y="651"/>
                    <a:pt x="12695" y="677"/>
                    <a:pt x="12734" y="746"/>
                  </a:cubicBezTo>
                  <a:cubicBezTo>
                    <a:pt x="12780" y="826"/>
                    <a:pt x="12786" y="827"/>
                    <a:pt x="12826" y="756"/>
                  </a:cubicBezTo>
                  <a:cubicBezTo>
                    <a:pt x="12850" y="715"/>
                    <a:pt x="12884" y="680"/>
                    <a:pt x="12904" y="680"/>
                  </a:cubicBezTo>
                  <a:cubicBezTo>
                    <a:pt x="12974" y="680"/>
                    <a:pt x="12969" y="743"/>
                    <a:pt x="12890" y="848"/>
                  </a:cubicBezTo>
                  <a:cubicBezTo>
                    <a:pt x="12798" y="970"/>
                    <a:pt x="12791" y="974"/>
                    <a:pt x="12770" y="908"/>
                  </a:cubicBezTo>
                  <a:cubicBezTo>
                    <a:pt x="12762" y="882"/>
                    <a:pt x="12735" y="873"/>
                    <a:pt x="12710" y="888"/>
                  </a:cubicBezTo>
                  <a:cubicBezTo>
                    <a:pt x="12663" y="917"/>
                    <a:pt x="12648" y="845"/>
                    <a:pt x="12690" y="793"/>
                  </a:cubicBezTo>
                  <a:cubicBezTo>
                    <a:pt x="12707" y="773"/>
                    <a:pt x="12706" y="744"/>
                    <a:pt x="12688" y="700"/>
                  </a:cubicBezTo>
                  <a:cubicBezTo>
                    <a:pt x="12673" y="665"/>
                    <a:pt x="12653" y="644"/>
                    <a:pt x="12644" y="655"/>
                  </a:cubicBezTo>
                  <a:cubicBezTo>
                    <a:pt x="12635" y="665"/>
                    <a:pt x="12615" y="658"/>
                    <a:pt x="12598" y="637"/>
                  </a:cubicBezTo>
                  <a:cubicBezTo>
                    <a:pt x="12554" y="584"/>
                    <a:pt x="12605" y="447"/>
                    <a:pt x="12704" y="354"/>
                  </a:cubicBezTo>
                  <a:cubicBezTo>
                    <a:pt x="12744" y="317"/>
                    <a:pt x="12764" y="298"/>
                    <a:pt x="12772" y="301"/>
                  </a:cubicBezTo>
                  <a:close/>
                  <a:moveTo>
                    <a:pt x="12513" y="818"/>
                  </a:moveTo>
                  <a:cubicBezTo>
                    <a:pt x="12505" y="843"/>
                    <a:pt x="12481" y="864"/>
                    <a:pt x="12459" y="864"/>
                  </a:cubicBezTo>
                  <a:cubicBezTo>
                    <a:pt x="12425" y="863"/>
                    <a:pt x="12424" y="856"/>
                    <a:pt x="12454" y="818"/>
                  </a:cubicBezTo>
                  <a:cubicBezTo>
                    <a:pt x="12477" y="789"/>
                    <a:pt x="12497" y="775"/>
                    <a:pt x="12508" y="775"/>
                  </a:cubicBezTo>
                  <a:cubicBezTo>
                    <a:pt x="12519" y="775"/>
                    <a:pt x="12522" y="789"/>
                    <a:pt x="12513" y="818"/>
                  </a:cubicBezTo>
                  <a:close/>
                  <a:moveTo>
                    <a:pt x="13156" y="639"/>
                  </a:moveTo>
                  <a:cubicBezTo>
                    <a:pt x="13157" y="646"/>
                    <a:pt x="13146" y="663"/>
                    <a:pt x="13123" y="698"/>
                  </a:cubicBezTo>
                  <a:cubicBezTo>
                    <a:pt x="13066" y="784"/>
                    <a:pt x="13034" y="792"/>
                    <a:pt x="13047" y="715"/>
                  </a:cubicBezTo>
                  <a:cubicBezTo>
                    <a:pt x="13052" y="683"/>
                    <a:pt x="13082" y="650"/>
                    <a:pt x="13114" y="642"/>
                  </a:cubicBezTo>
                  <a:cubicBezTo>
                    <a:pt x="13141" y="634"/>
                    <a:pt x="13155" y="632"/>
                    <a:pt x="13156" y="639"/>
                  </a:cubicBezTo>
                  <a:close/>
                  <a:moveTo>
                    <a:pt x="14583" y="653"/>
                  </a:moveTo>
                  <a:cubicBezTo>
                    <a:pt x="14591" y="668"/>
                    <a:pt x="14577" y="678"/>
                    <a:pt x="14552" y="676"/>
                  </a:cubicBezTo>
                  <a:cubicBezTo>
                    <a:pt x="14525" y="674"/>
                    <a:pt x="14520" y="664"/>
                    <a:pt x="14538" y="649"/>
                  </a:cubicBezTo>
                  <a:cubicBezTo>
                    <a:pt x="14555" y="636"/>
                    <a:pt x="14575" y="638"/>
                    <a:pt x="14583" y="653"/>
                  </a:cubicBezTo>
                  <a:close/>
                </a:path>
              </a:pathLst>
            </a:custGeom>
            <a:ln w="12700" cap="flat">
              <a:noFill/>
              <a:miter lim="400000"/>
            </a:ln>
            <a:effectLst/>
          </p:spPr>
        </p:pic>
        <p:grpSp>
          <p:nvGrpSpPr>
            <p:cNvPr id="247" name="Group"/>
            <p:cNvGrpSpPr/>
            <p:nvPr/>
          </p:nvGrpSpPr>
          <p:grpSpPr>
            <a:xfrm>
              <a:off x="3005783" y="1491449"/>
              <a:ext cx="14530761" cy="6723140"/>
              <a:chOff x="0" y="0"/>
              <a:chExt cx="14530759" cy="6723138"/>
            </a:xfrm>
          </p:grpSpPr>
          <p:pic>
            <p:nvPicPr>
              <p:cNvPr id="227" name="Picture 3" descr="Picture 3"/>
              <p:cNvPicPr>
                <a:picLocks noChangeAspect="0"/>
              </p:cNvPicPr>
              <p:nvPr/>
            </p:nvPicPr>
            <p:blipFill>
              <a:blip r:embed="rId4">
                <a:extLst/>
              </a:blip>
              <a:stretch>
                <a:fillRect/>
              </a:stretch>
            </p:blipFill>
            <p:spPr>
              <a:xfrm>
                <a:off x="5659033" y="782561"/>
                <a:ext cx="549695" cy="843154"/>
              </a:xfrm>
              <a:prstGeom prst="rect">
                <a:avLst/>
              </a:prstGeom>
              <a:ln w="12700" cap="flat">
                <a:noFill/>
                <a:miter lim="400000"/>
              </a:ln>
              <a:effectLst/>
            </p:spPr>
          </p:pic>
          <p:pic>
            <p:nvPicPr>
              <p:cNvPr id="228" name="Picture 6" descr="Picture 6"/>
              <p:cNvPicPr>
                <a:picLocks noChangeAspect="0"/>
              </p:cNvPicPr>
              <p:nvPr/>
            </p:nvPicPr>
            <p:blipFill>
              <a:blip r:embed="rId4">
                <a:extLst/>
              </a:blip>
              <a:stretch>
                <a:fillRect/>
              </a:stretch>
            </p:blipFill>
            <p:spPr>
              <a:xfrm>
                <a:off x="6091446" y="0"/>
                <a:ext cx="549694" cy="843154"/>
              </a:xfrm>
              <a:prstGeom prst="rect">
                <a:avLst/>
              </a:prstGeom>
              <a:ln w="12700" cap="flat">
                <a:noFill/>
                <a:miter lim="400000"/>
              </a:ln>
              <a:effectLst/>
            </p:spPr>
          </p:pic>
          <p:pic>
            <p:nvPicPr>
              <p:cNvPr id="229" name="Picture 8" descr="Picture 8"/>
              <p:cNvPicPr>
                <a:picLocks noChangeAspect="0"/>
              </p:cNvPicPr>
              <p:nvPr/>
            </p:nvPicPr>
            <p:blipFill>
              <a:blip r:embed="rId4">
                <a:extLst/>
              </a:blip>
              <a:stretch>
                <a:fillRect/>
              </a:stretch>
            </p:blipFill>
            <p:spPr>
              <a:xfrm>
                <a:off x="6419121" y="950366"/>
                <a:ext cx="549695" cy="843154"/>
              </a:xfrm>
              <a:prstGeom prst="rect">
                <a:avLst/>
              </a:prstGeom>
              <a:ln w="12700" cap="flat">
                <a:noFill/>
                <a:miter lim="400000"/>
              </a:ln>
              <a:effectLst/>
            </p:spPr>
          </p:pic>
          <p:pic>
            <p:nvPicPr>
              <p:cNvPr id="230" name="Picture 9" descr="Picture 9"/>
              <p:cNvPicPr>
                <a:picLocks noChangeAspect="0"/>
              </p:cNvPicPr>
              <p:nvPr/>
            </p:nvPicPr>
            <p:blipFill>
              <a:blip r:embed="rId4">
                <a:extLst/>
              </a:blip>
              <a:stretch>
                <a:fillRect/>
              </a:stretch>
            </p:blipFill>
            <p:spPr>
              <a:xfrm>
                <a:off x="13981065" y="5879984"/>
                <a:ext cx="549695" cy="843155"/>
              </a:xfrm>
              <a:prstGeom prst="rect">
                <a:avLst/>
              </a:prstGeom>
              <a:ln w="12700" cap="flat">
                <a:noFill/>
                <a:miter lim="400000"/>
              </a:ln>
              <a:effectLst/>
            </p:spPr>
          </p:pic>
          <p:pic>
            <p:nvPicPr>
              <p:cNvPr id="231" name="Picture 10" descr="Picture 10"/>
              <p:cNvPicPr>
                <a:picLocks noChangeAspect="0"/>
              </p:cNvPicPr>
              <p:nvPr/>
            </p:nvPicPr>
            <p:blipFill>
              <a:blip r:embed="rId4">
                <a:extLst/>
              </a:blip>
              <a:stretch>
                <a:fillRect/>
              </a:stretch>
            </p:blipFill>
            <p:spPr>
              <a:xfrm>
                <a:off x="6419121" y="473683"/>
                <a:ext cx="549695" cy="843154"/>
              </a:xfrm>
              <a:prstGeom prst="rect">
                <a:avLst/>
              </a:prstGeom>
              <a:ln w="12700" cap="flat">
                <a:noFill/>
                <a:miter lim="400000"/>
              </a:ln>
              <a:effectLst/>
            </p:spPr>
          </p:pic>
          <p:pic>
            <p:nvPicPr>
              <p:cNvPr id="232" name="Picture 11" descr="Picture 11"/>
              <p:cNvPicPr>
                <a:picLocks noChangeAspect="0"/>
              </p:cNvPicPr>
              <p:nvPr/>
            </p:nvPicPr>
            <p:blipFill>
              <a:blip r:embed="rId4">
                <a:extLst/>
              </a:blip>
              <a:stretch>
                <a:fillRect/>
              </a:stretch>
            </p:blipFill>
            <p:spPr>
              <a:xfrm>
                <a:off x="0" y="2026333"/>
                <a:ext cx="549694" cy="843154"/>
              </a:xfrm>
              <a:prstGeom prst="rect">
                <a:avLst/>
              </a:prstGeom>
              <a:ln w="12700" cap="flat">
                <a:noFill/>
                <a:miter lim="400000"/>
              </a:ln>
              <a:effectLst/>
            </p:spPr>
          </p:pic>
          <p:pic>
            <p:nvPicPr>
              <p:cNvPr id="233" name="Picture 12" descr="Picture 12"/>
              <p:cNvPicPr>
                <a:picLocks noChangeAspect="0"/>
              </p:cNvPicPr>
              <p:nvPr/>
            </p:nvPicPr>
            <p:blipFill>
              <a:blip r:embed="rId4">
                <a:extLst/>
              </a:blip>
              <a:stretch>
                <a:fillRect/>
              </a:stretch>
            </p:blipFill>
            <p:spPr>
              <a:xfrm>
                <a:off x="11241285" y="5222609"/>
                <a:ext cx="549695" cy="843155"/>
              </a:xfrm>
              <a:prstGeom prst="rect">
                <a:avLst/>
              </a:prstGeom>
              <a:ln w="12700" cap="flat">
                <a:noFill/>
                <a:miter lim="400000"/>
              </a:ln>
              <a:effectLst/>
            </p:spPr>
          </p:pic>
          <p:pic>
            <p:nvPicPr>
              <p:cNvPr id="234" name="Picture 13" descr="Picture 13"/>
              <p:cNvPicPr>
                <a:picLocks noChangeAspect="0"/>
              </p:cNvPicPr>
              <p:nvPr/>
            </p:nvPicPr>
            <p:blipFill>
              <a:blip r:embed="rId4">
                <a:extLst/>
              </a:blip>
              <a:stretch>
                <a:fillRect/>
              </a:stretch>
            </p:blipFill>
            <p:spPr>
              <a:xfrm>
                <a:off x="265666" y="1397238"/>
                <a:ext cx="549695" cy="843155"/>
              </a:xfrm>
              <a:prstGeom prst="rect">
                <a:avLst/>
              </a:prstGeom>
              <a:ln w="12700" cap="flat">
                <a:noFill/>
                <a:miter lim="400000"/>
              </a:ln>
              <a:effectLst/>
            </p:spPr>
          </p:pic>
          <p:pic>
            <p:nvPicPr>
              <p:cNvPr id="235" name="Picture 14" descr="Picture 14"/>
              <p:cNvPicPr>
                <a:picLocks noChangeAspect="0"/>
              </p:cNvPicPr>
              <p:nvPr/>
            </p:nvPicPr>
            <p:blipFill>
              <a:blip r:embed="rId4">
                <a:extLst/>
              </a:blip>
              <a:stretch>
                <a:fillRect/>
              </a:stretch>
            </p:blipFill>
            <p:spPr>
              <a:xfrm>
                <a:off x="1362450" y="782999"/>
                <a:ext cx="549695" cy="843154"/>
              </a:xfrm>
              <a:prstGeom prst="rect">
                <a:avLst/>
              </a:prstGeom>
              <a:ln w="12700" cap="flat">
                <a:noFill/>
                <a:miter lim="400000"/>
              </a:ln>
              <a:effectLst/>
            </p:spPr>
          </p:pic>
          <p:pic>
            <p:nvPicPr>
              <p:cNvPr id="236" name="Picture 18" descr="Picture 18"/>
              <p:cNvPicPr>
                <a:picLocks noChangeAspect="0"/>
              </p:cNvPicPr>
              <p:nvPr/>
            </p:nvPicPr>
            <p:blipFill>
              <a:blip r:embed="rId4">
                <a:extLst/>
              </a:blip>
              <a:stretch>
                <a:fillRect/>
              </a:stretch>
            </p:blipFill>
            <p:spPr>
              <a:xfrm>
                <a:off x="735212" y="2610028"/>
                <a:ext cx="549695" cy="843155"/>
              </a:xfrm>
              <a:prstGeom prst="rect">
                <a:avLst/>
              </a:prstGeom>
              <a:ln w="12700" cap="flat">
                <a:noFill/>
                <a:miter lim="400000"/>
              </a:ln>
              <a:effectLst/>
            </p:spPr>
          </p:pic>
          <p:pic>
            <p:nvPicPr>
              <p:cNvPr id="237" name="Picture 16" descr="Picture 16"/>
              <p:cNvPicPr>
                <a:picLocks noChangeAspect="0"/>
              </p:cNvPicPr>
              <p:nvPr/>
            </p:nvPicPr>
            <p:blipFill>
              <a:blip r:embed="rId4">
                <a:extLst/>
              </a:blip>
              <a:stretch>
                <a:fillRect/>
              </a:stretch>
            </p:blipFill>
            <p:spPr>
              <a:xfrm>
                <a:off x="265666" y="782561"/>
                <a:ext cx="549695" cy="843154"/>
              </a:xfrm>
              <a:prstGeom prst="rect">
                <a:avLst/>
              </a:prstGeom>
              <a:ln w="12700" cap="flat">
                <a:noFill/>
                <a:miter lim="400000"/>
              </a:ln>
              <a:effectLst/>
            </p:spPr>
          </p:pic>
          <p:pic>
            <p:nvPicPr>
              <p:cNvPr id="238" name="Picture 17" descr="Picture 17"/>
              <p:cNvPicPr>
                <a:picLocks noChangeAspect="0"/>
              </p:cNvPicPr>
              <p:nvPr/>
            </p:nvPicPr>
            <p:blipFill>
              <a:blip r:embed="rId4">
                <a:extLst/>
              </a:blip>
              <a:stretch>
                <a:fillRect/>
              </a:stretch>
            </p:blipFill>
            <p:spPr>
              <a:xfrm>
                <a:off x="11172883" y="2081831"/>
                <a:ext cx="549695" cy="843154"/>
              </a:xfrm>
              <a:prstGeom prst="rect">
                <a:avLst/>
              </a:prstGeom>
              <a:ln w="12700" cap="flat">
                <a:noFill/>
                <a:miter lim="400000"/>
              </a:ln>
              <a:effectLst/>
            </p:spPr>
          </p:pic>
          <p:pic>
            <p:nvPicPr>
              <p:cNvPr id="239" name="Picture 19" descr="Picture 19"/>
              <p:cNvPicPr>
                <a:picLocks noChangeAspect="0"/>
              </p:cNvPicPr>
              <p:nvPr/>
            </p:nvPicPr>
            <p:blipFill>
              <a:blip r:embed="rId4">
                <a:extLst/>
              </a:blip>
              <a:stretch>
                <a:fillRect/>
              </a:stretch>
            </p:blipFill>
            <p:spPr>
              <a:xfrm>
                <a:off x="10530777" y="3513142"/>
                <a:ext cx="549695" cy="843155"/>
              </a:xfrm>
              <a:prstGeom prst="rect">
                <a:avLst/>
              </a:prstGeom>
              <a:ln w="12700" cap="flat">
                <a:noFill/>
                <a:miter lim="400000"/>
              </a:ln>
              <a:effectLst/>
            </p:spPr>
          </p:pic>
          <p:pic>
            <p:nvPicPr>
              <p:cNvPr id="240" name="Picture 20" descr="Picture 20"/>
              <p:cNvPicPr>
                <a:picLocks noChangeAspect="0"/>
              </p:cNvPicPr>
              <p:nvPr/>
            </p:nvPicPr>
            <p:blipFill>
              <a:blip r:embed="rId4">
                <a:extLst/>
              </a:blip>
              <a:stretch>
                <a:fillRect/>
              </a:stretch>
            </p:blipFill>
            <p:spPr>
              <a:xfrm>
                <a:off x="1362450" y="1586595"/>
                <a:ext cx="549695" cy="843155"/>
              </a:xfrm>
              <a:prstGeom prst="rect">
                <a:avLst/>
              </a:prstGeom>
              <a:ln w="12700" cap="flat">
                <a:noFill/>
                <a:miter lim="400000"/>
              </a:ln>
              <a:effectLst/>
            </p:spPr>
          </p:pic>
          <p:pic>
            <p:nvPicPr>
              <p:cNvPr id="241" name="Picture 9" descr="Picture 9"/>
              <p:cNvPicPr>
                <a:picLocks noChangeAspect="0"/>
              </p:cNvPicPr>
              <p:nvPr/>
            </p:nvPicPr>
            <p:blipFill>
              <a:blip r:embed="rId4">
                <a:extLst/>
              </a:blip>
              <a:stretch>
                <a:fillRect/>
              </a:stretch>
            </p:blipFill>
            <p:spPr>
              <a:xfrm>
                <a:off x="11359550" y="2767486"/>
                <a:ext cx="549695" cy="843155"/>
              </a:xfrm>
              <a:prstGeom prst="rect">
                <a:avLst/>
              </a:prstGeom>
              <a:ln w="12700" cap="flat">
                <a:noFill/>
                <a:miter lim="400000"/>
              </a:ln>
              <a:effectLst/>
            </p:spPr>
          </p:pic>
          <p:pic>
            <p:nvPicPr>
              <p:cNvPr id="242" name="Picture 9" descr="Picture 9"/>
              <p:cNvPicPr>
                <a:picLocks noChangeAspect="0"/>
              </p:cNvPicPr>
              <p:nvPr/>
            </p:nvPicPr>
            <p:blipFill>
              <a:blip r:embed="rId4">
                <a:extLst/>
              </a:blip>
              <a:stretch>
                <a:fillRect/>
              </a:stretch>
            </p:blipFill>
            <p:spPr>
              <a:xfrm>
                <a:off x="10214885" y="2610028"/>
                <a:ext cx="549694" cy="843155"/>
              </a:xfrm>
              <a:prstGeom prst="rect">
                <a:avLst/>
              </a:prstGeom>
              <a:ln w="12700" cap="flat">
                <a:noFill/>
                <a:miter lim="400000"/>
              </a:ln>
              <a:effectLst/>
            </p:spPr>
          </p:pic>
          <p:pic>
            <p:nvPicPr>
              <p:cNvPr id="243" name="Picture 9" descr="Picture 9"/>
              <p:cNvPicPr>
                <a:picLocks noChangeAspect="0"/>
              </p:cNvPicPr>
              <p:nvPr/>
            </p:nvPicPr>
            <p:blipFill>
              <a:blip r:embed="rId4">
                <a:extLst/>
              </a:blip>
              <a:stretch>
                <a:fillRect/>
              </a:stretch>
            </p:blipFill>
            <p:spPr>
              <a:xfrm>
                <a:off x="10322248" y="3275848"/>
                <a:ext cx="549695" cy="843155"/>
              </a:xfrm>
              <a:prstGeom prst="rect">
                <a:avLst/>
              </a:prstGeom>
              <a:ln w="12700" cap="flat">
                <a:noFill/>
                <a:miter lim="400000"/>
              </a:ln>
              <a:effectLst/>
            </p:spPr>
          </p:pic>
          <p:pic>
            <p:nvPicPr>
              <p:cNvPr id="244" name="Picture 9" descr="Picture 9"/>
              <p:cNvPicPr>
                <a:picLocks noChangeAspect="0"/>
              </p:cNvPicPr>
              <p:nvPr/>
            </p:nvPicPr>
            <p:blipFill>
              <a:blip r:embed="rId4">
                <a:extLst/>
              </a:blip>
              <a:stretch>
                <a:fillRect/>
              </a:stretch>
            </p:blipFill>
            <p:spPr>
              <a:xfrm>
                <a:off x="11359550" y="2369276"/>
                <a:ext cx="549695" cy="843154"/>
              </a:xfrm>
              <a:prstGeom prst="rect">
                <a:avLst/>
              </a:prstGeom>
              <a:ln w="12700" cap="flat">
                <a:noFill/>
                <a:miter lim="400000"/>
              </a:ln>
              <a:effectLst/>
            </p:spPr>
          </p:pic>
          <p:pic>
            <p:nvPicPr>
              <p:cNvPr id="245" name="Picture 9" descr="Picture 9"/>
              <p:cNvPicPr>
                <a:picLocks noChangeAspect="0"/>
              </p:cNvPicPr>
              <p:nvPr/>
            </p:nvPicPr>
            <p:blipFill>
              <a:blip r:embed="rId4">
                <a:extLst/>
              </a:blip>
              <a:stretch>
                <a:fillRect/>
              </a:stretch>
            </p:blipFill>
            <p:spPr>
              <a:xfrm>
                <a:off x="12861388" y="5159331"/>
                <a:ext cx="549695" cy="843155"/>
              </a:xfrm>
              <a:prstGeom prst="rect">
                <a:avLst/>
              </a:prstGeom>
              <a:ln w="12700" cap="flat">
                <a:noFill/>
                <a:miter lim="400000"/>
              </a:ln>
              <a:effectLst/>
            </p:spPr>
          </p:pic>
          <p:pic>
            <p:nvPicPr>
              <p:cNvPr id="246" name="Picture 9" descr="Picture 9"/>
              <p:cNvPicPr>
                <a:picLocks noChangeAspect="0"/>
              </p:cNvPicPr>
              <p:nvPr/>
            </p:nvPicPr>
            <p:blipFill>
              <a:blip r:embed="rId4">
                <a:extLst/>
              </a:blip>
              <a:stretch>
                <a:fillRect/>
              </a:stretch>
            </p:blipFill>
            <p:spPr>
              <a:xfrm>
                <a:off x="1470426" y="2026333"/>
                <a:ext cx="549695" cy="843154"/>
              </a:xfrm>
              <a:prstGeom prst="rect">
                <a:avLst/>
              </a:prstGeom>
              <a:ln w="12700" cap="flat">
                <a:noFill/>
                <a:miter lim="400000"/>
              </a:ln>
              <a:effectLst/>
            </p:spPr>
          </p:pic>
        </p:grpSp>
      </p:grpSp>
      <p:pic>
        <p:nvPicPr>
          <p:cNvPr id="249" name="ASEA Logo Blue.png" descr="ASEA Logo Blue.png"/>
          <p:cNvPicPr>
            <a:picLocks noChangeAspect="1"/>
          </p:cNvPicPr>
          <p:nvPr/>
        </p:nvPicPr>
        <p:blipFill>
          <a:blip r:embed="rId5">
            <a:extLst/>
          </a:blip>
          <a:stretch>
            <a:fillRect/>
          </a:stretch>
        </p:blipFill>
        <p:spPr>
          <a:xfrm>
            <a:off x="5659275" y="607055"/>
            <a:ext cx="4562710" cy="1177607"/>
          </a:xfrm>
          <a:prstGeom prst="rect">
            <a:avLst/>
          </a:prstGeom>
          <a:ln w="12700">
            <a:miter lim="400000"/>
          </a:ln>
        </p:spPr>
      </p:pic>
      <p:grpSp>
        <p:nvGrpSpPr>
          <p:cNvPr id="252" name="Group"/>
          <p:cNvGrpSpPr/>
          <p:nvPr/>
        </p:nvGrpSpPr>
        <p:grpSpPr>
          <a:xfrm>
            <a:off x="6355764" y="11700336"/>
            <a:ext cx="10944008" cy="1391853"/>
            <a:chOff x="0" y="0"/>
            <a:chExt cx="10944008" cy="1391851"/>
          </a:xfrm>
        </p:grpSpPr>
        <p:sp>
          <p:nvSpPr>
            <p:cNvPr id="250" name="Global Shipping and Distribution Centers"/>
            <p:cNvSpPr txBox="1"/>
            <p:nvPr/>
          </p:nvSpPr>
          <p:spPr>
            <a:xfrm>
              <a:off x="288572" y="272426"/>
              <a:ext cx="10655437" cy="111942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8423" tIns="28423" rIns="28423" bIns="28423" numCol="1" anchor="t">
              <a:noAutofit/>
            </a:bodyPr>
            <a:lstStyle>
              <a:lvl1pPr indent="118427" algn="l" defTabSz="642937">
                <a:spcBef>
                  <a:spcPts val="7300"/>
                </a:spcBef>
                <a:defRPr sz="4400">
                  <a:solidFill>
                    <a:srgbClr val="203987"/>
                  </a:solidFill>
                  <a:latin typeface="Calibri"/>
                  <a:ea typeface="Calibri"/>
                  <a:cs typeface="Calibri"/>
                  <a:sym typeface="Calibri"/>
                </a:defRPr>
              </a:lvl1pPr>
            </a:lstStyle>
            <a:p>
              <a:pPr>
                <a:defRPr b="0"/>
              </a:pPr>
              <a:r>
                <a:rPr b="1"/>
                <a:t> Global Shipping and Distribution Centers</a:t>
              </a:r>
            </a:p>
          </p:txBody>
        </p:sp>
        <p:pic>
          <p:nvPicPr>
            <p:cNvPr id="251" name="pin.png" descr="pin.png"/>
            <p:cNvPicPr>
              <a:picLocks noChangeAspect="1"/>
            </p:cNvPicPr>
            <p:nvPr/>
          </p:nvPicPr>
          <p:blipFill>
            <a:blip r:embed="rId6">
              <a:extLst/>
            </a:blip>
            <a:stretch>
              <a:fillRect/>
            </a:stretch>
          </p:blipFill>
          <p:spPr>
            <a:xfrm>
              <a:off x="0" y="0"/>
              <a:ext cx="531911" cy="1119426"/>
            </a:xfrm>
            <a:prstGeom prst="rect">
              <a:avLst/>
            </a:prstGeom>
            <a:ln w="12700" cap="flat">
              <a:noFill/>
              <a:miter lim="400000"/>
            </a:ln>
            <a:effectLst/>
          </p:spPr>
        </p:pic>
      </p:grpSp>
      <p:sp>
        <p:nvSpPr>
          <p:cNvPr id="253" name="Product Distribution"/>
          <p:cNvSpPr txBox="1"/>
          <p:nvPr>
            <p:ph type="title" idx="4294967295"/>
          </p:nvPr>
        </p:nvSpPr>
        <p:spPr>
          <a:xfrm>
            <a:off x="7617242" y="501183"/>
            <a:ext cx="15544801" cy="1567998"/>
          </a:xfrm>
          <a:prstGeom prst="rect">
            <a:avLst/>
          </a:prstGeom>
        </p:spPr>
        <p:txBody>
          <a:bodyPr anchor="t"/>
          <a:lstStyle>
            <a:lvl1pPr algn="ctr" defTabSz="642937">
              <a:lnSpc>
                <a:spcPct val="100000"/>
              </a:lnSpc>
              <a:defRPr sz="8800">
                <a:latin typeface="Helvetica Neue"/>
                <a:ea typeface="Helvetica Neue"/>
                <a:cs typeface="Helvetica Neue"/>
                <a:sym typeface="Helvetica Neue"/>
              </a:defRPr>
            </a:lvl1pPr>
          </a:lstStyle>
          <a:p>
            <a:pPr/>
            <a:r>
              <a:t>Product Distribution</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8" presetID="22" grpId="1" fill="hold">
                                  <p:stCondLst>
                                    <p:cond delay="0"/>
                                  </p:stCondLst>
                                  <p:iterate type="el" backwards="0">
                                    <p:tmAbs val="0"/>
                                  </p:iterate>
                                  <p:childTnLst>
                                    <p:set>
                                      <p:cBhvr>
                                        <p:cTn id="6" fill="hold"/>
                                        <p:tgtEl>
                                          <p:spTgt spid="252"/>
                                        </p:tgtEl>
                                        <p:attrNameLst>
                                          <p:attrName>style.visibility</p:attrName>
                                        </p:attrNameLst>
                                      </p:cBhvr>
                                      <p:to>
                                        <p:strVal val="visible"/>
                                      </p:to>
                                    </p:set>
                                    <p:animEffect filter="wipe(left)" transition="in">
                                      <p:cBhvr>
                                        <p:cTn id="7" dur="1000"/>
                                        <p:tgtEl>
                                          <p:spTgt spid="25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52" grpId="1"/>
    </p:bldLst>
  </p:timing>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7" name="Picture 6" descr="Picture 6"/>
          <p:cNvPicPr>
            <a:picLocks noChangeAspect="1"/>
          </p:cNvPicPr>
          <p:nvPr/>
        </p:nvPicPr>
        <p:blipFill>
          <a:blip r:embed="rId2">
            <a:extLst/>
          </a:blip>
          <a:stretch>
            <a:fillRect/>
          </a:stretch>
        </p:blipFill>
        <p:spPr>
          <a:xfrm>
            <a:off x="12813834" y="239853"/>
            <a:ext cx="4916719" cy="15279859"/>
          </a:xfrm>
          <a:prstGeom prst="rect">
            <a:avLst/>
          </a:prstGeom>
          <a:ln w="12700">
            <a:miter lim="400000"/>
          </a:ln>
        </p:spPr>
      </p:pic>
      <p:sp>
        <p:nvSpPr>
          <p:cNvPr id="258" name="ASEA the Product"/>
          <p:cNvSpPr txBox="1"/>
          <p:nvPr>
            <p:ph type="title" idx="4294967295"/>
          </p:nvPr>
        </p:nvSpPr>
        <p:spPr>
          <a:xfrm>
            <a:off x="-1390530" y="406671"/>
            <a:ext cx="15544801" cy="2632076"/>
          </a:xfrm>
          <a:prstGeom prst="rect">
            <a:avLst/>
          </a:prstGeom>
        </p:spPr>
        <p:txBody>
          <a:bodyPr anchor="t"/>
          <a:lstStyle>
            <a:lvl1pPr algn="ctr" defTabSz="821531">
              <a:lnSpc>
                <a:spcPct val="100000"/>
              </a:lnSpc>
              <a:defRPr sz="9800">
                <a:latin typeface="+mn-lt"/>
                <a:ea typeface="+mn-ea"/>
                <a:cs typeface="+mn-cs"/>
                <a:sym typeface="Helvetica Neue Medium"/>
              </a:defRPr>
            </a:lvl1pPr>
          </a:lstStyle>
          <a:p>
            <a:pPr/>
            <a:r>
              <a:t>ASEA the Product</a:t>
            </a:r>
          </a:p>
        </p:txBody>
      </p:sp>
      <p:pic>
        <p:nvPicPr>
          <p:cNvPr id="259" name="ASEA REDOX Bottle.png" descr="ASEA REDOX Bottle.png"/>
          <p:cNvPicPr>
            <a:picLocks noChangeAspect="1"/>
          </p:cNvPicPr>
          <p:nvPr/>
        </p:nvPicPr>
        <p:blipFill>
          <a:blip r:embed="rId3">
            <a:extLst/>
          </a:blip>
          <a:stretch>
            <a:fillRect/>
          </a:stretch>
        </p:blipFill>
        <p:spPr>
          <a:xfrm>
            <a:off x="-4271780" y="6058566"/>
            <a:ext cx="4398780" cy="1371600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257"/>
                                        </p:tgtEl>
                                        <p:attrNameLst>
                                          <p:attrName>style.visibility</p:attrName>
                                        </p:attrNameLst>
                                      </p:cBhvr>
                                      <p:to>
                                        <p:strVal val="visible"/>
                                      </p:to>
                                    </p:set>
                                    <p:anim calcmode="lin" valueType="num">
                                      <p:cBhvr>
                                        <p:cTn id="7" dur="750" fill="hold"/>
                                        <p:tgtEl>
                                          <p:spTgt spid="257"/>
                                        </p:tgtEl>
                                        <p:attrNameLst>
                                          <p:attrName>ppt_w</p:attrName>
                                        </p:attrNameLst>
                                      </p:cBhvr>
                                      <p:tavLst>
                                        <p:tav tm="0">
                                          <p:val>
                                            <p:fltVal val="0"/>
                                          </p:val>
                                        </p:tav>
                                        <p:tav tm="100000">
                                          <p:val>
                                            <p:strVal val="#ppt_w"/>
                                          </p:val>
                                        </p:tav>
                                      </p:tavLst>
                                    </p:anim>
                                    <p:anim calcmode="lin" valueType="num">
                                      <p:cBhvr>
                                        <p:cTn id="8" dur="750" fill="hold"/>
                                        <p:tgtEl>
                                          <p:spTgt spid="25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57" grpId="1"/>
    </p:bldLst>
  </p:timing>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1" name="Title 1"/>
          <p:cNvSpPr/>
          <p:nvPr/>
        </p:nvSpPr>
        <p:spPr>
          <a:xfrm>
            <a:off x="5333999" y="1714499"/>
            <a:ext cx="13716003" cy="1714501"/>
          </a:xfrm>
          <a:prstGeom prst="rect">
            <a:avLst/>
          </a:prstGeom>
          <a:solidFill>
            <a:srgbClr val="FFFFFF"/>
          </a:solidFill>
          <a:ln w="12700">
            <a:miter lim="400000"/>
          </a:ln>
        </p:spPr>
        <p:txBody>
          <a:bodyPr lIns="68580" tIns="68580" rIns="68580" bIns="68580" anchor="ctr"/>
          <a:lstStyle/>
          <a:p>
            <a:pPr defTabSz="1828800">
              <a:defRPr sz="8600" u="sng">
                <a:solidFill>
                  <a:srgbClr val="002060"/>
                </a:solidFill>
                <a:latin typeface="Calibri"/>
                <a:ea typeface="Calibri"/>
                <a:cs typeface="Calibri"/>
                <a:sym typeface="Calibri"/>
              </a:defRPr>
            </a:pPr>
          </a:p>
        </p:txBody>
      </p:sp>
      <p:pic>
        <p:nvPicPr>
          <p:cNvPr id="262" name="Picture 13" descr="Picture 13"/>
          <p:cNvPicPr>
            <a:picLocks noChangeAspect="1"/>
          </p:cNvPicPr>
          <p:nvPr/>
        </p:nvPicPr>
        <p:blipFill>
          <a:blip r:embed="rId3">
            <a:extLst/>
          </a:blip>
          <a:stretch>
            <a:fillRect/>
          </a:stretch>
        </p:blipFill>
        <p:spPr>
          <a:xfrm>
            <a:off x="3047999" y="1714499"/>
            <a:ext cx="18288001" cy="10287001"/>
          </a:xfrm>
          <a:prstGeom prst="rect">
            <a:avLst/>
          </a:prstGeom>
          <a:ln w="25400">
            <a:miter lim="400000"/>
          </a:ln>
          <a:effectLst>
            <a:outerShdw sx="100000" sy="100000" kx="0" ky="0" algn="b" rotWithShape="0" blurRad="355600" dist="177800" dir="5400000">
              <a:srgbClr val="000000">
                <a:alpha val="70000"/>
              </a:srgbClr>
            </a:outerShdw>
          </a:effectLst>
        </p:spPr>
      </p:pic>
      <p:sp>
        <p:nvSpPr>
          <p:cNvPr id="263" name="TextBox 14"/>
          <p:cNvSpPr txBox="1"/>
          <p:nvPr/>
        </p:nvSpPr>
        <p:spPr>
          <a:xfrm>
            <a:off x="10455505" y="2081470"/>
            <a:ext cx="8541668" cy="501396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p>
            <a:pPr defTabSz="1828800">
              <a:defRPr b="0" sz="8000">
                <a:solidFill>
                  <a:srgbClr val="D9D9D9"/>
                </a:solidFill>
                <a:latin typeface="Helvetica"/>
                <a:ea typeface="Helvetica"/>
                <a:cs typeface="Helvetica"/>
                <a:sym typeface="Helvetica"/>
              </a:defRPr>
            </a:pPr>
            <a:r>
              <a:t>THE WORLD’S FIRST &amp; ONLY </a:t>
            </a:r>
            <a:br/>
            <a:r>
              <a:rPr>
                <a:solidFill>
                  <a:srgbClr val="0070C0"/>
                </a:solidFill>
              </a:rPr>
              <a:t>CELL SIGNALING </a:t>
            </a:r>
            <a:r>
              <a:t>SUPPLEMENT</a:t>
            </a:r>
          </a:p>
        </p:txBody>
      </p:sp>
      <p:sp>
        <p:nvSpPr>
          <p:cNvPr id="264" name="TextBox 1"/>
          <p:cNvSpPr txBox="1"/>
          <p:nvPr/>
        </p:nvSpPr>
        <p:spPr>
          <a:xfrm>
            <a:off x="10203802" y="7368750"/>
            <a:ext cx="9045074" cy="196596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lvl1pPr defTabSz="1828800">
              <a:defRPr b="0" i="1" sz="6000">
                <a:solidFill>
                  <a:srgbClr val="D9D9D9"/>
                </a:solidFill>
                <a:latin typeface="Helvetica"/>
                <a:ea typeface="Helvetica"/>
                <a:cs typeface="Helvetica"/>
                <a:sym typeface="Helvetica"/>
              </a:defRPr>
            </a:lvl1pPr>
          </a:lstStyle>
          <a:p>
            <a:pPr/>
            <a:r>
              <a:t>Backed by multiple patents and trade secrets</a:t>
            </a:r>
          </a:p>
        </p:txBody>
      </p:sp>
      <p:sp>
        <p:nvSpPr>
          <p:cNvPr id="265" name="TextBox 3"/>
          <p:cNvSpPr txBox="1"/>
          <p:nvPr/>
        </p:nvSpPr>
        <p:spPr>
          <a:xfrm>
            <a:off x="5875365" y="9928865"/>
            <a:ext cx="15329048" cy="144526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lvl1pPr defTabSz="1828800">
              <a:defRPr b="0" sz="8600">
                <a:solidFill>
                  <a:srgbClr val="D9D9D9"/>
                </a:solidFill>
                <a:latin typeface="Helvetica"/>
                <a:ea typeface="Helvetica"/>
                <a:cs typeface="Helvetica"/>
                <a:sym typeface="Helvetica"/>
              </a:defRPr>
            </a:lvl1pPr>
          </a:lstStyle>
          <a:p>
            <a:pPr/>
            <a:r>
              <a:t>No Competition. No Copycats.</a:t>
            </a:r>
          </a:p>
        </p:txBody>
      </p:sp>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0"/>
                                  </p:stCondLst>
                                  <p:iterate type="el" backwards="0">
                                    <p:tmAbs val="0"/>
                                  </p:iterate>
                                  <p:childTnLst>
                                    <p:set>
                                      <p:cBhvr>
                                        <p:cTn id="6" fill="hold"/>
                                        <p:tgtEl>
                                          <p:spTgt spid="263"/>
                                        </p:tgtEl>
                                        <p:attrNameLst>
                                          <p:attrName>style.visibility</p:attrName>
                                        </p:attrNameLst>
                                      </p:cBhvr>
                                      <p:to>
                                        <p:strVal val="visible"/>
                                      </p:to>
                                    </p:set>
                                    <p:animEffect filter="fade" transition="in">
                                      <p:cBhvr>
                                        <p:cTn id="7" dur="500"/>
                                        <p:tgtEl>
                                          <p:spTgt spid="263"/>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ID="10" grpId="2" fill="hold">
                                  <p:stCondLst>
                                    <p:cond delay="0"/>
                                  </p:stCondLst>
                                  <p:iterate type="el" backwards="0">
                                    <p:tmAbs val="0"/>
                                  </p:iterate>
                                  <p:childTnLst>
                                    <p:set>
                                      <p:cBhvr>
                                        <p:cTn id="11" fill="hold"/>
                                        <p:tgtEl>
                                          <p:spTgt spid="264"/>
                                        </p:tgtEl>
                                        <p:attrNameLst>
                                          <p:attrName>style.visibility</p:attrName>
                                        </p:attrNameLst>
                                      </p:cBhvr>
                                      <p:to>
                                        <p:strVal val="visible"/>
                                      </p:to>
                                    </p:set>
                                    <p:animEffect filter="fade" transition="in">
                                      <p:cBhvr>
                                        <p:cTn id="12" dur="500"/>
                                        <p:tgtEl>
                                          <p:spTgt spid="264"/>
                                        </p:tgtEl>
                                      </p:cBhvr>
                                    </p:animEffec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32" presetID="23" grpId="3" fill="hold">
                                  <p:stCondLst>
                                    <p:cond delay="0"/>
                                  </p:stCondLst>
                                  <p:iterate type="el" backwards="0">
                                    <p:tmAbs val="0"/>
                                  </p:iterate>
                                  <p:childTnLst>
                                    <p:set>
                                      <p:cBhvr>
                                        <p:cTn id="16" fill="hold"/>
                                        <p:tgtEl>
                                          <p:spTgt spid="265"/>
                                        </p:tgtEl>
                                        <p:attrNameLst>
                                          <p:attrName>style.visibility</p:attrName>
                                        </p:attrNameLst>
                                      </p:cBhvr>
                                      <p:to>
                                        <p:strVal val="visible"/>
                                      </p:to>
                                    </p:set>
                                    <p:anim calcmode="lin" valueType="num">
                                      <p:cBhvr>
                                        <p:cTn id="17" dur="1750" fill="hold"/>
                                        <p:tgtEl>
                                          <p:spTgt spid="265"/>
                                        </p:tgtEl>
                                        <p:attrNameLst>
                                          <p:attrName>ppt_w</p:attrName>
                                        </p:attrNameLst>
                                      </p:cBhvr>
                                      <p:tavLst>
                                        <p:tav tm="0">
                                          <p:val>
                                            <p:strVal val="4*#ppt_w"/>
                                          </p:val>
                                        </p:tav>
                                        <p:tav tm="100000">
                                          <p:val>
                                            <p:strVal val="#ppt_w"/>
                                          </p:val>
                                        </p:tav>
                                      </p:tavLst>
                                    </p:anim>
                                    <p:anim calcmode="lin" valueType="num">
                                      <p:cBhvr>
                                        <p:cTn id="18" dur="1750" fill="hold"/>
                                        <p:tgtEl>
                                          <p:spTgt spid="265"/>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63" grpId="1"/>
      <p:bldP build="whole" bldLvl="1" animBg="1" rev="0" advAuto="0" spid="265" grpId="3"/>
      <p:bldP build="whole" bldLvl="1" animBg="1" rev="0" advAuto="0" spid="264" grpId="2"/>
    </p:bldLst>
  </p:timing>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0" showMasterSp="1" showMasterPhAnim="1">
  <p:cSld>
    <p:spTree>
      <p:nvGrpSpPr>
        <p:cNvPr id="1" name=""/>
        <p:cNvGrpSpPr/>
        <p:nvPr/>
      </p:nvGrpSpPr>
      <p:grpSpPr>
        <a:xfrm>
          <a:off x="0" y="0"/>
          <a:ext cx="0" cy="0"/>
          <a:chOff x="0" y="0"/>
          <a:chExt cx="0" cy="0"/>
        </a:xfrm>
      </p:grpSpPr>
      <p:sp>
        <p:nvSpPr>
          <p:cNvPr id="269" name="The world’s…"/>
          <p:cNvSpPr txBox="1"/>
          <p:nvPr>
            <p:ph type="title"/>
          </p:nvPr>
        </p:nvSpPr>
        <p:spPr>
          <a:xfrm>
            <a:off x="8558465" y="-337651"/>
            <a:ext cx="15776119" cy="12616629"/>
          </a:xfrm>
          <a:prstGeom prst="rect">
            <a:avLst/>
          </a:prstGeom>
        </p:spPr>
        <p:txBody>
          <a:bodyPr/>
          <a:lstStyle/>
          <a:p>
            <a:pPr marR="162559" indent="8929">
              <a:lnSpc>
                <a:spcPct val="110000"/>
              </a:lnSpc>
              <a:defRPr spc="940" sz="9400"/>
            </a:pPr>
            <a:endParaRPr b="1">
              <a:solidFill>
                <a:srgbClr val="002F73"/>
              </a:solidFill>
              <a:uFill>
                <a:solidFill>
                  <a:srgbClr val="002F73"/>
                </a:solidFill>
              </a:uFill>
              <a:latin typeface="Lucida Grande"/>
              <a:ea typeface="Lucida Grande"/>
              <a:cs typeface="Lucida Grande"/>
              <a:sym typeface="Lucida Grande"/>
            </a:endParaRPr>
          </a:p>
          <a:p>
            <a:pPr marR="162559" indent="8929">
              <a:lnSpc>
                <a:spcPct val="110000"/>
              </a:lnSpc>
              <a:defRPr spc="940" sz="9400"/>
            </a:pPr>
            <a:r>
              <a:rPr b="1">
                <a:solidFill>
                  <a:srgbClr val="002F73"/>
                </a:solidFill>
                <a:uFill>
                  <a:solidFill>
                    <a:srgbClr val="002F73"/>
                  </a:solidFill>
                </a:uFill>
                <a:latin typeface="Lucida Grande"/>
                <a:ea typeface="Lucida Grande"/>
                <a:cs typeface="Lucida Grande"/>
                <a:sym typeface="Lucida Grande"/>
              </a:rPr>
              <a:t>The world’s </a:t>
            </a:r>
            <a:endParaRPr b="1">
              <a:solidFill>
                <a:srgbClr val="002F73"/>
              </a:solidFill>
              <a:uFill>
                <a:solidFill>
                  <a:srgbClr val="002F73"/>
                </a:solidFill>
              </a:uFill>
              <a:latin typeface="Lucida Grande"/>
              <a:ea typeface="Lucida Grande"/>
              <a:cs typeface="Lucida Grande"/>
              <a:sym typeface="Lucida Grande"/>
            </a:endParaRPr>
          </a:p>
          <a:p>
            <a:pPr marR="162559" indent="8929">
              <a:lnSpc>
                <a:spcPct val="110000"/>
              </a:lnSpc>
              <a:defRPr spc="940" sz="9400"/>
            </a:pPr>
            <a:r>
              <a:rPr b="1">
                <a:solidFill>
                  <a:srgbClr val="002F73"/>
                </a:solidFill>
                <a:uFill>
                  <a:solidFill>
                    <a:srgbClr val="002F73"/>
                  </a:solidFill>
                </a:uFill>
                <a:latin typeface="Lucida Grande"/>
                <a:ea typeface="Lucida Grande"/>
                <a:cs typeface="Lucida Grande"/>
                <a:sym typeface="Lucida Grande"/>
              </a:rPr>
              <a:t>first</a:t>
            </a:r>
            <a:endParaRPr b="1">
              <a:solidFill>
                <a:srgbClr val="002F73"/>
              </a:solidFill>
              <a:uFill>
                <a:solidFill>
                  <a:srgbClr val="002F73"/>
                </a:solidFill>
              </a:uFill>
              <a:latin typeface="Lucida Grande"/>
              <a:ea typeface="Lucida Grande"/>
              <a:cs typeface="Lucida Grande"/>
              <a:sym typeface="Lucida Grande"/>
            </a:endParaRPr>
          </a:p>
          <a:p>
            <a:pPr marR="162559" indent="8929">
              <a:lnSpc>
                <a:spcPct val="110000"/>
              </a:lnSpc>
              <a:defRPr spc="940" sz="9400"/>
            </a:pPr>
            <a:r>
              <a:rPr b="1">
                <a:solidFill>
                  <a:srgbClr val="002F73"/>
                </a:solidFill>
                <a:uFill>
                  <a:solidFill>
                    <a:srgbClr val="002F73"/>
                  </a:solidFill>
                </a:uFill>
                <a:latin typeface="Lucida Grande"/>
                <a:ea typeface="Lucida Grande"/>
                <a:cs typeface="Lucida Grande"/>
                <a:sym typeface="Lucida Grande"/>
              </a:rPr>
              <a:t>and only</a:t>
            </a:r>
            <a:endParaRPr b="1">
              <a:solidFill>
                <a:srgbClr val="002F73"/>
              </a:solidFill>
              <a:uFill>
                <a:solidFill>
                  <a:srgbClr val="002F73"/>
                </a:solidFill>
              </a:uFill>
              <a:latin typeface="Lucida Grande"/>
              <a:ea typeface="Lucida Grande"/>
              <a:cs typeface="Lucida Grande"/>
              <a:sym typeface="Lucida Grande"/>
            </a:endParaRPr>
          </a:p>
          <a:p>
            <a:pPr marR="162559" indent="8929">
              <a:lnSpc>
                <a:spcPct val="110000"/>
              </a:lnSpc>
              <a:defRPr spc="940" sz="9400"/>
            </a:pPr>
            <a:r>
              <a:rPr b="1">
                <a:solidFill>
                  <a:srgbClr val="002F73"/>
                </a:solidFill>
                <a:uFill>
                  <a:solidFill>
                    <a:srgbClr val="002F73"/>
                  </a:solidFill>
                </a:uFill>
                <a:latin typeface="Lucida Grande"/>
                <a:ea typeface="Lucida Grande"/>
                <a:cs typeface="Lucida Grande"/>
                <a:sym typeface="Lucida Grande"/>
              </a:rPr>
              <a:t> Redox Signaling</a:t>
            </a:r>
            <a:endParaRPr b="1">
              <a:solidFill>
                <a:srgbClr val="002F73"/>
              </a:solidFill>
              <a:uFill>
                <a:solidFill>
                  <a:srgbClr val="002F73"/>
                </a:solidFill>
              </a:uFill>
              <a:latin typeface="Lucida Grande"/>
              <a:ea typeface="Lucida Grande"/>
              <a:cs typeface="Lucida Grande"/>
              <a:sym typeface="Lucida Grande"/>
            </a:endParaRPr>
          </a:p>
          <a:p>
            <a:pPr marR="162559" indent="8929">
              <a:lnSpc>
                <a:spcPct val="110000"/>
              </a:lnSpc>
              <a:defRPr spc="940" sz="9400"/>
            </a:pPr>
            <a:r>
              <a:rPr b="1">
                <a:solidFill>
                  <a:srgbClr val="002F73"/>
                </a:solidFill>
                <a:uFill>
                  <a:solidFill>
                    <a:srgbClr val="002F73"/>
                  </a:solidFill>
                </a:uFill>
                <a:latin typeface="Lucida Grande"/>
                <a:ea typeface="Lucida Grande"/>
                <a:cs typeface="Lucida Grande"/>
                <a:sym typeface="Lucida Grande"/>
              </a:rPr>
              <a:t>Technology</a:t>
            </a:r>
          </a:p>
        </p:txBody>
      </p:sp>
      <p:pic>
        <p:nvPicPr>
          <p:cNvPr id="270" name="droppedImage.pdf" descr="droppedImage.pdf"/>
          <p:cNvPicPr>
            <a:picLocks noChangeAspect="1"/>
          </p:cNvPicPr>
          <p:nvPr/>
        </p:nvPicPr>
        <p:blipFill>
          <a:blip r:embed="rId3">
            <a:extLst/>
          </a:blip>
          <a:stretch>
            <a:fillRect/>
          </a:stretch>
        </p:blipFill>
        <p:spPr>
          <a:xfrm>
            <a:off x="38631235" y="2666332"/>
            <a:ext cx="5200142" cy="11472240"/>
          </a:xfrm>
          <a:prstGeom prst="rect">
            <a:avLst/>
          </a:prstGeom>
          <a:ln w="12700">
            <a:miter lim="400000"/>
          </a:ln>
        </p:spPr>
      </p:pic>
      <p:pic>
        <p:nvPicPr>
          <p:cNvPr id="271" name="iStock4434805_Large.jpg" descr="iStock4434805_Large.jpg"/>
          <p:cNvPicPr>
            <a:picLocks noChangeAspect="1"/>
          </p:cNvPicPr>
          <p:nvPr/>
        </p:nvPicPr>
        <p:blipFill>
          <a:blip r:embed="rId4">
            <a:extLst/>
          </a:blip>
          <a:stretch>
            <a:fillRect/>
          </a:stretch>
        </p:blipFill>
        <p:spPr>
          <a:xfrm flipH="1">
            <a:off x="435856" y="5508011"/>
            <a:ext cx="9681307" cy="6451831"/>
          </a:xfrm>
          <a:prstGeom prst="rect">
            <a:avLst/>
          </a:prstGeom>
          <a:ln w="25400">
            <a:miter lim="400000"/>
          </a:ln>
          <a:effectLst>
            <a:outerShdw sx="100000" sy="100000" kx="0" ky="0" algn="b" rotWithShape="0" blurRad="457200" dist="228600" dir="5400000">
              <a:srgbClr val="000000">
                <a:alpha val="70000"/>
              </a:srgbClr>
            </a:outerShdw>
          </a:effectLst>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270"/>
                                        </p:tgtEl>
                                        <p:attrNameLst>
                                          <p:attrName>style.visibility</p:attrName>
                                        </p:attrNameLst>
                                      </p:cBhvr>
                                      <p:to>
                                        <p:strVal val="visible"/>
                                      </p:to>
                                    </p:set>
                                    <p:anim calcmode="lin" valueType="num">
                                      <p:cBhvr>
                                        <p:cTn id="7" dur="1000" fill="hold"/>
                                        <p:tgtEl>
                                          <p:spTgt spid="270"/>
                                        </p:tgtEl>
                                        <p:attrNameLst>
                                          <p:attrName>ppt_w</p:attrName>
                                        </p:attrNameLst>
                                      </p:cBhvr>
                                      <p:tavLst>
                                        <p:tav tm="0">
                                          <p:val>
                                            <p:fltVal val="0"/>
                                          </p:val>
                                        </p:tav>
                                        <p:tav tm="100000">
                                          <p:val>
                                            <p:strVal val="#ppt_w"/>
                                          </p:val>
                                        </p:tav>
                                      </p:tavLst>
                                    </p:anim>
                                    <p:anim calcmode="lin" valueType="num">
                                      <p:cBhvr>
                                        <p:cTn id="8" dur="1000" fill="hold"/>
                                        <p:tgtEl>
                                          <p:spTgt spid="270"/>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8" presetID="22" grpId="2" fill="hold">
                                  <p:stCondLst>
                                    <p:cond delay="0"/>
                                  </p:stCondLst>
                                  <p:iterate type="el" backwards="0">
                                    <p:tmAbs val="0"/>
                                  </p:iterate>
                                  <p:childTnLst>
                                    <p:set>
                                      <p:cBhvr>
                                        <p:cTn id="12" fill="hold"/>
                                        <p:tgtEl>
                                          <p:spTgt spid="271"/>
                                        </p:tgtEl>
                                        <p:attrNameLst>
                                          <p:attrName>style.visibility</p:attrName>
                                        </p:attrNameLst>
                                      </p:cBhvr>
                                      <p:to>
                                        <p:strVal val="visible"/>
                                      </p:to>
                                    </p:set>
                                    <p:animEffect filter="wipe(left)" transition="in">
                                      <p:cBhvr>
                                        <p:cTn id="13" dur="1000"/>
                                        <p:tgtEl>
                                          <p:spTgt spid="27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71" grpId="2"/>
      <p:bldP build="whole" bldLvl="1" animBg="1" rev="0" advAuto="0" spid="270" grpId="1"/>
    </p:bld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5" name="ASEA Molecules 1.png" descr="ASEA Molecules 1.png"/>
          <p:cNvPicPr>
            <a:picLocks noChangeAspect="1"/>
          </p:cNvPicPr>
          <p:nvPr/>
        </p:nvPicPr>
        <p:blipFill>
          <a:blip r:embed="rId3">
            <a:alphaModFix amt="50942"/>
            <a:extLst/>
          </a:blip>
          <a:stretch>
            <a:fillRect/>
          </a:stretch>
        </p:blipFill>
        <p:spPr>
          <a:xfrm rot="5383601">
            <a:off x="13046797" y="-3172625"/>
            <a:ext cx="5079415" cy="11455993"/>
          </a:xfrm>
          <a:prstGeom prst="rect">
            <a:avLst/>
          </a:prstGeom>
          <a:ln w="12700">
            <a:miter lim="400000"/>
          </a:ln>
        </p:spPr>
      </p:pic>
      <p:sp>
        <p:nvSpPr>
          <p:cNvPr id="276" name="What is Redox Signaling?"/>
          <p:cNvSpPr txBox="1"/>
          <p:nvPr>
            <p:ph type="title"/>
          </p:nvPr>
        </p:nvSpPr>
        <p:spPr>
          <a:xfrm>
            <a:off x="2057693" y="1378042"/>
            <a:ext cx="18609561" cy="9244739"/>
          </a:xfrm>
          <a:prstGeom prst="rect">
            <a:avLst/>
          </a:prstGeom>
        </p:spPr>
        <p:txBody>
          <a:bodyPr/>
          <a:lstStyle>
            <a:lvl1pPr>
              <a:defRPr sz="8200"/>
            </a:lvl1pPr>
          </a:lstStyle>
          <a:p>
            <a:pPr/>
            <a:r>
              <a:t>What is Redox Signaling?</a:t>
            </a:r>
          </a:p>
        </p:txBody>
      </p:sp>
    </p:spTree>
  </p:cSld>
  <p:clrMapOvr>
    <a:masterClrMapping/>
  </p:clrMapOvr>
  <mc:AlternateContent xmlns:mc="http://schemas.openxmlformats.org/markup-compatibility/2006">
    <mc:Choice xmlns:p14="http://schemas.microsoft.com/office/powerpoint/2010/main" Requires="p14">
      <p:transition spd="med" advClick="1" p14:dur="1000">
        <p:circl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276"/>
                                        </p:tgtEl>
                                        <p:attrNameLst>
                                          <p:attrName>style.visibility</p:attrName>
                                        </p:attrNameLst>
                                      </p:cBhvr>
                                      <p:to>
                                        <p:strVal val="visible"/>
                                      </p:to>
                                    </p:set>
                                    <p:anim calcmode="lin" valueType="num">
                                      <p:cBhvr>
                                        <p:cTn id="7" dur="1625" fill="hold"/>
                                        <p:tgtEl>
                                          <p:spTgt spid="276"/>
                                        </p:tgtEl>
                                        <p:attrNameLst>
                                          <p:attrName>ppt_w</p:attrName>
                                        </p:attrNameLst>
                                      </p:cBhvr>
                                      <p:tavLst>
                                        <p:tav tm="0">
                                          <p:val>
                                            <p:fltVal val="0"/>
                                          </p:val>
                                        </p:tav>
                                        <p:tav tm="100000">
                                          <p:val>
                                            <p:strVal val="#ppt_w"/>
                                          </p:val>
                                        </p:tav>
                                      </p:tavLst>
                                    </p:anim>
                                    <p:anim calcmode="lin" valueType="num">
                                      <p:cBhvr>
                                        <p:cTn id="8" dur="1625" fill="hold"/>
                                        <p:tgtEl>
                                          <p:spTgt spid="27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76" grpId="1"/>
    </p:bldLs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85" name="Group"/>
          <p:cNvGrpSpPr/>
          <p:nvPr/>
        </p:nvGrpSpPr>
        <p:grpSpPr>
          <a:xfrm>
            <a:off x="3491348" y="4283950"/>
            <a:ext cx="10833465" cy="7258661"/>
            <a:chOff x="0" y="0"/>
            <a:chExt cx="10833463" cy="7258660"/>
          </a:xfrm>
        </p:grpSpPr>
        <p:sp>
          <p:nvSpPr>
            <p:cNvPr id="280" name="Oval"/>
            <p:cNvSpPr/>
            <p:nvPr/>
          </p:nvSpPr>
          <p:spPr>
            <a:xfrm>
              <a:off x="0" y="0"/>
              <a:ext cx="10833464" cy="7258661"/>
            </a:xfrm>
            <a:prstGeom prst="ellipse">
              <a:avLst/>
            </a:prstGeom>
            <a:solidFill>
              <a:srgbClr val="FEE9D9"/>
            </a:solidFill>
            <a:ln w="25400" cap="flat">
              <a:solidFill>
                <a:srgbClr val="FFA254"/>
              </a:solidFill>
              <a:prstDash val="solid"/>
              <a:miter lim="400000"/>
            </a:ln>
            <a:effectLst>
              <a:outerShdw sx="100000" sy="100000" kx="0" ky="0" algn="b" rotWithShape="0" blurRad="63500" dist="38100" dir="3072413">
                <a:srgbClr val="000000">
                  <a:alpha val="35000"/>
                </a:srgbClr>
              </a:outerShdw>
            </a:effectLst>
          </p:spPr>
          <p:txBody>
            <a:bodyPr wrap="square" lIns="84406" tIns="84406" rIns="84406" bIns="84406" numCol="1" anchor="ctr">
              <a:noAutofit/>
            </a:bodyPr>
            <a:lstStyle/>
            <a:p>
              <a:pPr algn="l" defTabSz="1828800">
                <a:defRPr b="0" sz="4600">
                  <a:latin typeface="Calibri"/>
                  <a:ea typeface="Calibri"/>
                  <a:cs typeface="Calibri"/>
                  <a:sym typeface="Calibri"/>
                </a:defRPr>
              </a:pPr>
            </a:p>
          </p:txBody>
        </p:sp>
        <p:sp>
          <p:nvSpPr>
            <p:cNvPr id="281" name="The Cell (salt water)"/>
            <p:cNvSpPr txBox="1"/>
            <p:nvPr/>
          </p:nvSpPr>
          <p:spPr>
            <a:xfrm>
              <a:off x="6456674" y="1338712"/>
              <a:ext cx="2839202" cy="140482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0031" tIns="90031" rIns="90031" bIns="90031" numCol="1" anchor="t">
              <a:noAutofit/>
            </a:bodyPr>
            <a:lstStyle/>
            <a:p>
              <a:pPr defTabSz="1828800">
                <a:defRPr sz="3600">
                  <a:solidFill>
                    <a:srgbClr val="1F497D"/>
                  </a:solidFill>
                  <a:latin typeface="Calibri"/>
                  <a:ea typeface="Calibri"/>
                  <a:cs typeface="Calibri"/>
                  <a:sym typeface="Calibri"/>
                </a:defRPr>
              </a:pPr>
              <a:r>
                <a:t>The Cell</a:t>
              </a:r>
              <a:r>
                <a:t> (salt water)</a:t>
              </a:r>
            </a:p>
          </p:txBody>
        </p:sp>
        <p:grpSp>
          <p:nvGrpSpPr>
            <p:cNvPr id="284" name="Group"/>
            <p:cNvGrpSpPr/>
            <p:nvPr/>
          </p:nvGrpSpPr>
          <p:grpSpPr>
            <a:xfrm>
              <a:off x="2142169" y="360027"/>
              <a:ext cx="4207219" cy="2931785"/>
              <a:chOff x="149293" y="-93482"/>
              <a:chExt cx="4207218" cy="2931784"/>
            </a:xfrm>
          </p:grpSpPr>
          <p:pic>
            <p:nvPicPr>
              <p:cNvPr id="282" name="bigstock-Blue-sky-energy-bright-flash-104747849 crop.jpg" descr="bigstock-Blue-sky-energy-bright-flash-104747849 crop.jpg"/>
              <p:cNvPicPr>
                <a:picLocks noChangeAspect="1"/>
              </p:cNvPicPr>
              <p:nvPr/>
            </p:nvPicPr>
            <p:blipFill>
              <a:blip r:embed="rId3">
                <a:extLst/>
              </a:blip>
              <a:srcRect l="3" t="13380" r="438" b="18453"/>
              <a:stretch>
                <a:fillRect/>
              </a:stretch>
            </p:blipFill>
            <p:spPr>
              <a:xfrm>
                <a:off x="149293" y="-93483"/>
                <a:ext cx="4207219" cy="2880618"/>
              </a:xfrm>
              <a:custGeom>
                <a:avLst/>
                <a:gdLst/>
                <a:ahLst/>
                <a:cxnLst>
                  <a:cxn ang="0">
                    <a:pos x="wd2" y="hd2"/>
                  </a:cxn>
                  <a:cxn ang="5400000">
                    <a:pos x="wd2" y="hd2"/>
                  </a:cxn>
                  <a:cxn ang="10800000">
                    <a:pos x="wd2" y="hd2"/>
                  </a:cxn>
                  <a:cxn ang="16200000">
                    <a:pos x="wd2" y="hd2"/>
                  </a:cxn>
                </a:cxnLst>
                <a:rect l="0" t="0" r="r" b="b"/>
                <a:pathLst>
                  <a:path w="21586" h="21531" fill="norm" stroke="1" extrusionOk="0">
                    <a:moveTo>
                      <a:pt x="12517" y="104"/>
                    </a:moveTo>
                    <a:cubicBezTo>
                      <a:pt x="15469" y="611"/>
                      <a:pt x="18159" y="2319"/>
                      <a:pt x="19779" y="4715"/>
                    </a:cubicBezTo>
                    <a:cubicBezTo>
                      <a:pt x="20981" y="6492"/>
                      <a:pt x="21586" y="8532"/>
                      <a:pt x="21586" y="10805"/>
                    </a:cubicBezTo>
                    <a:lnTo>
                      <a:pt x="21586" y="10805"/>
                    </a:lnTo>
                    <a:cubicBezTo>
                      <a:pt x="21586" y="13057"/>
                      <a:pt x="21024" y="14985"/>
                      <a:pt x="19853" y="16753"/>
                    </a:cubicBezTo>
                    <a:cubicBezTo>
                      <a:pt x="18174" y="19287"/>
                      <a:pt x="15543" y="20978"/>
                      <a:pt x="12565" y="21439"/>
                    </a:cubicBezTo>
                    <a:cubicBezTo>
                      <a:pt x="11756" y="21564"/>
                      <a:pt x="9898" y="21562"/>
                      <a:pt x="9100" y="21435"/>
                    </a:cubicBezTo>
                    <a:cubicBezTo>
                      <a:pt x="7503" y="21181"/>
                      <a:pt x="6058" y="20603"/>
                      <a:pt x="4757" y="19698"/>
                    </a:cubicBezTo>
                    <a:cubicBezTo>
                      <a:pt x="2447" y="18092"/>
                      <a:pt x="964" y="15964"/>
                      <a:pt x="340" y="13364"/>
                    </a:cubicBezTo>
                    <a:cubicBezTo>
                      <a:pt x="262" y="13039"/>
                      <a:pt x="171" y="12524"/>
                      <a:pt x="138" y="12221"/>
                    </a:cubicBezTo>
                    <a:cubicBezTo>
                      <a:pt x="105" y="11919"/>
                      <a:pt x="60" y="11641"/>
                      <a:pt x="38" y="11605"/>
                    </a:cubicBezTo>
                    <a:cubicBezTo>
                      <a:pt x="-14" y="11518"/>
                      <a:pt x="-13" y="10131"/>
                      <a:pt x="39" y="10084"/>
                    </a:cubicBezTo>
                    <a:cubicBezTo>
                      <a:pt x="62" y="10064"/>
                      <a:pt x="93" y="9867"/>
                      <a:pt x="109" y="9647"/>
                    </a:cubicBezTo>
                    <a:cubicBezTo>
                      <a:pt x="219" y="8112"/>
                      <a:pt x="917" y="6172"/>
                      <a:pt x="1863" y="4769"/>
                    </a:cubicBezTo>
                    <a:cubicBezTo>
                      <a:pt x="2286" y="4143"/>
                      <a:pt x="3091" y="3175"/>
                      <a:pt x="3541" y="2753"/>
                    </a:cubicBezTo>
                    <a:cubicBezTo>
                      <a:pt x="4917" y="1462"/>
                      <a:pt x="7029" y="453"/>
                      <a:pt x="9081" y="107"/>
                    </a:cubicBezTo>
                    <a:cubicBezTo>
                      <a:pt x="9921" y="-34"/>
                      <a:pt x="11700" y="-36"/>
                      <a:pt x="12517" y="104"/>
                    </a:cubicBezTo>
                    <a:close/>
                  </a:path>
                </a:pathLst>
              </a:custGeom>
              <a:ln w="12700" cap="flat">
                <a:solidFill>
                  <a:srgbClr val="0433FF"/>
                </a:solidFill>
                <a:prstDash val="solid"/>
                <a:miter lim="400000"/>
              </a:ln>
              <a:effectLst>
                <a:outerShdw sx="100000" sy="100000" kx="0" ky="0" algn="b" rotWithShape="0" blurRad="177800" dist="101600" dir="5520000">
                  <a:srgbClr val="000000">
                    <a:alpha val="60000"/>
                  </a:srgbClr>
                </a:outerShdw>
              </a:effectLst>
            </p:spPr>
          </p:pic>
          <p:sp>
            <p:nvSpPr>
              <p:cNvPr id="283" name="Energy"/>
              <p:cNvSpPr txBox="1"/>
              <p:nvPr/>
            </p:nvSpPr>
            <p:spPr>
              <a:xfrm>
                <a:off x="948288" y="663426"/>
                <a:ext cx="2609008" cy="21748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a:defRPr b="0" sz="7000">
                    <a:solidFill>
                      <a:srgbClr val="FF2600"/>
                    </a:solidFill>
                    <a:latin typeface="Gill Sans"/>
                    <a:ea typeface="Gill Sans"/>
                    <a:cs typeface="Gill Sans"/>
                    <a:sym typeface="Gill Sans"/>
                  </a:defRPr>
                </a:lvl1pPr>
              </a:lstStyle>
              <a:p>
                <a:pPr/>
                <a:r>
                  <a:t>Energy</a:t>
                </a:r>
              </a:p>
            </p:txBody>
          </p:sp>
        </p:grpSp>
      </p:grpSp>
      <p:sp>
        <p:nvSpPr>
          <p:cNvPr id="286" name="}"/>
          <p:cNvSpPr txBox="1"/>
          <p:nvPr/>
        </p:nvSpPr>
        <p:spPr>
          <a:xfrm>
            <a:off x="9485414" y="8689662"/>
            <a:ext cx="773039" cy="2251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b="0" sz="14600">
                <a:solidFill>
                  <a:srgbClr val="535353"/>
                </a:solidFill>
                <a:latin typeface="Gill Sans Light"/>
                <a:ea typeface="Gill Sans Light"/>
                <a:cs typeface="Gill Sans Light"/>
                <a:sym typeface="Gill Sans Light"/>
              </a:defRPr>
            </a:lvl1pPr>
          </a:lstStyle>
          <a:p>
            <a:pPr/>
            <a:r>
              <a:t>}</a:t>
            </a:r>
          </a:p>
        </p:txBody>
      </p:sp>
      <p:grpSp>
        <p:nvGrpSpPr>
          <p:cNvPr id="307" name="Group"/>
          <p:cNvGrpSpPr/>
          <p:nvPr/>
        </p:nvGrpSpPr>
        <p:grpSpPr>
          <a:xfrm>
            <a:off x="5466977" y="7714849"/>
            <a:ext cx="3917205" cy="3422991"/>
            <a:chOff x="0" y="0"/>
            <a:chExt cx="3917204" cy="3422989"/>
          </a:xfrm>
        </p:grpSpPr>
        <p:grpSp>
          <p:nvGrpSpPr>
            <p:cNvPr id="305" name="Group"/>
            <p:cNvGrpSpPr/>
            <p:nvPr/>
          </p:nvGrpSpPr>
          <p:grpSpPr>
            <a:xfrm>
              <a:off x="374368" y="0"/>
              <a:ext cx="3542837" cy="3422990"/>
              <a:chOff x="0" y="0"/>
              <a:chExt cx="3542836" cy="3422989"/>
            </a:xfrm>
          </p:grpSpPr>
          <p:sp>
            <p:nvSpPr>
              <p:cNvPr id="287" name="Circle"/>
              <p:cNvSpPr/>
              <p:nvPr/>
            </p:nvSpPr>
            <p:spPr>
              <a:xfrm>
                <a:off x="0" y="2570399"/>
                <a:ext cx="503108" cy="504380"/>
              </a:xfrm>
              <a:prstGeom prst="ellipse">
                <a:avLst/>
              </a:pr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sp>
            <p:nvSpPr>
              <p:cNvPr id="288" name="Circle"/>
              <p:cNvSpPr/>
              <p:nvPr/>
            </p:nvSpPr>
            <p:spPr>
              <a:xfrm>
                <a:off x="2110667" y="1303944"/>
                <a:ext cx="503108" cy="504379"/>
              </a:xfrm>
              <a:prstGeom prst="ellipse">
                <a:avLst/>
              </a:pr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sp>
            <p:nvSpPr>
              <p:cNvPr id="289" name="Circle"/>
              <p:cNvSpPr/>
              <p:nvPr/>
            </p:nvSpPr>
            <p:spPr>
              <a:xfrm>
                <a:off x="516563" y="1884969"/>
                <a:ext cx="503108" cy="504379"/>
              </a:xfrm>
              <a:prstGeom prst="ellipse">
                <a:avLst/>
              </a:pr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sp>
            <p:nvSpPr>
              <p:cNvPr id="290" name="Circle"/>
              <p:cNvSpPr/>
              <p:nvPr/>
            </p:nvSpPr>
            <p:spPr>
              <a:xfrm>
                <a:off x="1358428" y="1827407"/>
                <a:ext cx="503108" cy="504383"/>
              </a:xfrm>
              <a:prstGeom prst="ellipse">
                <a:avLst/>
              </a:pr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sp>
            <p:nvSpPr>
              <p:cNvPr id="291" name="Circle"/>
              <p:cNvSpPr/>
              <p:nvPr/>
            </p:nvSpPr>
            <p:spPr>
              <a:xfrm>
                <a:off x="337194" y="1121301"/>
                <a:ext cx="503108" cy="504379"/>
              </a:xfrm>
              <a:prstGeom prst="ellipse">
                <a:avLst/>
              </a:pr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sp>
            <p:nvSpPr>
              <p:cNvPr id="292" name="Shape"/>
              <p:cNvSpPr/>
              <p:nvPr/>
            </p:nvSpPr>
            <p:spPr>
              <a:xfrm>
                <a:off x="3034550" y="1101160"/>
                <a:ext cx="508287" cy="499449"/>
              </a:xfrm>
              <a:custGeom>
                <a:avLst/>
                <a:gdLst/>
                <a:ahLst/>
                <a:cxnLst>
                  <a:cxn ang="0">
                    <a:pos x="wd2" y="hd2"/>
                  </a:cxn>
                  <a:cxn ang="5400000">
                    <a:pos x="wd2" y="hd2"/>
                  </a:cxn>
                  <a:cxn ang="10800000">
                    <a:pos x="wd2" y="hd2"/>
                  </a:cxn>
                  <a:cxn ang="16200000">
                    <a:pos x="wd2" y="hd2"/>
                  </a:cxn>
                </a:cxnLst>
                <a:rect l="0" t="0" r="r" b="b"/>
                <a:pathLst>
                  <a:path w="19304" h="19215" fill="norm" stroke="1" extrusionOk="0">
                    <a:moveTo>
                      <a:pt x="2316" y="3542"/>
                    </a:moveTo>
                    <a:cubicBezTo>
                      <a:pt x="5781" y="-573"/>
                      <a:pt x="11874" y="-1192"/>
                      <a:pt x="15925" y="2158"/>
                    </a:cubicBezTo>
                    <a:cubicBezTo>
                      <a:pt x="19976" y="5509"/>
                      <a:pt x="20452" y="11560"/>
                      <a:pt x="16988" y="15674"/>
                    </a:cubicBezTo>
                    <a:cubicBezTo>
                      <a:pt x="13523" y="19789"/>
                      <a:pt x="7430" y="20408"/>
                      <a:pt x="3379" y="17058"/>
                    </a:cubicBezTo>
                    <a:cubicBezTo>
                      <a:pt x="-672" y="13707"/>
                      <a:pt x="-1148" y="7656"/>
                      <a:pt x="2316" y="3542"/>
                    </a:cubicBezTo>
                    <a:close/>
                  </a:path>
                </a:pathLst>
              </a:cu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sp>
            <p:nvSpPr>
              <p:cNvPr id="293" name="Shape"/>
              <p:cNvSpPr/>
              <p:nvPr/>
            </p:nvSpPr>
            <p:spPr>
              <a:xfrm>
                <a:off x="2105510" y="2139628"/>
                <a:ext cx="508287" cy="499449"/>
              </a:xfrm>
              <a:custGeom>
                <a:avLst/>
                <a:gdLst/>
                <a:ahLst/>
                <a:cxnLst>
                  <a:cxn ang="0">
                    <a:pos x="wd2" y="hd2"/>
                  </a:cxn>
                  <a:cxn ang="5400000">
                    <a:pos x="wd2" y="hd2"/>
                  </a:cxn>
                  <a:cxn ang="10800000">
                    <a:pos x="wd2" y="hd2"/>
                  </a:cxn>
                  <a:cxn ang="16200000">
                    <a:pos x="wd2" y="hd2"/>
                  </a:cxn>
                </a:cxnLst>
                <a:rect l="0" t="0" r="r" b="b"/>
                <a:pathLst>
                  <a:path w="19304" h="19215" fill="norm" stroke="1" extrusionOk="0">
                    <a:moveTo>
                      <a:pt x="2316" y="3542"/>
                    </a:moveTo>
                    <a:cubicBezTo>
                      <a:pt x="5781" y="-573"/>
                      <a:pt x="11874" y="-1192"/>
                      <a:pt x="15925" y="2158"/>
                    </a:cubicBezTo>
                    <a:cubicBezTo>
                      <a:pt x="19976" y="5509"/>
                      <a:pt x="20452" y="11560"/>
                      <a:pt x="16988" y="15674"/>
                    </a:cubicBezTo>
                    <a:cubicBezTo>
                      <a:pt x="13523" y="19789"/>
                      <a:pt x="7430" y="20408"/>
                      <a:pt x="3379" y="17058"/>
                    </a:cubicBezTo>
                    <a:cubicBezTo>
                      <a:pt x="-672" y="13707"/>
                      <a:pt x="-1148" y="7656"/>
                      <a:pt x="2316" y="3542"/>
                    </a:cubicBezTo>
                    <a:close/>
                  </a:path>
                </a:pathLst>
              </a:cu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sp>
            <p:nvSpPr>
              <p:cNvPr id="294" name="Shape"/>
              <p:cNvSpPr/>
              <p:nvPr/>
            </p:nvSpPr>
            <p:spPr>
              <a:xfrm>
                <a:off x="2870029" y="1785145"/>
                <a:ext cx="508286" cy="499449"/>
              </a:xfrm>
              <a:custGeom>
                <a:avLst/>
                <a:gdLst/>
                <a:ahLst/>
                <a:cxnLst>
                  <a:cxn ang="0">
                    <a:pos x="wd2" y="hd2"/>
                  </a:cxn>
                  <a:cxn ang="5400000">
                    <a:pos x="wd2" y="hd2"/>
                  </a:cxn>
                  <a:cxn ang="10800000">
                    <a:pos x="wd2" y="hd2"/>
                  </a:cxn>
                  <a:cxn ang="16200000">
                    <a:pos x="wd2" y="hd2"/>
                  </a:cxn>
                </a:cxnLst>
                <a:rect l="0" t="0" r="r" b="b"/>
                <a:pathLst>
                  <a:path w="19304" h="19215" fill="norm" stroke="1" extrusionOk="0">
                    <a:moveTo>
                      <a:pt x="2316" y="3542"/>
                    </a:moveTo>
                    <a:cubicBezTo>
                      <a:pt x="5781" y="-573"/>
                      <a:pt x="11874" y="-1192"/>
                      <a:pt x="15925" y="2158"/>
                    </a:cubicBezTo>
                    <a:cubicBezTo>
                      <a:pt x="19976" y="5509"/>
                      <a:pt x="20452" y="11560"/>
                      <a:pt x="16988" y="15674"/>
                    </a:cubicBezTo>
                    <a:cubicBezTo>
                      <a:pt x="13523" y="19789"/>
                      <a:pt x="7430" y="20408"/>
                      <a:pt x="3379" y="17058"/>
                    </a:cubicBezTo>
                    <a:cubicBezTo>
                      <a:pt x="-672" y="13707"/>
                      <a:pt x="-1148" y="7656"/>
                      <a:pt x="2316" y="3542"/>
                    </a:cubicBezTo>
                    <a:close/>
                  </a:path>
                </a:pathLst>
              </a:cu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sp>
            <p:nvSpPr>
              <p:cNvPr id="295" name="Shape"/>
              <p:cNvSpPr/>
              <p:nvPr/>
            </p:nvSpPr>
            <p:spPr>
              <a:xfrm>
                <a:off x="3034550" y="2572864"/>
                <a:ext cx="508287" cy="499451"/>
              </a:xfrm>
              <a:custGeom>
                <a:avLst/>
                <a:gdLst/>
                <a:ahLst/>
                <a:cxnLst>
                  <a:cxn ang="0">
                    <a:pos x="wd2" y="hd2"/>
                  </a:cxn>
                  <a:cxn ang="5400000">
                    <a:pos x="wd2" y="hd2"/>
                  </a:cxn>
                  <a:cxn ang="10800000">
                    <a:pos x="wd2" y="hd2"/>
                  </a:cxn>
                  <a:cxn ang="16200000">
                    <a:pos x="wd2" y="hd2"/>
                  </a:cxn>
                </a:cxnLst>
                <a:rect l="0" t="0" r="r" b="b"/>
                <a:pathLst>
                  <a:path w="19304" h="19215" fill="norm" stroke="1" extrusionOk="0">
                    <a:moveTo>
                      <a:pt x="2316" y="3542"/>
                    </a:moveTo>
                    <a:cubicBezTo>
                      <a:pt x="5781" y="-573"/>
                      <a:pt x="11874" y="-1192"/>
                      <a:pt x="15925" y="2158"/>
                    </a:cubicBezTo>
                    <a:cubicBezTo>
                      <a:pt x="19976" y="5509"/>
                      <a:pt x="20452" y="11560"/>
                      <a:pt x="16988" y="15674"/>
                    </a:cubicBezTo>
                    <a:cubicBezTo>
                      <a:pt x="13523" y="19789"/>
                      <a:pt x="7430" y="20408"/>
                      <a:pt x="3379" y="17058"/>
                    </a:cubicBezTo>
                    <a:cubicBezTo>
                      <a:pt x="-672" y="13707"/>
                      <a:pt x="-1148" y="7656"/>
                      <a:pt x="2316" y="3542"/>
                    </a:cubicBezTo>
                    <a:close/>
                  </a:path>
                </a:pathLst>
              </a:cu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sp>
            <p:nvSpPr>
              <p:cNvPr id="296" name="Shape"/>
              <p:cNvSpPr/>
              <p:nvPr/>
            </p:nvSpPr>
            <p:spPr>
              <a:xfrm>
                <a:off x="1944566" y="2923541"/>
                <a:ext cx="508287" cy="499449"/>
              </a:xfrm>
              <a:custGeom>
                <a:avLst/>
                <a:gdLst/>
                <a:ahLst/>
                <a:cxnLst>
                  <a:cxn ang="0">
                    <a:pos x="wd2" y="hd2"/>
                  </a:cxn>
                  <a:cxn ang="5400000">
                    <a:pos x="wd2" y="hd2"/>
                  </a:cxn>
                  <a:cxn ang="10800000">
                    <a:pos x="wd2" y="hd2"/>
                  </a:cxn>
                  <a:cxn ang="16200000">
                    <a:pos x="wd2" y="hd2"/>
                  </a:cxn>
                </a:cxnLst>
                <a:rect l="0" t="0" r="r" b="b"/>
                <a:pathLst>
                  <a:path w="19304" h="19215" fill="norm" stroke="1" extrusionOk="0">
                    <a:moveTo>
                      <a:pt x="2316" y="3542"/>
                    </a:moveTo>
                    <a:cubicBezTo>
                      <a:pt x="5781" y="-573"/>
                      <a:pt x="11874" y="-1192"/>
                      <a:pt x="15925" y="2158"/>
                    </a:cubicBezTo>
                    <a:cubicBezTo>
                      <a:pt x="19976" y="5509"/>
                      <a:pt x="20452" y="11560"/>
                      <a:pt x="16988" y="15674"/>
                    </a:cubicBezTo>
                    <a:cubicBezTo>
                      <a:pt x="13523" y="19789"/>
                      <a:pt x="7430" y="20408"/>
                      <a:pt x="3379" y="17058"/>
                    </a:cubicBezTo>
                    <a:cubicBezTo>
                      <a:pt x="-672" y="13707"/>
                      <a:pt x="-1148" y="7656"/>
                      <a:pt x="2316" y="3542"/>
                    </a:cubicBezTo>
                    <a:close/>
                  </a:path>
                </a:pathLst>
              </a:cu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sp>
            <p:nvSpPr>
              <p:cNvPr id="297" name="Shape"/>
              <p:cNvSpPr/>
              <p:nvPr/>
            </p:nvSpPr>
            <p:spPr>
              <a:xfrm flipH="1">
                <a:off x="692641" y="0"/>
                <a:ext cx="327051" cy="7629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6442"/>
                    </a:moveTo>
                    <a:lnTo>
                      <a:pt x="5400" y="16442"/>
                    </a:lnTo>
                    <a:lnTo>
                      <a:pt x="5400" y="0"/>
                    </a:lnTo>
                    <a:lnTo>
                      <a:pt x="16200" y="0"/>
                    </a:lnTo>
                    <a:lnTo>
                      <a:pt x="16200" y="16442"/>
                    </a:lnTo>
                    <a:lnTo>
                      <a:pt x="21600" y="16442"/>
                    </a:lnTo>
                    <a:lnTo>
                      <a:pt x="10800" y="21600"/>
                    </a:lnTo>
                    <a:close/>
                  </a:path>
                </a:pathLst>
              </a:custGeom>
              <a:solidFill>
                <a:srgbClr val="C0504D"/>
              </a:solidFill>
              <a:ln w="12700" cap="flat">
                <a:noFill/>
                <a:miter lim="400000"/>
              </a:ln>
              <a:effectLst/>
            </p:spPr>
            <p:txBody>
              <a:bodyPr wrap="square" lIns="84406" tIns="84406" rIns="84406" bIns="84406" numCol="1" anchor="ctr">
                <a:noAutofit/>
              </a:bodyPr>
              <a:lstStyle/>
              <a:p>
                <a:pPr algn="l" defTabSz="1828800">
                  <a:defRPr b="0" sz="4600">
                    <a:solidFill>
                      <a:srgbClr val="FFFFFF"/>
                    </a:solidFill>
                    <a:latin typeface="Calibri"/>
                    <a:ea typeface="Calibri"/>
                    <a:cs typeface="Calibri"/>
                    <a:sym typeface="Calibri"/>
                  </a:defRPr>
                </a:pPr>
              </a:p>
            </p:txBody>
          </p:sp>
          <p:sp>
            <p:nvSpPr>
              <p:cNvPr id="298" name="Shape"/>
              <p:cNvSpPr/>
              <p:nvPr/>
            </p:nvSpPr>
            <p:spPr>
              <a:xfrm flipH="1">
                <a:off x="1126453" y="2"/>
                <a:ext cx="327050" cy="76297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6442"/>
                    </a:moveTo>
                    <a:lnTo>
                      <a:pt x="5400" y="16442"/>
                    </a:lnTo>
                    <a:lnTo>
                      <a:pt x="5400" y="0"/>
                    </a:lnTo>
                    <a:lnTo>
                      <a:pt x="16200" y="0"/>
                    </a:lnTo>
                    <a:lnTo>
                      <a:pt x="16200" y="16442"/>
                    </a:lnTo>
                    <a:lnTo>
                      <a:pt x="21600" y="16442"/>
                    </a:lnTo>
                    <a:lnTo>
                      <a:pt x="10800" y="21600"/>
                    </a:lnTo>
                    <a:close/>
                  </a:path>
                </a:pathLst>
              </a:custGeom>
              <a:solidFill>
                <a:srgbClr val="C0504D"/>
              </a:solidFill>
              <a:ln w="12700" cap="flat">
                <a:noFill/>
                <a:miter lim="400000"/>
              </a:ln>
              <a:effectLst/>
            </p:spPr>
            <p:txBody>
              <a:bodyPr wrap="square" lIns="84406" tIns="84406" rIns="84406" bIns="84406" numCol="1" anchor="ctr">
                <a:noAutofit/>
              </a:bodyPr>
              <a:lstStyle/>
              <a:p>
                <a:pPr algn="l" defTabSz="1828800">
                  <a:defRPr b="0" sz="4600">
                    <a:solidFill>
                      <a:srgbClr val="FFFFFF"/>
                    </a:solidFill>
                    <a:latin typeface="Calibri"/>
                    <a:ea typeface="Calibri"/>
                    <a:cs typeface="Calibri"/>
                    <a:sym typeface="Calibri"/>
                  </a:defRPr>
                </a:pPr>
              </a:p>
            </p:txBody>
          </p:sp>
          <p:sp>
            <p:nvSpPr>
              <p:cNvPr id="299" name="Shape"/>
              <p:cNvSpPr/>
              <p:nvPr/>
            </p:nvSpPr>
            <p:spPr>
              <a:xfrm flipH="1">
                <a:off x="1579716" y="17068"/>
                <a:ext cx="327051" cy="7629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6442"/>
                    </a:moveTo>
                    <a:lnTo>
                      <a:pt x="5400" y="16442"/>
                    </a:lnTo>
                    <a:lnTo>
                      <a:pt x="5400" y="0"/>
                    </a:lnTo>
                    <a:lnTo>
                      <a:pt x="16200" y="0"/>
                    </a:lnTo>
                    <a:lnTo>
                      <a:pt x="16200" y="16442"/>
                    </a:lnTo>
                    <a:lnTo>
                      <a:pt x="21600" y="16442"/>
                    </a:lnTo>
                    <a:lnTo>
                      <a:pt x="10800" y="21600"/>
                    </a:lnTo>
                    <a:close/>
                  </a:path>
                </a:pathLst>
              </a:custGeom>
              <a:solidFill>
                <a:srgbClr val="C0504D"/>
              </a:solidFill>
              <a:ln w="12700" cap="flat">
                <a:noFill/>
                <a:miter lim="400000"/>
              </a:ln>
              <a:effectLst/>
            </p:spPr>
            <p:txBody>
              <a:bodyPr wrap="square" lIns="84406" tIns="84406" rIns="84406" bIns="84406" numCol="1" anchor="ctr">
                <a:noAutofit/>
              </a:bodyPr>
              <a:lstStyle/>
              <a:p>
                <a:pPr algn="l" defTabSz="1828800">
                  <a:defRPr b="0" sz="4600">
                    <a:solidFill>
                      <a:srgbClr val="FFFFFF"/>
                    </a:solidFill>
                    <a:latin typeface="Calibri"/>
                    <a:ea typeface="Calibri"/>
                    <a:cs typeface="Calibri"/>
                    <a:sym typeface="Calibri"/>
                  </a:defRPr>
                </a:pPr>
              </a:p>
            </p:txBody>
          </p:sp>
          <p:sp>
            <p:nvSpPr>
              <p:cNvPr id="300" name="Shape"/>
              <p:cNvSpPr/>
              <p:nvPr/>
            </p:nvSpPr>
            <p:spPr>
              <a:xfrm flipH="1">
                <a:off x="2035185" y="17068"/>
                <a:ext cx="327050" cy="7629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6442"/>
                    </a:moveTo>
                    <a:lnTo>
                      <a:pt x="5400" y="16442"/>
                    </a:lnTo>
                    <a:lnTo>
                      <a:pt x="5400" y="0"/>
                    </a:lnTo>
                    <a:lnTo>
                      <a:pt x="16200" y="0"/>
                    </a:lnTo>
                    <a:lnTo>
                      <a:pt x="16200" y="16442"/>
                    </a:lnTo>
                    <a:lnTo>
                      <a:pt x="21600" y="16442"/>
                    </a:lnTo>
                    <a:lnTo>
                      <a:pt x="10800" y="21600"/>
                    </a:lnTo>
                    <a:close/>
                  </a:path>
                </a:pathLst>
              </a:custGeom>
              <a:solidFill>
                <a:srgbClr val="C0504D"/>
              </a:solidFill>
              <a:ln w="12700" cap="flat">
                <a:noFill/>
                <a:miter lim="400000"/>
              </a:ln>
              <a:effectLst/>
            </p:spPr>
            <p:txBody>
              <a:bodyPr wrap="square" lIns="84406" tIns="84406" rIns="84406" bIns="84406" numCol="1" anchor="ctr">
                <a:noAutofit/>
              </a:bodyPr>
              <a:lstStyle/>
              <a:p>
                <a:pPr algn="l" defTabSz="1828800">
                  <a:defRPr b="0" sz="4600">
                    <a:solidFill>
                      <a:srgbClr val="FFFFFF"/>
                    </a:solidFill>
                    <a:latin typeface="Calibri"/>
                    <a:ea typeface="Calibri"/>
                    <a:cs typeface="Calibri"/>
                    <a:sym typeface="Calibri"/>
                  </a:defRPr>
                </a:pPr>
              </a:p>
            </p:txBody>
          </p:sp>
          <p:sp>
            <p:nvSpPr>
              <p:cNvPr id="301" name="Shape"/>
              <p:cNvSpPr/>
              <p:nvPr/>
            </p:nvSpPr>
            <p:spPr>
              <a:xfrm flipH="1">
                <a:off x="2454129" y="14426"/>
                <a:ext cx="327051" cy="7629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6442"/>
                    </a:moveTo>
                    <a:lnTo>
                      <a:pt x="5400" y="16442"/>
                    </a:lnTo>
                    <a:lnTo>
                      <a:pt x="5400" y="0"/>
                    </a:lnTo>
                    <a:lnTo>
                      <a:pt x="16200" y="0"/>
                    </a:lnTo>
                    <a:lnTo>
                      <a:pt x="16200" y="16442"/>
                    </a:lnTo>
                    <a:lnTo>
                      <a:pt x="21600" y="16442"/>
                    </a:lnTo>
                    <a:lnTo>
                      <a:pt x="10800" y="21600"/>
                    </a:lnTo>
                    <a:close/>
                  </a:path>
                </a:pathLst>
              </a:custGeom>
              <a:solidFill>
                <a:srgbClr val="C0504D"/>
              </a:solidFill>
              <a:ln w="12700" cap="flat">
                <a:noFill/>
                <a:miter lim="400000"/>
              </a:ln>
              <a:effectLst/>
            </p:spPr>
            <p:txBody>
              <a:bodyPr wrap="square" lIns="84406" tIns="84406" rIns="84406" bIns="84406" numCol="1" anchor="ctr">
                <a:noAutofit/>
              </a:bodyPr>
              <a:lstStyle/>
              <a:p>
                <a:pPr algn="l" defTabSz="1828800">
                  <a:defRPr b="0" sz="4600">
                    <a:solidFill>
                      <a:srgbClr val="FFFFFF"/>
                    </a:solidFill>
                    <a:latin typeface="Calibri"/>
                    <a:ea typeface="Calibri"/>
                    <a:cs typeface="Calibri"/>
                    <a:sym typeface="Calibri"/>
                  </a:defRPr>
                </a:pPr>
              </a:p>
            </p:txBody>
          </p:sp>
          <p:sp>
            <p:nvSpPr>
              <p:cNvPr id="302" name="Shape"/>
              <p:cNvSpPr/>
              <p:nvPr/>
            </p:nvSpPr>
            <p:spPr>
              <a:xfrm flipH="1">
                <a:off x="2918418" y="17068"/>
                <a:ext cx="327051" cy="7629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6442"/>
                    </a:moveTo>
                    <a:lnTo>
                      <a:pt x="5400" y="16442"/>
                    </a:lnTo>
                    <a:lnTo>
                      <a:pt x="5400" y="0"/>
                    </a:lnTo>
                    <a:lnTo>
                      <a:pt x="16200" y="0"/>
                    </a:lnTo>
                    <a:lnTo>
                      <a:pt x="16200" y="16442"/>
                    </a:lnTo>
                    <a:lnTo>
                      <a:pt x="21600" y="16442"/>
                    </a:lnTo>
                    <a:lnTo>
                      <a:pt x="10800" y="21600"/>
                    </a:lnTo>
                    <a:close/>
                  </a:path>
                </a:pathLst>
              </a:custGeom>
              <a:solidFill>
                <a:srgbClr val="C0504D"/>
              </a:solidFill>
              <a:ln w="12700" cap="flat">
                <a:noFill/>
                <a:miter lim="400000"/>
              </a:ln>
              <a:effectLst/>
            </p:spPr>
            <p:txBody>
              <a:bodyPr wrap="square" lIns="84406" tIns="84406" rIns="84406" bIns="84406" numCol="1" anchor="ctr">
                <a:noAutofit/>
              </a:bodyPr>
              <a:lstStyle/>
              <a:p>
                <a:pPr algn="l" defTabSz="1828800">
                  <a:defRPr b="0" sz="4600">
                    <a:solidFill>
                      <a:srgbClr val="FFFFFF"/>
                    </a:solidFill>
                    <a:latin typeface="Calibri"/>
                    <a:ea typeface="Calibri"/>
                    <a:cs typeface="Calibri"/>
                    <a:sym typeface="Calibri"/>
                  </a:defRPr>
                </a:pPr>
              </a:p>
            </p:txBody>
          </p:sp>
          <p:sp>
            <p:nvSpPr>
              <p:cNvPr id="303" name="Shape"/>
              <p:cNvSpPr/>
              <p:nvPr/>
            </p:nvSpPr>
            <p:spPr>
              <a:xfrm>
                <a:off x="1132517" y="1143897"/>
                <a:ext cx="508287" cy="499449"/>
              </a:xfrm>
              <a:custGeom>
                <a:avLst/>
                <a:gdLst/>
                <a:ahLst/>
                <a:cxnLst>
                  <a:cxn ang="0">
                    <a:pos x="wd2" y="hd2"/>
                  </a:cxn>
                  <a:cxn ang="5400000">
                    <a:pos x="wd2" y="hd2"/>
                  </a:cxn>
                  <a:cxn ang="10800000">
                    <a:pos x="wd2" y="hd2"/>
                  </a:cxn>
                  <a:cxn ang="16200000">
                    <a:pos x="wd2" y="hd2"/>
                  </a:cxn>
                </a:cxnLst>
                <a:rect l="0" t="0" r="r" b="b"/>
                <a:pathLst>
                  <a:path w="19304" h="19215" fill="norm" stroke="1" extrusionOk="0">
                    <a:moveTo>
                      <a:pt x="2316" y="3542"/>
                    </a:moveTo>
                    <a:cubicBezTo>
                      <a:pt x="5781" y="-573"/>
                      <a:pt x="11874" y="-1192"/>
                      <a:pt x="15925" y="2158"/>
                    </a:cubicBezTo>
                    <a:cubicBezTo>
                      <a:pt x="19976" y="5509"/>
                      <a:pt x="20452" y="11560"/>
                      <a:pt x="16988" y="15674"/>
                    </a:cubicBezTo>
                    <a:cubicBezTo>
                      <a:pt x="13523" y="19789"/>
                      <a:pt x="7430" y="20408"/>
                      <a:pt x="3379" y="17058"/>
                    </a:cubicBezTo>
                    <a:cubicBezTo>
                      <a:pt x="-672" y="13707"/>
                      <a:pt x="-1148" y="7656"/>
                      <a:pt x="2316" y="3542"/>
                    </a:cubicBezTo>
                    <a:close/>
                  </a:path>
                </a:pathLst>
              </a:cu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sp>
            <p:nvSpPr>
              <p:cNvPr id="304" name="Shape"/>
              <p:cNvSpPr/>
              <p:nvPr/>
            </p:nvSpPr>
            <p:spPr>
              <a:xfrm>
                <a:off x="945220" y="2744606"/>
                <a:ext cx="508287" cy="499449"/>
              </a:xfrm>
              <a:custGeom>
                <a:avLst/>
                <a:gdLst/>
                <a:ahLst/>
                <a:cxnLst>
                  <a:cxn ang="0">
                    <a:pos x="wd2" y="hd2"/>
                  </a:cxn>
                  <a:cxn ang="5400000">
                    <a:pos x="wd2" y="hd2"/>
                  </a:cxn>
                  <a:cxn ang="10800000">
                    <a:pos x="wd2" y="hd2"/>
                  </a:cxn>
                  <a:cxn ang="16200000">
                    <a:pos x="wd2" y="hd2"/>
                  </a:cxn>
                </a:cxnLst>
                <a:rect l="0" t="0" r="r" b="b"/>
                <a:pathLst>
                  <a:path w="19304" h="19215" fill="norm" stroke="1" extrusionOk="0">
                    <a:moveTo>
                      <a:pt x="2316" y="3542"/>
                    </a:moveTo>
                    <a:cubicBezTo>
                      <a:pt x="5781" y="-573"/>
                      <a:pt x="11874" y="-1192"/>
                      <a:pt x="15925" y="2158"/>
                    </a:cubicBezTo>
                    <a:cubicBezTo>
                      <a:pt x="19976" y="5509"/>
                      <a:pt x="20452" y="11560"/>
                      <a:pt x="16988" y="15674"/>
                    </a:cubicBezTo>
                    <a:cubicBezTo>
                      <a:pt x="13523" y="19789"/>
                      <a:pt x="7430" y="20408"/>
                      <a:pt x="3379" y="17058"/>
                    </a:cubicBezTo>
                    <a:cubicBezTo>
                      <a:pt x="-672" y="13707"/>
                      <a:pt x="-1148" y="7656"/>
                      <a:pt x="2316" y="3542"/>
                    </a:cubicBezTo>
                    <a:close/>
                  </a:path>
                </a:pathLst>
              </a:custGeom>
              <a:blipFill rotWithShape="1">
                <a:blip r:embed="rId4"/>
                <a:srcRect l="0" t="0" r="0" b="0"/>
                <a:stretch>
                  <a:fillRect/>
                </a:stretch>
              </a:blipFill>
              <a:ln w="25400" cap="flat">
                <a:solidFill>
                  <a:srgbClr val="1E487C">
                    <a:alpha val="78822"/>
                  </a:srgbClr>
                </a:solidFill>
                <a:prstDash val="solid"/>
                <a:round/>
              </a:ln>
              <a:effectLst/>
            </p:spPr>
            <p:txBody>
              <a:bodyPr wrap="square" lIns="84406" tIns="84406" rIns="84406" bIns="84406" numCol="1" anchor="t">
                <a:noAutofit/>
              </a:bodyPr>
              <a:lstStyle/>
              <a:p>
                <a:pPr algn="l" defTabSz="1828800">
                  <a:defRPr b="0" sz="4600">
                    <a:latin typeface="Calibri"/>
                    <a:ea typeface="Calibri"/>
                    <a:cs typeface="Calibri"/>
                    <a:sym typeface="Calibri"/>
                  </a:defRPr>
                </a:pPr>
              </a:p>
            </p:txBody>
          </p:sp>
        </p:grpSp>
        <p:sp>
          <p:nvSpPr>
            <p:cNvPr id="306" name="Redox Signaling Molecules"/>
            <p:cNvSpPr/>
            <p:nvPr/>
          </p:nvSpPr>
          <p:spPr>
            <a:xfrm>
              <a:off x="0" y="896064"/>
              <a:ext cx="1270000" cy="1270001"/>
            </a:xfrm>
            <a:prstGeom prst="line">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algn="l" defTabSz="1828800">
                <a:spcBef>
                  <a:spcPts val="1200"/>
                </a:spcBef>
                <a:defRPr sz="2800">
                  <a:solidFill>
                    <a:srgbClr val="1F497D"/>
                  </a:solidFill>
                  <a:latin typeface="Arial"/>
                  <a:ea typeface="Arial"/>
                  <a:cs typeface="Arial"/>
                  <a:sym typeface="Arial"/>
                </a:defRPr>
              </a:lvl1pPr>
            </a:lstStyle>
            <a:p>
              <a:pPr/>
              <a:r>
                <a:t>Redox Signaling Molecules</a:t>
              </a:r>
            </a:p>
          </p:txBody>
        </p:sp>
      </p:grpSp>
      <p:sp>
        <p:nvSpPr>
          <p:cNvPr id="308" name="RedOx Signaling Molecules…"/>
          <p:cNvSpPr/>
          <p:nvPr/>
        </p:nvSpPr>
        <p:spPr>
          <a:xfrm>
            <a:off x="10311669" y="5642042"/>
            <a:ext cx="12923307" cy="58730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965"/>
                </a:moveTo>
                <a:lnTo>
                  <a:pt x="21600" y="20635"/>
                </a:lnTo>
                <a:cubicBezTo>
                  <a:pt x="21600" y="21168"/>
                  <a:pt x="21404" y="21600"/>
                  <a:pt x="21161" y="21600"/>
                </a:cubicBezTo>
                <a:lnTo>
                  <a:pt x="5445" y="21600"/>
                </a:lnTo>
                <a:cubicBezTo>
                  <a:pt x="5218" y="21600"/>
                  <a:pt x="5031" y="21220"/>
                  <a:pt x="5008" y="20733"/>
                </a:cubicBezTo>
                <a:lnTo>
                  <a:pt x="5006" y="20635"/>
                </a:lnTo>
                <a:lnTo>
                  <a:pt x="5006" y="17371"/>
                </a:lnTo>
                <a:lnTo>
                  <a:pt x="0" y="15840"/>
                </a:lnTo>
                <a:lnTo>
                  <a:pt x="5006" y="14308"/>
                </a:lnTo>
                <a:lnTo>
                  <a:pt x="5006" y="965"/>
                </a:lnTo>
                <a:cubicBezTo>
                  <a:pt x="5006" y="432"/>
                  <a:pt x="5202" y="0"/>
                  <a:pt x="5445" y="0"/>
                </a:cubicBezTo>
                <a:lnTo>
                  <a:pt x="21161" y="0"/>
                </a:lnTo>
                <a:cubicBezTo>
                  <a:pt x="21404" y="0"/>
                  <a:pt x="21600" y="432"/>
                  <a:pt x="21600" y="965"/>
                </a:cubicBezTo>
                <a:close/>
              </a:path>
            </a:pathLst>
          </a:custGeom>
          <a:solidFill>
            <a:srgbClr val="FFFFFF"/>
          </a:solidFill>
          <a:ln w="25400">
            <a:solidFill>
              <a:srgbClr val="0071AC"/>
            </a:solidFill>
            <a:bevel/>
          </a:ln>
          <a:effectLst>
            <a:outerShdw sx="100000" sy="100000" kx="0" ky="0" algn="b" rotWithShape="0" blurRad="63500" dist="25400" dir="5400000">
              <a:srgbClr val="000000">
                <a:alpha val="35000"/>
              </a:srgbClr>
            </a:outerShdw>
          </a:effectLst>
          <a:extLst>
            <a:ext uri="{C572A759-6A51-4108-AA02-DFA0A04FC94B}">
              <ma14:wrappingTextBoxFlag xmlns:ma14="http://schemas.microsoft.com/office/mac/drawingml/2011/main" val="1"/>
            </a:ext>
          </a:extLst>
        </p:spPr>
        <p:txBody>
          <a:bodyPr lIns="203200" tIns="203200" rIns="203200" bIns="203200">
            <a:normAutofit fontScale="100000" lnSpcReduction="0"/>
          </a:bodyPr>
          <a:lstStyle/>
          <a:p>
            <a:pPr algn="l" defTabSz="1219200">
              <a:defRPr b="0" sz="4500">
                <a:latin typeface="Helvetica"/>
                <a:ea typeface="Helvetica"/>
                <a:cs typeface="Helvetica"/>
                <a:sym typeface="Helvetica"/>
              </a:defRPr>
            </a:pPr>
            <a:r>
              <a:rPr>
                <a:solidFill>
                  <a:schemeClr val="accent1">
                    <a:lumOff val="-13575"/>
                  </a:schemeClr>
                </a:solidFill>
              </a:rPr>
              <a:t>Red</a:t>
            </a:r>
            <a:r>
              <a:rPr>
                <a:solidFill>
                  <a:schemeClr val="accent5">
                    <a:hueOff val="-82419"/>
                    <a:satOff val="-9513"/>
                    <a:lumOff val="-16343"/>
                  </a:schemeClr>
                </a:solidFill>
              </a:rPr>
              <a:t>Ox</a:t>
            </a:r>
            <a:r>
              <a:rPr>
                <a:solidFill>
                  <a:srgbClr val="3DA547"/>
                </a:solidFill>
              </a:rPr>
              <a:t> Signaling Molecules</a:t>
            </a:r>
            <a:endParaRPr>
              <a:solidFill>
                <a:srgbClr val="6B6B6B"/>
              </a:solidFill>
            </a:endParaRPr>
          </a:p>
          <a:p>
            <a:pPr marL="572756" indent="-572756" algn="l" defTabSz="1219200">
              <a:spcBef>
                <a:spcPts val="1100"/>
              </a:spcBef>
              <a:buSzPct val="100000"/>
              <a:buChar char="•"/>
              <a:defRPr b="0" sz="3900">
                <a:solidFill>
                  <a:srgbClr val="6C6C6C"/>
                </a:solidFill>
                <a:latin typeface="Helvetica Light"/>
                <a:ea typeface="Helvetica Light"/>
                <a:cs typeface="Helvetica Light"/>
                <a:sym typeface="Helvetica Light"/>
              </a:defRPr>
            </a:pPr>
            <a:r>
              <a:rPr>
                <a:solidFill>
                  <a:srgbClr val="6B6B6B"/>
                </a:solidFill>
              </a:rPr>
              <a:t>“Communication molecules” made in every cell of the body.</a:t>
            </a:r>
            <a:endParaRPr>
              <a:solidFill>
                <a:srgbClr val="6B6B6B"/>
              </a:solidFill>
            </a:endParaRPr>
          </a:p>
          <a:p>
            <a:pPr marL="572756" indent="-572756" algn="l" defTabSz="1219200">
              <a:spcBef>
                <a:spcPts val="1100"/>
              </a:spcBef>
              <a:buSzPct val="100000"/>
              <a:buChar char="•"/>
              <a:defRPr b="0" sz="3900">
                <a:solidFill>
                  <a:srgbClr val="6C6C6C"/>
                </a:solidFill>
                <a:latin typeface="Helvetica Light"/>
                <a:ea typeface="Helvetica Light"/>
                <a:cs typeface="Helvetica Light"/>
                <a:sym typeface="Helvetica Light"/>
              </a:defRPr>
            </a:pPr>
            <a:r>
              <a:rPr b="1">
                <a:solidFill>
                  <a:schemeClr val="accent1">
                    <a:lumOff val="-13575"/>
                  </a:schemeClr>
                </a:solidFill>
                <a:latin typeface="Helvetica"/>
                <a:ea typeface="Helvetica"/>
                <a:cs typeface="Helvetica"/>
                <a:sym typeface="Helvetica"/>
              </a:rPr>
              <a:t>Reductants:</a:t>
            </a:r>
            <a:r>
              <a:rPr>
                <a:solidFill>
                  <a:srgbClr val="6B6B6B"/>
                </a:solidFill>
              </a:rPr>
              <a:t> prevent cell damage (aging) and disease. </a:t>
            </a:r>
            <a:endParaRPr>
              <a:solidFill>
                <a:srgbClr val="6B6B6B"/>
              </a:solidFill>
            </a:endParaRPr>
          </a:p>
          <a:p>
            <a:pPr marL="572756" indent="-572756" algn="l" defTabSz="1219200">
              <a:spcBef>
                <a:spcPts val="1100"/>
              </a:spcBef>
              <a:buSzPct val="100000"/>
              <a:buChar char="•"/>
              <a:defRPr b="0" sz="3900">
                <a:solidFill>
                  <a:srgbClr val="6C6C6C"/>
                </a:solidFill>
                <a:latin typeface="Helvetica Light"/>
                <a:ea typeface="Helvetica Light"/>
                <a:cs typeface="Helvetica Light"/>
                <a:sym typeface="Helvetica Light"/>
              </a:defRPr>
            </a:pPr>
            <a:r>
              <a:rPr b="1">
                <a:solidFill>
                  <a:srgbClr val="FD2620"/>
                </a:solidFill>
                <a:latin typeface="Helvetica"/>
                <a:ea typeface="Helvetica"/>
                <a:cs typeface="Helvetica"/>
                <a:sym typeface="Helvetica"/>
              </a:rPr>
              <a:t>Oxidants: </a:t>
            </a:r>
            <a:r>
              <a:rPr>
                <a:solidFill>
                  <a:srgbClr val="6B6B6B"/>
                </a:solidFill>
              </a:rPr>
              <a:t>balance the immune system,  protect against harmful bacteria, viruses, and infection.</a:t>
            </a:r>
          </a:p>
        </p:txBody>
      </p:sp>
      <p:sp>
        <p:nvSpPr>
          <p:cNvPr id="309" name="Your Body is made of ~75 trillion Cells"/>
          <p:cNvSpPr txBox="1"/>
          <p:nvPr>
            <p:ph type="title" idx="4294967295"/>
          </p:nvPr>
        </p:nvSpPr>
        <p:spPr>
          <a:xfrm>
            <a:off x="1547928" y="1119540"/>
            <a:ext cx="20625886" cy="2632075"/>
          </a:xfrm>
          <a:prstGeom prst="rect">
            <a:avLst/>
          </a:prstGeom>
        </p:spPr>
        <p:txBody>
          <a:bodyPr lIns="84406" tIns="84406" rIns="84406" bIns="84406" anchor="t"/>
          <a:lstStyle>
            <a:lvl1pPr algn="ctr" defTabSz="914400">
              <a:lnSpc>
                <a:spcPct val="100000"/>
              </a:lnSpc>
              <a:defRPr sz="8600">
                <a:latin typeface="Calibri"/>
                <a:ea typeface="Calibri"/>
                <a:cs typeface="Calibri"/>
                <a:sym typeface="Calibri"/>
              </a:defRPr>
            </a:lvl1pPr>
          </a:lstStyle>
          <a:p>
            <a:pPr/>
            <a:r>
              <a:t>Your Body is made of ~75 trillion Cells</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285"/>
                                        </p:tgtEl>
                                        <p:attrNameLst>
                                          <p:attrName>style.visibility</p:attrName>
                                        </p:attrNameLst>
                                      </p:cBhvr>
                                      <p:to>
                                        <p:strVal val="visible"/>
                                      </p:to>
                                    </p:set>
                                    <p:anim calcmode="lin" valueType="num">
                                      <p:cBhvr>
                                        <p:cTn id="7" dur="750" fill="hold"/>
                                        <p:tgtEl>
                                          <p:spTgt spid="285"/>
                                        </p:tgtEl>
                                        <p:attrNameLst>
                                          <p:attrName>ppt_w</p:attrName>
                                        </p:attrNameLst>
                                      </p:cBhvr>
                                      <p:tavLst>
                                        <p:tav tm="0">
                                          <p:val>
                                            <p:fltVal val="0"/>
                                          </p:val>
                                        </p:tav>
                                        <p:tav tm="100000">
                                          <p:val>
                                            <p:strVal val="#ppt_w"/>
                                          </p:val>
                                        </p:tav>
                                      </p:tavLst>
                                    </p:anim>
                                    <p:anim calcmode="lin" valueType="num">
                                      <p:cBhvr>
                                        <p:cTn id="8" dur="750" fill="hold"/>
                                        <p:tgtEl>
                                          <p:spTgt spid="285"/>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1" presetID="22" grpId="2" fill="hold">
                                  <p:stCondLst>
                                    <p:cond delay="0"/>
                                  </p:stCondLst>
                                  <p:iterate type="el" backwards="0">
                                    <p:tmAbs val="0"/>
                                  </p:iterate>
                                  <p:childTnLst>
                                    <p:set>
                                      <p:cBhvr>
                                        <p:cTn id="12" fill="hold"/>
                                        <p:tgtEl>
                                          <p:spTgt spid="307"/>
                                        </p:tgtEl>
                                        <p:attrNameLst>
                                          <p:attrName>style.visibility</p:attrName>
                                        </p:attrNameLst>
                                      </p:cBhvr>
                                      <p:to>
                                        <p:strVal val="visible"/>
                                      </p:to>
                                    </p:set>
                                    <p:animEffect filter="wipe(up)" transition="in">
                                      <p:cBhvr>
                                        <p:cTn id="13" dur="1000"/>
                                        <p:tgtEl>
                                          <p:spTgt spid="307"/>
                                        </p:tgtEl>
                                      </p:cBhvr>
                                    </p:animEffect>
                                  </p:childTnLst>
                                </p:cTn>
                              </p:par>
                            </p:childTnLst>
                          </p:cTn>
                        </p:par>
                        <p:par>
                          <p:cTn id="14" fill="hold">
                            <p:stCondLst>
                              <p:cond delay="1000"/>
                            </p:stCondLst>
                            <p:childTnLst>
                              <p:par>
                                <p:cTn id="15" presetClass="entr" nodeType="afterEffect" presetSubtype="8" presetID="22" grpId="3" fill="hold">
                                  <p:stCondLst>
                                    <p:cond delay="0"/>
                                  </p:stCondLst>
                                  <p:iterate type="el" backwards="0">
                                    <p:tmAbs val="0"/>
                                  </p:iterate>
                                  <p:childTnLst>
                                    <p:set>
                                      <p:cBhvr>
                                        <p:cTn id="16" fill="hold"/>
                                        <p:tgtEl>
                                          <p:spTgt spid="286"/>
                                        </p:tgtEl>
                                        <p:attrNameLst>
                                          <p:attrName>style.visibility</p:attrName>
                                        </p:attrNameLst>
                                      </p:cBhvr>
                                      <p:to>
                                        <p:strVal val="visible"/>
                                      </p:to>
                                    </p:set>
                                    <p:animEffect filter="wipe(left)" transition="in">
                                      <p:cBhvr>
                                        <p:cTn id="17" dur="600"/>
                                        <p:tgtEl>
                                          <p:spTgt spid="286"/>
                                        </p:tgtEl>
                                      </p:cBhvr>
                                    </p:animEffect>
                                  </p:childTnLst>
                                </p:cTn>
                              </p:par>
                            </p:childTnLst>
                          </p:cTn>
                        </p:par>
                        <p:par>
                          <p:cTn id="18" fill="hold">
                            <p:stCondLst>
                              <p:cond delay="1600"/>
                            </p:stCondLst>
                            <p:childTnLst>
                              <p:par>
                                <p:cTn id="19" presetClass="entr" nodeType="afterEffect" presetSubtype="8" presetID="22" grpId="4" fill="hold">
                                  <p:stCondLst>
                                    <p:cond delay="0"/>
                                  </p:stCondLst>
                                  <p:iterate type="el" backwards="0">
                                    <p:tmAbs val="0"/>
                                  </p:iterate>
                                  <p:childTnLst>
                                    <p:set>
                                      <p:cBhvr>
                                        <p:cTn id="20" fill="hold"/>
                                        <p:tgtEl>
                                          <p:spTgt spid="308"/>
                                        </p:tgtEl>
                                        <p:attrNameLst>
                                          <p:attrName>style.visibility</p:attrName>
                                        </p:attrNameLst>
                                      </p:cBhvr>
                                      <p:to>
                                        <p:strVal val="visible"/>
                                      </p:to>
                                    </p:set>
                                    <p:animEffect filter="wipe(left)" transition="in">
                                      <p:cBhvr>
                                        <p:cTn id="21" dur="1000"/>
                                        <p:tgtEl>
                                          <p:spTgt spid="30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86" grpId="3"/>
      <p:bldP build="whole" bldLvl="1" animBg="1" rev="0" advAuto="0" spid="308" grpId="4"/>
      <p:bldP build="whole" bldLvl="1" animBg="1" rev="0" advAuto="0" spid="307" grpId="2"/>
      <p:bldP build="whole" bldLvl="1" animBg="1" rev="0" advAuto="0" spid="285" grpId="1"/>
    </p:bldLst>
  </p:timing>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13" name="image14.jpeg" descr="image14.jpeg"/>
          <p:cNvPicPr>
            <a:picLocks noChangeAspect="1"/>
          </p:cNvPicPr>
          <p:nvPr/>
        </p:nvPicPr>
        <p:blipFill>
          <a:blip r:embed="rId3">
            <a:extLst/>
          </a:blip>
          <a:stretch>
            <a:fillRect/>
          </a:stretch>
        </p:blipFill>
        <p:spPr>
          <a:xfrm>
            <a:off x="1810882" y="4555490"/>
            <a:ext cx="10260187" cy="6840126"/>
          </a:xfrm>
          <a:prstGeom prst="rect">
            <a:avLst/>
          </a:prstGeom>
          <a:ln w="25400">
            <a:miter lim="400000"/>
          </a:ln>
          <a:effectLst>
            <a:outerShdw sx="100000" sy="100000" kx="0" ky="0" algn="b" rotWithShape="0" blurRad="177800" dist="101600" dir="5520000">
              <a:srgbClr val="000000">
                <a:alpha val="60000"/>
              </a:srgbClr>
            </a:outerShdw>
          </a:effectLst>
        </p:spPr>
      </p:pic>
      <p:sp>
        <p:nvSpPr>
          <p:cNvPr id="314" name="After extensive research, laboratory testing, and millions of dollars, a team of scientists achieved            the impossible."/>
          <p:cNvSpPr txBox="1"/>
          <p:nvPr/>
        </p:nvSpPr>
        <p:spPr>
          <a:xfrm>
            <a:off x="13917271" y="4004892"/>
            <a:ext cx="7840575" cy="4178014"/>
          </a:xfrm>
          <a:prstGeom prst="rect">
            <a:avLst/>
          </a:prstGeom>
          <a:ln w="12700">
            <a:miter lim="400000"/>
          </a:ln>
          <a:extLst>
            <a:ext uri="{C572A759-6A51-4108-AA02-DFA0A04FC94B}">
              <ma14:wrappingTextBoxFlag xmlns:ma14="http://schemas.microsoft.com/office/mac/drawingml/2011/main" val="1"/>
            </a:ext>
          </a:extLst>
        </p:spPr>
        <p:txBody>
          <a:bodyPr tIns="91439" bIns="91439">
            <a:normAutofit fontScale="100000" lnSpcReduction="0"/>
          </a:bodyPr>
          <a:lstStyle/>
          <a:p>
            <a:pPr algn="l" defTabSz="1219200">
              <a:spcBef>
                <a:spcPts val="1300"/>
              </a:spcBef>
              <a:defRPr b="0" sz="5000">
                <a:solidFill>
                  <a:srgbClr val="6C6C6C"/>
                </a:solidFill>
                <a:latin typeface="Helvetica Light"/>
                <a:ea typeface="Helvetica Light"/>
                <a:cs typeface="Helvetica Light"/>
                <a:sym typeface="Helvetica Light"/>
              </a:defRPr>
            </a:pPr>
            <a:r>
              <a:t>After extensive research, laboratory testing, and millions of dollars, a team of scientists</a:t>
            </a:r>
            <a:r>
              <a:rPr>
                <a:solidFill>
                  <a:srgbClr val="6B6B6B"/>
                </a:solidFill>
              </a:rPr>
              <a:t> </a:t>
            </a:r>
            <a:r>
              <a:t>achieved            the impossible.</a:t>
            </a:r>
          </a:p>
        </p:txBody>
      </p:sp>
      <p:sp>
        <p:nvSpPr>
          <p:cNvPr id="315" name="They stabilized Redox Signaling Molecules outside of the body in perfect balance as they are found in healthy cells."/>
          <p:cNvSpPr/>
          <p:nvPr/>
        </p:nvSpPr>
        <p:spPr>
          <a:xfrm>
            <a:off x="14090239" y="8402499"/>
            <a:ext cx="6519577" cy="4197324"/>
          </a:xfrm>
          <a:prstGeom prst="rect">
            <a:avLst/>
          </a:prstGeom>
          <a:solidFill>
            <a:srgbClr val="FFFFFF"/>
          </a:solidFill>
          <a:ln w="25400">
            <a:solidFill>
              <a:srgbClr val="0071AC"/>
            </a:solidFill>
            <a:bevel/>
          </a:ln>
          <a:effectLst>
            <a:outerShdw sx="100000" sy="100000" kx="0" ky="0" algn="b" rotWithShape="0" blurRad="63500" dist="25400" dir="5400000">
              <a:srgbClr val="000000">
                <a:alpha val="35000"/>
              </a:srgbClr>
            </a:outerShdw>
          </a:effectLst>
          <a:extLst>
            <a:ext uri="{C572A759-6A51-4108-AA02-DFA0A04FC94B}">
              <ma14:wrappingTextBoxFlag xmlns:ma14="http://schemas.microsoft.com/office/mac/drawingml/2011/main" val="1"/>
            </a:ext>
          </a:extLst>
        </p:spPr>
        <p:txBody>
          <a:bodyPr tIns="91439" bIns="91439" anchor="ctr"/>
          <a:lstStyle>
            <a:lvl1pPr defTabSz="1219200">
              <a:spcBef>
                <a:spcPts val="1300"/>
              </a:spcBef>
              <a:defRPr b="0" sz="4200">
                <a:solidFill>
                  <a:srgbClr val="3DA547"/>
                </a:solidFill>
                <a:latin typeface="Helvetica Light"/>
                <a:ea typeface="Helvetica Light"/>
                <a:cs typeface="Helvetica Light"/>
                <a:sym typeface="Helvetica Light"/>
              </a:defRPr>
            </a:lvl1pPr>
          </a:lstStyle>
          <a:p>
            <a:pPr>
              <a:defRPr>
                <a:solidFill>
                  <a:srgbClr val="6C6C6C"/>
                </a:solidFill>
              </a:defRPr>
            </a:pPr>
            <a:r>
              <a:rPr>
                <a:solidFill>
                  <a:srgbClr val="3DA547"/>
                </a:solidFill>
              </a:rPr>
              <a:t>They stabilized Redox Signaling Molecules outside of the body in perfect balance as they are found in healthy cells.</a:t>
            </a:r>
          </a:p>
        </p:txBody>
      </p:sp>
      <p:sp>
        <p:nvSpPr>
          <p:cNvPr id="316" name="ASEA Redox Breakthrough"/>
          <p:cNvSpPr txBox="1"/>
          <p:nvPr>
            <p:ph type="title" idx="4294967295"/>
          </p:nvPr>
        </p:nvSpPr>
        <p:spPr>
          <a:xfrm>
            <a:off x="4419600" y="280656"/>
            <a:ext cx="15544800" cy="3975464"/>
          </a:xfrm>
          <a:prstGeom prst="rect">
            <a:avLst/>
          </a:prstGeom>
        </p:spPr>
        <p:txBody>
          <a:bodyPr anchor="t"/>
          <a:lstStyle>
            <a:lvl1pPr algn="ctr" defTabSz="642937">
              <a:lnSpc>
                <a:spcPct val="80000"/>
              </a:lnSpc>
              <a:defRPr sz="11400">
                <a:latin typeface="Helvetica Neue"/>
                <a:ea typeface="Helvetica Neue"/>
                <a:cs typeface="Helvetica Neue"/>
                <a:sym typeface="Helvetica Neue"/>
              </a:defRPr>
            </a:lvl1pPr>
          </a:lstStyle>
          <a:p>
            <a:pPr/>
            <a:r>
              <a:t>ASEA Redox Breakthrough</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314">
                                            <p:bg/>
                                          </p:spTgt>
                                        </p:tgtEl>
                                        <p:attrNameLst>
                                          <p:attrName>style.visibility</p:attrName>
                                        </p:attrNameLst>
                                      </p:cBhvr>
                                      <p:to>
                                        <p:strVal val="visible"/>
                                      </p:to>
                                    </p:set>
                                    <p:animEffect filter="fade" transition="in">
                                      <p:cBhvr>
                                        <p:cTn id="7" dur="500"/>
                                        <p:tgtEl>
                                          <p:spTgt spid="314">
                                            <p:bg/>
                                          </p:spTgt>
                                        </p:tgtEl>
                                      </p:cBhvr>
                                    </p:animEffect>
                                  </p:childTnLst>
                                </p:cTn>
                              </p:par>
                              <p:par>
                                <p:cTn id="8" presetClass="entr" nodeType="withEffect" presetSubtype="0" presetID="10" grpId="1" fill="hold">
                                  <p:stCondLst>
                                    <p:cond delay="0"/>
                                  </p:stCondLst>
                                  <p:iterate type="el" backwards="0">
                                    <p:tmAbs val="0"/>
                                  </p:iterate>
                                  <p:childTnLst>
                                    <p:set>
                                      <p:cBhvr>
                                        <p:cTn id="9" fill="hold"/>
                                        <p:tgtEl>
                                          <p:spTgt spid="314">
                                            <p:txEl>
                                              <p:pRg st="0" end="0"/>
                                            </p:txEl>
                                          </p:spTgt>
                                        </p:tgtEl>
                                        <p:attrNameLst>
                                          <p:attrName>style.visibility</p:attrName>
                                        </p:attrNameLst>
                                      </p:cBhvr>
                                      <p:to>
                                        <p:strVal val="visible"/>
                                      </p:to>
                                    </p:set>
                                    <p:animEffect filter="fade" transition="in">
                                      <p:cBhvr>
                                        <p:cTn id="10" dur="500"/>
                                        <p:tgtEl>
                                          <p:spTgt spid="31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2" fill="hold">
                                  <p:stCondLst>
                                    <p:cond delay="0"/>
                                  </p:stCondLst>
                                  <p:iterate type="lt" backwards="0">
                                    <p:tmAbs val="100"/>
                                  </p:iterate>
                                  <p:childTnLst>
                                    <p:set>
                                      <p:cBhvr>
                                        <p:cTn id="14" fill="hold"/>
                                        <p:tgtEl>
                                          <p:spTgt spid="31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15" grpId="2"/>
      <p:bldP build="p" bldLvl="5" animBg="1" rev="0" advAuto="0" spid="314" grpId="1"/>
    </p:bldLs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0" name="17 Years Research…"/>
          <p:cNvSpPr txBox="1"/>
          <p:nvPr/>
        </p:nvSpPr>
        <p:spPr>
          <a:xfrm>
            <a:off x="-278425" y="5600700"/>
            <a:ext cx="18133651" cy="251460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80367" marR="81279" defTabSz="1285875">
              <a:buClr>
                <a:srgbClr val="000000"/>
              </a:buClr>
              <a:buFont typeface="Lucida Grande"/>
              <a:defRPr b="0" sz="5600">
                <a:uFill>
                  <a:solidFill>
                    <a:srgbClr val="000000"/>
                  </a:solidFill>
                </a:uFill>
                <a:latin typeface="Lucida Grande"/>
                <a:ea typeface="Lucida Grande"/>
                <a:cs typeface="Lucida Grande"/>
                <a:sym typeface="Lucida Grande"/>
              </a:defRPr>
            </a:pPr>
            <a:r>
              <a:t>17 Years Research</a:t>
            </a:r>
          </a:p>
          <a:p>
            <a:pPr marL="80367" marR="81279" defTabSz="1285875">
              <a:buClr>
                <a:srgbClr val="000000"/>
              </a:buClr>
              <a:buFont typeface="Lucida Grande"/>
              <a:defRPr b="0" sz="5600">
                <a:uFill>
                  <a:solidFill>
                    <a:srgbClr val="000000"/>
                  </a:solidFill>
                </a:uFill>
                <a:latin typeface="Lucida Grande"/>
                <a:ea typeface="Lucida Grande"/>
                <a:cs typeface="Lucida Grande"/>
                <a:sym typeface="Lucida Grande"/>
              </a:defRPr>
            </a:pPr>
            <a:r>
              <a:t>Multiple International Patents </a:t>
            </a:r>
          </a:p>
          <a:p>
            <a:pPr marL="80367" marR="81279" defTabSz="1285875">
              <a:buClr>
                <a:srgbClr val="000000"/>
              </a:buClr>
              <a:buFont typeface="Lucida Grande"/>
              <a:defRPr b="0" sz="5600">
                <a:uFill>
                  <a:solidFill>
                    <a:srgbClr val="000000"/>
                  </a:solidFill>
                </a:uFill>
                <a:latin typeface="Lucida Grande"/>
                <a:ea typeface="Lucida Grande"/>
                <a:cs typeface="Lucida Grande"/>
                <a:sym typeface="Lucida Grande"/>
              </a:defRPr>
            </a:pPr>
            <a:r>
              <a:t>Proprietary Processing Secrets</a:t>
            </a:r>
          </a:p>
        </p:txBody>
      </p:sp>
      <p:pic>
        <p:nvPicPr>
          <p:cNvPr id="321" name="Picture 6" descr="Picture 6"/>
          <p:cNvPicPr>
            <a:picLocks noChangeAspect="1"/>
          </p:cNvPicPr>
          <p:nvPr/>
        </p:nvPicPr>
        <p:blipFill>
          <a:blip r:embed="rId3">
            <a:extLst/>
          </a:blip>
          <a:stretch>
            <a:fillRect/>
          </a:stretch>
        </p:blipFill>
        <p:spPr>
          <a:xfrm>
            <a:off x="17861221" y="3089484"/>
            <a:ext cx="3328681" cy="10344661"/>
          </a:xfrm>
          <a:prstGeom prst="rect">
            <a:avLst/>
          </a:prstGeom>
          <a:ln w="12700">
            <a:miter lim="400000"/>
          </a:ln>
        </p:spPr>
      </p:pic>
      <p:pic>
        <p:nvPicPr>
          <p:cNvPr id="322" name="ASEA Logo Blue.png" descr="ASEA Logo Blue.png"/>
          <p:cNvPicPr>
            <a:picLocks noChangeAspect="1"/>
          </p:cNvPicPr>
          <p:nvPr/>
        </p:nvPicPr>
        <p:blipFill>
          <a:blip r:embed="rId4">
            <a:extLst/>
          </a:blip>
          <a:stretch>
            <a:fillRect/>
          </a:stretch>
        </p:blipFill>
        <p:spPr>
          <a:xfrm>
            <a:off x="1538262" y="941462"/>
            <a:ext cx="8444713" cy="2179527"/>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8" presetID="22" grpId="1" fill="hold">
                                  <p:stCondLst>
                                    <p:cond delay="0"/>
                                  </p:stCondLst>
                                  <p:iterate type="el" backwards="0">
                                    <p:tmAbs val="0"/>
                                  </p:iterate>
                                  <p:childTnLst>
                                    <p:set>
                                      <p:cBhvr>
                                        <p:cTn id="6" fill="hold"/>
                                        <p:tgtEl>
                                          <p:spTgt spid="320"/>
                                        </p:tgtEl>
                                        <p:attrNameLst>
                                          <p:attrName>style.visibility</p:attrName>
                                        </p:attrNameLst>
                                      </p:cBhvr>
                                      <p:to>
                                        <p:strVal val="visible"/>
                                      </p:to>
                                    </p:set>
                                    <p:animEffect filter="wipe(left)" transition="in">
                                      <p:cBhvr>
                                        <p:cTn id="7" dur="1125"/>
                                        <p:tgtEl>
                                          <p:spTgt spid="320"/>
                                        </p:tgtEl>
                                      </p:cBhvr>
                                    </p:animEffect>
                                  </p:childTnLst>
                                </p:cTn>
                              </p:par>
                            </p:childTnLst>
                          </p:cTn>
                        </p:par>
                        <p:par>
                          <p:cTn id="8" fill="hold">
                            <p:stCondLst>
                              <p:cond delay="1125"/>
                            </p:stCondLst>
                            <p:childTnLst>
                              <p:par>
                                <p:cTn id="9" presetClass="entr" nodeType="afterEffect" presetSubtype="16" presetID="23" grpId="2" fill="hold">
                                  <p:stCondLst>
                                    <p:cond delay="0"/>
                                  </p:stCondLst>
                                  <p:iterate type="el" backwards="0">
                                    <p:tmAbs val="0"/>
                                  </p:iterate>
                                  <p:childTnLst>
                                    <p:set>
                                      <p:cBhvr>
                                        <p:cTn id="10" fill="hold"/>
                                        <p:tgtEl>
                                          <p:spTgt spid="321"/>
                                        </p:tgtEl>
                                        <p:attrNameLst>
                                          <p:attrName>style.visibility</p:attrName>
                                        </p:attrNameLst>
                                      </p:cBhvr>
                                      <p:to>
                                        <p:strVal val="visible"/>
                                      </p:to>
                                    </p:set>
                                    <p:anim calcmode="lin" valueType="num">
                                      <p:cBhvr>
                                        <p:cTn id="11" dur="750" fill="hold"/>
                                        <p:tgtEl>
                                          <p:spTgt spid="321"/>
                                        </p:tgtEl>
                                        <p:attrNameLst>
                                          <p:attrName>ppt_w</p:attrName>
                                        </p:attrNameLst>
                                      </p:cBhvr>
                                      <p:tavLst>
                                        <p:tav tm="0">
                                          <p:val>
                                            <p:fltVal val="0"/>
                                          </p:val>
                                        </p:tav>
                                        <p:tav tm="100000">
                                          <p:val>
                                            <p:strVal val="#ppt_w"/>
                                          </p:val>
                                        </p:tav>
                                      </p:tavLst>
                                    </p:anim>
                                    <p:anim calcmode="lin" valueType="num">
                                      <p:cBhvr>
                                        <p:cTn id="12" dur="750" fill="hold"/>
                                        <p:tgtEl>
                                          <p:spTgt spid="32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20" grpId="1"/>
      <p:bldP build="whole" bldLvl="1" animBg="1" rev="0" advAuto="0" spid="321" grpId="2"/>
    </p:bldLst>
  </p:timing>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6" name="Step 1…"/>
          <p:cNvSpPr txBox="1"/>
          <p:nvPr/>
        </p:nvSpPr>
        <p:spPr>
          <a:xfrm>
            <a:off x="3789645" y="8798700"/>
            <a:ext cx="4732736" cy="2647158"/>
          </a:xfrm>
          <a:prstGeom prst="rect">
            <a:avLst/>
          </a:prstGeom>
          <a:ln w="12700"/>
          <a:extLst>
            <a:ext uri="{C572A759-6A51-4108-AA02-DFA0A04FC94B}">
              <ma14:wrappingTextBoxFlag xmlns:ma14="http://schemas.microsoft.com/office/mac/drawingml/2011/main" val="1"/>
            </a:ext>
          </a:extLst>
        </p:spPr>
        <p:txBody>
          <a:bodyPr lIns="53578" tIns="53578" rIns="53578" bIns="53578">
            <a:spAutoFit/>
          </a:bodyPr>
          <a:lstStyle/>
          <a:p>
            <a:pPr defTabSz="1821656">
              <a:buClr>
                <a:srgbClr val="A74B44"/>
              </a:buClr>
              <a:defRPr b="0">
                <a:uFill>
                  <a:solidFill>
                    <a:srgbClr val="000000"/>
                  </a:solidFill>
                </a:uFill>
                <a:latin typeface="Gill Sans"/>
                <a:ea typeface="Gill Sans"/>
                <a:cs typeface="Gill Sans"/>
                <a:sym typeface="Gill Sans"/>
              </a:defRPr>
            </a:pPr>
            <a:r>
              <a:rPr sz="4600">
                <a:solidFill>
                  <a:srgbClr val="A74B44"/>
                </a:solidFill>
                <a:uFill>
                  <a:solidFill>
                    <a:srgbClr val="A74B44"/>
                  </a:solidFill>
                </a:uFill>
                <a:latin typeface="Gill Sans SemiBold"/>
                <a:ea typeface="Gill Sans SemiBold"/>
                <a:cs typeface="Gill Sans SemiBold"/>
                <a:sym typeface="Gill Sans SemiBold"/>
              </a:rPr>
              <a:t>Step </a:t>
            </a:r>
            <a:r>
              <a:rPr b="1" sz="4800">
                <a:solidFill>
                  <a:srgbClr val="A74B44"/>
                </a:solidFill>
                <a:uFill>
                  <a:solidFill>
                    <a:srgbClr val="A74B44"/>
                  </a:solidFill>
                </a:uFill>
                <a:latin typeface="Calibri"/>
                <a:ea typeface="Calibri"/>
                <a:cs typeface="Calibri"/>
                <a:sym typeface="Calibri"/>
              </a:rPr>
              <a:t>1</a:t>
            </a:r>
          </a:p>
          <a:p>
            <a:pPr defTabSz="1821656">
              <a:buClr>
                <a:srgbClr val="000000"/>
              </a:buClr>
              <a:defRPr b="0">
                <a:uFill>
                  <a:solidFill>
                    <a:srgbClr val="000000"/>
                  </a:solidFill>
                </a:uFill>
                <a:latin typeface="Gill Sans"/>
                <a:ea typeface="Gill Sans"/>
                <a:cs typeface="Gill Sans"/>
                <a:sym typeface="Gill Sans"/>
              </a:defRPr>
            </a:pPr>
            <a:r>
              <a:rPr sz="4600"/>
              <a:t>Pristine saltwater</a:t>
            </a:r>
          </a:p>
          <a:p>
            <a:pPr defTabSz="1821656">
              <a:buClr>
                <a:srgbClr val="000000"/>
              </a:buClr>
              <a:defRPr b="0">
                <a:uFill>
                  <a:solidFill>
                    <a:srgbClr val="000000"/>
                  </a:solidFill>
                </a:uFill>
                <a:latin typeface="Gill Sans"/>
                <a:ea typeface="Gill Sans"/>
                <a:cs typeface="Gill Sans"/>
                <a:sym typeface="Gill Sans"/>
              </a:defRPr>
            </a:pPr>
            <a:r>
              <a:rPr sz="3800"/>
              <a:t>(same as found inside your cells)</a:t>
            </a:r>
          </a:p>
        </p:txBody>
      </p:sp>
      <p:sp>
        <p:nvSpPr>
          <p:cNvPr id="327" name="Step 2…"/>
          <p:cNvSpPr txBox="1"/>
          <p:nvPr/>
        </p:nvSpPr>
        <p:spPr>
          <a:xfrm>
            <a:off x="9730050" y="8782949"/>
            <a:ext cx="4768454" cy="3498057"/>
          </a:xfrm>
          <a:prstGeom prst="rect">
            <a:avLst/>
          </a:prstGeom>
          <a:ln w="12700"/>
          <a:extLst>
            <a:ext uri="{C572A759-6A51-4108-AA02-DFA0A04FC94B}">
              <ma14:wrappingTextBoxFlag xmlns:ma14="http://schemas.microsoft.com/office/mac/drawingml/2011/main" val="1"/>
            </a:ext>
          </a:extLst>
        </p:spPr>
        <p:txBody>
          <a:bodyPr lIns="53578" tIns="53578" rIns="53578" bIns="53578">
            <a:spAutoFit/>
          </a:bodyPr>
          <a:lstStyle/>
          <a:p>
            <a:pPr defTabSz="1821656">
              <a:buClr>
                <a:srgbClr val="A74B44"/>
              </a:buClr>
              <a:defRPr b="0">
                <a:uFill>
                  <a:solidFill>
                    <a:srgbClr val="000000"/>
                  </a:solidFill>
                </a:uFill>
                <a:latin typeface="Gill Sans"/>
                <a:ea typeface="Gill Sans"/>
                <a:cs typeface="Gill Sans"/>
                <a:sym typeface="Gill Sans"/>
              </a:defRPr>
            </a:pPr>
            <a:r>
              <a:rPr sz="4600">
                <a:solidFill>
                  <a:srgbClr val="A74B44"/>
                </a:solidFill>
                <a:uFill>
                  <a:solidFill>
                    <a:srgbClr val="A74B44"/>
                  </a:solidFill>
                </a:uFill>
                <a:latin typeface="Gill Sans SemiBold"/>
                <a:ea typeface="Gill Sans SemiBold"/>
                <a:cs typeface="Gill Sans SemiBold"/>
                <a:sym typeface="Gill Sans SemiBold"/>
              </a:rPr>
              <a:t>Step 2</a:t>
            </a:r>
          </a:p>
          <a:p>
            <a:pPr defTabSz="1821656">
              <a:buClr>
                <a:srgbClr val="000000"/>
              </a:buClr>
              <a:defRPr b="0">
                <a:uFill>
                  <a:solidFill>
                    <a:srgbClr val="000000"/>
                  </a:solidFill>
                </a:uFill>
                <a:latin typeface="Gill Sans"/>
                <a:ea typeface="Gill Sans"/>
                <a:cs typeface="Gill Sans"/>
                <a:sym typeface="Gill Sans"/>
              </a:defRPr>
            </a:pPr>
            <a:r>
              <a:rPr sz="4600"/>
              <a:t>Saltwater broken down into free floating atoms</a:t>
            </a:r>
          </a:p>
          <a:p>
            <a:pPr defTabSz="1821656">
              <a:buClr>
                <a:srgbClr val="000000"/>
              </a:buClr>
              <a:defRPr b="0">
                <a:uFill>
                  <a:solidFill>
                    <a:srgbClr val="000000"/>
                  </a:solidFill>
                </a:uFill>
                <a:latin typeface="Gill Sans"/>
                <a:ea typeface="Gill Sans"/>
                <a:cs typeface="Gill Sans"/>
                <a:sym typeface="Gill Sans"/>
              </a:defRPr>
            </a:pPr>
            <a:r>
              <a:rPr sz="4600"/>
              <a:t>NA-Cl-H-O</a:t>
            </a:r>
          </a:p>
        </p:txBody>
      </p:sp>
      <p:sp>
        <p:nvSpPr>
          <p:cNvPr id="328" name="Step 3…"/>
          <p:cNvSpPr txBox="1"/>
          <p:nvPr/>
        </p:nvSpPr>
        <p:spPr>
          <a:xfrm>
            <a:off x="15222427" y="8890899"/>
            <a:ext cx="6304360" cy="3282157"/>
          </a:xfrm>
          <a:prstGeom prst="rect">
            <a:avLst/>
          </a:prstGeom>
          <a:ln w="12700"/>
          <a:extLst>
            <a:ext uri="{C572A759-6A51-4108-AA02-DFA0A04FC94B}">
              <ma14:wrappingTextBoxFlag xmlns:ma14="http://schemas.microsoft.com/office/mac/drawingml/2011/main" val="1"/>
            </a:ext>
          </a:extLst>
        </p:spPr>
        <p:txBody>
          <a:bodyPr lIns="53578" tIns="53578" rIns="53578" bIns="53578">
            <a:spAutoFit/>
          </a:bodyPr>
          <a:lstStyle/>
          <a:p>
            <a:pPr defTabSz="1821656">
              <a:buClr>
                <a:srgbClr val="A74B44"/>
              </a:buClr>
              <a:defRPr b="0">
                <a:uFill>
                  <a:solidFill>
                    <a:srgbClr val="000000"/>
                  </a:solidFill>
                </a:uFill>
                <a:latin typeface="Gill Sans"/>
                <a:ea typeface="Gill Sans"/>
                <a:cs typeface="Gill Sans"/>
                <a:sym typeface="Gill Sans"/>
              </a:defRPr>
            </a:pPr>
            <a:r>
              <a:rPr sz="4600">
                <a:solidFill>
                  <a:srgbClr val="A74B44"/>
                </a:solidFill>
                <a:uFill>
                  <a:solidFill>
                    <a:srgbClr val="A74B44"/>
                  </a:solidFill>
                </a:uFill>
                <a:latin typeface="Gill Sans SemiBold"/>
                <a:ea typeface="Gill Sans SemiBold"/>
                <a:cs typeface="Gill Sans SemiBold"/>
                <a:sym typeface="Gill Sans SemiBold"/>
              </a:rPr>
              <a:t>Step 3</a:t>
            </a:r>
          </a:p>
          <a:p>
            <a:pPr defTabSz="1821656">
              <a:buClr>
                <a:srgbClr val="000000"/>
              </a:buClr>
              <a:defRPr b="0">
                <a:uFill>
                  <a:solidFill>
                    <a:srgbClr val="000000"/>
                  </a:solidFill>
                </a:uFill>
                <a:latin typeface="Gill Sans"/>
                <a:ea typeface="Gill Sans"/>
                <a:cs typeface="Gill Sans"/>
                <a:sym typeface="Gill Sans"/>
              </a:defRPr>
            </a:pPr>
            <a:r>
              <a:rPr sz="4600"/>
              <a:t>Atoms restructured into STABILIZED Redox Signaling Molecules</a:t>
            </a:r>
          </a:p>
        </p:txBody>
      </p:sp>
      <p:pic>
        <p:nvPicPr>
          <p:cNvPr id="329" name="image24.png" descr="image24.png"/>
          <p:cNvPicPr>
            <a:picLocks noChangeAspect="1"/>
          </p:cNvPicPr>
          <p:nvPr/>
        </p:nvPicPr>
        <p:blipFill>
          <a:blip r:embed="rId3">
            <a:extLst/>
          </a:blip>
          <a:stretch>
            <a:fillRect/>
          </a:stretch>
        </p:blipFill>
        <p:spPr>
          <a:xfrm>
            <a:off x="3743572" y="2903820"/>
            <a:ext cx="4781349" cy="5587195"/>
          </a:xfrm>
          <a:prstGeom prst="rect">
            <a:avLst/>
          </a:prstGeom>
          <a:ln w="12700">
            <a:solidFill>
              <a:srgbClr val="6C6C6C"/>
            </a:solidFill>
          </a:ln>
        </p:spPr>
      </p:pic>
      <p:pic>
        <p:nvPicPr>
          <p:cNvPr id="330" name="image16.jpeg" descr="image16.jpeg"/>
          <p:cNvPicPr>
            <a:picLocks noChangeAspect="1"/>
          </p:cNvPicPr>
          <p:nvPr/>
        </p:nvPicPr>
        <p:blipFill>
          <a:blip r:embed="rId4">
            <a:extLst/>
          </a:blip>
          <a:srcRect l="115" t="0" r="114" b="0"/>
          <a:stretch>
            <a:fillRect/>
          </a:stretch>
        </p:blipFill>
        <p:spPr>
          <a:xfrm>
            <a:off x="9964622" y="2903820"/>
            <a:ext cx="4335035" cy="5587184"/>
          </a:xfrm>
          <a:prstGeom prst="rect">
            <a:avLst/>
          </a:prstGeom>
          <a:ln w="12700">
            <a:solidFill>
              <a:srgbClr val="6C6C6C"/>
            </a:solidFill>
          </a:ln>
        </p:spPr>
      </p:pic>
      <p:pic>
        <p:nvPicPr>
          <p:cNvPr id="331" name="image17.jpeg" descr="image17.jpeg"/>
          <p:cNvPicPr>
            <a:picLocks noChangeAspect="1"/>
          </p:cNvPicPr>
          <p:nvPr/>
        </p:nvPicPr>
        <p:blipFill>
          <a:blip r:embed="rId5">
            <a:extLst/>
          </a:blip>
          <a:srcRect l="0" t="77" r="0" b="77"/>
          <a:stretch>
            <a:fillRect/>
          </a:stretch>
        </p:blipFill>
        <p:spPr>
          <a:xfrm>
            <a:off x="15954793" y="2903820"/>
            <a:ext cx="4350550" cy="5584931"/>
          </a:xfrm>
          <a:prstGeom prst="rect">
            <a:avLst/>
          </a:prstGeom>
          <a:ln w="12700">
            <a:solidFill>
              <a:srgbClr val="6C6C6C"/>
            </a:solidFill>
          </a:ln>
        </p:spPr>
      </p:pic>
      <p:sp>
        <p:nvSpPr>
          <p:cNvPr id="332" name="ASEA’s Patented 3 Step Process"/>
          <p:cNvSpPr txBox="1"/>
          <p:nvPr>
            <p:ph type="title" idx="4294967295"/>
          </p:nvPr>
        </p:nvSpPr>
        <p:spPr>
          <a:xfrm>
            <a:off x="4419600" y="501183"/>
            <a:ext cx="15544800" cy="1798225"/>
          </a:xfrm>
          <a:prstGeom prst="rect">
            <a:avLst/>
          </a:prstGeom>
        </p:spPr>
        <p:txBody>
          <a:bodyPr anchor="t"/>
          <a:lstStyle>
            <a:lvl1pPr algn="ctr" defTabSz="821531">
              <a:lnSpc>
                <a:spcPct val="100000"/>
              </a:lnSpc>
              <a:defRPr sz="7600">
                <a:latin typeface="+mn-lt"/>
                <a:ea typeface="+mn-ea"/>
                <a:cs typeface="+mn-cs"/>
                <a:sym typeface="Helvetica Neue Medium"/>
              </a:defRPr>
            </a:lvl1pPr>
          </a:lstStyle>
          <a:p>
            <a:pPr/>
            <a:r>
              <a:t>ASEA’s Patented 3 Step Process</a:t>
            </a:r>
          </a:p>
        </p:txBody>
      </p:sp>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329"/>
                                        </p:tgtEl>
                                        <p:attrNameLst>
                                          <p:attrName>style.visibility</p:attrName>
                                        </p:attrNameLst>
                                      </p:cBhvr>
                                      <p:to>
                                        <p:strVal val="visible"/>
                                      </p:to>
                                    </p:set>
                                    <p:animEffect filter="fade" transition="in">
                                      <p:cBhvr>
                                        <p:cTn id="7" dur="500"/>
                                        <p:tgtEl>
                                          <p:spTgt spid="329"/>
                                        </p:tgtEl>
                                      </p:cBhvr>
                                    </p:animEffect>
                                  </p:childTnLst>
                                </p:cTn>
                              </p:par>
                            </p:childTnLst>
                          </p:cTn>
                        </p:par>
                        <p:par>
                          <p:cTn id="8" fill="hold">
                            <p:stCondLst>
                              <p:cond delay="500"/>
                            </p:stCondLst>
                            <p:childTnLst>
                              <p:par>
                                <p:cTn id="9" presetClass="entr" nodeType="afterEffect" presetSubtype="16" presetID="23" grpId="2" fill="hold">
                                  <p:stCondLst>
                                    <p:cond delay="0"/>
                                  </p:stCondLst>
                                  <p:iterate type="el" backwards="0">
                                    <p:tmAbs val="0"/>
                                  </p:iterate>
                                  <p:childTnLst>
                                    <p:set>
                                      <p:cBhvr>
                                        <p:cTn id="10" fill="hold"/>
                                        <p:tgtEl>
                                          <p:spTgt spid="326"/>
                                        </p:tgtEl>
                                        <p:attrNameLst>
                                          <p:attrName>style.visibility</p:attrName>
                                        </p:attrNameLst>
                                      </p:cBhvr>
                                      <p:to>
                                        <p:strVal val="visible"/>
                                      </p:to>
                                    </p:set>
                                    <p:anim calcmode="lin" valueType="num">
                                      <p:cBhvr>
                                        <p:cTn id="11" dur="1000" fill="hold"/>
                                        <p:tgtEl>
                                          <p:spTgt spid="326"/>
                                        </p:tgtEl>
                                        <p:attrNameLst>
                                          <p:attrName>ppt_w</p:attrName>
                                        </p:attrNameLst>
                                      </p:cBhvr>
                                      <p:tavLst>
                                        <p:tav tm="0">
                                          <p:val>
                                            <p:fltVal val="0"/>
                                          </p:val>
                                        </p:tav>
                                        <p:tav tm="100000">
                                          <p:val>
                                            <p:strVal val="#ppt_w"/>
                                          </p:val>
                                        </p:tav>
                                      </p:tavLst>
                                    </p:anim>
                                    <p:anim calcmode="lin" valueType="num">
                                      <p:cBhvr>
                                        <p:cTn id="12" dur="1000" fill="hold"/>
                                        <p:tgtEl>
                                          <p:spTgt spid="326"/>
                                        </p:tgtEl>
                                        <p:attrNameLst>
                                          <p:attrName>ppt_h</p:attrName>
                                        </p:attrNameLst>
                                      </p:cBhvr>
                                      <p:tavLst>
                                        <p:tav tm="0">
                                          <p:val>
                                            <p:fltVal val="0"/>
                                          </p:val>
                                        </p:tav>
                                        <p:tav tm="100000">
                                          <p:val>
                                            <p:strVal val="#ppt_h"/>
                                          </p:val>
                                        </p:tav>
                                      </p:tavLst>
                                    </p:anim>
                                  </p:childTnLst>
                                </p:cTn>
                              </p:par>
                            </p:childTnLst>
                          </p:cTn>
                        </p:par>
                      </p:childTnLst>
                    </p:cTn>
                  </p:par>
                  <p:par>
                    <p:cTn id="13" fill="hold">
                      <p:stCondLst>
                        <p:cond delay="indefinite"/>
                      </p:stCondLst>
                      <p:childTnLst>
                        <p:par>
                          <p:cTn id="14" fill="hold">
                            <p:stCondLst>
                              <p:cond delay="0"/>
                            </p:stCondLst>
                            <p:childTnLst>
                              <p:par>
                                <p:cTn id="15" presetClass="entr" nodeType="clickEffect" presetID="10" grpId="3" fill="hold">
                                  <p:stCondLst>
                                    <p:cond delay="0"/>
                                  </p:stCondLst>
                                  <p:iterate type="el" backwards="0">
                                    <p:tmAbs val="0"/>
                                  </p:iterate>
                                  <p:childTnLst>
                                    <p:set>
                                      <p:cBhvr>
                                        <p:cTn id="16" fill="hold"/>
                                        <p:tgtEl>
                                          <p:spTgt spid="330"/>
                                        </p:tgtEl>
                                        <p:attrNameLst>
                                          <p:attrName>style.visibility</p:attrName>
                                        </p:attrNameLst>
                                      </p:cBhvr>
                                      <p:to>
                                        <p:strVal val="visible"/>
                                      </p:to>
                                    </p:set>
                                    <p:animEffect filter="fade" transition="in">
                                      <p:cBhvr>
                                        <p:cTn id="17" dur="500"/>
                                        <p:tgtEl>
                                          <p:spTgt spid="330"/>
                                        </p:tgtEl>
                                      </p:cBhvr>
                                    </p:animEffect>
                                  </p:childTnLst>
                                </p:cTn>
                              </p:par>
                            </p:childTnLst>
                          </p:cTn>
                        </p:par>
                        <p:par>
                          <p:cTn id="18" fill="hold">
                            <p:stCondLst>
                              <p:cond delay="500"/>
                            </p:stCondLst>
                            <p:childTnLst>
                              <p:par>
                                <p:cTn id="19" presetClass="entr" nodeType="afterEffect" presetSubtype="16" presetID="23" grpId="4" fill="hold">
                                  <p:stCondLst>
                                    <p:cond delay="0"/>
                                  </p:stCondLst>
                                  <p:iterate type="el" backwards="0">
                                    <p:tmAbs val="0"/>
                                  </p:iterate>
                                  <p:childTnLst>
                                    <p:set>
                                      <p:cBhvr>
                                        <p:cTn id="20" fill="hold"/>
                                        <p:tgtEl>
                                          <p:spTgt spid="327"/>
                                        </p:tgtEl>
                                        <p:attrNameLst>
                                          <p:attrName>style.visibility</p:attrName>
                                        </p:attrNameLst>
                                      </p:cBhvr>
                                      <p:to>
                                        <p:strVal val="visible"/>
                                      </p:to>
                                    </p:set>
                                    <p:anim calcmode="lin" valueType="num">
                                      <p:cBhvr>
                                        <p:cTn id="21" dur="1000" fill="hold"/>
                                        <p:tgtEl>
                                          <p:spTgt spid="327"/>
                                        </p:tgtEl>
                                        <p:attrNameLst>
                                          <p:attrName>ppt_w</p:attrName>
                                        </p:attrNameLst>
                                      </p:cBhvr>
                                      <p:tavLst>
                                        <p:tav tm="0">
                                          <p:val>
                                            <p:fltVal val="0"/>
                                          </p:val>
                                        </p:tav>
                                        <p:tav tm="100000">
                                          <p:val>
                                            <p:strVal val="#ppt_w"/>
                                          </p:val>
                                        </p:tav>
                                      </p:tavLst>
                                    </p:anim>
                                    <p:anim calcmode="lin" valueType="num">
                                      <p:cBhvr>
                                        <p:cTn id="22" dur="1000" fill="hold"/>
                                        <p:tgtEl>
                                          <p:spTgt spid="327"/>
                                        </p:tgtEl>
                                        <p:attrNameLst>
                                          <p:attrName>ppt_h</p:attrName>
                                        </p:attrNameLst>
                                      </p:cBhvr>
                                      <p:tavLst>
                                        <p:tav tm="0">
                                          <p:val>
                                            <p:fltVal val="0"/>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Class="entr" nodeType="clickEffect" presetID="10" grpId="5" fill="hold">
                                  <p:stCondLst>
                                    <p:cond delay="0"/>
                                  </p:stCondLst>
                                  <p:iterate type="el" backwards="0">
                                    <p:tmAbs val="0"/>
                                  </p:iterate>
                                  <p:childTnLst>
                                    <p:set>
                                      <p:cBhvr>
                                        <p:cTn id="26" fill="hold"/>
                                        <p:tgtEl>
                                          <p:spTgt spid="331"/>
                                        </p:tgtEl>
                                        <p:attrNameLst>
                                          <p:attrName>style.visibility</p:attrName>
                                        </p:attrNameLst>
                                      </p:cBhvr>
                                      <p:to>
                                        <p:strVal val="visible"/>
                                      </p:to>
                                    </p:set>
                                    <p:animEffect filter="fade" transition="in">
                                      <p:cBhvr>
                                        <p:cTn id="27" dur="500"/>
                                        <p:tgtEl>
                                          <p:spTgt spid="331"/>
                                        </p:tgtEl>
                                      </p:cBhvr>
                                    </p:animEffect>
                                  </p:childTnLst>
                                </p:cTn>
                              </p:par>
                            </p:childTnLst>
                          </p:cTn>
                        </p:par>
                        <p:par>
                          <p:cTn id="28" fill="hold">
                            <p:stCondLst>
                              <p:cond delay="500"/>
                            </p:stCondLst>
                            <p:childTnLst>
                              <p:par>
                                <p:cTn id="29" presetClass="entr" nodeType="afterEffect" presetSubtype="16" presetID="23" grpId="6" fill="hold">
                                  <p:stCondLst>
                                    <p:cond delay="0"/>
                                  </p:stCondLst>
                                  <p:iterate type="el" backwards="0">
                                    <p:tmAbs val="0"/>
                                  </p:iterate>
                                  <p:childTnLst>
                                    <p:set>
                                      <p:cBhvr>
                                        <p:cTn id="30" fill="hold"/>
                                        <p:tgtEl>
                                          <p:spTgt spid="328"/>
                                        </p:tgtEl>
                                        <p:attrNameLst>
                                          <p:attrName>style.visibility</p:attrName>
                                        </p:attrNameLst>
                                      </p:cBhvr>
                                      <p:to>
                                        <p:strVal val="visible"/>
                                      </p:to>
                                    </p:set>
                                    <p:anim calcmode="lin" valueType="num">
                                      <p:cBhvr>
                                        <p:cTn id="31" dur="1000" fill="hold"/>
                                        <p:tgtEl>
                                          <p:spTgt spid="328"/>
                                        </p:tgtEl>
                                        <p:attrNameLst>
                                          <p:attrName>ppt_w</p:attrName>
                                        </p:attrNameLst>
                                      </p:cBhvr>
                                      <p:tavLst>
                                        <p:tav tm="0">
                                          <p:val>
                                            <p:fltVal val="0"/>
                                          </p:val>
                                        </p:tav>
                                        <p:tav tm="100000">
                                          <p:val>
                                            <p:strVal val="#ppt_w"/>
                                          </p:val>
                                        </p:tav>
                                      </p:tavLst>
                                    </p:anim>
                                    <p:anim calcmode="lin" valueType="num">
                                      <p:cBhvr>
                                        <p:cTn id="32" dur="1000" fill="hold"/>
                                        <p:tgtEl>
                                          <p:spTgt spid="32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30" grpId="3"/>
      <p:bldP build="whole" bldLvl="1" animBg="1" rev="0" advAuto="0" spid="328" grpId="6"/>
      <p:bldP build="whole" bldLvl="1" animBg="1" rev="0" advAuto="0" spid="326" grpId="2"/>
      <p:bldP build="whole" bldLvl="1" animBg="1" rev="0" advAuto="0" spid="331" grpId="5"/>
      <p:bldP build="whole" bldLvl="1" animBg="1" rev="0" advAuto="0" spid="329" grpId="1"/>
      <p:bldP build="whole" bldLvl="1" animBg="1" rev="0" advAuto="0" spid="327" grpId="4"/>
    </p:bldLst>
  </p:timing>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36" name="ASEA Molecules 1.png" descr="ASEA Molecules 1.png"/>
          <p:cNvPicPr>
            <a:picLocks noChangeAspect="1"/>
          </p:cNvPicPr>
          <p:nvPr/>
        </p:nvPicPr>
        <p:blipFill>
          <a:blip r:embed="rId3">
            <a:alphaModFix amt="50942"/>
            <a:extLst/>
          </a:blip>
          <a:stretch>
            <a:fillRect/>
          </a:stretch>
        </p:blipFill>
        <p:spPr>
          <a:xfrm rot="5383601">
            <a:off x="13046797" y="-3172625"/>
            <a:ext cx="5079415" cy="11455993"/>
          </a:xfrm>
          <a:prstGeom prst="rect">
            <a:avLst/>
          </a:prstGeom>
          <a:ln w="12700">
            <a:miter lim="400000"/>
          </a:ln>
        </p:spPr>
      </p:pic>
      <p:sp>
        <p:nvSpPr>
          <p:cNvPr id="337" name="Redox Molecules made from…"/>
          <p:cNvSpPr txBox="1"/>
          <p:nvPr>
            <p:ph type="title"/>
          </p:nvPr>
        </p:nvSpPr>
        <p:spPr>
          <a:xfrm>
            <a:off x="986927" y="1097604"/>
            <a:ext cx="18609561" cy="9244739"/>
          </a:xfrm>
          <a:prstGeom prst="rect">
            <a:avLst/>
          </a:prstGeom>
        </p:spPr>
        <p:txBody>
          <a:bodyPr/>
          <a:lstStyle/>
          <a:p>
            <a:pPr>
              <a:defRPr sz="8200"/>
            </a:pPr>
            <a:r>
              <a:t>Redox Molecules made from </a:t>
            </a:r>
          </a:p>
          <a:p>
            <a:pPr>
              <a:defRPr sz="8200"/>
            </a:pPr>
            <a:r>
              <a:t>“water &amp; salt”, </a:t>
            </a:r>
          </a:p>
          <a:p>
            <a:pPr>
              <a:defRPr sz="8200"/>
            </a:pPr>
            <a:r>
              <a:t>just the way our cells make them, </a:t>
            </a:r>
          </a:p>
          <a:p>
            <a:pPr>
              <a:defRPr sz="8200"/>
            </a:pPr>
            <a:r>
              <a:t>yet 1 serving of ASEA contains less sodium than a carrot </a:t>
            </a:r>
          </a:p>
        </p:txBody>
      </p:sp>
      <p:pic>
        <p:nvPicPr>
          <p:cNvPr id="338" name="carrot.png" descr="carrot.png"/>
          <p:cNvPicPr>
            <a:picLocks noChangeAspect="1"/>
          </p:cNvPicPr>
          <p:nvPr/>
        </p:nvPicPr>
        <p:blipFill>
          <a:blip r:embed="rId4">
            <a:extLst/>
          </a:blip>
          <a:srcRect l="0" t="8667" r="0" b="8667"/>
          <a:stretch>
            <a:fillRect/>
          </a:stretch>
        </p:blipFill>
        <p:spPr>
          <a:xfrm>
            <a:off x="14357204" y="9451835"/>
            <a:ext cx="6020234" cy="331773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337"/>
                                        </p:tgtEl>
                                        <p:attrNameLst>
                                          <p:attrName>style.visibility</p:attrName>
                                        </p:attrNameLst>
                                      </p:cBhvr>
                                      <p:to>
                                        <p:strVal val="visible"/>
                                      </p:to>
                                    </p:set>
                                    <p:anim calcmode="lin" valueType="num">
                                      <p:cBhvr>
                                        <p:cTn id="7" dur="1625" fill="hold"/>
                                        <p:tgtEl>
                                          <p:spTgt spid="337"/>
                                        </p:tgtEl>
                                        <p:attrNameLst>
                                          <p:attrName>ppt_w</p:attrName>
                                        </p:attrNameLst>
                                      </p:cBhvr>
                                      <p:tavLst>
                                        <p:tav tm="0">
                                          <p:val>
                                            <p:fltVal val="0"/>
                                          </p:val>
                                        </p:tav>
                                        <p:tav tm="100000">
                                          <p:val>
                                            <p:strVal val="#ppt_w"/>
                                          </p:val>
                                        </p:tav>
                                      </p:tavLst>
                                    </p:anim>
                                    <p:anim calcmode="lin" valueType="num">
                                      <p:cBhvr>
                                        <p:cTn id="8" dur="1625" fill="hold"/>
                                        <p:tgtEl>
                                          <p:spTgt spid="337"/>
                                        </p:tgtEl>
                                        <p:attrNameLst>
                                          <p:attrName>ppt_h</p:attrName>
                                        </p:attrNameLst>
                                      </p:cBhvr>
                                      <p:tavLst>
                                        <p:tav tm="0">
                                          <p:val>
                                            <p:fltVal val="0"/>
                                          </p:val>
                                        </p:tav>
                                        <p:tav tm="100000">
                                          <p:val>
                                            <p:strVal val="#ppt_h"/>
                                          </p:val>
                                        </p:tav>
                                      </p:tavLst>
                                    </p:anim>
                                  </p:childTnLst>
                                </p:cTn>
                              </p:par>
                            </p:childTnLst>
                          </p:cTn>
                        </p:par>
                        <p:par>
                          <p:cTn id="9" fill="hold">
                            <p:stCondLst>
                              <p:cond delay="1625"/>
                            </p:stCondLst>
                            <p:childTnLst>
                              <p:par>
                                <p:cTn id="10" presetClass="entr" nodeType="afterEffect" presetID="10" grpId="2" fill="hold">
                                  <p:stCondLst>
                                    <p:cond delay="0"/>
                                  </p:stCondLst>
                                  <p:iterate type="el" backwards="0">
                                    <p:tmAbs val="0"/>
                                  </p:iterate>
                                  <p:childTnLst>
                                    <p:set>
                                      <p:cBhvr>
                                        <p:cTn id="11" fill="hold"/>
                                        <p:tgtEl>
                                          <p:spTgt spid="338"/>
                                        </p:tgtEl>
                                        <p:attrNameLst>
                                          <p:attrName>style.visibility</p:attrName>
                                        </p:attrNameLst>
                                      </p:cBhvr>
                                      <p:to>
                                        <p:strVal val="visible"/>
                                      </p:to>
                                    </p:set>
                                    <p:animEffect filter="fade" transition="in">
                                      <p:cBhvr>
                                        <p:cTn id="12" dur="1000"/>
                                        <p:tgtEl>
                                          <p:spTgt spid="33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38" grpId="2"/>
      <p:bldP build="whole" bldLvl="1" animBg="1" rev="0" advAuto="0" spid="337" grpId="1"/>
    </p:bldLst>
  </p:timing>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344" name="Group"/>
          <p:cNvGrpSpPr/>
          <p:nvPr/>
        </p:nvGrpSpPr>
        <p:grpSpPr>
          <a:xfrm>
            <a:off x="11448008" y="2263267"/>
            <a:ext cx="9996631" cy="7632963"/>
            <a:chOff x="0" y="25400"/>
            <a:chExt cx="9996629" cy="7632962"/>
          </a:xfrm>
        </p:grpSpPr>
        <p:pic>
          <p:nvPicPr>
            <p:cNvPr id="342" name="image.png" descr="image.png"/>
            <p:cNvPicPr>
              <a:picLocks noChangeAspect="0"/>
            </p:cNvPicPr>
            <p:nvPr/>
          </p:nvPicPr>
          <p:blipFill>
            <a:blip r:embed="rId3">
              <a:extLst/>
            </a:blip>
            <a:stretch>
              <a:fillRect/>
            </a:stretch>
          </p:blipFill>
          <p:spPr>
            <a:xfrm>
              <a:off x="0" y="2896764"/>
              <a:ext cx="7935997" cy="4761599"/>
            </a:xfrm>
            <a:prstGeom prst="rect">
              <a:avLst/>
            </a:prstGeom>
            <a:ln w="12700" cap="flat">
              <a:noFill/>
              <a:miter lim="400000"/>
            </a:ln>
            <a:effectLst/>
          </p:spPr>
        </p:pic>
        <p:pic>
          <p:nvPicPr>
            <p:cNvPr id="343" name="droppedImage.png" descr="droppedImage.png"/>
            <p:cNvPicPr>
              <a:picLocks noChangeAspect="0"/>
            </p:cNvPicPr>
            <p:nvPr/>
          </p:nvPicPr>
          <p:blipFill>
            <a:blip r:embed="rId4">
              <a:alphaModFix amt="77000"/>
              <a:extLst/>
            </a:blip>
            <a:stretch>
              <a:fillRect/>
            </a:stretch>
          </p:blipFill>
          <p:spPr>
            <a:xfrm>
              <a:off x="4540306" y="25400"/>
              <a:ext cx="5456324" cy="7477060"/>
            </a:xfrm>
            <a:prstGeom prst="rect">
              <a:avLst/>
            </a:prstGeom>
            <a:effectLst/>
          </p:spPr>
        </p:pic>
      </p:grpSp>
      <p:pic>
        <p:nvPicPr>
          <p:cNvPr id="345" name="bigstock-No-not-Sign-Empty-Red-Crossed-Out337608721.png" descr="bigstock-No-not-Sign-Empty-Red-Crossed-Out337608721.png"/>
          <p:cNvPicPr>
            <a:picLocks noChangeAspect="1"/>
          </p:cNvPicPr>
          <p:nvPr/>
        </p:nvPicPr>
        <p:blipFill>
          <a:blip r:embed="rId5">
            <a:alphaModFix amt="60752"/>
            <a:extLst/>
          </a:blip>
          <a:srcRect l="558" t="0" r="558" b="0"/>
          <a:stretch>
            <a:fillRect/>
          </a:stretch>
        </p:blipFill>
        <p:spPr>
          <a:xfrm>
            <a:off x="12774714" y="2622871"/>
            <a:ext cx="7714359" cy="7801541"/>
          </a:xfrm>
          <a:prstGeom prst="rect">
            <a:avLst/>
          </a:prstGeom>
          <a:ln w="25400"/>
        </p:spPr>
      </p:pic>
      <p:sp>
        <p:nvSpPr>
          <p:cNvPr id="346" name="Unlike Any Other Product!"/>
          <p:cNvSpPr txBox="1"/>
          <p:nvPr>
            <p:ph type="title" idx="4294967295"/>
          </p:nvPr>
        </p:nvSpPr>
        <p:spPr>
          <a:xfrm>
            <a:off x="-740155" y="1333186"/>
            <a:ext cx="15544801" cy="2632076"/>
          </a:xfrm>
          <a:prstGeom prst="rect">
            <a:avLst/>
          </a:prstGeom>
        </p:spPr>
        <p:txBody>
          <a:bodyPr lIns="89296" tIns="89296" rIns="89296" bIns="89296" anchor="t"/>
          <a:lstStyle>
            <a:lvl1pPr algn="ctr" defTabSz="642937">
              <a:lnSpc>
                <a:spcPct val="100000"/>
              </a:lnSpc>
              <a:defRPr sz="8000">
                <a:latin typeface="Helvetica Neue"/>
                <a:ea typeface="Helvetica Neue"/>
                <a:cs typeface="Helvetica Neue"/>
                <a:sym typeface="Helvetica Neue"/>
              </a:defRPr>
            </a:lvl1pPr>
          </a:lstStyle>
          <a:p>
            <a:pPr/>
            <a:r>
              <a:t>Unlike Any Other Product!</a:t>
            </a:r>
          </a:p>
        </p:txBody>
      </p:sp>
      <p:sp>
        <p:nvSpPr>
          <p:cNvPr id="347" name="ASEA Is Not:…"/>
          <p:cNvSpPr txBox="1"/>
          <p:nvPr>
            <p:ph type="body" sz="half" idx="4294967295"/>
          </p:nvPr>
        </p:nvSpPr>
        <p:spPr>
          <a:xfrm>
            <a:off x="1671718" y="4006871"/>
            <a:ext cx="12801601" cy="9211424"/>
          </a:xfrm>
          <a:prstGeom prst="rect">
            <a:avLst/>
          </a:prstGeom>
        </p:spPr>
        <p:txBody>
          <a:bodyPr/>
          <a:lstStyle/>
          <a:p>
            <a:pPr marL="0" indent="0" defTabSz="821531">
              <a:lnSpc>
                <a:spcPct val="100000"/>
              </a:lnSpc>
              <a:spcBef>
                <a:spcPts val="0"/>
              </a:spcBef>
              <a:buSzTx/>
              <a:buFontTx/>
              <a:buNone/>
              <a:defRPr sz="7000">
                <a:solidFill>
                  <a:srgbClr val="535353"/>
                </a:solidFill>
                <a:latin typeface="Gill Sans"/>
                <a:ea typeface="Gill Sans"/>
                <a:cs typeface="Gill Sans"/>
                <a:sym typeface="Gill Sans"/>
              </a:defRPr>
            </a:pPr>
            <a:r>
              <a:t>ASEA Is Not:</a:t>
            </a:r>
          </a:p>
          <a:p>
            <a:pPr marL="0" indent="0" defTabSz="642937">
              <a:lnSpc>
                <a:spcPct val="100000"/>
              </a:lnSpc>
              <a:spcBef>
                <a:spcPts val="1000"/>
              </a:spcBef>
              <a:buSzTx/>
              <a:buFontTx/>
              <a:buNone/>
              <a:defRPr sz="6800">
                <a:solidFill>
                  <a:srgbClr val="5E5E5E"/>
                </a:solidFill>
                <a:latin typeface="Helvetica Neue"/>
                <a:ea typeface="Helvetica Neue"/>
                <a:cs typeface="Helvetica Neue"/>
                <a:sym typeface="Helvetica Neue"/>
              </a:defRPr>
            </a:pPr>
            <a:r>
              <a:t>-Vitamin</a:t>
            </a:r>
          </a:p>
          <a:p>
            <a:pPr marL="0" indent="0" defTabSz="642937">
              <a:lnSpc>
                <a:spcPct val="100000"/>
              </a:lnSpc>
              <a:spcBef>
                <a:spcPts val="1000"/>
              </a:spcBef>
              <a:buSzTx/>
              <a:buFontTx/>
              <a:buNone/>
              <a:defRPr sz="6800">
                <a:solidFill>
                  <a:srgbClr val="5E5E5E"/>
                </a:solidFill>
                <a:latin typeface="Helvetica Neue"/>
                <a:ea typeface="Helvetica Neue"/>
                <a:cs typeface="Helvetica Neue"/>
                <a:sym typeface="Helvetica Neue"/>
              </a:defRPr>
            </a:pPr>
            <a:r>
              <a:t>-Mineral</a:t>
            </a:r>
          </a:p>
          <a:p>
            <a:pPr marL="0" indent="0" defTabSz="642937">
              <a:lnSpc>
                <a:spcPct val="100000"/>
              </a:lnSpc>
              <a:spcBef>
                <a:spcPts val="1000"/>
              </a:spcBef>
              <a:buSzTx/>
              <a:buFontTx/>
              <a:buNone/>
              <a:defRPr sz="6800">
                <a:solidFill>
                  <a:srgbClr val="5E5E5E"/>
                </a:solidFill>
                <a:latin typeface="Helvetica Neue"/>
                <a:ea typeface="Helvetica Neue"/>
                <a:cs typeface="Helvetica Neue"/>
                <a:sym typeface="Helvetica Neue"/>
              </a:defRPr>
            </a:pPr>
            <a:r>
              <a:t>-Antioxidant</a:t>
            </a:r>
          </a:p>
          <a:p>
            <a:pPr marL="0" indent="0" defTabSz="642937">
              <a:lnSpc>
                <a:spcPct val="100000"/>
              </a:lnSpc>
              <a:spcBef>
                <a:spcPts val="1000"/>
              </a:spcBef>
              <a:buSzTx/>
              <a:buFontTx/>
              <a:buNone/>
              <a:defRPr sz="6800">
                <a:solidFill>
                  <a:srgbClr val="5E5E5E"/>
                </a:solidFill>
                <a:latin typeface="Helvetica Neue"/>
                <a:ea typeface="Helvetica Neue"/>
                <a:cs typeface="Helvetica Neue"/>
                <a:sym typeface="Helvetica Neue"/>
              </a:defRPr>
            </a:pPr>
            <a:r>
              <a:t>-Exotic Juice</a:t>
            </a:r>
          </a:p>
          <a:p>
            <a:pPr marL="0" indent="0" defTabSz="642937">
              <a:lnSpc>
                <a:spcPct val="100000"/>
              </a:lnSpc>
              <a:spcBef>
                <a:spcPts val="1000"/>
              </a:spcBef>
              <a:buSzTx/>
              <a:buFontTx/>
              <a:buNone/>
              <a:defRPr sz="6800">
                <a:solidFill>
                  <a:srgbClr val="5E5E5E"/>
                </a:solidFill>
                <a:latin typeface="Helvetica Neue"/>
                <a:ea typeface="Helvetica Neue"/>
                <a:cs typeface="Helvetica Neue"/>
                <a:sym typeface="Helvetica Neue"/>
              </a:defRPr>
            </a:pPr>
            <a:r>
              <a:t>-Structured / Alkaline Water</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 presetID="22" grpId="1" fill="hold">
                                  <p:stCondLst>
                                    <p:cond delay="0"/>
                                  </p:stCondLst>
                                  <p:iterate type="el" backwards="0">
                                    <p:tmAbs val="0"/>
                                  </p:iterate>
                                  <p:childTnLst>
                                    <p:set>
                                      <p:cBhvr>
                                        <p:cTn id="6" fill="hold"/>
                                        <p:tgtEl>
                                          <p:spTgt spid="347"/>
                                        </p:tgtEl>
                                        <p:attrNameLst>
                                          <p:attrName>style.visibility</p:attrName>
                                        </p:attrNameLst>
                                      </p:cBhvr>
                                      <p:to>
                                        <p:strVal val="visible"/>
                                      </p:to>
                                    </p:set>
                                    <p:animEffect filter="wipe(up)" transition="in">
                                      <p:cBhvr>
                                        <p:cTn id="7" dur="1000"/>
                                        <p:tgtEl>
                                          <p:spTgt spid="347"/>
                                        </p:tgtEl>
                                      </p:cBhvr>
                                    </p:animEffect>
                                  </p:childTnLst>
                                </p:cTn>
                              </p:par>
                            </p:childTnLst>
                          </p:cTn>
                        </p:par>
                        <p:par>
                          <p:cTn id="8" fill="hold">
                            <p:stCondLst>
                              <p:cond delay="1000"/>
                            </p:stCondLst>
                            <p:childTnLst>
                              <p:par>
                                <p:cTn id="9" presetClass="entr" nodeType="afterEffect" presetID="10" grpId="2" fill="hold">
                                  <p:stCondLst>
                                    <p:cond delay="0"/>
                                  </p:stCondLst>
                                  <p:iterate type="el" backwards="0">
                                    <p:tmAbs val="0"/>
                                  </p:iterate>
                                  <p:childTnLst>
                                    <p:set>
                                      <p:cBhvr>
                                        <p:cTn id="10" fill="hold"/>
                                        <p:tgtEl>
                                          <p:spTgt spid="344"/>
                                        </p:tgtEl>
                                        <p:attrNameLst>
                                          <p:attrName>style.visibility</p:attrName>
                                        </p:attrNameLst>
                                      </p:cBhvr>
                                      <p:to>
                                        <p:strVal val="visible"/>
                                      </p:to>
                                    </p:set>
                                    <p:animEffect filter="fade" transition="in">
                                      <p:cBhvr>
                                        <p:cTn id="11" dur="1000"/>
                                        <p:tgtEl>
                                          <p:spTgt spid="344"/>
                                        </p:tgtEl>
                                      </p:cBhvr>
                                    </p:animEffect>
                                  </p:childTnLst>
                                </p:cTn>
                              </p:par>
                            </p:childTnLst>
                          </p:cTn>
                        </p:par>
                        <p:par>
                          <p:cTn id="12" fill="hold">
                            <p:stCondLst>
                              <p:cond delay="2000"/>
                            </p:stCondLst>
                            <p:childTnLst>
                              <p:par>
                                <p:cTn id="13" presetClass="entr" nodeType="afterEffect" presetSubtype="16" presetID="23" grpId="3" fill="hold">
                                  <p:stCondLst>
                                    <p:cond delay="0"/>
                                  </p:stCondLst>
                                  <p:iterate type="el" backwards="0">
                                    <p:tmAbs val="0"/>
                                  </p:iterate>
                                  <p:childTnLst>
                                    <p:set>
                                      <p:cBhvr>
                                        <p:cTn id="14" fill="hold"/>
                                        <p:tgtEl>
                                          <p:spTgt spid="345"/>
                                        </p:tgtEl>
                                        <p:attrNameLst>
                                          <p:attrName>style.visibility</p:attrName>
                                        </p:attrNameLst>
                                      </p:cBhvr>
                                      <p:to>
                                        <p:strVal val="visible"/>
                                      </p:to>
                                    </p:set>
                                    <p:anim calcmode="lin" valueType="num">
                                      <p:cBhvr>
                                        <p:cTn id="15" dur="1000" fill="hold"/>
                                        <p:tgtEl>
                                          <p:spTgt spid="345"/>
                                        </p:tgtEl>
                                        <p:attrNameLst>
                                          <p:attrName>ppt_w</p:attrName>
                                        </p:attrNameLst>
                                      </p:cBhvr>
                                      <p:tavLst>
                                        <p:tav tm="0">
                                          <p:val>
                                            <p:fltVal val="0"/>
                                          </p:val>
                                        </p:tav>
                                        <p:tav tm="100000">
                                          <p:val>
                                            <p:strVal val="#ppt_w"/>
                                          </p:val>
                                        </p:tav>
                                      </p:tavLst>
                                    </p:anim>
                                    <p:anim calcmode="lin" valueType="num">
                                      <p:cBhvr>
                                        <p:cTn id="16" dur="1000" fill="hold"/>
                                        <p:tgtEl>
                                          <p:spTgt spid="34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44" grpId="2"/>
      <p:bldP build="whole" bldLvl="1" animBg="1" rev="0" advAuto="0" spid="345" grpId="3"/>
      <p:bldP build="whole" bldLvl="1" animBg="1" rev="0" advAuto="0" spid="347" grpId="1"/>
    </p:bldLst>
  </p:timing>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51" name="bigstock-Thinking-asian-crop-Concep-197277052.jpg" descr="bigstock-Thinking-asian-crop-Concep-197277052.jpg"/>
          <p:cNvPicPr>
            <a:picLocks noChangeAspect="1"/>
          </p:cNvPicPr>
          <p:nvPr/>
        </p:nvPicPr>
        <p:blipFill>
          <a:blip r:embed="rId3">
            <a:extLst/>
          </a:blip>
          <a:srcRect l="23588" t="0" r="0" b="31886"/>
          <a:stretch>
            <a:fillRect/>
          </a:stretch>
        </p:blipFill>
        <p:spPr>
          <a:xfrm>
            <a:off x="13531655" y="4601126"/>
            <a:ext cx="9702803" cy="8840392"/>
          </a:xfrm>
          <a:prstGeom prst="rect">
            <a:avLst/>
          </a:prstGeom>
          <a:ln w="12700">
            <a:miter lim="400000"/>
          </a:ln>
        </p:spPr>
      </p:pic>
      <p:sp>
        <p:nvSpPr>
          <p:cNvPr id="352" name="Text"/>
          <p:cNvSpPr txBox="1"/>
          <p:nvPr/>
        </p:nvSpPr>
        <p:spPr>
          <a:xfrm>
            <a:off x="4848617" y="343977"/>
            <a:ext cx="206376" cy="625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defTabSz="642937">
              <a:defRPr b="0" sz="1600">
                <a:latin typeface="Times Roman"/>
                <a:ea typeface="Times Roman"/>
                <a:cs typeface="Times Roman"/>
                <a:sym typeface="Times Roman"/>
              </a:defRPr>
            </a:lvl1pPr>
          </a:lstStyle>
          <a:p>
            <a:pPr/>
            <a:r>
              <a:t> </a:t>
            </a:r>
          </a:p>
        </p:txBody>
      </p:sp>
      <p:pic>
        <p:nvPicPr>
          <p:cNvPr id="353" name="bigstock-Macbook-Pro-Retina-And-Iphone--67063108.jpg" descr="bigstock-Macbook-Pro-Retina-And-Iphone--67063108.jpg"/>
          <p:cNvPicPr>
            <a:picLocks noChangeAspect="1"/>
          </p:cNvPicPr>
          <p:nvPr/>
        </p:nvPicPr>
        <p:blipFill>
          <a:blip r:embed="rId4">
            <a:extLst/>
          </a:blip>
          <a:stretch>
            <a:fillRect/>
          </a:stretch>
        </p:blipFill>
        <p:spPr>
          <a:xfrm>
            <a:off x="826250" y="3270848"/>
            <a:ext cx="14784669" cy="9859527"/>
          </a:xfrm>
          <a:prstGeom prst="rect">
            <a:avLst/>
          </a:prstGeom>
          <a:ln w="12700">
            <a:miter lim="400000"/>
          </a:ln>
        </p:spPr>
      </p:pic>
      <p:pic>
        <p:nvPicPr>
          <p:cNvPr id="354" name="bigstock-Talk-Bubble-6311542.jpg" descr="bigstock-Talk-Bubble-6311542.jpg"/>
          <p:cNvPicPr>
            <a:picLocks noChangeAspect="0"/>
          </p:cNvPicPr>
          <p:nvPr/>
        </p:nvPicPr>
        <p:blipFill>
          <a:blip r:embed="rId5">
            <a:extLst/>
          </a:blip>
          <a:srcRect l="5292" t="14077" r="4409" b="22913"/>
          <a:stretch>
            <a:fillRect/>
          </a:stretch>
        </p:blipFill>
        <p:spPr>
          <a:xfrm flipH="1">
            <a:off x="7962836" y="576106"/>
            <a:ext cx="10369470" cy="5849956"/>
          </a:xfrm>
          <a:custGeom>
            <a:avLst/>
            <a:gdLst/>
            <a:ahLst/>
            <a:cxnLst>
              <a:cxn ang="0">
                <a:pos x="wd2" y="hd2"/>
              </a:cxn>
              <a:cxn ang="5400000">
                <a:pos x="wd2" y="hd2"/>
              </a:cxn>
              <a:cxn ang="10800000">
                <a:pos x="wd2" y="hd2"/>
              </a:cxn>
              <a:cxn ang="16200000">
                <a:pos x="wd2" y="hd2"/>
              </a:cxn>
            </a:cxnLst>
            <a:rect l="0" t="0" r="r" b="b"/>
            <a:pathLst>
              <a:path w="21473" h="21328" fill="norm" stroke="1" extrusionOk="0">
                <a:moveTo>
                  <a:pt x="4350" y="18873"/>
                </a:moveTo>
                <a:cubicBezTo>
                  <a:pt x="4775" y="19076"/>
                  <a:pt x="4947" y="19302"/>
                  <a:pt x="4950" y="19660"/>
                </a:cubicBezTo>
                <a:cubicBezTo>
                  <a:pt x="4951" y="19813"/>
                  <a:pt x="4989" y="19973"/>
                  <a:pt x="5035" y="20017"/>
                </a:cubicBezTo>
                <a:cubicBezTo>
                  <a:pt x="5153" y="20128"/>
                  <a:pt x="5138" y="20306"/>
                  <a:pt x="4986" y="20602"/>
                </a:cubicBezTo>
                <a:cubicBezTo>
                  <a:pt x="4687" y="21186"/>
                  <a:pt x="3601" y="21493"/>
                  <a:pt x="2738" y="21237"/>
                </a:cubicBezTo>
                <a:cubicBezTo>
                  <a:pt x="1985" y="21014"/>
                  <a:pt x="1553" y="20433"/>
                  <a:pt x="1809" y="19987"/>
                </a:cubicBezTo>
                <a:cubicBezTo>
                  <a:pt x="1852" y="19912"/>
                  <a:pt x="1881" y="19764"/>
                  <a:pt x="1872" y="19659"/>
                </a:cubicBezTo>
                <a:cubicBezTo>
                  <a:pt x="1848" y="19382"/>
                  <a:pt x="2104" y="19057"/>
                  <a:pt x="2494" y="18873"/>
                </a:cubicBezTo>
                <a:cubicBezTo>
                  <a:pt x="2774" y="18739"/>
                  <a:pt x="2919" y="18715"/>
                  <a:pt x="3424" y="18715"/>
                </a:cubicBezTo>
                <a:cubicBezTo>
                  <a:pt x="3930" y="18715"/>
                  <a:pt x="4072" y="18739"/>
                  <a:pt x="4350" y="18873"/>
                </a:cubicBezTo>
                <a:close/>
                <a:moveTo>
                  <a:pt x="12823" y="115"/>
                </a:moveTo>
                <a:cubicBezTo>
                  <a:pt x="16053" y="525"/>
                  <a:pt x="18895" y="1864"/>
                  <a:pt x="20298" y="3635"/>
                </a:cubicBezTo>
                <a:cubicBezTo>
                  <a:pt x="20652" y="4081"/>
                  <a:pt x="21141" y="5019"/>
                  <a:pt x="21260" y="5478"/>
                </a:cubicBezTo>
                <a:cubicBezTo>
                  <a:pt x="21351" y="5832"/>
                  <a:pt x="21463" y="6907"/>
                  <a:pt x="21472" y="7526"/>
                </a:cubicBezTo>
                <a:cubicBezTo>
                  <a:pt x="21489" y="8651"/>
                  <a:pt x="20786" y="9948"/>
                  <a:pt x="19558" y="11057"/>
                </a:cubicBezTo>
                <a:cubicBezTo>
                  <a:pt x="18305" y="12187"/>
                  <a:pt x="16176" y="13165"/>
                  <a:pt x="14085" y="13570"/>
                </a:cubicBezTo>
                <a:cubicBezTo>
                  <a:pt x="12733" y="13832"/>
                  <a:pt x="12401" y="13861"/>
                  <a:pt x="10830" y="13861"/>
                </a:cubicBezTo>
                <a:cubicBezTo>
                  <a:pt x="9444" y="13861"/>
                  <a:pt x="9185" y="13845"/>
                  <a:pt x="8517" y="13712"/>
                </a:cubicBezTo>
                <a:cubicBezTo>
                  <a:pt x="7977" y="13605"/>
                  <a:pt x="7744" y="13582"/>
                  <a:pt x="7692" y="13631"/>
                </a:cubicBezTo>
                <a:cubicBezTo>
                  <a:pt x="7641" y="13680"/>
                  <a:pt x="7671" y="13718"/>
                  <a:pt x="7801" y="13764"/>
                </a:cubicBezTo>
                <a:cubicBezTo>
                  <a:pt x="7901" y="13800"/>
                  <a:pt x="8014" y="13830"/>
                  <a:pt x="8052" y="13830"/>
                </a:cubicBezTo>
                <a:cubicBezTo>
                  <a:pt x="8226" y="13830"/>
                  <a:pt x="9021" y="14250"/>
                  <a:pt x="9286" y="14481"/>
                </a:cubicBezTo>
                <a:cubicBezTo>
                  <a:pt x="9777" y="14911"/>
                  <a:pt x="9976" y="15449"/>
                  <a:pt x="9989" y="16386"/>
                </a:cubicBezTo>
                <a:cubicBezTo>
                  <a:pt x="9996" y="16833"/>
                  <a:pt x="9808" y="17197"/>
                  <a:pt x="9381" y="17562"/>
                </a:cubicBezTo>
                <a:cubicBezTo>
                  <a:pt x="9022" y="17870"/>
                  <a:pt x="8237" y="18222"/>
                  <a:pt x="7654" y="18336"/>
                </a:cubicBezTo>
                <a:cubicBezTo>
                  <a:pt x="7021" y="18460"/>
                  <a:pt x="6006" y="18448"/>
                  <a:pt x="5417" y="18308"/>
                </a:cubicBezTo>
                <a:cubicBezTo>
                  <a:pt x="4787" y="18160"/>
                  <a:pt x="4249" y="17904"/>
                  <a:pt x="3849" y="17563"/>
                </a:cubicBezTo>
                <a:cubicBezTo>
                  <a:pt x="3243" y="17045"/>
                  <a:pt x="3130" y="16632"/>
                  <a:pt x="3312" y="15595"/>
                </a:cubicBezTo>
                <a:cubicBezTo>
                  <a:pt x="3464" y="14728"/>
                  <a:pt x="3988" y="14225"/>
                  <a:pt x="5135" y="13847"/>
                </a:cubicBezTo>
                <a:cubicBezTo>
                  <a:pt x="5515" y="13722"/>
                  <a:pt x="5793" y="13682"/>
                  <a:pt x="6464" y="13657"/>
                </a:cubicBezTo>
                <a:cubicBezTo>
                  <a:pt x="6931" y="13639"/>
                  <a:pt x="7329" y="13599"/>
                  <a:pt x="7349" y="13569"/>
                </a:cubicBezTo>
                <a:cubicBezTo>
                  <a:pt x="7392" y="13503"/>
                  <a:pt x="7380" y="13499"/>
                  <a:pt x="6579" y="13328"/>
                </a:cubicBezTo>
                <a:cubicBezTo>
                  <a:pt x="5349" y="13065"/>
                  <a:pt x="4036" y="12523"/>
                  <a:pt x="2941" y="11826"/>
                </a:cubicBezTo>
                <a:cubicBezTo>
                  <a:pt x="2020" y="11241"/>
                  <a:pt x="975" y="10186"/>
                  <a:pt x="585" y="9449"/>
                </a:cubicBezTo>
                <a:cubicBezTo>
                  <a:pt x="107" y="8544"/>
                  <a:pt x="-111" y="7387"/>
                  <a:pt x="54" y="6625"/>
                </a:cubicBezTo>
                <a:cubicBezTo>
                  <a:pt x="94" y="6445"/>
                  <a:pt x="157" y="6095"/>
                  <a:pt x="196" y="5848"/>
                </a:cubicBezTo>
                <a:cubicBezTo>
                  <a:pt x="577" y="3394"/>
                  <a:pt x="3317" y="1238"/>
                  <a:pt x="7144" y="383"/>
                </a:cubicBezTo>
                <a:cubicBezTo>
                  <a:pt x="8870" y="-3"/>
                  <a:pt x="11079" y="-107"/>
                  <a:pt x="12823" y="115"/>
                </a:cubicBezTo>
                <a:close/>
              </a:path>
            </a:pathLst>
          </a:custGeom>
          <a:ln w="12700">
            <a:miter lim="400000"/>
          </a:ln>
        </p:spPr>
      </p:pic>
      <p:sp>
        <p:nvSpPr>
          <p:cNvPr id="355" name="Just expensive…"/>
          <p:cNvSpPr txBox="1"/>
          <p:nvPr>
            <p:ph type="title" idx="4294967295"/>
          </p:nvPr>
        </p:nvSpPr>
        <p:spPr>
          <a:xfrm>
            <a:off x="5144188" y="1052501"/>
            <a:ext cx="15544801" cy="2632075"/>
          </a:xfrm>
          <a:prstGeom prst="rect">
            <a:avLst/>
          </a:prstGeom>
        </p:spPr>
        <p:txBody>
          <a:bodyPr anchor="t"/>
          <a:lstStyle/>
          <a:p>
            <a:pPr algn="ctr" defTabSz="642937">
              <a:lnSpc>
                <a:spcPct val="100000"/>
              </a:lnSpc>
              <a:defRPr sz="7600">
                <a:latin typeface="Helvetica Neue"/>
                <a:ea typeface="Helvetica Neue"/>
                <a:cs typeface="Helvetica Neue"/>
                <a:sym typeface="Helvetica Neue"/>
              </a:defRPr>
            </a:pPr>
            <a:r>
              <a:t>Just expensive </a:t>
            </a:r>
          </a:p>
          <a:p>
            <a:pPr algn="ctr" defTabSz="642937">
              <a:lnSpc>
                <a:spcPct val="100000"/>
              </a:lnSpc>
              <a:defRPr sz="7600">
                <a:latin typeface="Helvetica Neue"/>
                <a:ea typeface="Helvetica Neue"/>
                <a:cs typeface="Helvetica Neue"/>
                <a:sym typeface="Helvetica Neue"/>
              </a:defRPr>
            </a:pPr>
            <a:r>
              <a:t>Salt Water?</a:t>
            </a:r>
          </a:p>
        </p:txBody>
      </p:sp>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355"/>
                                        </p:tgtEl>
                                        <p:attrNameLst>
                                          <p:attrName>style.visibility</p:attrName>
                                        </p:attrNameLst>
                                      </p:cBhvr>
                                      <p:to>
                                        <p:strVal val="visible"/>
                                      </p:to>
                                    </p:set>
                                    <p:animEffect filter="fade" transition="in">
                                      <p:cBhvr>
                                        <p:cTn id="7" dur="1000"/>
                                        <p:tgtEl>
                                          <p:spTgt spid="355"/>
                                        </p:tgtEl>
                                      </p:cBhvr>
                                    </p:animEffect>
                                  </p:childTnLst>
                                </p:cTn>
                              </p:par>
                            </p:childTnLst>
                          </p:cTn>
                        </p:par>
                        <p:par>
                          <p:cTn id="8" fill="hold">
                            <p:stCondLst>
                              <p:cond delay="1000"/>
                            </p:stCondLst>
                            <p:childTnLst>
                              <p:par>
                                <p:cTn id="9" presetClass="entr" nodeType="afterEffect" presetSubtype="9" presetID="18" grpId="2" fill="hold">
                                  <p:stCondLst>
                                    <p:cond delay="0"/>
                                  </p:stCondLst>
                                  <p:iterate type="el" backwards="0">
                                    <p:tmAbs val="0"/>
                                  </p:iterate>
                                  <p:childTnLst>
                                    <p:set>
                                      <p:cBhvr>
                                        <p:cTn id="10" fill="hold"/>
                                        <p:tgtEl>
                                          <p:spTgt spid="354"/>
                                        </p:tgtEl>
                                        <p:attrNameLst>
                                          <p:attrName>style.visibility</p:attrName>
                                        </p:attrNameLst>
                                      </p:cBhvr>
                                      <p:to>
                                        <p:strVal val="visible"/>
                                      </p:to>
                                    </p:set>
                                    <p:animEffect filter="strips(upLeft)" transition="in">
                                      <p:cBhvr>
                                        <p:cTn id="11" dur="1000"/>
                                        <p:tgtEl>
                                          <p:spTgt spid="35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55" grpId="1"/>
      <p:bldP build="whole" bldLvl="1" animBg="1" rev="0" advAuto="0" spid="354" grpId="2"/>
    </p:bldLst>
  </p:timing>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59" name="Picture 6" descr="Picture 6"/>
          <p:cNvPicPr>
            <a:picLocks noChangeAspect="1"/>
          </p:cNvPicPr>
          <p:nvPr/>
        </p:nvPicPr>
        <p:blipFill>
          <a:blip r:embed="rId3">
            <a:extLst/>
          </a:blip>
          <a:stretch>
            <a:fillRect/>
          </a:stretch>
        </p:blipFill>
        <p:spPr>
          <a:xfrm>
            <a:off x="17974960" y="1037711"/>
            <a:ext cx="4292038" cy="13338518"/>
          </a:xfrm>
          <a:prstGeom prst="rect">
            <a:avLst/>
          </a:prstGeom>
          <a:ln w="12700">
            <a:miter lim="400000"/>
          </a:ln>
        </p:spPr>
      </p:pic>
      <p:sp>
        <p:nvSpPr>
          <p:cNvPr id="360" name="Scientifically Tested"/>
          <p:cNvSpPr txBox="1"/>
          <p:nvPr>
            <p:ph type="title" idx="4294967295"/>
          </p:nvPr>
        </p:nvSpPr>
        <p:spPr>
          <a:xfrm>
            <a:off x="3349894" y="414583"/>
            <a:ext cx="15544801" cy="2632075"/>
          </a:xfrm>
          <a:prstGeom prst="rect">
            <a:avLst/>
          </a:prstGeom>
        </p:spPr>
        <p:txBody>
          <a:bodyPr anchor="t"/>
          <a:lstStyle>
            <a:lvl1pPr algn="ctr" defTabSz="821531">
              <a:lnSpc>
                <a:spcPct val="100000"/>
              </a:lnSpc>
              <a:defRPr sz="9800">
                <a:latin typeface="+mn-lt"/>
                <a:ea typeface="+mn-ea"/>
                <a:cs typeface="+mn-cs"/>
                <a:sym typeface="Helvetica Neue Medium"/>
              </a:defRPr>
            </a:lvl1pPr>
          </a:lstStyle>
          <a:p>
            <a:pPr/>
            <a:r>
              <a:t>Scientifically Tested</a:t>
            </a:r>
          </a:p>
        </p:txBody>
      </p:sp>
      <p:pic>
        <p:nvPicPr>
          <p:cNvPr id="361" name="ASEA REDOX Bottle.png" descr="ASEA REDOX Bottle.png"/>
          <p:cNvPicPr>
            <a:picLocks noChangeAspect="1"/>
          </p:cNvPicPr>
          <p:nvPr/>
        </p:nvPicPr>
        <p:blipFill>
          <a:blip r:embed="rId4">
            <a:extLst/>
          </a:blip>
          <a:stretch>
            <a:fillRect/>
          </a:stretch>
        </p:blipFill>
        <p:spPr>
          <a:xfrm>
            <a:off x="-4271780" y="6058566"/>
            <a:ext cx="4398780" cy="13716001"/>
          </a:xfrm>
          <a:prstGeom prst="rect">
            <a:avLst/>
          </a:prstGeom>
          <a:ln w="12700">
            <a:miter lim="400000"/>
          </a:ln>
        </p:spPr>
      </p:pic>
      <p:pic>
        <p:nvPicPr>
          <p:cNvPr id="362" name="Redox-Certified-Laboratories-logo-768x428.png" descr="Redox-Certified-Laboratories-logo-768x428.png"/>
          <p:cNvPicPr>
            <a:picLocks noChangeAspect="1"/>
          </p:cNvPicPr>
          <p:nvPr/>
        </p:nvPicPr>
        <p:blipFill>
          <a:blip r:embed="rId5">
            <a:extLst/>
          </a:blip>
          <a:stretch>
            <a:fillRect/>
          </a:stretch>
        </p:blipFill>
        <p:spPr>
          <a:xfrm>
            <a:off x="5977800" y="3751816"/>
            <a:ext cx="3472625" cy="1935265"/>
          </a:xfrm>
          <a:prstGeom prst="rect">
            <a:avLst/>
          </a:prstGeom>
          <a:ln w="12700">
            <a:solidFill>
              <a:srgbClr val="000000"/>
            </a:solidFill>
            <a:miter lim="400000"/>
          </a:ln>
        </p:spPr>
      </p:pic>
      <p:pic>
        <p:nvPicPr>
          <p:cNvPr id="363" name="FASEB logo.jpg" descr="FASEB logo.jpg"/>
          <p:cNvPicPr>
            <a:picLocks noChangeAspect="1"/>
          </p:cNvPicPr>
          <p:nvPr/>
        </p:nvPicPr>
        <p:blipFill>
          <a:blip r:embed="rId6">
            <a:extLst/>
          </a:blip>
          <a:srcRect l="0" t="0" r="45204" b="0"/>
          <a:stretch>
            <a:fillRect/>
          </a:stretch>
        </p:blipFill>
        <p:spPr>
          <a:xfrm>
            <a:off x="8877564" y="6398589"/>
            <a:ext cx="3846548" cy="1640880"/>
          </a:xfrm>
          <a:prstGeom prst="rect">
            <a:avLst/>
          </a:prstGeom>
          <a:ln w="12700">
            <a:solidFill>
              <a:srgbClr val="000000"/>
            </a:solidFill>
            <a:miter lim="400000"/>
          </a:ln>
        </p:spPr>
      </p:pic>
      <p:pic>
        <p:nvPicPr>
          <p:cNvPr id="364" name="appalachian human performance lab.jpg" descr="appalachian human performance lab.jpg"/>
          <p:cNvPicPr>
            <a:picLocks noChangeAspect="1"/>
          </p:cNvPicPr>
          <p:nvPr/>
        </p:nvPicPr>
        <p:blipFill>
          <a:blip r:embed="rId7">
            <a:extLst/>
          </a:blip>
          <a:stretch>
            <a:fillRect/>
          </a:stretch>
        </p:blipFill>
        <p:spPr>
          <a:xfrm>
            <a:off x="11291579" y="8832528"/>
            <a:ext cx="5613401" cy="1384301"/>
          </a:xfrm>
          <a:prstGeom prst="rect">
            <a:avLst/>
          </a:prstGeom>
          <a:ln w="12700">
            <a:solidFill>
              <a:srgbClr val="000000"/>
            </a:solidFill>
            <a:miter lim="400000"/>
          </a:ln>
        </p:spPr>
      </p:pic>
      <p:pic>
        <p:nvPicPr>
          <p:cNvPr id="365" name="dermatest lab 5star.jpg" descr="dermatest lab 5star.jpg"/>
          <p:cNvPicPr>
            <a:picLocks noChangeAspect="1"/>
          </p:cNvPicPr>
          <p:nvPr/>
        </p:nvPicPr>
        <p:blipFill>
          <a:blip r:embed="rId8">
            <a:extLst/>
          </a:blip>
          <a:stretch>
            <a:fillRect/>
          </a:stretch>
        </p:blipFill>
        <p:spPr>
          <a:xfrm>
            <a:off x="3858180" y="6266695"/>
            <a:ext cx="4126736" cy="1697858"/>
          </a:xfrm>
          <a:prstGeom prst="rect">
            <a:avLst/>
          </a:prstGeom>
          <a:ln w="12700">
            <a:solidFill>
              <a:srgbClr val="000000"/>
            </a:solidFill>
            <a:miter lim="400000"/>
          </a:ln>
        </p:spPr>
      </p:pic>
      <p:pic>
        <p:nvPicPr>
          <p:cNvPr id="366" name="pacific NW National Lab.jpg" descr="pacific NW National Lab.jpg"/>
          <p:cNvPicPr>
            <a:picLocks noChangeAspect="1"/>
          </p:cNvPicPr>
          <p:nvPr/>
        </p:nvPicPr>
        <p:blipFill>
          <a:blip r:embed="rId9">
            <a:extLst/>
          </a:blip>
          <a:stretch>
            <a:fillRect/>
          </a:stretch>
        </p:blipFill>
        <p:spPr>
          <a:xfrm>
            <a:off x="2428469" y="8489628"/>
            <a:ext cx="3492501" cy="1727201"/>
          </a:xfrm>
          <a:prstGeom prst="rect">
            <a:avLst/>
          </a:prstGeom>
          <a:ln w="12700">
            <a:solidFill>
              <a:srgbClr val="000000"/>
            </a:solidFill>
            <a:miter lim="400000"/>
          </a:ln>
        </p:spPr>
      </p:pic>
      <p:pic>
        <p:nvPicPr>
          <p:cNvPr id="367" name="tauret labs.jpg" descr="tauret labs.jpg"/>
          <p:cNvPicPr>
            <a:picLocks noChangeAspect="1"/>
          </p:cNvPicPr>
          <p:nvPr/>
        </p:nvPicPr>
        <p:blipFill>
          <a:blip r:embed="rId10">
            <a:extLst/>
          </a:blip>
          <a:stretch>
            <a:fillRect/>
          </a:stretch>
        </p:blipFill>
        <p:spPr>
          <a:xfrm>
            <a:off x="6421173" y="8857928"/>
            <a:ext cx="4572001" cy="1333501"/>
          </a:xfrm>
          <a:prstGeom prst="rect">
            <a:avLst/>
          </a:prstGeom>
          <a:ln w="12700">
            <a:solidFill>
              <a:srgbClr val="000000"/>
            </a:solidFill>
            <a:miter lim="400000"/>
          </a:ln>
        </p:spPr>
      </p:pic>
      <p:pic>
        <p:nvPicPr>
          <p:cNvPr id="368" name="image33.png" descr="image33.png"/>
          <p:cNvPicPr>
            <a:picLocks noChangeAspect="1"/>
          </p:cNvPicPr>
          <p:nvPr/>
        </p:nvPicPr>
        <p:blipFill>
          <a:blip r:embed="rId11">
            <a:extLst/>
          </a:blip>
          <a:stretch>
            <a:fillRect/>
          </a:stretch>
        </p:blipFill>
        <p:spPr>
          <a:xfrm>
            <a:off x="10256071" y="3797119"/>
            <a:ext cx="4807733" cy="1844659"/>
          </a:xfrm>
          <a:prstGeom prst="rect">
            <a:avLst/>
          </a:prstGeom>
          <a:ln w="25400">
            <a:miter lim="400000"/>
          </a:ln>
          <a:effectLst>
            <a:outerShdw sx="100000" sy="100000" kx="0" ky="0" algn="b" rotWithShape="0" blurRad="127000" dist="76200" dir="5520000">
              <a:srgbClr val="000000">
                <a:alpha val="60000"/>
              </a:srgbClr>
            </a:outerShdw>
          </a:effectLst>
        </p:spPr>
      </p:pic>
      <p:pic>
        <p:nvPicPr>
          <p:cNvPr id="369" name="Image" descr="Image"/>
          <p:cNvPicPr>
            <a:picLocks noChangeAspect="1"/>
          </p:cNvPicPr>
          <p:nvPr/>
        </p:nvPicPr>
        <p:blipFill>
          <a:blip r:embed="rId12">
            <a:extLst/>
          </a:blip>
          <a:stretch>
            <a:fillRect/>
          </a:stretch>
        </p:blipFill>
        <p:spPr>
          <a:xfrm>
            <a:off x="13482618" y="6816697"/>
            <a:ext cx="3740070" cy="804602"/>
          </a:xfrm>
          <a:prstGeom prst="rect">
            <a:avLst/>
          </a:prstGeom>
          <a:ln w="12700">
            <a:miter lim="400000"/>
          </a:ln>
          <a:effectLst>
            <a:outerShdw sx="100000" sy="100000" kx="0" ky="0" algn="b" rotWithShape="0" blurRad="127000" dist="76200" dir="2710256">
              <a:srgbClr val="000000">
                <a:alpha val="46273"/>
              </a:srgbClr>
            </a:outerShdw>
          </a:effectLst>
        </p:spPr>
      </p:pic>
      <p:pic>
        <p:nvPicPr>
          <p:cNvPr id="370" name="pasted-movie.png" descr="pasted-movie.png"/>
          <p:cNvPicPr>
            <a:picLocks noChangeAspect="1"/>
          </p:cNvPicPr>
          <p:nvPr/>
        </p:nvPicPr>
        <p:blipFill>
          <a:blip r:embed="rId13">
            <a:extLst/>
          </a:blip>
          <a:stretch>
            <a:fillRect/>
          </a:stretch>
        </p:blipFill>
        <p:spPr>
          <a:xfrm>
            <a:off x="8150066" y="11016238"/>
            <a:ext cx="5301545" cy="1320801"/>
          </a:xfrm>
          <a:prstGeom prst="rect">
            <a:avLst/>
          </a:prstGeom>
          <a:ln w="25400">
            <a:solidFill>
              <a:srgbClr val="000000"/>
            </a:solidFill>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359"/>
                                        </p:tgtEl>
                                        <p:attrNameLst>
                                          <p:attrName>style.visibility</p:attrName>
                                        </p:attrNameLst>
                                      </p:cBhvr>
                                      <p:to>
                                        <p:strVal val="visible"/>
                                      </p:to>
                                    </p:set>
                                    <p:anim calcmode="lin" valueType="num">
                                      <p:cBhvr>
                                        <p:cTn id="7" dur="750" fill="hold"/>
                                        <p:tgtEl>
                                          <p:spTgt spid="359"/>
                                        </p:tgtEl>
                                        <p:attrNameLst>
                                          <p:attrName>ppt_w</p:attrName>
                                        </p:attrNameLst>
                                      </p:cBhvr>
                                      <p:tavLst>
                                        <p:tav tm="0">
                                          <p:val>
                                            <p:fltVal val="0"/>
                                          </p:val>
                                        </p:tav>
                                        <p:tav tm="100000">
                                          <p:val>
                                            <p:strVal val="#ppt_w"/>
                                          </p:val>
                                        </p:tav>
                                      </p:tavLst>
                                    </p:anim>
                                    <p:anim calcmode="lin" valueType="num">
                                      <p:cBhvr>
                                        <p:cTn id="8" dur="750" fill="hold"/>
                                        <p:tgtEl>
                                          <p:spTgt spid="35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59" grpId="1"/>
    </p:bldLst>
  </p:timing>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4" name="ASEAglobal.com"/>
          <p:cNvSpPr txBox="1"/>
          <p:nvPr>
            <p:ph type="title" idx="4294967295"/>
          </p:nvPr>
        </p:nvSpPr>
        <p:spPr>
          <a:xfrm>
            <a:off x="1512770" y="1482598"/>
            <a:ext cx="9542135" cy="1815495"/>
          </a:xfrm>
          <a:prstGeom prst="rect">
            <a:avLst/>
          </a:prstGeom>
        </p:spPr>
        <p:txBody>
          <a:bodyPr anchor="t"/>
          <a:lstStyle>
            <a:lvl1pPr algn="ctr" defTabSz="821531">
              <a:lnSpc>
                <a:spcPct val="100000"/>
              </a:lnSpc>
              <a:defRPr sz="7100">
                <a:latin typeface="Helvetica Neue"/>
                <a:ea typeface="Helvetica Neue"/>
                <a:cs typeface="Helvetica Neue"/>
                <a:sym typeface="Helvetica Neue"/>
                <a:hlinkClick r:id="rId3" invalidUrl="" action="" tgtFrame="" tooltip="" history="1" highlightClick="0" endSnd="0"/>
              </a:defRPr>
            </a:lvl1pPr>
          </a:lstStyle>
          <a:p>
            <a:pPr/>
            <a:r>
              <a:rPr>
                <a:hlinkClick r:id="rId3" invalidUrl="" action="" tgtFrame="" tooltip="" history="1" highlightClick="0" endSnd="0"/>
              </a:rPr>
              <a:t>ASEAglobal.com</a:t>
            </a:r>
          </a:p>
        </p:txBody>
      </p:sp>
      <p:sp>
        <p:nvSpPr>
          <p:cNvPr id="375" name="ASEAscience.com"/>
          <p:cNvSpPr txBox="1"/>
          <p:nvPr/>
        </p:nvSpPr>
        <p:spPr>
          <a:xfrm>
            <a:off x="13679692" y="2290201"/>
            <a:ext cx="9436081" cy="1765893"/>
          </a:xfrm>
          <a:prstGeom prst="rect">
            <a:avLst/>
          </a:prstGeom>
          <a:ln w="12700">
            <a:miter lim="400000"/>
          </a:ln>
          <a:extLst>
            <a:ext uri="{C572A759-6A51-4108-AA02-DFA0A04FC94B}">
              <ma14:wrappingTextBoxFlag xmlns:ma14="http://schemas.microsoft.com/office/mac/drawingml/2011/main" val="1"/>
            </a:ext>
          </a:extLst>
        </p:spPr>
        <p:txBody>
          <a:bodyPr tIns="91439" bIns="91439"/>
          <a:lstStyle>
            <a:lvl1pPr>
              <a:defRPr b="0" sz="7100">
                <a:hlinkClick r:id="rId4" invalidUrl="" action="" tgtFrame="" tooltip="" history="1" highlightClick="0" endSnd="0"/>
              </a:defRPr>
            </a:lvl1pPr>
          </a:lstStyle>
          <a:p>
            <a:pPr/>
            <a:r>
              <a:rPr>
                <a:hlinkClick r:id="rId4" invalidUrl="" action="" tgtFrame="" tooltip="" history="1" highlightClick="0" endSnd="0"/>
              </a:rPr>
              <a:t>ASEAscience.com</a:t>
            </a:r>
          </a:p>
        </p:txBody>
      </p:sp>
      <p:pic>
        <p:nvPicPr>
          <p:cNvPr id="376" name="Image" descr="Image"/>
          <p:cNvPicPr>
            <a:picLocks noChangeAspect="1"/>
          </p:cNvPicPr>
          <p:nvPr/>
        </p:nvPicPr>
        <p:blipFill>
          <a:blip r:embed="rId5">
            <a:extLst/>
          </a:blip>
          <a:stretch>
            <a:fillRect/>
          </a:stretch>
        </p:blipFill>
        <p:spPr>
          <a:xfrm>
            <a:off x="12421895" y="4276195"/>
            <a:ext cx="11402567" cy="5163610"/>
          </a:xfrm>
          <a:prstGeom prst="rect">
            <a:avLst/>
          </a:prstGeom>
          <a:ln w="25400">
            <a:miter lim="400000"/>
          </a:ln>
          <a:effectLst>
            <a:outerShdw sx="100000" sy="100000" kx="0" ky="0" algn="b" rotWithShape="0" blurRad="355600" dist="177800" dir="5400000">
              <a:srgbClr val="000000">
                <a:alpha val="70000"/>
              </a:srgbClr>
            </a:outerShdw>
          </a:effectLst>
        </p:spPr>
      </p:pic>
      <p:pic>
        <p:nvPicPr>
          <p:cNvPr id="377" name="2026asea global front page.jpg" descr="2026asea global front page.jpg"/>
          <p:cNvPicPr>
            <a:picLocks noChangeAspect="1"/>
          </p:cNvPicPr>
          <p:nvPr/>
        </p:nvPicPr>
        <p:blipFill>
          <a:blip r:embed="rId6">
            <a:extLst/>
          </a:blip>
          <a:srcRect l="0" t="0" r="19726" b="0"/>
          <a:stretch>
            <a:fillRect/>
          </a:stretch>
        </p:blipFill>
        <p:spPr>
          <a:xfrm>
            <a:off x="743026" y="3549650"/>
            <a:ext cx="11081624" cy="6616701"/>
          </a:xfrm>
          <a:prstGeom prst="rect">
            <a:avLst/>
          </a:prstGeom>
          <a:ln w="25400">
            <a:miter lim="400000"/>
          </a:ln>
          <a:effectLst>
            <a:outerShdw sx="100000" sy="100000" kx="0" ky="0" algn="b" rotWithShape="0" blurRad="355600" dist="177800" dir="5400000">
              <a:srgbClr val="000000">
                <a:alpha val="70000"/>
              </a:srgbClr>
            </a:outerShdw>
          </a:effectLst>
        </p:spPr>
      </p:pic>
      <p:sp>
        <p:nvSpPr>
          <p:cNvPr id="378" name="Oval"/>
          <p:cNvSpPr/>
          <p:nvPr/>
        </p:nvSpPr>
        <p:spPr>
          <a:xfrm>
            <a:off x="3192025" y="3607650"/>
            <a:ext cx="2056576" cy="551936"/>
          </a:xfrm>
          <a:prstGeom prst="ellipse">
            <a:avLst/>
          </a:prstGeom>
          <a:ln w="50800">
            <a:solidFill>
              <a:srgbClr val="FF2600">
                <a:alpha val="94159"/>
              </a:srgbClr>
            </a:solidFill>
            <a:miter/>
          </a:ln>
        </p:spPr>
        <p:txBody>
          <a:bodyPr lIns="71437" tIns="71437" rIns="71437" bIns="71437" anchor="ctr"/>
          <a:lstStyle/>
          <a:p>
            <a:pPr>
              <a:defRPr b="0" sz="5000">
                <a:solidFill>
                  <a:srgbClr val="FFFFFF"/>
                </a:solidFill>
                <a:latin typeface="Gill Sans Light"/>
                <a:ea typeface="Gill Sans Light"/>
                <a:cs typeface="Gill Sans Light"/>
                <a:sym typeface="Gill Sans Light"/>
              </a:defRPr>
            </a:pPr>
          </a:p>
        </p:txBody>
      </p:sp>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378"/>
                                        </p:tgtEl>
                                        <p:attrNameLst>
                                          <p:attrName>style.visibility</p:attrName>
                                        </p:attrNameLst>
                                      </p:cBhvr>
                                      <p:to>
                                        <p:strVal val="visible"/>
                                      </p:to>
                                    </p:set>
                                    <p:anim calcmode="lin" valueType="num">
                                      <p:cBhvr>
                                        <p:cTn id="7" dur="750" fill="hold"/>
                                        <p:tgtEl>
                                          <p:spTgt spid="378"/>
                                        </p:tgtEl>
                                        <p:attrNameLst>
                                          <p:attrName>ppt_w</p:attrName>
                                        </p:attrNameLst>
                                      </p:cBhvr>
                                      <p:tavLst>
                                        <p:tav tm="0">
                                          <p:val>
                                            <p:fltVal val="0"/>
                                          </p:val>
                                        </p:tav>
                                        <p:tav tm="100000">
                                          <p:val>
                                            <p:strVal val="#ppt_w"/>
                                          </p:val>
                                        </p:tav>
                                      </p:tavLst>
                                    </p:anim>
                                    <p:anim calcmode="lin" valueType="num">
                                      <p:cBhvr>
                                        <p:cTn id="8" dur="750" fill="hold"/>
                                        <p:tgtEl>
                                          <p:spTgt spid="37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78" grpId="1"/>
    </p:bldLst>
  </p:timing>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0" showMasterSp="1" showMasterPhAnim="1">
  <p:cSld>
    <p:spTree>
      <p:nvGrpSpPr>
        <p:cNvPr id="1" name=""/>
        <p:cNvGrpSpPr/>
        <p:nvPr/>
      </p:nvGrpSpPr>
      <p:grpSpPr>
        <a:xfrm>
          <a:off x="0" y="0"/>
          <a:ext cx="0" cy="0"/>
          <a:chOff x="0" y="0"/>
          <a:chExt cx="0" cy="0"/>
        </a:xfrm>
      </p:grpSpPr>
      <p:grpSp>
        <p:nvGrpSpPr>
          <p:cNvPr id="385" name="Group"/>
          <p:cNvGrpSpPr/>
          <p:nvPr/>
        </p:nvGrpSpPr>
        <p:grpSpPr>
          <a:xfrm>
            <a:off x="147780" y="90183"/>
            <a:ext cx="3203337" cy="3185389"/>
            <a:chOff x="0" y="0"/>
            <a:chExt cx="3203335" cy="3185387"/>
          </a:xfrm>
        </p:grpSpPr>
        <p:sp>
          <p:nvSpPr>
            <p:cNvPr id="382" name="Group"/>
            <p:cNvSpPr/>
            <p:nvPr/>
          </p:nvSpPr>
          <p:spPr>
            <a:xfrm rot="5400000">
              <a:off x="646762" y="36184"/>
              <a:ext cx="1909812" cy="18374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3"/>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383" name="ASEA REDOX"/>
            <p:cNvSpPr txBox="1"/>
            <p:nvPr/>
          </p:nvSpPr>
          <p:spPr>
            <a:xfrm>
              <a:off x="509836" y="419507"/>
              <a:ext cx="2183664" cy="107079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sz="3000">
                  <a:solidFill>
                    <a:srgbClr val="2A71B9"/>
                  </a:solidFill>
                  <a:latin typeface="Helvetica"/>
                  <a:ea typeface="Helvetica"/>
                  <a:cs typeface="Helvetica"/>
                  <a:sym typeface="Helvetica"/>
                </a:defRPr>
              </a:lvl1pPr>
            </a:lstStyle>
            <a:p>
              <a:pPr/>
              <a:r>
                <a:t>ASEA REDOX</a:t>
              </a:r>
            </a:p>
          </p:txBody>
        </p:sp>
        <p:sp>
          <p:nvSpPr>
            <p:cNvPr id="384" name="Flagship Cellular Health…"/>
            <p:cNvSpPr txBox="1"/>
            <p:nvPr/>
          </p:nvSpPr>
          <p:spPr>
            <a:xfrm>
              <a:off x="0" y="1824923"/>
              <a:ext cx="3203336" cy="1360465"/>
            </a:xfrm>
            <a:prstGeom prst="rect">
              <a:avLst/>
            </a:prstGeom>
            <a:noFill/>
            <a:ln w="12700" cap="flat">
              <a:noFill/>
              <a:miter lim="400000"/>
            </a:ln>
            <a:effectLst>
              <a:outerShdw sx="100000" sy="100000" kx="0" ky="0" algn="b" rotWithShape="0" blurRad="63500" dist="63500" dir="2825792">
                <a:srgbClr val="FFFFFF">
                  <a:alpha val="29474"/>
                </a:srgbClr>
              </a:outerShdw>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p>
              <a:pPr defTabSz="1219200">
                <a:defRPr sz="2400">
                  <a:solidFill>
                    <a:srgbClr val="5CC1E8"/>
                  </a:solidFill>
                  <a:latin typeface="Stratum2"/>
                  <a:ea typeface="Stratum2"/>
                  <a:cs typeface="Stratum2"/>
                  <a:sym typeface="Stratum2"/>
                </a:defRPr>
              </a:pPr>
              <a:r>
                <a:t>Flagship Cellular Health</a:t>
              </a:r>
            </a:p>
            <a:p>
              <a:pPr defTabSz="1219200">
                <a:defRPr sz="2400">
                  <a:solidFill>
                    <a:srgbClr val="5CC1E8"/>
                  </a:solidFill>
                  <a:latin typeface="Stratum2"/>
                  <a:ea typeface="Stratum2"/>
                  <a:cs typeface="Stratum2"/>
                  <a:sym typeface="Stratum2"/>
                </a:defRPr>
              </a:pPr>
              <a:r>
                <a:t>Technology</a:t>
              </a:r>
            </a:p>
          </p:txBody>
        </p:sp>
      </p:grpSp>
      <p:sp>
        <p:nvSpPr>
          <p:cNvPr id="386" name="ASEA REDOX (old USA Label)"/>
          <p:cNvSpPr txBox="1"/>
          <p:nvPr>
            <p:ph type="title" idx="4294967295"/>
          </p:nvPr>
        </p:nvSpPr>
        <p:spPr>
          <a:xfrm>
            <a:off x="4419600" y="584090"/>
            <a:ext cx="15544800" cy="1945543"/>
          </a:xfrm>
          <a:prstGeom prst="rect">
            <a:avLst/>
          </a:prstGeom>
        </p:spPr>
        <p:txBody>
          <a:bodyPr anchor="t"/>
          <a:lstStyle/>
          <a:p>
            <a:pPr algn="ctr" defTabSz="642937">
              <a:lnSpc>
                <a:spcPct val="100000"/>
              </a:lnSpc>
              <a:defRPr sz="8200">
                <a:latin typeface="Helvetica Neue"/>
                <a:ea typeface="Helvetica Neue"/>
                <a:cs typeface="Helvetica Neue"/>
                <a:sym typeface="Helvetica Neue"/>
              </a:defRPr>
            </a:pPr>
            <a:r>
              <a:t>ASEA REDOX </a:t>
            </a:r>
            <a:r>
              <a:rPr sz="6200"/>
              <a:t>(old USA Label)</a:t>
            </a:r>
          </a:p>
        </p:txBody>
      </p:sp>
      <p:grpSp>
        <p:nvGrpSpPr>
          <p:cNvPr id="389" name="Group"/>
          <p:cNvGrpSpPr/>
          <p:nvPr/>
        </p:nvGrpSpPr>
        <p:grpSpPr>
          <a:xfrm>
            <a:off x="10061013" y="2368091"/>
            <a:ext cx="4383507" cy="10830871"/>
            <a:chOff x="0" y="0"/>
            <a:chExt cx="4383506" cy="10830870"/>
          </a:xfrm>
        </p:grpSpPr>
        <p:pic>
          <p:nvPicPr>
            <p:cNvPr id="387" name="IMG_2568.jpeg" descr="IMG_2568.jpeg"/>
            <p:cNvPicPr>
              <a:picLocks noChangeAspect="1"/>
            </p:cNvPicPr>
            <p:nvPr/>
          </p:nvPicPr>
          <p:blipFill>
            <a:blip r:embed="rId4">
              <a:extLst/>
            </a:blip>
            <a:srcRect l="20868" t="0" r="32228" b="9303"/>
            <a:stretch>
              <a:fillRect/>
            </a:stretch>
          </p:blipFill>
          <p:spPr>
            <a:xfrm rot="21482058">
              <a:off x="176993" y="375625"/>
              <a:ext cx="4029519" cy="10389194"/>
            </a:xfrm>
            <a:custGeom>
              <a:avLst/>
              <a:gdLst/>
              <a:ahLst/>
              <a:cxnLst>
                <a:cxn ang="0">
                  <a:pos x="wd2" y="hd2"/>
                </a:cxn>
                <a:cxn ang="5400000">
                  <a:pos x="wd2" y="hd2"/>
                </a:cxn>
                <a:cxn ang="10800000">
                  <a:pos x="wd2" y="hd2"/>
                </a:cxn>
                <a:cxn ang="16200000">
                  <a:pos x="wd2" y="hd2"/>
                </a:cxn>
              </a:cxnLst>
              <a:rect l="0" t="0" r="r" b="b"/>
              <a:pathLst>
                <a:path w="21579" h="21592" fill="norm" stroke="1" extrusionOk="0">
                  <a:moveTo>
                    <a:pt x="17206" y="77"/>
                  </a:moveTo>
                  <a:cubicBezTo>
                    <a:pt x="17206" y="120"/>
                    <a:pt x="17170" y="323"/>
                    <a:pt x="17127" y="528"/>
                  </a:cubicBezTo>
                  <a:cubicBezTo>
                    <a:pt x="17065" y="824"/>
                    <a:pt x="17021" y="929"/>
                    <a:pt x="16915" y="1038"/>
                  </a:cubicBezTo>
                  <a:cubicBezTo>
                    <a:pt x="16761" y="1197"/>
                    <a:pt x="16723" y="1318"/>
                    <a:pt x="16542" y="2207"/>
                  </a:cubicBezTo>
                  <a:cubicBezTo>
                    <a:pt x="16469" y="2565"/>
                    <a:pt x="16369" y="3045"/>
                    <a:pt x="16319" y="3274"/>
                  </a:cubicBezTo>
                  <a:cubicBezTo>
                    <a:pt x="16234" y="3662"/>
                    <a:pt x="16234" y="3700"/>
                    <a:pt x="16317" y="3848"/>
                  </a:cubicBezTo>
                  <a:cubicBezTo>
                    <a:pt x="16437" y="4063"/>
                    <a:pt x="16715" y="4278"/>
                    <a:pt x="17079" y="4437"/>
                  </a:cubicBezTo>
                  <a:cubicBezTo>
                    <a:pt x="17323" y="4544"/>
                    <a:pt x="18469" y="5012"/>
                    <a:pt x="19648" y="5487"/>
                  </a:cubicBezTo>
                  <a:cubicBezTo>
                    <a:pt x="19748" y="5527"/>
                    <a:pt x="19941" y="5611"/>
                    <a:pt x="20077" y="5673"/>
                  </a:cubicBezTo>
                  <a:cubicBezTo>
                    <a:pt x="20213" y="5736"/>
                    <a:pt x="20413" y="5823"/>
                    <a:pt x="20520" y="5868"/>
                  </a:cubicBezTo>
                  <a:cubicBezTo>
                    <a:pt x="20628" y="5913"/>
                    <a:pt x="20717" y="5959"/>
                    <a:pt x="20717" y="5972"/>
                  </a:cubicBezTo>
                  <a:cubicBezTo>
                    <a:pt x="20717" y="5984"/>
                    <a:pt x="20822" y="6077"/>
                    <a:pt x="20951" y="6179"/>
                  </a:cubicBezTo>
                  <a:cubicBezTo>
                    <a:pt x="21213" y="6386"/>
                    <a:pt x="21420" y="6637"/>
                    <a:pt x="21520" y="6870"/>
                  </a:cubicBezTo>
                  <a:cubicBezTo>
                    <a:pt x="21600" y="7057"/>
                    <a:pt x="21599" y="7489"/>
                    <a:pt x="21518" y="7698"/>
                  </a:cubicBezTo>
                  <a:cubicBezTo>
                    <a:pt x="21443" y="7890"/>
                    <a:pt x="21303" y="8271"/>
                    <a:pt x="21032" y="9015"/>
                  </a:cubicBezTo>
                  <a:cubicBezTo>
                    <a:pt x="20915" y="9339"/>
                    <a:pt x="20724" y="9854"/>
                    <a:pt x="20607" y="10160"/>
                  </a:cubicBezTo>
                  <a:cubicBezTo>
                    <a:pt x="20491" y="10467"/>
                    <a:pt x="20359" y="10819"/>
                    <a:pt x="20314" y="10944"/>
                  </a:cubicBezTo>
                  <a:cubicBezTo>
                    <a:pt x="20270" y="11069"/>
                    <a:pt x="20210" y="11227"/>
                    <a:pt x="20181" y="11295"/>
                  </a:cubicBezTo>
                  <a:cubicBezTo>
                    <a:pt x="20153" y="11363"/>
                    <a:pt x="20011" y="11748"/>
                    <a:pt x="19865" y="12151"/>
                  </a:cubicBezTo>
                  <a:cubicBezTo>
                    <a:pt x="19720" y="12554"/>
                    <a:pt x="19589" y="12916"/>
                    <a:pt x="19574" y="12956"/>
                  </a:cubicBezTo>
                  <a:cubicBezTo>
                    <a:pt x="19526" y="13080"/>
                    <a:pt x="19180" y="14051"/>
                    <a:pt x="19117" y="14235"/>
                  </a:cubicBezTo>
                  <a:cubicBezTo>
                    <a:pt x="19084" y="14331"/>
                    <a:pt x="19036" y="14461"/>
                    <a:pt x="19011" y="14524"/>
                  </a:cubicBezTo>
                  <a:cubicBezTo>
                    <a:pt x="18986" y="14586"/>
                    <a:pt x="18952" y="14693"/>
                    <a:pt x="18935" y="14761"/>
                  </a:cubicBezTo>
                  <a:cubicBezTo>
                    <a:pt x="18918" y="14829"/>
                    <a:pt x="18891" y="14908"/>
                    <a:pt x="18875" y="14936"/>
                  </a:cubicBezTo>
                  <a:cubicBezTo>
                    <a:pt x="18859" y="14964"/>
                    <a:pt x="18801" y="15127"/>
                    <a:pt x="18745" y="15297"/>
                  </a:cubicBezTo>
                  <a:cubicBezTo>
                    <a:pt x="18690" y="15467"/>
                    <a:pt x="18619" y="15676"/>
                    <a:pt x="18589" y="15761"/>
                  </a:cubicBezTo>
                  <a:cubicBezTo>
                    <a:pt x="18559" y="15846"/>
                    <a:pt x="18474" y="16088"/>
                    <a:pt x="18402" y="16298"/>
                  </a:cubicBezTo>
                  <a:cubicBezTo>
                    <a:pt x="18330" y="16508"/>
                    <a:pt x="18246" y="16740"/>
                    <a:pt x="18218" y="16813"/>
                  </a:cubicBezTo>
                  <a:cubicBezTo>
                    <a:pt x="18120" y="17061"/>
                    <a:pt x="18061" y="17621"/>
                    <a:pt x="18033" y="18557"/>
                  </a:cubicBezTo>
                  <a:cubicBezTo>
                    <a:pt x="17999" y="19695"/>
                    <a:pt x="17956" y="19805"/>
                    <a:pt x="17363" y="20261"/>
                  </a:cubicBezTo>
                  <a:cubicBezTo>
                    <a:pt x="17074" y="20482"/>
                    <a:pt x="16268" y="20882"/>
                    <a:pt x="15807" y="21032"/>
                  </a:cubicBezTo>
                  <a:cubicBezTo>
                    <a:pt x="15684" y="21071"/>
                    <a:pt x="15452" y="21147"/>
                    <a:pt x="15291" y="21199"/>
                  </a:cubicBezTo>
                  <a:cubicBezTo>
                    <a:pt x="15130" y="21251"/>
                    <a:pt x="14903" y="21312"/>
                    <a:pt x="14786" y="21336"/>
                  </a:cubicBezTo>
                  <a:cubicBezTo>
                    <a:pt x="14669" y="21359"/>
                    <a:pt x="14537" y="21390"/>
                    <a:pt x="14493" y="21404"/>
                  </a:cubicBezTo>
                  <a:cubicBezTo>
                    <a:pt x="14377" y="21444"/>
                    <a:pt x="13657" y="21534"/>
                    <a:pt x="13170" y="21569"/>
                  </a:cubicBezTo>
                  <a:cubicBezTo>
                    <a:pt x="12780" y="21598"/>
                    <a:pt x="11977" y="21600"/>
                    <a:pt x="11906" y="21572"/>
                  </a:cubicBezTo>
                  <a:cubicBezTo>
                    <a:pt x="11890" y="21566"/>
                    <a:pt x="11821" y="21569"/>
                    <a:pt x="11754" y="21579"/>
                  </a:cubicBezTo>
                  <a:cubicBezTo>
                    <a:pt x="11687" y="21589"/>
                    <a:pt x="11619" y="21592"/>
                    <a:pt x="11604" y="21586"/>
                  </a:cubicBezTo>
                  <a:cubicBezTo>
                    <a:pt x="11588" y="21580"/>
                    <a:pt x="11400" y="21571"/>
                    <a:pt x="11186" y="21568"/>
                  </a:cubicBezTo>
                  <a:cubicBezTo>
                    <a:pt x="10972" y="21564"/>
                    <a:pt x="10605" y="21554"/>
                    <a:pt x="10371" y="21546"/>
                  </a:cubicBezTo>
                  <a:cubicBezTo>
                    <a:pt x="9581" y="21520"/>
                    <a:pt x="9469" y="21518"/>
                    <a:pt x="8403" y="21520"/>
                  </a:cubicBezTo>
                  <a:cubicBezTo>
                    <a:pt x="7818" y="21521"/>
                    <a:pt x="7292" y="21520"/>
                    <a:pt x="7233" y="21519"/>
                  </a:cubicBezTo>
                  <a:cubicBezTo>
                    <a:pt x="7175" y="21518"/>
                    <a:pt x="6876" y="21516"/>
                    <a:pt x="6568" y="21516"/>
                  </a:cubicBezTo>
                  <a:cubicBezTo>
                    <a:pt x="5892" y="21514"/>
                    <a:pt x="5480" y="21482"/>
                    <a:pt x="4807" y="21377"/>
                  </a:cubicBezTo>
                  <a:cubicBezTo>
                    <a:pt x="4203" y="21283"/>
                    <a:pt x="3960" y="21230"/>
                    <a:pt x="3398" y="21068"/>
                  </a:cubicBezTo>
                  <a:cubicBezTo>
                    <a:pt x="2517" y="20814"/>
                    <a:pt x="1944" y="20565"/>
                    <a:pt x="1525" y="20252"/>
                  </a:cubicBezTo>
                  <a:cubicBezTo>
                    <a:pt x="1090" y="19928"/>
                    <a:pt x="924" y="19641"/>
                    <a:pt x="927" y="19221"/>
                  </a:cubicBezTo>
                  <a:cubicBezTo>
                    <a:pt x="928" y="19075"/>
                    <a:pt x="938" y="18950"/>
                    <a:pt x="949" y="18942"/>
                  </a:cubicBezTo>
                  <a:cubicBezTo>
                    <a:pt x="961" y="18934"/>
                    <a:pt x="986" y="18835"/>
                    <a:pt x="1004" y="18722"/>
                  </a:cubicBezTo>
                  <a:cubicBezTo>
                    <a:pt x="1023" y="18608"/>
                    <a:pt x="1060" y="18413"/>
                    <a:pt x="1088" y="18288"/>
                  </a:cubicBezTo>
                  <a:cubicBezTo>
                    <a:pt x="1115" y="18164"/>
                    <a:pt x="1165" y="17927"/>
                    <a:pt x="1199" y="17762"/>
                  </a:cubicBezTo>
                  <a:cubicBezTo>
                    <a:pt x="1233" y="17598"/>
                    <a:pt x="1269" y="17435"/>
                    <a:pt x="1279" y="17401"/>
                  </a:cubicBezTo>
                  <a:cubicBezTo>
                    <a:pt x="1320" y="17268"/>
                    <a:pt x="1303" y="16561"/>
                    <a:pt x="1253" y="16287"/>
                  </a:cubicBezTo>
                  <a:cubicBezTo>
                    <a:pt x="1224" y="16129"/>
                    <a:pt x="1187" y="15887"/>
                    <a:pt x="1171" y="15751"/>
                  </a:cubicBezTo>
                  <a:cubicBezTo>
                    <a:pt x="1155" y="15615"/>
                    <a:pt x="1131" y="15457"/>
                    <a:pt x="1117" y="15400"/>
                  </a:cubicBezTo>
                  <a:cubicBezTo>
                    <a:pt x="1104" y="15344"/>
                    <a:pt x="1079" y="15190"/>
                    <a:pt x="1062" y="15060"/>
                  </a:cubicBezTo>
                  <a:cubicBezTo>
                    <a:pt x="1045" y="14929"/>
                    <a:pt x="1009" y="14679"/>
                    <a:pt x="981" y="14503"/>
                  </a:cubicBezTo>
                  <a:cubicBezTo>
                    <a:pt x="928" y="14164"/>
                    <a:pt x="784" y="13160"/>
                    <a:pt x="742" y="12832"/>
                  </a:cubicBezTo>
                  <a:cubicBezTo>
                    <a:pt x="728" y="12724"/>
                    <a:pt x="706" y="12580"/>
                    <a:pt x="693" y="12512"/>
                  </a:cubicBezTo>
                  <a:cubicBezTo>
                    <a:pt x="680" y="12444"/>
                    <a:pt x="655" y="12282"/>
                    <a:pt x="639" y="12151"/>
                  </a:cubicBezTo>
                  <a:cubicBezTo>
                    <a:pt x="577" y="11660"/>
                    <a:pt x="501" y="11141"/>
                    <a:pt x="448" y="10862"/>
                  </a:cubicBezTo>
                  <a:cubicBezTo>
                    <a:pt x="419" y="10703"/>
                    <a:pt x="371" y="10378"/>
                    <a:pt x="343" y="10140"/>
                  </a:cubicBezTo>
                  <a:cubicBezTo>
                    <a:pt x="315" y="9901"/>
                    <a:pt x="268" y="9544"/>
                    <a:pt x="239" y="9345"/>
                  </a:cubicBezTo>
                  <a:cubicBezTo>
                    <a:pt x="210" y="9147"/>
                    <a:pt x="163" y="8803"/>
                    <a:pt x="134" y="8582"/>
                  </a:cubicBezTo>
                  <a:cubicBezTo>
                    <a:pt x="105" y="8361"/>
                    <a:pt x="63" y="8059"/>
                    <a:pt x="41" y="7912"/>
                  </a:cubicBezTo>
                  <a:cubicBezTo>
                    <a:pt x="18" y="7764"/>
                    <a:pt x="0" y="7416"/>
                    <a:pt x="0" y="7138"/>
                  </a:cubicBezTo>
                  <a:cubicBezTo>
                    <a:pt x="1" y="6683"/>
                    <a:pt x="13" y="6614"/>
                    <a:pt x="121" y="6447"/>
                  </a:cubicBezTo>
                  <a:cubicBezTo>
                    <a:pt x="470" y="5906"/>
                    <a:pt x="1188" y="5481"/>
                    <a:pt x="2420" y="5087"/>
                  </a:cubicBezTo>
                  <a:cubicBezTo>
                    <a:pt x="2639" y="5016"/>
                    <a:pt x="3309" y="4803"/>
                    <a:pt x="3909" y="4611"/>
                  </a:cubicBezTo>
                  <a:cubicBezTo>
                    <a:pt x="5623" y="4065"/>
                    <a:pt x="6024" y="3897"/>
                    <a:pt x="6265" y="3622"/>
                  </a:cubicBezTo>
                  <a:cubicBezTo>
                    <a:pt x="6308" y="3573"/>
                    <a:pt x="6394" y="1947"/>
                    <a:pt x="6413" y="815"/>
                  </a:cubicBezTo>
                  <a:cubicBezTo>
                    <a:pt x="6414" y="769"/>
                    <a:pt x="6399" y="568"/>
                    <a:pt x="6379" y="366"/>
                  </a:cubicBezTo>
                  <a:lnTo>
                    <a:pt x="6344" y="0"/>
                  </a:lnTo>
                  <a:lnTo>
                    <a:pt x="17206" y="0"/>
                  </a:lnTo>
                  <a:close/>
                </a:path>
              </a:pathLst>
            </a:custGeom>
            <a:ln w="12700" cap="flat">
              <a:noFill/>
              <a:miter lim="400000"/>
            </a:ln>
            <a:effectLst/>
          </p:spPr>
        </p:pic>
        <p:pic>
          <p:nvPicPr>
            <p:cNvPr id="388" name="Image" descr="Image"/>
            <p:cNvPicPr>
              <a:picLocks noChangeAspect="1"/>
            </p:cNvPicPr>
            <p:nvPr/>
          </p:nvPicPr>
          <p:blipFill>
            <a:blip r:embed="rId5">
              <a:extLst/>
            </a:blip>
            <a:stretch>
              <a:fillRect/>
            </a:stretch>
          </p:blipFill>
          <p:spPr>
            <a:xfrm>
              <a:off x="981446" y="0"/>
              <a:ext cx="2639329" cy="442266"/>
            </a:xfrm>
            <a:prstGeom prst="rect">
              <a:avLst/>
            </a:prstGeom>
            <a:ln w="12700" cap="flat">
              <a:noFill/>
              <a:miter lim="400000"/>
            </a:ln>
            <a:effectLst/>
          </p:spPr>
        </p:pic>
      </p:grpSp>
      <p:sp>
        <p:nvSpPr>
          <p:cNvPr id="390" name="Rectangle"/>
          <p:cNvSpPr/>
          <p:nvPr/>
        </p:nvSpPr>
        <p:spPr>
          <a:xfrm>
            <a:off x="10304026" y="6896977"/>
            <a:ext cx="3775947" cy="2034747"/>
          </a:xfrm>
          <a:prstGeom prst="rect">
            <a:avLst/>
          </a:prstGeom>
          <a:ln w="76200">
            <a:solidFill>
              <a:schemeClr val="accent5">
                <a:hueOff val="-82419"/>
                <a:satOff val="-9513"/>
                <a:lumOff val="-16343"/>
              </a:schemeClr>
            </a:solidFill>
            <a:miter lim="400000"/>
          </a:ln>
        </p:spPr>
        <p:txBody>
          <a:bodyPr lIns="71437" tIns="71437" rIns="71437" bIns="71437" anchor="ctr"/>
          <a:lstStyle/>
          <a:p>
            <a:pPr>
              <a:defRPr b="0" sz="3000">
                <a:solidFill>
                  <a:srgbClr val="FFFFFF"/>
                </a:solidFill>
                <a:latin typeface="+mn-lt"/>
                <a:ea typeface="+mn-ea"/>
                <a:cs typeface="+mn-cs"/>
                <a:sym typeface="Helvetica Neue Medium"/>
              </a:defRPr>
            </a:pPr>
          </a:p>
        </p:txBody>
      </p:sp>
      <p:sp>
        <p:nvSpPr>
          <p:cNvPr id="391" name="ASEA REDOX Cell Signaling Supplement contains active redox molecules-cellular messengers that affect genetic expression in a positive way, helping to protect, rejuvenate, and keep cells functioning at optimal levels……"/>
          <p:cNvSpPr txBox="1"/>
          <p:nvPr/>
        </p:nvSpPr>
        <p:spPr>
          <a:xfrm>
            <a:off x="2988947" y="4713380"/>
            <a:ext cx="18527639" cy="6401940"/>
          </a:xfrm>
          <a:prstGeom prst="rect">
            <a:avLst/>
          </a:prstGeom>
          <a:solidFill>
            <a:schemeClr val="accent1"/>
          </a:solidFill>
          <a:ln w="50800">
            <a:solidFill>
              <a:schemeClr val="accent5">
                <a:hueOff val="-82419"/>
                <a:satOff val="-9513"/>
                <a:lumOff val="-16343"/>
              </a:schemeClr>
            </a:solidFill>
            <a:miter lim="400000"/>
          </a:ln>
          <a:extLst>
            <a:ext uri="{C572A759-6A51-4108-AA02-DFA0A04FC94B}">
              <ma14:wrappingTextBoxFlag xmlns:ma14="http://schemas.microsoft.com/office/mac/drawingml/2011/main" val="1"/>
            </a:ext>
          </a:extLst>
        </p:spPr>
        <p:txBody>
          <a:bodyPr lIns="71437" tIns="71437" rIns="71437" bIns="71437" anchor="ctr">
            <a:spAutoFit/>
          </a:bodyPr>
          <a:lstStyle/>
          <a:p>
            <a:pPr algn="l">
              <a:defRPr b="0" sz="4000">
                <a:solidFill>
                  <a:srgbClr val="FFFFFF"/>
                </a:solidFill>
                <a:latin typeface="+mn-lt"/>
                <a:ea typeface="+mn-ea"/>
                <a:cs typeface="+mn-cs"/>
                <a:sym typeface="Helvetica Neue Medium"/>
              </a:defRPr>
            </a:pPr>
            <a:r>
              <a:t>ASEA REDOX Cell Signaling Supplement contains active redox molecules-cellular messengers that affect genetic expression in a positive way, helping to protect, rejuvenate, and keep cells functioning at optimal levels…</a:t>
            </a:r>
          </a:p>
          <a:p>
            <a:pPr algn="l">
              <a:defRPr b="0" sz="4000">
                <a:solidFill>
                  <a:srgbClr val="FFFFFF"/>
                </a:solidFill>
                <a:latin typeface="+mn-lt"/>
                <a:ea typeface="+mn-ea"/>
                <a:cs typeface="+mn-cs"/>
                <a:sym typeface="Helvetica Neue Medium"/>
              </a:defRPr>
            </a:pPr>
            <a:r>
              <a:t>ASEA REDOX has been scientifically tested and shown to signal the activation of genetic pathways… that:</a:t>
            </a:r>
          </a:p>
          <a:p>
            <a:pPr marL="279400" indent="-279400" algn="l">
              <a:buSzPct val="100000"/>
              <a:buChar char="•"/>
              <a:defRPr b="0" sz="4000">
                <a:solidFill>
                  <a:srgbClr val="FFFFFF"/>
                </a:solidFill>
                <a:latin typeface="+mn-lt"/>
                <a:ea typeface="+mn-ea"/>
                <a:cs typeface="+mn-cs"/>
                <a:sym typeface="Helvetica Neue Medium"/>
              </a:defRPr>
            </a:pPr>
            <a:r>
              <a:t>﻿﻿Improve </a:t>
            </a:r>
            <a:r>
              <a:rPr u="sng"/>
              <a:t>immune</a:t>
            </a:r>
            <a:r>
              <a:t> system health*</a:t>
            </a:r>
          </a:p>
          <a:p>
            <a:pPr marL="279400" indent="-279400" algn="l">
              <a:buSzPct val="100000"/>
              <a:buChar char="•"/>
              <a:defRPr b="0" sz="4000">
                <a:solidFill>
                  <a:srgbClr val="FFFFFF"/>
                </a:solidFill>
                <a:latin typeface="+mn-lt"/>
                <a:ea typeface="+mn-ea"/>
                <a:cs typeface="+mn-cs"/>
                <a:sym typeface="Helvetica Neue Medium"/>
              </a:defRPr>
            </a:pPr>
            <a:r>
              <a:t>﻿﻿Help maintain a healthy </a:t>
            </a:r>
            <a:r>
              <a:rPr u="sng"/>
              <a:t>inflammatory</a:t>
            </a:r>
            <a:r>
              <a:t> response*</a:t>
            </a:r>
          </a:p>
          <a:p>
            <a:pPr marL="279400" indent="-279400" algn="l">
              <a:buSzPct val="100000"/>
              <a:buChar char="•"/>
              <a:defRPr b="0" sz="4000">
                <a:solidFill>
                  <a:srgbClr val="FFFFFF"/>
                </a:solidFill>
                <a:latin typeface="+mn-lt"/>
                <a:ea typeface="+mn-ea"/>
                <a:cs typeface="+mn-cs"/>
                <a:sym typeface="Helvetica Neue Medium"/>
              </a:defRPr>
            </a:pPr>
            <a:r>
              <a:t>﻿﻿Help maintain </a:t>
            </a:r>
            <a:r>
              <a:rPr u="sng"/>
              <a:t>cardiovascular</a:t>
            </a:r>
            <a:r>
              <a:t> health and support arterial elasticity*</a:t>
            </a:r>
          </a:p>
          <a:p>
            <a:pPr marL="279400" indent="-279400" algn="l">
              <a:buSzPct val="100000"/>
              <a:buChar char="•"/>
              <a:defRPr b="0" sz="4000">
                <a:solidFill>
                  <a:srgbClr val="FFFFFF"/>
                </a:solidFill>
                <a:latin typeface="+mn-lt"/>
                <a:ea typeface="+mn-ea"/>
                <a:cs typeface="+mn-cs"/>
                <a:sym typeface="Helvetica Neue Medium"/>
              </a:defRPr>
            </a:pPr>
            <a:r>
              <a:t>﻿﻿Improve </a:t>
            </a:r>
            <a:r>
              <a:rPr u="sng"/>
              <a:t>gut health</a:t>
            </a:r>
            <a:r>
              <a:t> and digestive enzyme production*</a:t>
            </a:r>
          </a:p>
          <a:p>
            <a:pPr marL="279400" indent="-279400" algn="l">
              <a:buSzPct val="100000"/>
              <a:buChar char="•"/>
              <a:defRPr b="0" sz="4000">
                <a:solidFill>
                  <a:srgbClr val="FFFFFF"/>
                </a:solidFill>
                <a:latin typeface="+mn-lt"/>
                <a:ea typeface="+mn-ea"/>
                <a:cs typeface="+mn-cs"/>
                <a:sym typeface="Helvetica Neue Medium"/>
              </a:defRPr>
            </a:pPr>
            <a:r>
              <a:t>﻿﻿Modulate </a:t>
            </a:r>
            <a:r>
              <a:rPr u="sng"/>
              <a:t>hormone</a:t>
            </a:r>
            <a:r>
              <a:t> balance to support vitality and wellness*</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390"/>
                                        </p:tgtEl>
                                        <p:attrNameLst>
                                          <p:attrName>style.visibility</p:attrName>
                                        </p:attrNameLst>
                                      </p:cBhvr>
                                      <p:to>
                                        <p:strVal val="visible"/>
                                      </p:to>
                                    </p:set>
                                    <p:anim calcmode="lin" valueType="num">
                                      <p:cBhvr>
                                        <p:cTn id="7" dur="1000" fill="hold"/>
                                        <p:tgtEl>
                                          <p:spTgt spid="390"/>
                                        </p:tgtEl>
                                        <p:attrNameLst>
                                          <p:attrName>ppt_w</p:attrName>
                                        </p:attrNameLst>
                                      </p:cBhvr>
                                      <p:tavLst>
                                        <p:tav tm="0">
                                          <p:val>
                                            <p:fltVal val="0"/>
                                          </p:val>
                                        </p:tav>
                                        <p:tav tm="100000">
                                          <p:val>
                                            <p:strVal val="#ppt_w"/>
                                          </p:val>
                                        </p:tav>
                                      </p:tavLst>
                                    </p:anim>
                                    <p:anim calcmode="lin" valueType="num">
                                      <p:cBhvr>
                                        <p:cTn id="8" dur="1000" fill="hold"/>
                                        <p:tgtEl>
                                          <p:spTgt spid="390"/>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16" presetID="23" grpId="2" fill="hold">
                                  <p:stCondLst>
                                    <p:cond delay="0"/>
                                  </p:stCondLst>
                                  <p:iterate type="el" backwards="0">
                                    <p:tmAbs val="0"/>
                                  </p:iterate>
                                  <p:childTnLst>
                                    <p:set>
                                      <p:cBhvr>
                                        <p:cTn id="12" fill="hold"/>
                                        <p:tgtEl>
                                          <p:spTgt spid="391"/>
                                        </p:tgtEl>
                                        <p:attrNameLst>
                                          <p:attrName>style.visibility</p:attrName>
                                        </p:attrNameLst>
                                      </p:cBhvr>
                                      <p:to>
                                        <p:strVal val="visible"/>
                                      </p:to>
                                    </p:set>
                                    <p:anim calcmode="lin" valueType="num">
                                      <p:cBhvr>
                                        <p:cTn id="13" dur="1750" fill="hold"/>
                                        <p:tgtEl>
                                          <p:spTgt spid="391"/>
                                        </p:tgtEl>
                                        <p:attrNameLst>
                                          <p:attrName>ppt_w</p:attrName>
                                        </p:attrNameLst>
                                      </p:cBhvr>
                                      <p:tavLst>
                                        <p:tav tm="0">
                                          <p:val>
                                            <p:fltVal val="0"/>
                                          </p:val>
                                        </p:tav>
                                        <p:tav tm="100000">
                                          <p:val>
                                            <p:strVal val="#ppt_w"/>
                                          </p:val>
                                        </p:tav>
                                      </p:tavLst>
                                    </p:anim>
                                    <p:anim calcmode="lin" valueType="num">
                                      <p:cBhvr>
                                        <p:cTn id="14" dur="1750" fill="hold"/>
                                        <p:tgtEl>
                                          <p:spTgt spid="39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91" grpId="2"/>
      <p:bldP build="whole" bldLvl="1" animBg="1" rev="0" advAuto="0" spid="390" grpId="1"/>
    </p:bldLst>
  </p:timing>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398" name="Group"/>
          <p:cNvGrpSpPr/>
          <p:nvPr/>
        </p:nvGrpSpPr>
        <p:grpSpPr>
          <a:xfrm>
            <a:off x="147780" y="90183"/>
            <a:ext cx="3203337" cy="3185389"/>
            <a:chOff x="0" y="0"/>
            <a:chExt cx="3203335" cy="3185387"/>
          </a:xfrm>
        </p:grpSpPr>
        <p:sp>
          <p:nvSpPr>
            <p:cNvPr id="395" name="Group"/>
            <p:cNvSpPr/>
            <p:nvPr/>
          </p:nvSpPr>
          <p:spPr>
            <a:xfrm rot="5400000">
              <a:off x="646762" y="36184"/>
              <a:ext cx="1909812" cy="18374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3"/>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396" name="ASEA REDOX"/>
            <p:cNvSpPr txBox="1"/>
            <p:nvPr/>
          </p:nvSpPr>
          <p:spPr>
            <a:xfrm>
              <a:off x="509836" y="419507"/>
              <a:ext cx="2183664" cy="107079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sz="3000">
                  <a:solidFill>
                    <a:srgbClr val="2A71B9"/>
                  </a:solidFill>
                  <a:latin typeface="Helvetica"/>
                  <a:ea typeface="Helvetica"/>
                  <a:cs typeface="Helvetica"/>
                  <a:sym typeface="Helvetica"/>
                </a:defRPr>
              </a:lvl1pPr>
            </a:lstStyle>
            <a:p>
              <a:pPr/>
              <a:r>
                <a:t>ASEA REDOX</a:t>
              </a:r>
            </a:p>
          </p:txBody>
        </p:sp>
        <p:sp>
          <p:nvSpPr>
            <p:cNvPr id="397" name="Flagship Cellular Health…"/>
            <p:cNvSpPr txBox="1"/>
            <p:nvPr/>
          </p:nvSpPr>
          <p:spPr>
            <a:xfrm>
              <a:off x="0" y="1824923"/>
              <a:ext cx="3203336" cy="1360465"/>
            </a:xfrm>
            <a:prstGeom prst="rect">
              <a:avLst/>
            </a:prstGeom>
            <a:noFill/>
            <a:ln w="12700" cap="flat">
              <a:noFill/>
              <a:miter lim="400000"/>
            </a:ln>
            <a:effectLst>
              <a:outerShdw sx="100000" sy="100000" kx="0" ky="0" algn="b" rotWithShape="0" blurRad="63500" dist="63500" dir="2825792">
                <a:srgbClr val="FFFFFF">
                  <a:alpha val="29474"/>
                </a:srgbClr>
              </a:outerShdw>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p>
              <a:pPr defTabSz="1219200">
                <a:defRPr sz="2400">
                  <a:solidFill>
                    <a:srgbClr val="5CC1E8"/>
                  </a:solidFill>
                  <a:latin typeface="Stratum2"/>
                  <a:ea typeface="Stratum2"/>
                  <a:cs typeface="Stratum2"/>
                  <a:sym typeface="Stratum2"/>
                </a:defRPr>
              </a:pPr>
              <a:r>
                <a:t>Flagship Cellular Health</a:t>
              </a:r>
            </a:p>
            <a:p>
              <a:pPr defTabSz="1219200">
                <a:defRPr sz="2400">
                  <a:solidFill>
                    <a:srgbClr val="5CC1E8"/>
                  </a:solidFill>
                  <a:latin typeface="Stratum2"/>
                  <a:ea typeface="Stratum2"/>
                  <a:cs typeface="Stratum2"/>
                  <a:sym typeface="Stratum2"/>
                </a:defRPr>
              </a:pPr>
              <a:r>
                <a:t>Technology</a:t>
              </a:r>
            </a:p>
          </p:txBody>
        </p:sp>
      </p:grpSp>
      <p:sp>
        <p:nvSpPr>
          <p:cNvPr id="399" name="ASEA REDOX (2026 USA Label)"/>
          <p:cNvSpPr txBox="1"/>
          <p:nvPr>
            <p:ph type="title" idx="4294967295"/>
          </p:nvPr>
        </p:nvSpPr>
        <p:spPr>
          <a:xfrm>
            <a:off x="4419600" y="584090"/>
            <a:ext cx="15544800" cy="1945543"/>
          </a:xfrm>
          <a:prstGeom prst="rect">
            <a:avLst/>
          </a:prstGeom>
        </p:spPr>
        <p:txBody>
          <a:bodyPr anchor="t"/>
          <a:lstStyle/>
          <a:p>
            <a:pPr algn="ctr" defTabSz="642937">
              <a:lnSpc>
                <a:spcPct val="100000"/>
              </a:lnSpc>
              <a:defRPr sz="8200">
                <a:latin typeface="Helvetica Neue"/>
                <a:ea typeface="Helvetica Neue"/>
                <a:cs typeface="Helvetica Neue"/>
                <a:sym typeface="Helvetica Neue"/>
              </a:defRPr>
            </a:pPr>
            <a:r>
              <a:t>ASEA REDOX </a:t>
            </a:r>
            <a:r>
              <a:rPr sz="6200"/>
              <a:t>(2026 USA Label)</a:t>
            </a:r>
          </a:p>
        </p:txBody>
      </p:sp>
      <p:pic>
        <p:nvPicPr>
          <p:cNvPr id="400" name="Screenshot" descr="Screenshot"/>
          <p:cNvPicPr>
            <a:picLocks noChangeAspect="1"/>
          </p:cNvPicPr>
          <p:nvPr/>
        </p:nvPicPr>
        <p:blipFill>
          <a:blip r:embed="rId4">
            <a:extLst/>
          </a:blip>
          <a:srcRect l="3928" t="2290" r="3934" b="1669"/>
          <a:stretch>
            <a:fillRect/>
          </a:stretch>
        </p:blipFill>
        <p:spPr>
          <a:xfrm>
            <a:off x="8285846" y="2698700"/>
            <a:ext cx="7811857" cy="10499181"/>
          </a:xfrm>
          <a:custGeom>
            <a:avLst/>
            <a:gdLst/>
            <a:ahLst/>
            <a:cxnLst>
              <a:cxn ang="0">
                <a:pos x="wd2" y="hd2"/>
              </a:cxn>
              <a:cxn ang="5400000">
                <a:pos x="wd2" y="hd2"/>
              </a:cxn>
              <a:cxn ang="10800000">
                <a:pos x="wd2" y="hd2"/>
              </a:cxn>
              <a:cxn ang="16200000">
                <a:pos x="wd2" y="hd2"/>
              </a:cxn>
            </a:cxnLst>
            <a:rect l="0" t="0" r="r" b="b"/>
            <a:pathLst>
              <a:path w="21598" h="21592" fill="norm" stroke="1" extrusionOk="0">
                <a:moveTo>
                  <a:pt x="5832" y="20"/>
                </a:moveTo>
                <a:cubicBezTo>
                  <a:pt x="5841" y="31"/>
                  <a:pt x="5983" y="40"/>
                  <a:pt x="6165" y="40"/>
                </a:cubicBezTo>
                <a:cubicBezTo>
                  <a:pt x="6347" y="40"/>
                  <a:pt x="6488" y="48"/>
                  <a:pt x="6498" y="59"/>
                </a:cubicBezTo>
                <a:cubicBezTo>
                  <a:pt x="6507" y="70"/>
                  <a:pt x="6565" y="80"/>
                  <a:pt x="6626" y="80"/>
                </a:cubicBezTo>
                <a:cubicBezTo>
                  <a:pt x="6687" y="80"/>
                  <a:pt x="6761" y="94"/>
                  <a:pt x="6789" y="110"/>
                </a:cubicBezTo>
                <a:cubicBezTo>
                  <a:pt x="6818" y="126"/>
                  <a:pt x="6880" y="139"/>
                  <a:pt x="6928" y="139"/>
                </a:cubicBezTo>
                <a:cubicBezTo>
                  <a:pt x="6975" y="139"/>
                  <a:pt x="7022" y="148"/>
                  <a:pt x="7031" y="158"/>
                </a:cubicBezTo>
                <a:cubicBezTo>
                  <a:pt x="7040" y="169"/>
                  <a:pt x="7069" y="178"/>
                  <a:pt x="7095" y="178"/>
                </a:cubicBezTo>
                <a:cubicBezTo>
                  <a:pt x="7121" y="178"/>
                  <a:pt x="7198" y="215"/>
                  <a:pt x="7266" y="259"/>
                </a:cubicBezTo>
                <a:cubicBezTo>
                  <a:pt x="7458" y="385"/>
                  <a:pt x="7462" y="403"/>
                  <a:pt x="7467" y="1302"/>
                </a:cubicBezTo>
                <a:cubicBezTo>
                  <a:pt x="7471" y="1938"/>
                  <a:pt x="7464" y="2102"/>
                  <a:pt x="7431" y="2209"/>
                </a:cubicBezTo>
                <a:cubicBezTo>
                  <a:pt x="7397" y="2317"/>
                  <a:pt x="7390" y="2508"/>
                  <a:pt x="7390" y="3288"/>
                </a:cubicBezTo>
                <a:cubicBezTo>
                  <a:pt x="7390" y="4419"/>
                  <a:pt x="7402" y="4487"/>
                  <a:pt x="7628" y="4675"/>
                </a:cubicBezTo>
                <a:cubicBezTo>
                  <a:pt x="7674" y="4713"/>
                  <a:pt x="7731" y="4771"/>
                  <a:pt x="7755" y="4804"/>
                </a:cubicBezTo>
                <a:cubicBezTo>
                  <a:pt x="7806" y="4875"/>
                  <a:pt x="7892" y="4934"/>
                  <a:pt x="8070" y="5021"/>
                </a:cubicBezTo>
                <a:cubicBezTo>
                  <a:pt x="8143" y="5057"/>
                  <a:pt x="8233" y="5112"/>
                  <a:pt x="8271" y="5143"/>
                </a:cubicBezTo>
                <a:cubicBezTo>
                  <a:pt x="8309" y="5174"/>
                  <a:pt x="8381" y="5222"/>
                  <a:pt x="8431" y="5249"/>
                </a:cubicBezTo>
                <a:cubicBezTo>
                  <a:pt x="8508" y="5291"/>
                  <a:pt x="8594" y="5348"/>
                  <a:pt x="8844" y="5523"/>
                </a:cubicBezTo>
                <a:cubicBezTo>
                  <a:pt x="8864" y="5537"/>
                  <a:pt x="8896" y="5564"/>
                  <a:pt x="8915" y="5583"/>
                </a:cubicBezTo>
                <a:cubicBezTo>
                  <a:pt x="8933" y="5602"/>
                  <a:pt x="8990" y="5639"/>
                  <a:pt x="9042" y="5665"/>
                </a:cubicBezTo>
                <a:cubicBezTo>
                  <a:pt x="9147" y="5718"/>
                  <a:pt x="9313" y="5840"/>
                  <a:pt x="9420" y="5943"/>
                </a:cubicBezTo>
                <a:cubicBezTo>
                  <a:pt x="9459" y="5981"/>
                  <a:pt x="9561" y="6079"/>
                  <a:pt x="9646" y="6160"/>
                </a:cubicBezTo>
                <a:cubicBezTo>
                  <a:pt x="9801" y="6309"/>
                  <a:pt x="9824" y="6338"/>
                  <a:pt x="9903" y="6487"/>
                </a:cubicBezTo>
                <a:cubicBezTo>
                  <a:pt x="9996" y="6661"/>
                  <a:pt x="10104" y="7016"/>
                  <a:pt x="10128" y="7220"/>
                </a:cubicBezTo>
                <a:cubicBezTo>
                  <a:pt x="10134" y="7275"/>
                  <a:pt x="10150" y="7328"/>
                  <a:pt x="10163" y="7338"/>
                </a:cubicBezTo>
                <a:cubicBezTo>
                  <a:pt x="10195" y="7363"/>
                  <a:pt x="10194" y="7698"/>
                  <a:pt x="10162" y="7743"/>
                </a:cubicBezTo>
                <a:cubicBezTo>
                  <a:pt x="10148" y="7762"/>
                  <a:pt x="10135" y="8039"/>
                  <a:pt x="10133" y="8361"/>
                </a:cubicBezTo>
                <a:cubicBezTo>
                  <a:pt x="10130" y="8681"/>
                  <a:pt x="10118" y="8953"/>
                  <a:pt x="10106" y="8964"/>
                </a:cubicBezTo>
                <a:cubicBezTo>
                  <a:pt x="10094" y="8975"/>
                  <a:pt x="10079" y="9243"/>
                  <a:pt x="10073" y="9558"/>
                </a:cubicBezTo>
                <a:cubicBezTo>
                  <a:pt x="10067" y="9874"/>
                  <a:pt x="10055" y="10172"/>
                  <a:pt x="10046" y="10221"/>
                </a:cubicBezTo>
                <a:cubicBezTo>
                  <a:pt x="10038" y="10270"/>
                  <a:pt x="10023" y="10770"/>
                  <a:pt x="10015" y="11333"/>
                </a:cubicBezTo>
                <a:cubicBezTo>
                  <a:pt x="10006" y="11895"/>
                  <a:pt x="9987" y="12385"/>
                  <a:pt x="9973" y="12422"/>
                </a:cubicBezTo>
                <a:cubicBezTo>
                  <a:pt x="9959" y="12459"/>
                  <a:pt x="9947" y="12729"/>
                  <a:pt x="9947" y="13023"/>
                </a:cubicBezTo>
                <a:cubicBezTo>
                  <a:pt x="9947" y="13316"/>
                  <a:pt x="9935" y="13606"/>
                  <a:pt x="9920" y="13667"/>
                </a:cubicBezTo>
                <a:cubicBezTo>
                  <a:pt x="9888" y="13797"/>
                  <a:pt x="9837" y="16002"/>
                  <a:pt x="9836" y="17332"/>
                </a:cubicBezTo>
                <a:cubicBezTo>
                  <a:pt x="9835" y="18262"/>
                  <a:pt x="9864" y="18824"/>
                  <a:pt x="9919" y="18941"/>
                </a:cubicBezTo>
                <a:cubicBezTo>
                  <a:pt x="9935" y="18975"/>
                  <a:pt x="9947" y="19035"/>
                  <a:pt x="9947" y="19075"/>
                </a:cubicBezTo>
                <a:cubicBezTo>
                  <a:pt x="9947" y="19116"/>
                  <a:pt x="9959" y="19175"/>
                  <a:pt x="9973" y="19206"/>
                </a:cubicBezTo>
                <a:cubicBezTo>
                  <a:pt x="9987" y="19238"/>
                  <a:pt x="10012" y="19415"/>
                  <a:pt x="10028" y="19600"/>
                </a:cubicBezTo>
                <a:cubicBezTo>
                  <a:pt x="10065" y="20028"/>
                  <a:pt x="10074" y="20100"/>
                  <a:pt x="10110" y="20294"/>
                </a:cubicBezTo>
                <a:cubicBezTo>
                  <a:pt x="10151" y="20512"/>
                  <a:pt x="10076" y="20786"/>
                  <a:pt x="9932" y="20948"/>
                </a:cubicBezTo>
                <a:cubicBezTo>
                  <a:pt x="9830" y="21062"/>
                  <a:pt x="9643" y="21195"/>
                  <a:pt x="9583" y="21195"/>
                </a:cubicBezTo>
                <a:cubicBezTo>
                  <a:pt x="9564" y="21195"/>
                  <a:pt x="9548" y="21204"/>
                  <a:pt x="9548" y="21215"/>
                </a:cubicBezTo>
                <a:cubicBezTo>
                  <a:pt x="9548" y="21226"/>
                  <a:pt x="9524" y="21234"/>
                  <a:pt x="9495" y="21234"/>
                </a:cubicBezTo>
                <a:cubicBezTo>
                  <a:pt x="9465" y="21234"/>
                  <a:pt x="9441" y="21243"/>
                  <a:pt x="9441" y="21254"/>
                </a:cubicBezTo>
                <a:cubicBezTo>
                  <a:pt x="9441" y="21265"/>
                  <a:pt x="9417" y="21274"/>
                  <a:pt x="9388" y="21274"/>
                </a:cubicBezTo>
                <a:cubicBezTo>
                  <a:pt x="9359" y="21274"/>
                  <a:pt x="9335" y="21283"/>
                  <a:pt x="9335" y="21294"/>
                </a:cubicBezTo>
                <a:cubicBezTo>
                  <a:pt x="9335" y="21305"/>
                  <a:pt x="9289" y="21314"/>
                  <a:pt x="9233" y="21314"/>
                </a:cubicBezTo>
                <a:cubicBezTo>
                  <a:pt x="9178" y="21314"/>
                  <a:pt x="9109" y="21327"/>
                  <a:pt x="9080" y="21343"/>
                </a:cubicBezTo>
                <a:cubicBezTo>
                  <a:pt x="9052" y="21359"/>
                  <a:pt x="9002" y="21372"/>
                  <a:pt x="8970" y="21373"/>
                </a:cubicBezTo>
                <a:cubicBezTo>
                  <a:pt x="8938" y="21373"/>
                  <a:pt x="8904" y="21382"/>
                  <a:pt x="8895" y="21393"/>
                </a:cubicBezTo>
                <a:cubicBezTo>
                  <a:pt x="8886" y="21404"/>
                  <a:pt x="8790" y="21413"/>
                  <a:pt x="8682" y="21413"/>
                </a:cubicBezTo>
                <a:cubicBezTo>
                  <a:pt x="8574" y="21413"/>
                  <a:pt x="8478" y="21422"/>
                  <a:pt x="8469" y="21433"/>
                </a:cubicBezTo>
                <a:cubicBezTo>
                  <a:pt x="8460" y="21443"/>
                  <a:pt x="8365" y="21452"/>
                  <a:pt x="8258" y="21452"/>
                </a:cubicBezTo>
                <a:cubicBezTo>
                  <a:pt x="8117" y="21452"/>
                  <a:pt x="8053" y="21461"/>
                  <a:pt x="8030" y="21482"/>
                </a:cubicBezTo>
                <a:cubicBezTo>
                  <a:pt x="8003" y="21505"/>
                  <a:pt x="7929" y="21512"/>
                  <a:pt x="7682" y="21512"/>
                </a:cubicBezTo>
                <a:cubicBezTo>
                  <a:pt x="7493" y="21512"/>
                  <a:pt x="7360" y="21520"/>
                  <a:pt x="7350" y="21532"/>
                </a:cubicBezTo>
                <a:cubicBezTo>
                  <a:pt x="7339" y="21545"/>
                  <a:pt x="7166" y="21552"/>
                  <a:pt x="6876" y="21550"/>
                </a:cubicBezTo>
                <a:cubicBezTo>
                  <a:pt x="6568" y="21549"/>
                  <a:pt x="6416" y="21555"/>
                  <a:pt x="6410" y="21569"/>
                </a:cubicBezTo>
                <a:cubicBezTo>
                  <a:pt x="6397" y="21598"/>
                  <a:pt x="3885" y="21600"/>
                  <a:pt x="3861" y="21571"/>
                </a:cubicBezTo>
                <a:cubicBezTo>
                  <a:pt x="3851" y="21559"/>
                  <a:pt x="3648" y="21551"/>
                  <a:pt x="3341" y="21551"/>
                </a:cubicBezTo>
                <a:cubicBezTo>
                  <a:pt x="3035" y="21551"/>
                  <a:pt x="2832" y="21544"/>
                  <a:pt x="2822" y="21532"/>
                </a:cubicBezTo>
                <a:cubicBezTo>
                  <a:pt x="2813" y="21520"/>
                  <a:pt x="2686" y="21512"/>
                  <a:pt x="2532" y="21512"/>
                </a:cubicBezTo>
                <a:cubicBezTo>
                  <a:pt x="2334" y="21512"/>
                  <a:pt x="2245" y="21504"/>
                  <a:pt x="2208" y="21483"/>
                </a:cubicBezTo>
                <a:cubicBezTo>
                  <a:pt x="2172" y="21462"/>
                  <a:pt x="2086" y="21453"/>
                  <a:pt x="1925" y="21453"/>
                </a:cubicBezTo>
                <a:cubicBezTo>
                  <a:pt x="1797" y="21453"/>
                  <a:pt x="1686" y="21443"/>
                  <a:pt x="1677" y="21433"/>
                </a:cubicBezTo>
                <a:cubicBezTo>
                  <a:pt x="1667" y="21422"/>
                  <a:pt x="1596" y="21413"/>
                  <a:pt x="1517" y="21413"/>
                </a:cubicBezTo>
                <a:cubicBezTo>
                  <a:pt x="1438" y="21413"/>
                  <a:pt x="1366" y="21404"/>
                  <a:pt x="1357" y="21393"/>
                </a:cubicBezTo>
                <a:cubicBezTo>
                  <a:pt x="1348" y="21382"/>
                  <a:pt x="1296" y="21373"/>
                  <a:pt x="1242" y="21372"/>
                </a:cubicBezTo>
                <a:cubicBezTo>
                  <a:pt x="1188" y="21372"/>
                  <a:pt x="1114" y="21359"/>
                  <a:pt x="1077" y="21343"/>
                </a:cubicBezTo>
                <a:cubicBezTo>
                  <a:pt x="1041" y="21328"/>
                  <a:pt x="978" y="21315"/>
                  <a:pt x="937" y="21314"/>
                </a:cubicBezTo>
                <a:cubicBezTo>
                  <a:pt x="897" y="21314"/>
                  <a:pt x="864" y="21305"/>
                  <a:pt x="864" y="21294"/>
                </a:cubicBezTo>
                <a:cubicBezTo>
                  <a:pt x="864" y="21283"/>
                  <a:pt x="837" y="21274"/>
                  <a:pt x="804" y="21273"/>
                </a:cubicBezTo>
                <a:cubicBezTo>
                  <a:pt x="771" y="21273"/>
                  <a:pt x="721" y="21260"/>
                  <a:pt x="694" y="21244"/>
                </a:cubicBezTo>
                <a:cubicBezTo>
                  <a:pt x="666" y="21229"/>
                  <a:pt x="633" y="21221"/>
                  <a:pt x="620" y="21226"/>
                </a:cubicBezTo>
                <a:cubicBezTo>
                  <a:pt x="608" y="21232"/>
                  <a:pt x="598" y="21227"/>
                  <a:pt x="598" y="21216"/>
                </a:cubicBezTo>
                <a:cubicBezTo>
                  <a:pt x="598" y="21204"/>
                  <a:pt x="581" y="21195"/>
                  <a:pt x="561" y="21195"/>
                </a:cubicBezTo>
                <a:cubicBezTo>
                  <a:pt x="519" y="21195"/>
                  <a:pt x="344" y="21073"/>
                  <a:pt x="265" y="20988"/>
                </a:cubicBezTo>
                <a:cubicBezTo>
                  <a:pt x="202" y="20921"/>
                  <a:pt x="104" y="20748"/>
                  <a:pt x="78" y="20656"/>
                </a:cubicBezTo>
                <a:cubicBezTo>
                  <a:pt x="67" y="20620"/>
                  <a:pt x="50" y="20582"/>
                  <a:pt x="39" y="20571"/>
                </a:cubicBezTo>
                <a:cubicBezTo>
                  <a:pt x="14" y="20546"/>
                  <a:pt x="14" y="20224"/>
                  <a:pt x="39" y="20224"/>
                </a:cubicBezTo>
                <a:cubicBezTo>
                  <a:pt x="49" y="20224"/>
                  <a:pt x="66" y="20151"/>
                  <a:pt x="76" y="20061"/>
                </a:cubicBezTo>
                <a:cubicBezTo>
                  <a:pt x="86" y="19971"/>
                  <a:pt x="106" y="19826"/>
                  <a:pt x="119" y="19739"/>
                </a:cubicBezTo>
                <a:cubicBezTo>
                  <a:pt x="133" y="19652"/>
                  <a:pt x="156" y="19447"/>
                  <a:pt x="171" y="19283"/>
                </a:cubicBezTo>
                <a:cubicBezTo>
                  <a:pt x="186" y="19120"/>
                  <a:pt x="210" y="18954"/>
                  <a:pt x="225" y="18915"/>
                </a:cubicBezTo>
                <a:cubicBezTo>
                  <a:pt x="239" y="18875"/>
                  <a:pt x="251" y="18790"/>
                  <a:pt x="251" y="18725"/>
                </a:cubicBezTo>
                <a:cubicBezTo>
                  <a:pt x="251" y="18661"/>
                  <a:pt x="262" y="18599"/>
                  <a:pt x="275" y="18589"/>
                </a:cubicBezTo>
                <a:cubicBezTo>
                  <a:pt x="309" y="18561"/>
                  <a:pt x="332" y="17932"/>
                  <a:pt x="327" y="17154"/>
                </a:cubicBezTo>
                <a:cubicBezTo>
                  <a:pt x="317" y="15717"/>
                  <a:pt x="304" y="15162"/>
                  <a:pt x="278" y="15124"/>
                </a:cubicBezTo>
                <a:cubicBezTo>
                  <a:pt x="264" y="15102"/>
                  <a:pt x="246" y="14906"/>
                  <a:pt x="240" y="14688"/>
                </a:cubicBezTo>
                <a:cubicBezTo>
                  <a:pt x="205" y="13534"/>
                  <a:pt x="140" y="11673"/>
                  <a:pt x="118" y="11221"/>
                </a:cubicBezTo>
                <a:cubicBezTo>
                  <a:pt x="105" y="10938"/>
                  <a:pt x="86" y="10428"/>
                  <a:pt x="77" y="10087"/>
                </a:cubicBezTo>
                <a:cubicBezTo>
                  <a:pt x="68" y="9747"/>
                  <a:pt x="50" y="9468"/>
                  <a:pt x="38" y="9468"/>
                </a:cubicBezTo>
                <a:cubicBezTo>
                  <a:pt x="15" y="9468"/>
                  <a:pt x="0" y="8820"/>
                  <a:pt x="0" y="7785"/>
                </a:cubicBezTo>
                <a:cubicBezTo>
                  <a:pt x="1" y="7181"/>
                  <a:pt x="9" y="7025"/>
                  <a:pt x="44" y="6953"/>
                </a:cubicBezTo>
                <a:cubicBezTo>
                  <a:pt x="52" y="6936"/>
                  <a:pt x="91" y="6830"/>
                  <a:pt x="130" y="6717"/>
                </a:cubicBezTo>
                <a:cubicBezTo>
                  <a:pt x="205" y="6499"/>
                  <a:pt x="262" y="6401"/>
                  <a:pt x="389" y="6270"/>
                </a:cubicBezTo>
                <a:cubicBezTo>
                  <a:pt x="432" y="6226"/>
                  <a:pt x="521" y="6128"/>
                  <a:pt x="588" y="6051"/>
                </a:cubicBezTo>
                <a:cubicBezTo>
                  <a:pt x="655" y="5975"/>
                  <a:pt x="740" y="5895"/>
                  <a:pt x="778" y="5873"/>
                </a:cubicBezTo>
                <a:cubicBezTo>
                  <a:pt x="815" y="5851"/>
                  <a:pt x="858" y="5822"/>
                  <a:pt x="875" y="5807"/>
                </a:cubicBezTo>
                <a:cubicBezTo>
                  <a:pt x="950" y="5741"/>
                  <a:pt x="1092" y="5644"/>
                  <a:pt x="1129" y="5636"/>
                </a:cubicBezTo>
                <a:cubicBezTo>
                  <a:pt x="1152" y="5630"/>
                  <a:pt x="1197" y="5597"/>
                  <a:pt x="1230" y="5561"/>
                </a:cubicBezTo>
                <a:cubicBezTo>
                  <a:pt x="1262" y="5526"/>
                  <a:pt x="1343" y="5470"/>
                  <a:pt x="1409" y="5437"/>
                </a:cubicBezTo>
                <a:cubicBezTo>
                  <a:pt x="1475" y="5405"/>
                  <a:pt x="1536" y="5363"/>
                  <a:pt x="1545" y="5344"/>
                </a:cubicBezTo>
                <a:cubicBezTo>
                  <a:pt x="1560" y="5309"/>
                  <a:pt x="1739" y="5190"/>
                  <a:pt x="1776" y="5190"/>
                </a:cubicBezTo>
                <a:cubicBezTo>
                  <a:pt x="1805" y="5190"/>
                  <a:pt x="1917" y="5118"/>
                  <a:pt x="2093" y="4987"/>
                </a:cubicBezTo>
                <a:cubicBezTo>
                  <a:pt x="2177" y="4924"/>
                  <a:pt x="2254" y="4873"/>
                  <a:pt x="2264" y="4873"/>
                </a:cubicBezTo>
                <a:cubicBezTo>
                  <a:pt x="2274" y="4873"/>
                  <a:pt x="2335" y="4832"/>
                  <a:pt x="2400" y="4782"/>
                </a:cubicBezTo>
                <a:cubicBezTo>
                  <a:pt x="2520" y="4689"/>
                  <a:pt x="2622" y="4562"/>
                  <a:pt x="2622" y="4507"/>
                </a:cubicBezTo>
                <a:cubicBezTo>
                  <a:pt x="2622" y="4490"/>
                  <a:pt x="2633" y="4477"/>
                  <a:pt x="2645" y="4477"/>
                </a:cubicBezTo>
                <a:cubicBezTo>
                  <a:pt x="2658" y="4477"/>
                  <a:pt x="2683" y="4434"/>
                  <a:pt x="2700" y="4383"/>
                </a:cubicBezTo>
                <a:cubicBezTo>
                  <a:pt x="2718" y="4331"/>
                  <a:pt x="2743" y="4256"/>
                  <a:pt x="2757" y="4217"/>
                </a:cubicBezTo>
                <a:cubicBezTo>
                  <a:pt x="2771" y="4177"/>
                  <a:pt x="2782" y="3754"/>
                  <a:pt x="2782" y="3274"/>
                </a:cubicBezTo>
                <a:cubicBezTo>
                  <a:pt x="2782" y="2470"/>
                  <a:pt x="2778" y="2390"/>
                  <a:pt x="2729" y="2246"/>
                </a:cubicBezTo>
                <a:cubicBezTo>
                  <a:pt x="2681" y="2104"/>
                  <a:pt x="2676" y="2022"/>
                  <a:pt x="2676" y="1364"/>
                </a:cubicBezTo>
                <a:cubicBezTo>
                  <a:pt x="2675" y="510"/>
                  <a:pt x="2694" y="402"/>
                  <a:pt x="2862" y="277"/>
                </a:cubicBezTo>
                <a:cubicBezTo>
                  <a:pt x="2983" y="188"/>
                  <a:pt x="3109" y="139"/>
                  <a:pt x="3221" y="139"/>
                </a:cubicBezTo>
                <a:cubicBezTo>
                  <a:pt x="3267" y="139"/>
                  <a:pt x="3328" y="126"/>
                  <a:pt x="3356" y="110"/>
                </a:cubicBezTo>
                <a:cubicBezTo>
                  <a:pt x="3385" y="94"/>
                  <a:pt x="3458" y="80"/>
                  <a:pt x="3520" y="80"/>
                </a:cubicBezTo>
                <a:cubicBezTo>
                  <a:pt x="3581" y="80"/>
                  <a:pt x="3639" y="70"/>
                  <a:pt x="3648" y="59"/>
                </a:cubicBezTo>
                <a:cubicBezTo>
                  <a:pt x="3657" y="48"/>
                  <a:pt x="3803" y="40"/>
                  <a:pt x="3996" y="40"/>
                </a:cubicBezTo>
                <a:cubicBezTo>
                  <a:pt x="4199" y="40"/>
                  <a:pt x="4327" y="32"/>
                  <a:pt x="4327" y="20"/>
                </a:cubicBezTo>
                <a:cubicBezTo>
                  <a:pt x="4327" y="7"/>
                  <a:pt x="4593" y="0"/>
                  <a:pt x="5071" y="0"/>
                </a:cubicBezTo>
                <a:cubicBezTo>
                  <a:pt x="5539" y="0"/>
                  <a:pt x="5822" y="7"/>
                  <a:pt x="5832" y="20"/>
                </a:cubicBezTo>
                <a:close/>
                <a:moveTo>
                  <a:pt x="17126" y="20"/>
                </a:moveTo>
                <a:cubicBezTo>
                  <a:pt x="17136" y="31"/>
                  <a:pt x="17291" y="40"/>
                  <a:pt x="17501" y="40"/>
                </a:cubicBezTo>
                <a:cubicBezTo>
                  <a:pt x="17722" y="40"/>
                  <a:pt x="17859" y="47"/>
                  <a:pt x="17859" y="59"/>
                </a:cubicBezTo>
                <a:cubicBezTo>
                  <a:pt x="17859" y="70"/>
                  <a:pt x="17922" y="80"/>
                  <a:pt x="17999" y="80"/>
                </a:cubicBezTo>
                <a:cubicBezTo>
                  <a:pt x="18079" y="80"/>
                  <a:pt x="18160" y="93"/>
                  <a:pt x="18190" y="110"/>
                </a:cubicBezTo>
                <a:cubicBezTo>
                  <a:pt x="18219" y="126"/>
                  <a:pt x="18281" y="139"/>
                  <a:pt x="18328" y="139"/>
                </a:cubicBezTo>
                <a:cubicBezTo>
                  <a:pt x="18376" y="139"/>
                  <a:pt x="18422" y="148"/>
                  <a:pt x="18431" y="158"/>
                </a:cubicBezTo>
                <a:cubicBezTo>
                  <a:pt x="18440" y="169"/>
                  <a:pt x="18469" y="178"/>
                  <a:pt x="18495" y="178"/>
                </a:cubicBezTo>
                <a:cubicBezTo>
                  <a:pt x="18568" y="178"/>
                  <a:pt x="18754" y="308"/>
                  <a:pt x="18815" y="402"/>
                </a:cubicBezTo>
                <a:cubicBezTo>
                  <a:pt x="18867" y="482"/>
                  <a:pt x="18871" y="522"/>
                  <a:pt x="18871" y="964"/>
                </a:cubicBezTo>
                <a:cubicBezTo>
                  <a:pt x="18871" y="1226"/>
                  <a:pt x="18883" y="1489"/>
                  <a:pt x="18898" y="1547"/>
                </a:cubicBezTo>
                <a:cubicBezTo>
                  <a:pt x="18930" y="1674"/>
                  <a:pt x="18891" y="2078"/>
                  <a:pt x="18827" y="2281"/>
                </a:cubicBezTo>
                <a:cubicBezTo>
                  <a:pt x="18792" y="2394"/>
                  <a:pt x="18787" y="2546"/>
                  <a:pt x="18797" y="3331"/>
                </a:cubicBezTo>
                <a:cubicBezTo>
                  <a:pt x="18811" y="4398"/>
                  <a:pt x="18814" y="4416"/>
                  <a:pt x="19036" y="4634"/>
                </a:cubicBezTo>
                <a:cubicBezTo>
                  <a:pt x="19109" y="4705"/>
                  <a:pt x="19236" y="4803"/>
                  <a:pt x="19319" y="4850"/>
                </a:cubicBezTo>
                <a:cubicBezTo>
                  <a:pt x="19402" y="4898"/>
                  <a:pt x="19526" y="4974"/>
                  <a:pt x="19594" y="5019"/>
                </a:cubicBezTo>
                <a:cubicBezTo>
                  <a:pt x="19826" y="5172"/>
                  <a:pt x="20077" y="5338"/>
                  <a:pt x="20106" y="5359"/>
                </a:cubicBezTo>
                <a:cubicBezTo>
                  <a:pt x="20123" y="5370"/>
                  <a:pt x="20243" y="5446"/>
                  <a:pt x="20374" y="5527"/>
                </a:cubicBezTo>
                <a:cubicBezTo>
                  <a:pt x="20710" y="5735"/>
                  <a:pt x="20920" y="5899"/>
                  <a:pt x="20968" y="5987"/>
                </a:cubicBezTo>
                <a:cubicBezTo>
                  <a:pt x="20990" y="6028"/>
                  <a:pt x="21034" y="6076"/>
                  <a:pt x="21064" y="6092"/>
                </a:cubicBezTo>
                <a:cubicBezTo>
                  <a:pt x="21095" y="6108"/>
                  <a:pt x="21112" y="6121"/>
                  <a:pt x="21102" y="6121"/>
                </a:cubicBezTo>
                <a:cubicBezTo>
                  <a:pt x="21092" y="6121"/>
                  <a:pt x="21115" y="6145"/>
                  <a:pt x="21152" y="6175"/>
                </a:cubicBezTo>
                <a:cubicBezTo>
                  <a:pt x="21265" y="6266"/>
                  <a:pt x="21430" y="6543"/>
                  <a:pt x="21507" y="6774"/>
                </a:cubicBezTo>
                <a:cubicBezTo>
                  <a:pt x="21524" y="6823"/>
                  <a:pt x="21544" y="6877"/>
                  <a:pt x="21552" y="6893"/>
                </a:cubicBezTo>
                <a:cubicBezTo>
                  <a:pt x="21587" y="6960"/>
                  <a:pt x="21597" y="7176"/>
                  <a:pt x="21598" y="7874"/>
                </a:cubicBezTo>
                <a:cubicBezTo>
                  <a:pt x="21600" y="8992"/>
                  <a:pt x="21583" y="9884"/>
                  <a:pt x="21560" y="9884"/>
                </a:cubicBezTo>
                <a:cubicBezTo>
                  <a:pt x="21549" y="9884"/>
                  <a:pt x="21532" y="10087"/>
                  <a:pt x="21522" y="10335"/>
                </a:cubicBezTo>
                <a:cubicBezTo>
                  <a:pt x="21513" y="10583"/>
                  <a:pt x="21495" y="11000"/>
                  <a:pt x="21482" y="11261"/>
                </a:cubicBezTo>
                <a:cubicBezTo>
                  <a:pt x="21469" y="11522"/>
                  <a:pt x="21446" y="12191"/>
                  <a:pt x="21431" y="12747"/>
                </a:cubicBezTo>
                <a:cubicBezTo>
                  <a:pt x="21417" y="13302"/>
                  <a:pt x="21397" y="13837"/>
                  <a:pt x="21388" y="13935"/>
                </a:cubicBezTo>
                <a:cubicBezTo>
                  <a:pt x="21379" y="14033"/>
                  <a:pt x="21361" y="14385"/>
                  <a:pt x="21347" y="14718"/>
                </a:cubicBezTo>
                <a:cubicBezTo>
                  <a:pt x="21333" y="15050"/>
                  <a:pt x="21312" y="15545"/>
                  <a:pt x="21300" y="15817"/>
                </a:cubicBezTo>
                <a:cubicBezTo>
                  <a:pt x="21273" y="16418"/>
                  <a:pt x="21280" y="18432"/>
                  <a:pt x="21309" y="18501"/>
                </a:cubicBezTo>
                <a:cubicBezTo>
                  <a:pt x="21320" y="18528"/>
                  <a:pt x="21338" y="18640"/>
                  <a:pt x="21350" y="18749"/>
                </a:cubicBezTo>
                <a:cubicBezTo>
                  <a:pt x="21361" y="18857"/>
                  <a:pt x="21377" y="18982"/>
                  <a:pt x="21387" y="19026"/>
                </a:cubicBezTo>
                <a:cubicBezTo>
                  <a:pt x="21396" y="19069"/>
                  <a:pt x="21415" y="19221"/>
                  <a:pt x="21430" y="19363"/>
                </a:cubicBezTo>
                <a:cubicBezTo>
                  <a:pt x="21444" y="19504"/>
                  <a:pt x="21467" y="19696"/>
                  <a:pt x="21480" y="19788"/>
                </a:cubicBezTo>
                <a:cubicBezTo>
                  <a:pt x="21493" y="19881"/>
                  <a:pt x="21512" y="20015"/>
                  <a:pt x="21522" y="20086"/>
                </a:cubicBezTo>
                <a:cubicBezTo>
                  <a:pt x="21531" y="20156"/>
                  <a:pt x="21546" y="20228"/>
                  <a:pt x="21555" y="20244"/>
                </a:cubicBezTo>
                <a:cubicBezTo>
                  <a:pt x="21579" y="20289"/>
                  <a:pt x="21584" y="20548"/>
                  <a:pt x="21561" y="20571"/>
                </a:cubicBezTo>
                <a:cubicBezTo>
                  <a:pt x="21550" y="20582"/>
                  <a:pt x="21533" y="20625"/>
                  <a:pt x="21523" y="20667"/>
                </a:cubicBezTo>
                <a:cubicBezTo>
                  <a:pt x="21504" y="20748"/>
                  <a:pt x="21382" y="20949"/>
                  <a:pt x="21319" y="21006"/>
                </a:cubicBezTo>
                <a:cubicBezTo>
                  <a:pt x="21208" y="21106"/>
                  <a:pt x="21139" y="21155"/>
                  <a:pt x="21111" y="21155"/>
                </a:cubicBezTo>
                <a:cubicBezTo>
                  <a:pt x="21093" y="21155"/>
                  <a:pt x="21085" y="21163"/>
                  <a:pt x="21093" y="21172"/>
                </a:cubicBezTo>
                <a:cubicBezTo>
                  <a:pt x="21100" y="21181"/>
                  <a:pt x="21074" y="21201"/>
                  <a:pt x="21034" y="21216"/>
                </a:cubicBezTo>
                <a:cubicBezTo>
                  <a:pt x="20995" y="21231"/>
                  <a:pt x="20930" y="21259"/>
                  <a:pt x="20891" y="21278"/>
                </a:cubicBezTo>
                <a:cubicBezTo>
                  <a:pt x="20852" y="21298"/>
                  <a:pt x="20792" y="21314"/>
                  <a:pt x="20758" y="21314"/>
                </a:cubicBezTo>
                <a:cubicBezTo>
                  <a:pt x="20724" y="21315"/>
                  <a:pt x="20666" y="21328"/>
                  <a:pt x="20629" y="21343"/>
                </a:cubicBezTo>
                <a:cubicBezTo>
                  <a:pt x="20592" y="21359"/>
                  <a:pt x="20524" y="21372"/>
                  <a:pt x="20477" y="21372"/>
                </a:cubicBezTo>
                <a:cubicBezTo>
                  <a:pt x="20431" y="21373"/>
                  <a:pt x="20385" y="21382"/>
                  <a:pt x="20376" y="21393"/>
                </a:cubicBezTo>
                <a:cubicBezTo>
                  <a:pt x="20367" y="21404"/>
                  <a:pt x="20295" y="21413"/>
                  <a:pt x="20216" y="21413"/>
                </a:cubicBezTo>
                <a:cubicBezTo>
                  <a:pt x="20137" y="21413"/>
                  <a:pt x="20065" y="21422"/>
                  <a:pt x="20056" y="21433"/>
                </a:cubicBezTo>
                <a:cubicBezTo>
                  <a:pt x="20047" y="21443"/>
                  <a:pt x="19928" y="21452"/>
                  <a:pt x="19792" y="21452"/>
                </a:cubicBezTo>
                <a:cubicBezTo>
                  <a:pt x="19603" y="21452"/>
                  <a:pt x="19535" y="21460"/>
                  <a:pt x="19510" y="21482"/>
                </a:cubicBezTo>
                <a:cubicBezTo>
                  <a:pt x="19484" y="21506"/>
                  <a:pt x="19402" y="21512"/>
                  <a:pt x="19096" y="21512"/>
                </a:cubicBezTo>
                <a:cubicBezTo>
                  <a:pt x="18870" y="21512"/>
                  <a:pt x="18708" y="21520"/>
                  <a:pt x="18698" y="21532"/>
                </a:cubicBezTo>
                <a:cubicBezTo>
                  <a:pt x="18688" y="21543"/>
                  <a:pt x="18524" y="21551"/>
                  <a:pt x="18297" y="21551"/>
                </a:cubicBezTo>
                <a:cubicBezTo>
                  <a:pt x="18058" y="21551"/>
                  <a:pt x="17912" y="21559"/>
                  <a:pt x="17912" y="21571"/>
                </a:cubicBezTo>
                <a:cubicBezTo>
                  <a:pt x="17912" y="21584"/>
                  <a:pt x="17450" y="21591"/>
                  <a:pt x="16580" y="21591"/>
                </a:cubicBezTo>
                <a:cubicBezTo>
                  <a:pt x="15710" y="21591"/>
                  <a:pt x="15248" y="21584"/>
                  <a:pt x="15248" y="21571"/>
                </a:cubicBezTo>
                <a:cubicBezTo>
                  <a:pt x="15248" y="21559"/>
                  <a:pt x="15053" y="21551"/>
                  <a:pt x="14716" y="21551"/>
                </a:cubicBezTo>
                <a:cubicBezTo>
                  <a:pt x="14378" y="21551"/>
                  <a:pt x="14183" y="21544"/>
                  <a:pt x="14183" y="21532"/>
                </a:cubicBezTo>
                <a:cubicBezTo>
                  <a:pt x="14183" y="21520"/>
                  <a:pt x="14059" y="21512"/>
                  <a:pt x="13865" y="21512"/>
                </a:cubicBezTo>
                <a:cubicBezTo>
                  <a:pt x="13634" y="21512"/>
                  <a:pt x="13538" y="21505"/>
                  <a:pt x="13511" y="21485"/>
                </a:cubicBezTo>
                <a:cubicBezTo>
                  <a:pt x="13487" y="21467"/>
                  <a:pt x="13395" y="21457"/>
                  <a:pt x="13236" y="21454"/>
                </a:cubicBezTo>
                <a:cubicBezTo>
                  <a:pt x="13105" y="21452"/>
                  <a:pt x="12986" y="21442"/>
                  <a:pt x="12972" y="21431"/>
                </a:cubicBezTo>
                <a:cubicBezTo>
                  <a:pt x="12958" y="21421"/>
                  <a:pt x="12878" y="21413"/>
                  <a:pt x="12794" y="21413"/>
                </a:cubicBezTo>
                <a:cubicBezTo>
                  <a:pt x="12710" y="21413"/>
                  <a:pt x="12634" y="21404"/>
                  <a:pt x="12624" y="21393"/>
                </a:cubicBezTo>
                <a:cubicBezTo>
                  <a:pt x="12615" y="21382"/>
                  <a:pt x="12561" y="21373"/>
                  <a:pt x="12504" y="21373"/>
                </a:cubicBezTo>
                <a:cubicBezTo>
                  <a:pt x="12412" y="21373"/>
                  <a:pt x="12300" y="21347"/>
                  <a:pt x="12152" y="21291"/>
                </a:cubicBezTo>
                <a:cubicBezTo>
                  <a:pt x="12127" y="21282"/>
                  <a:pt x="12082" y="21274"/>
                  <a:pt x="12052" y="21274"/>
                </a:cubicBezTo>
                <a:cubicBezTo>
                  <a:pt x="12023" y="21274"/>
                  <a:pt x="11999" y="21266"/>
                  <a:pt x="11999" y="21257"/>
                </a:cubicBezTo>
                <a:cubicBezTo>
                  <a:pt x="11999" y="21247"/>
                  <a:pt x="11978" y="21234"/>
                  <a:pt x="11952" y="21228"/>
                </a:cubicBezTo>
                <a:cubicBezTo>
                  <a:pt x="11859" y="21206"/>
                  <a:pt x="11679" y="21113"/>
                  <a:pt x="11679" y="21087"/>
                </a:cubicBezTo>
                <a:cubicBezTo>
                  <a:pt x="11679" y="21081"/>
                  <a:pt x="11652" y="21054"/>
                  <a:pt x="11619" y="21026"/>
                </a:cubicBezTo>
                <a:cubicBezTo>
                  <a:pt x="11586" y="20998"/>
                  <a:pt x="11524" y="20929"/>
                  <a:pt x="11480" y="20872"/>
                </a:cubicBezTo>
                <a:cubicBezTo>
                  <a:pt x="11404" y="20772"/>
                  <a:pt x="11402" y="20761"/>
                  <a:pt x="11393" y="20452"/>
                </a:cubicBezTo>
                <a:cubicBezTo>
                  <a:pt x="11383" y="20132"/>
                  <a:pt x="11414" y="19708"/>
                  <a:pt x="11465" y="19472"/>
                </a:cubicBezTo>
                <a:cubicBezTo>
                  <a:pt x="11480" y="19401"/>
                  <a:pt x="11504" y="19245"/>
                  <a:pt x="11518" y="19125"/>
                </a:cubicBezTo>
                <a:cubicBezTo>
                  <a:pt x="11532" y="19005"/>
                  <a:pt x="11550" y="18854"/>
                  <a:pt x="11559" y="18788"/>
                </a:cubicBezTo>
                <a:cubicBezTo>
                  <a:pt x="11640" y="18163"/>
                  <a:pt x="11657" y="16930"/>
                  <a:pt x="11603" y="15649"/>
                </a:cubicBezTo>
                <a:cubicBezTo>
                  <a:pt x="11588" y="15284"/>
                  <a:pt x="11568" y="14771"/>
                  <a:pt x="11560" y="14510"/>
                </a:cubicBezTo>
                <a:cubicBezTo>
                  <a:pt x="11552" y="14248"/>
                  <a:pt x="11533" y="13820"/>
                  <a:pt x="11518" y="13559"/>
                </a:cubicBezTo>
                <a:cubicBezTo>
                  <a:pt x="11504" y="13297"/>
                  <a:pt x="11485" y="12847"/>
                  <a:pt x="11477" y="12558"/>
                </a:cubicBezTo>
                <a:cubicBezTo>
                  <a:pt x="11469" y="12270"/>
                  <a:pt x="11451" y="12025"/>
                  <a:pt x="11438" y="12015"/>
                </a:cubicBezTo>
                <a:cubicBezTo>
                  <a:pt x="11423" y="12004"/>
                  <a:pt x="11411" y="11777"/>
                  <a:pt x="11410" y="11490"/>
                </a:cubicBezTo>
                <a:cubicBezTo>
                  <a:pt x="11406" y="10966"/>
                  <a:pt x="11376" y="10043"/>
                  <a:pt x="11330" y="9082"/>
                </a:cubicBezTo>
                <a:cubicBezTo>
                  <a:pt x="11291" y="8260"/>
                  <a:pt x="11289" y="7147"/>
                  <a:pt x="11326" y="6992"/>
                </a:cubicBezTo>
                <a:cubicBezTo>
                  <a:pt x="11371" y="6810"/>
                  <a:pt x="11426" y="6659"/>
                  <a:pt x="11481" y="6566"/>
                </a:cubicBezTo>
                <a:cubicBezTo>
                  <a:pt x="11507" y="6523"/>
                  <a:pt x="11527" y="6481"/>
                  <a:pt x="11524" y="6472"/>
                </a:cubicBezTo>
                <a:cubicBezTo>
                  <a:pt x="11521" y="6464"/>
                  <a:pt x="11530" y="6457"/>
                  <a:pt x="11542" y="6457"/>
                </a:cubicBezTo>
                <a:cubicBezTo>
                  <a:pt x="11555" y="6457"/>
                  <a:pt x="11572" y="6433"/>
                  <a:pt x="11580" y="6402"/>
                </a:cubicBezTo>
                <a:cubicBezTo>
                  <a:pt x="11595" y="6347"/>
                  <a:pt x="11810" y="6098"/>
                  <a:pt x="11891" y="6042"/>
                </a:cubicBezTo>
                <a:cubicBezTo>
                  <a:pt x="11914" y="6025"/>
                  <a:pt x="12001" y="5944"/>
                  <a:pt x="12084" y="5862"/>
                </a:cubicBezTo>
                <a:cubicBezTo>
                  <a:pt x="12166" y="5779"/>
                  <a:pt x="12275" y="5689"/>
                  <a:pt x="12325" y="5660"/>
                </a:cubicBezTo>
                <a:cubicBezTo>
                  <a:pt x="12375" y="5632"/>
                  <a:pt x="12481" y="5561"/>
                  <a:pt x="12560" y="5503"/>
                </a:cubicBezTo>
                <a:cubicBezTo>
                  <a:pt x="12640" y="5445"/>
                  <a:pt x="12746" y="5375"/>
                  <a:pt x="12798" y="5349"/>
                </a:cubicBezTo>
                <a:cubicBezTo>
                  <a:pt x="12849" y="5322"/>
                  <a:pt x="12909" y="5287"/>
                  <a:pt x="12931" y="5270"/>
                </a:cubicBezTo>
                <a:cubicBezTo>
                  <a:pt x="12953" y="5253"/>
                  <a:pt x="13037" y="5199"/>
                  <a:pt x="13117" y="5151"/>
                </a:cubicBezTo>
                <a:cubicBezTo>
                  <a:pt x="13198" y="5103"/>
                  <a:pt x="13307" y="5030"/>
                  <a:pt x="13361" y="4988"/>
                </a:cubicBezTo>
                <a:cubicBezTo>
                  <a:pt x="13414" y="4946"/>
                  <a:pt x="13468" y="4912"/>
                  <a:pt x="13482" y="4912"/>
                </a:cubicBezTo>
                <a:cubicBezTo>
                  <a:pt x="13516" y="4912"/>
                  <a:pt x="13785" y="4718"/>
                  <a:pt x="13865" y="4635"/>
                </a:cubicBezTo>
                <a:cubicBezTo>
                  <a:pt x="13979" y="4517"/>
                  <a:pt x="14060" y="4353"/>
                  <a:pt x="14092" y="4180"/>
                </a:cubicBezTo>
                <a:cubicBezTo>
                  <a:pt x="14129" y="3976"/>
                  <a:pt x="14137" y="2600"/>
                  <a:pt x="14102" y="2397"/>
                </a:cubicBezTo>
                <a:cubicBezTo>
                  <a:pt x="14084" y="2293"/>
                  <a:pt x="14061" y="2200"/>
                  <a:pt x="14050" y="2189"/>
                </a:cubicBezTo>
                <a:cubicBezTo>
                  <a:pt x="14001" y="2137"/>
                  <a:pt x="13966" y="1879"/>
                  <a:pt x="13980" y="1684"/>
                </a:cubicBezTo>
                <a:cubicBezTo>
                  <a:pt x="13989" y="1569"/>
                  <a:pt x="14003" y="1248"/>
                  <a:pt x="14012" y="971"/>
                </a:cubicBezTo>
                <a:cubicBezTo>
                  <a:pt x="14020" y="693"/>
                  <a:pt x="14037" y="457"/>
                  <a:pt x="14048" y="446"/>
                </a:cubicBezTo>
                <a:cubicBezTo>
                  <a:pt x="14060" y="435"/>
                  <a:pt x="14083" y="393"/>
                  <a:pt x="14101" y="354"/>
                </a:cubicBezTo>
                <a:cubicBezTo>
                  <a:pt x="14121" y="307"/>
                  <a:pt x="14167" y="264"/>
                  <a:pt x="14231" y="233"/>
                </a:cubicBezTo>
                <a:cubicBezTo>
                  <a:pt x="14325" y="187"/>
                  <a:pt x="14360" y="178"/>
                  <a:pt x="14591" y="140"/>
                </a:cubicBezTo>
                <a:cubicBezTo>
                  <a:pt x="14647" y="131"/>
                  <a:pt x="14707" y="114"/>
                  <a:pt x="14723" y="101"/>
                </a:cubicBezTo>
                <a:cubicBezTo>
                  <a:pt x="14739" y="89"/>
                  <a:pt x="14816" y="79"/>
                  <a:pt x="14892" y="79"/>
                </a:cubicBezTo>
                <a:cubicBezTo>
                  <a:pt x="14969" y="79"/>
                  <a:pt x="15039" y="70"/>
                  <a:pt x="15048" y="59"/>
                </a:cubicBezTo>
                <a:cubicBezTo>
                  <a:pt x="15058" y="48"/>
                  <a:pt x="15208" y="40"/>
                  <a:pt x="15408" y="40"/>
                </a:cubicBezTo>
                <a:cubicBezTo>
                  <a:pt x="15608" y="40"/>
                  <a:pt x="15758" y="31"/>
                  <a:pt x="15768" y="20"/>
                </a:cubicBezTo>
                <a:cubicBezTo>
                  <a:pt x="15778" y="7"/>
                  <a:pt x="16034" y="0"/>
                  <a:pt x="16447" y="0"/>
                </a:cubicBezTo>
                <a:cubicBezTo>
                  <a:pt x="16860" y="0"/>
                  <a:pt x="17116" y="7"/>
                  <a:pt x="17126" y="20"/>
                </a:cubicBezTo>
                <a:close/>
              </a:path>
            </a:pathLst>
          </a:custGeom>
          <a:ln w="12700">
            <a:miter lim="400000"/>
          </a:ln>
        </p:spPr>
      </p:pic>
      <p:sp>
        <p:nvSpPr>
          <p:cNvPr id="401" name="Rectangle"/>
          <p:cNvSpPr/>
          <p:nvPr/>
        </p:nvSpPr>
        <p:spPr>
          <a:xfrm>
            <a:off x="12462238" y="6045051"/>
            <a:ext cx="3775946" cy="2034747"/>
          </a:xfrm>
          <a:prstGeom prst="rect">
            <a:avLst/>
          </a:prstGeom>
          <a:ln w="76200">
            <a:solidFill>
              <a:schemeClr val="accent5">
                <a:hueOff val="-82419"/>
                <a:satOff val="-9513"/>
                <a:lumOff val="-16343"/>
              </a:schemeClr>
            </a:solidFill>
            <a:miter lim="400000"/>
          </a:ln>
        </p:spPr>
        <p:txBody>
          <a:bodyPr lIns="71437" tIns="71437" rIns="71437" bIns="71437" anchor="ctr"/>
          <a:lstStyle/>
          <a:p>
            <a:pPr>
              <a:defRPr b="0" sz="3000">
                <a:solidFill>
                  <a:srgbClr val="FFFFFF"/>
                </a:solidFill>
                <a:latin typeface="+mn-lt"/>
                <a:ea typeface="+mn-ea"/>
                <a:cs typeface="+mn-cs"/>
                <a:sym typeface="Helvetica Neue Medium"/>
              </a:defRPr>
            </a:pPr>
          </a:p>
        </p:txBody>
      </p:sp>
      <p:pic>
        <p:nvPicPr>
          <p:cNvPr id="402" name="asea bottle 2026 label.jpg" descr="asea bottle 2026 label.jpg"/>
          <p:cNvPicPr>
            <a:picLocks noChangeAspect="1"/>
          </p:cNvPicPr>
          <p:nvPr/>
        </p:nvPicPr>
        <p:blipFill>
          <a:blip r:embed="rId5">
            <a:extLst/>
          </a:blip>
          <a:stretch>
            <a:fillRect/>
          </a:stretch>
        </p:blipFill>
        <p:spPr>
          <a:xfrm>
            <a:off x="9407550" y="4536780"/>
            <a:ext cx="9885322" cy="6823021"/>
          </a:xfrm>
          <a:prstGeom prst="rect">
            <a:avLst/>
          </a:prstGeom>
          <a:ln w="101600">
            <a:solidFill>
              <a:schemeClr val="accent5">
                <a:hueOff val="-82419"/>
                <a:satOff val="-9513"/>
                <a:lumOff val="-16343"/>
              </a:schemeClr>
            </a:solidFill>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401"/>
                                        </p:tgtEl>
                                        <p:attrNameLst>
                                          <p:attrName>style.visibility</p:attrName>
                                        </p:attrNameLst>
                                      </p:cBhvr>
                                      <p:to>
                                        <p:strVal val="visible"/>
                                      </p:to>
                                    </p:set>
                                    <p:anim calcmode="lin" valueType="num">
                                      <p:cBhvr>
                                        <p:cTn id="7" dur="1000" fill="hold"/>
                                        <p:tgtEl>
                                          <p:spTgt spid="401"/>
                                        </p:tgtEl>
                                        <p:attrNameLst>
                                          <p:attrName>ppt_w</p:attrName>
                                        </p:attrNameLst>
                                      </p:cBhvr>
                                      <p:tavLst>
                                        <p:tav tm="0">
                                          <p:val>
                                            <p:fltVal val="0"/>
                                          </p:val>
                                        </p:tav>
                                        <p:tav tm="100000">
                                          <p:val>
                                            <p:strVal val="#ppt_w"/>
                                          </p:val>
                                        </p:tav>
                                      </p:tavLst>
                                    </p:anim>
                                    <p:anim calcmode="lin" valueType="num">
                                      <p:cBhvr>
                                        <p:cTn id="8" dur="1000" fill="hold"/>
                                        <p:tgtEl>
                                          <p:spTgt spid="401"/>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16" presetID="23" grpId="2" fill="hold">
                                  <p:stCondLst>
                                    <p:cond delay="0"/>
                                  </p:stCondLst>
                                  <p:iterate type="el" backwards="0">
                                    <p:tmAbs val="0"/>
                                  </p:iterate>
                                  <p:childTnLst>
                                    <p:set>
                                      <p:cBhvr>
                                        <p:cTn id="12" fill="hold"/>
                                        <p:tgtEl>
                                          <p:spTgt spid="402"/>
                                        </p:tgtEl>
                                        <p:attrNameLst>
                                          <p:attrName>style.visibility</p:attrName>
                                        </p:attrNameLst>
                                      </p:cBhvr>
                                      <p:to>
                                        <p:strVal val="visible"/>
                                      </p:to>
                                    </p:set>
                                    <p:anim calcmode="lin" valueType="num">
                                      <p:cBhvr>
                                        <p:cTn id="13" dur="1250" fill="hold"/>
                                        <p:tgtEl>
                                          <p:spTgt spid="402"/>
                                        </p:tgtEl>
                                        <p:attrNameLst>
                                          <p:attrName>ppt_w</p:attrName>
                                        </p:attrNameLst>
                                      </p:cBhvr>
                                      <p:tavLst>
                                        <p:tav tm="0">
                                          <p:val>
                                            <p:fltVal val="0"/>
                                          </p:val>
                                        </p:tav>
                                        <p:tav tm="100000">
                                          <p:val>
                                            <p:strVal val="#ppt_w"/>
                                          </p:val>
                                        </p:tav>
                                      </p:tavLst>
                                    </p:anim>
                                    <p:anim calcmode="lin" valueType="num">
                                      <p:cBhvr>
                                        <p:cTn id="14" dur="1250" fill="hold"/>
                                        <p:tgtEl>
                                          <p:spTgt spid="40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02" grpId="2"/>
      <p:bldP build="whole" bldLvl="1" animBg="1" rev="0" advAuto="0" spid="401" grpId="1"/>
    </p:bldLst>
  </p:timing>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10" name="Group"/>
          <p:cNvGrpSpPr/>
          <p:nvPr/>
        </p:nvGrpSpPr>
        <p:grpSpPr>
          <a:xfrm>
            <a:off x="5418571" y="3961313"/>
            <a:ext cx="12426917" cy="5430995"/>
            <a:chOff x="0" y="0"/>
            <a:chExt cx="12426916" cy="5430993"/>
          </a:xfrm>
        </p:grpSpPr>
        <p:pic>
          <p:nvPicPr>
            <p:cNvPr id="406" name="bigstock-Sitting-asian-baby-happy-ov-17767319.jpg" descr="bigstock-Sitting-asian-baby-happy-ov-17767319.jpg"/>
            <p:cNvPicPr>
              <a:picLocks noChangeAspect="1"/>
            </p:cNvPicPr>
            <p:nvPr/>
          </p:nvPicPr>
          <p:blipFill>
            <a:blip r:embed="rId3">
              <a:extLst/>
            </a:blip>
            <a:srcRect l="492" t="0" r="492" b="0"/>
            <a:stretch>
              <a:fillRect/>
            </a:stretch>
          </p:blipFill>
          <p:spPr>
            <a:xfrm>
              <a:off x="-1" y="0"/>
              <a:ext cx="2035972" cy="3094676"/>
            </a:xfrm>
            <a:prstGeom prst="rect">
              <a:avLst/>
            </a:prstGeom>
            <a:ln w="12700" cap="flat">
              <a:solidFill>
                <a:srgbClr val="1F497D"/>
              </a:solidFill>
              <a:prstDash val="solid"/>
              <a:bevel/>
            </a:ln>
            <a:effectLst>
              <a:outerShdw sx="100000" sy="100000" kx="0" ky="0" algn="b" rotWithShape="0" blurRad="406400" dist="190500" dir="2700000">
                <a:srgbClr val="333333">
                  <a:alpha val="64999"/>
                </a:srgbClr>
              </a:outerShdw>
            </a:effectLst>
          </p:spPr>
        </p:pic>
        <p:pic>
          <p:nvPicPr>
            <p:cNvPr id="407" name="iStock_000002721547XSmall.jpg" descr="iStock_000002721547XSmall.jpg"/>
            <p:cNvPicPr>
              <a:picLocks noChangeAspect="1"/>
            </p:cNvPicPr>
            <p:nvPr/>
          </p:nvPicPr>
          <p:blipFill>
            <a:blip r:embed="rId4">
              <a:extLst/>
            </a:blip>
            <a:stretch>
              <a:fillRect/>
            </a:stretch>
          </p:blipFill>
          <p:spPr>
            <a:xfrm>
              <a:off x="2966965" y="703130"/>
              <a:ext cx="2035971" cy="3033995"/>
            </a:xfrm>
            <a:prstGeom prst="rect">
              <a:avLst/>
            </a:prstGeom>
            <a:ln w="12700" cap="flat">
              <a:solidFill>
                <a:srgbClr val="1F497D"/>
              </a:solidFill>
              <a:prstDash val="solid"/>
              <a:bevel/>
            </a:ln>
            <a:effectLst>
              <a:outerShdw sx="100000" sy="100000" kx="0" ky="0" algn="b" rotWithShape="0" blurRad="406400" dist="190500" dir="2700000">
                <a:srgbClr val="333333">
                  <a:alpha val="64999"/>
                </a:srgbClr>
              </a:outerShdw>
            </a:effectLst>
          </p:spPr>
        </p:pic>
        <p:pic>
          <p:nvPicPr>
            <p:cNvPr id="408" name="bigstock-happy-Golf-asian-crop91710314.jpg" descr="bigstock-happy-Golf-asian-crop91710314.jpg"/>
            <p:cNvPicPr>
              <a:picLocks noChangeAspect="1"/>
            </p:cNvPicPr>
            <p:nvPr/>
          </p:nvPicPr>
          <p:blipFill>
            <a:blip r:embed="rId5">
              <a:extLst/>
            </a:blip>
            <a:srcRect l="8735" t="0" r="8735" b="0"/>
            <a:stretch>
              <a:fillRect/>
            </a:stretch>
          </p:blipFill>
          <p:spPr>
            <a:xfrm>
              <a:off x="6514107" y="1371372"/>
              <a:ext cx="2035971" cy="3050628"/>
            </a:xfrm>
            <a:prstGeom prst="rect">
              <a:avLst/>
            </a:prstGeom>
            <a:ln w="12700" cap="flat">
              <a:solidFill>
                <a:srgbClr val="1F497D"/>
              </a:solidFill>
              <a:prstDash val="solid"/>
              <a:bevel/>
            </a:ln>
            <a:effectLst>
              <a:outerShdw sx="100000" sy="100000" kx="0" ky="0" algn="b" rotWithShape="0" blurRad="406400" dist="190500" dir="2700000">
                <a:srgbClr val="333333">
                  <a:alpha val="64999"/>
                </a:srgbClr>
              </a:outerShdw>
            </a:effectLst>
          </p:spPr>
        </p:pic>
        <p:pic>
          <p:nvPicPr>
            <p:cNvPr id="409" name="bigstock-Elderly-asian-woman-crop-213022930.jpg" descr="bigstock-Elderly-asian-woman-crop-213022930.jpg"/>
            <p:cNvPicPr>
              <a:picLocks noChangeAspect="1"/>
            </p:cNvPicPr>
            <p:nvPr/>
          </p:nvPicPr>
          <p:blipFill>
            <a:blip r:embed="rId6">
              <a:extLst/>
            </a:blip>
            <a:srcRect l="16781" t="0" r="16781" b="0"/>
            <a:stretch>
              <a:fillRect/>
            </a:stretch>
          </p:blipFill>
          <p:spPr>
            <a:xfrm>
              <a:off x="10281452" y="2216304"/>
              <a:ext cx="2145465" cy="3214690"/>
            </a:xfrm>
            <a:prstGeom prst="rect">
              <a:avLst/>
            </a:prstGeom>
            <a:ln w="12700" cap="flat">
              <a:solidFill>
                <a:srgbClr val="1F497D"/>
              </a:solidFill>
              <a:prstDash val="solid"/>
              <a:bevel/>
            </a:ln>
            <a:effectLst>
              <a:outerShdw sx="100000" sy="100000" kx="0" ky="0" algn="b" rotWithShape="0" blurRad="406400" dist="190500" dir="2700000">
                <a:srgbClr val="333333">
                  <a:alpha val="64999"/>
                </a:srgbClr>
              </a:outerShdw>
            </a:effectLst>
          </p:spPr>
        </p:pic>
      </p:grpSp>
      <p:sp>
        <p:nvSpPr>
          <p:cNvPr id="411" name="With Age, poor Diet and Stress  Our cells produce less Energy"/>
          <p:cNvSpPr txBox="1"/>
          <p:nvPr/>
        </p:nvSpPr>
        <p:spPr>
          <a:xfrm>
            <a:off x="4740689" y="270787"/>
            <a:ext cx="14902623" cy="3838682"/>
          </a:xfrm>
          <a:prstGeom prst="rect">
            <a:avLst/>
          </a:prstGeom>
          <a:ln w="12700">
            <a:miter lim="400000"/>
          </a:ln>
          <a:extLst>
            <a:ext uri="{C572A759-6A51-4108-AA02-DFA0A04FC94B}">
              <ma14:wrappingTextBoxFlag xmlns:ma14="http://schemas.microsoft.com/office/mac/drawingml/2011/main" val="1"/>
            </a:ext>
          </a:extLst>
        </p:spPr>
        <p:txBody>
          <a:bodyPr tIns="91439" bIns="91439" anchor="ctr"/>
          <a:lstStyle/>
          <a:p>
            <a:pPr defTabSz="1219200">
              <a:lnSpc>
                <a:spcPct val="90000"/>
              </a:lnSpc>
              <a:defRPr b="0" cap="small" spc="580" sz="5800"/>
            </a:pPr>
            <a:r>
              <a:t>With Age, poor Diet and Stress</a:t>
            </a:r>
            <a:br/>
            <a:r>
              <a:t> Our cells produce less Energy</a:t>
            </a:r>
          </a:p>
        </p:txBody>
      </p:sp>
      <p:grpSp>
        <p:nvGrpSpPr>
          <p:cNvPr id="414" name="Group"/>
          <p:cNvGrpSpPr/>
          <p:nvPr/>
        </p:nvGrpSpPr>
        <p:grpSpPr>
          <a:xfrm>
            <a:off x="4832723" y="8029266"/>
            <a:ext cx="13598613" cy="4951309"/>
            <a:chOff x="0" y="0"/>
            <a:chExt cx="13598611" cy="4951308"/>
          </a:xfrm>
        </p:grpSpPr>
        <p:sp>
          <p:nvSpPr>
            <p:cNvPr id="412" name="Arrow"/>
            <p:cNvSpPr/>
            <p:nvPr/>
          </p:nvSpPr>
          <p:spPr>
            <a:xfrm rot="480564">
              <a:off x="153212" y="910772"/>
              <a:ext cx="13292188" cy="3129765"/>
            </a:xfrm>
            <a:prstGeom prst="rightArrow">
              <a:avLst>
                <a:gd name="adj1" fmla="val 48776"/>
                <a:gd name="adj2" fmla="val 33217"/>
              </a:avLst>
            </a:prstGeom>
            <a:gradFill flip="none" rotWithShape="1">
              <a:gsLst>
                <a:gs pos="0">
                  <a:srgbClr val="002F73"/>
                </a:gs>
                <a:gs pos="100000">
                  <a:srgbClr val="9EC1E8"/>
                </a:gs>
              </a:gsLst>
              <a:lin ang="660000" scaled="0"/>
            </a:gradFill>
            <a:ln w="12700" cap="flat">
              <a:solidFill>
                <a:srgbClr val="5B91C7"/>
              </a:solidFill>
              <a:prstDash val="solid"/>
              <a:miter lim="400000"/>
            </a:ln>
            <a:effectLst>
              <a:outerShdw sx="100000" sy="100000" kx="0" ky="0" algn="b" rotWithShape="0" blurRad="63500" dist="50800" dir="2700000">
                <a:srgbClr val="000000">
                  <a:alpha val="39999"/>
                </a:srgbClr>
              </a:outerShdw>
            </a:effectLst>
          </p:spPr>
          <p:txBody>
            <a:bodyPr wrap="square" lIns="71437" tIns="71437" rIns="71437" bIns="71437" numCol="1" anchor="ctr">
              <a:noAutofit/>
            </a:bodyPr>
            <a:lstStyle/>
            <a:p>
              <a:pPr defTabSz="1285875">
                <a:defRPr b="0" sz="2400">
                  <a:latin typeface="Calibri"/>
                  <a:ea typeface="Calibri"/>
                  <a:cs typeface="Calibri"/>
                  <a:sym typeface="Calibri"/>
                </a:defRPr>
              </a:pPr>
            </a:p>
          </p:txBody>
        </p:sp>
        <p:sp>
          <p:nvSpPr>
            <p:cNvPr id="413" name="Deficiencies and Imbalances in Redox Function"/>
            <p:cNvSpPr txBox="1"/>
            <p:nvPr/>
          </p:nvSpPr>
          <p:spPr>
            <a:xfrm rot="480564">
              <a:off x="73267" y="1568996"/>
              <a:ext cx="12785113" cy="162834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defTabSz="1285875">
                <a:defRPr sz="5000">
                  <a:solidFill>
                    <a:srgbClr val="FFFFFF"/>
                  </a:solidFill>
                  <a:latin typeface="Calibri"/>
                  <a:ea typeface="Calibri"/>
                  <a:cs typeface="Calibri"/>
                  <a:sym typeface="Calibri"/>
                </a:defRPr>
              </a:lvl1pPr>
            </a:lstStyle>
            <a:p>
              <a:pPr>
                <a:defRPr b="0" sz="5200"/>
              </a:pPr>
              <a:r>
                <a:rPr b="1" sz="5000"/>
                <a:t>Deficiencies and Imbalances in Redox Function</a:t>
              </a: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8" presetID="22" grpId="1" fill="hold">
                                  <p:stCondLst>
                                    <p:cond delay="0"/>
                                  </p:stCondLst>
                                  <p:iterate type="el" backwards="0">
                                    <p:tmAbs val="0"/>
                                  </p:iterate>
                                  <p:childTnLst>
                                    <p:set>
                                      <p:cBhvr>
                                        <p:cTn id="6" fill="hold"/>
                                        <p:tgtEl>
                                          <p:spTgt spid="414"/>
                                        </p:tgtEl>
                                        <p:attrNameLst>
                                          <p:attrName>style.visibility</p:attrName>
                                        </p:attrNameLst>
                                      </p:cBhvr>
                                      <p:to>
                                        <p:strVal val="visible"/>
                                      </p:to>
                                    </p:set>
                                    <p:animEffect filter="wipe(left)" transition="in">
                                      <p:cBhvr>
                                        <p:cTn id="7" dur="3000"/>
                                        <p:tgtEl>
                                          <p:spTgt spid="414"/>
                                        </p:tgtEl>
                                      </p:cBhvr>
                                    </p:animEffect>
                                  </p:childTnLst>
                                </p:cTn>
                              </p:par>
                            </p:childTnLst>
                          </p:cTn>
                        </p:par>
                        <p:par>
                          <p:cTn id="8" fill="hold">
                            <p:stCondLst>
                              <p:cond delay="3000"/>
                            </p:stCondLst>
                            <p:childTnLst>
                              <p:par>
                                <p:cTn id="9" presetClass="entr" nodeType="afterEffect" presetSubtype="8" presetID="22" grpId="2" fill="hold">
                                  <p:stCondLst>
                                    <p:cond delay="0"/>
                                  </p:stCondLst>
                                  <p:iterate type="el" backwards="0">
                                    <p:tmAbs val="0"/>
                                  </p:iterate>
                                  <p:childTnLst>
                                    <p:set>
                                      <p:cBhvr>
                                        <p:cTn id="10" fill="hold"/>
                                        <p:tgtEl>
                                          <p:spTgt spid="410"/>
                                        </p:tgtEl>
                                        <p:attrNameLst>
                                          <p:attrName>style.visibility</p:attrName>
                                        </p:attrNameLst>
                                      </p:cBhvr>
                                      <p:to>
                                        <p:strVal val="visible"/>
                                      </p:to>
                                    </p:set>
                                    <p:animEffect filter="wipe(left)" transition="in">
                                      <p:cBhvr>
                                        <p:cTn id="11" dur="3000"/>
                                        <p:tgtEl>
                                          <p:spTgt spid="41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10" grpId="2"/>
      <p:bldP build="whole" bldLvl="1" animBg="1" rev="0" advAuto="0" spid="414" grpId="1"/>
    </p:bldLst>
  </p:timing>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8" name="asea bottle man final.png" descr="asea bottle man final.png"/>
          <p:cNvPicPr>
            <a:picLocks noChangeAspect="1"/>
          </p:cNvPicPr>
          <p:nvPr/>
        </p:nvPicPr>
        <p:blipFill>
          <a:blip r:embed="rId3">
            <a:extLst/>
          </a:blip>
          <a:stretch>
            <a:fillRect/>
          </a:stretch>
        </p:blipFill>
        <p:spPr>
          <a:xfrm>
            <a:off x="8004436" y="844254"/>
            <a:ext cx="4513023" cy="12317898"/>
          </a:xfrm>
          <a:prstGeom prst="rect">
            <a:avLst/>
          </a:prstGeom>
          <a:ln w="12700">
            <a:miter lim="400000"/>
          </a:ln>
        </p:spPr>
      </p:pic>
      <p:pic>
        <p:nvPicPr>
          <p:cNvPr id="419" name="asea bottle man final full.png" descr="asea bottle man final full.png"/>
          <p:cNvPicPr>
            <a:picLocks noChangeAspect="1"/>
          </p:cNvPicPr>
          <p:nvPr/>
        </p:nvPicPr>
        <p:blipFill>
          <a:blip r:embed="rId4">
            <a:extLst/>
          </a:blip>
          <a:stretch>
            <a:fillRect/>
          </a:stretch>
        </p:blipFill>
        <p:spPr>
          <a:xfrm>
            <a:off x="8003507" y="841718"/>
            <a:ext cx="4514882" cy="12322970"/>
          </a:xfrm>
          <a:prstGeom prst="rect">
            <a:avLst/>
          </a:prstGeom>
          <a:ln w="12700">
            <a:miter lim="400000"/>
          </a:ln>
        </p:spPr>
      </p:pic>
      <p:pic>
        <p:nvPicPr>
          <p:cNvPr id="420" name="ASEA Molecules 2.png" descr="ASEA Molecules 2.png"/>
          <p:cNvPicPr>
            <a:picLocks noChangeAspect="1"/>
          </p:cNvPicPr>
          <p:nvPr/>
        </p:nvPicPr>
        <p:blipFill>
          <a:blip r:embed="rId5">
            <a:extLst/>
          </a:blip>
          <a:stretch>
            <a:fillRect/>
          </a:stretch>
        </p:blipFill>
        <p:spPr>
          <a:xfrm>
            <a:off x="15875077" y="3970311"/>
            <a:ext cx="3994552" cy="847823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2" grpId="1" fill="hold">
                                  <p:stCondLst>
                                    <p:cond delay="0"/>
                                  </p:stCondLst>
                                  <p:iterate type="el" backwards="0">
                                    <p:tmAbs val="0"/>
                                  </p:iterate>
                                  <p:childTnLst>
                                    <p:set>
                                      <p:cBhvr>
                                        <p:cTn id="6" fill="hold"/>
                                        <p:tgtEl>
                                          <p:spTgt spid="419"/>
                                        </p:tgtEl>
                                        <p:attrNameLst>
                                          <p:attrName>style.visibility</p:attrName>
                                        </p:attrNameLst>
                                      </p:cBhvr>
                                      <p:to>
                                        <p:strVal val="visible"/>
                                      </p:to>
                                    </p:set>
                                    <p:animEffect filter="wipe(down)" transition="in">
                                      <p:cBhvr>
                                        <p:cTn id="7" dur="1000"/>
                                        <p:tgtEl>
                                          <p:spTgt spid="41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19" grpId="1"/>
    </p:bldLst>
  </p:timing>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24" name="Rectangle 5"/>
          <p:cNvSpPr txBox="1"/>
          <p:nvPr/>
        </p:nvSpPr>
        <p:spPr>
          <a:xfrm>
            <a:off x="7384500" y="2920631"/>
            <a:ext cx="11992487" cy="1419861"/>
          </a:xfrm>
          <a:prstGeom prst="rect">
            <a:avLst/>
          </a:prstGeom>
          <a:ln w="12700">
            <a:miter lim="400000"/>
          </a:ln>
          <a:extLst>
            <a:ext uri="{C572A759-6A51-4108-AA02-DFA0A04FC94B}">
              <ma14:wrappingTextBoxFlag xmlns:ma14="http://schemas.microsoft.com/office/mac/drawingml/2011/main" val="1"/>
            </a:ext>
          </a:extLst>
        </p:spPr>
        <p:txBody>
          <a:bodyPr wrap="none" lIns="68580" tIns="68580" rIns="68580" bIns="68580">
            <a:spAutoFit/>
          </a:bodyPr>
          <a:lstStyle>
            <a:lvl1pPr defTabSz="1828800">
              <a:defRPr b="0" sz="8400">
                <a:solidFill>
                  <a:srgbClr val="0070C0"/>
                </a:solidFill>
                <a:effectLst>
                  <a:outerShdw sx="100000" sy="100000" kx="0" ky="0" algn="b" rotWithShape="0" blurRad="38100" dist="38100" dir="2700000">
                    <a:srgbClr val="000000">
                      <a:alpha val="43137"/>
                    </a:srgbClr>
                  </a:outerShdw>
                </a:effectLst>
                <a:latin typeface="Helvetica"/>
                <a:ea typeface="Helvetica"/>
                <a:cs typeface="Helvetica"/>
                <a:sym typeface="Helvetica"/>
              </a:defRPr>
            </a:lvl1pPr>
          </a:lstStyle>
          <a:p>
            <a:pPr/>
            <a:r>
              <a:t>Cutting Edge Technology</a:t>
            </a:r>
          </a:p>
        </p:txBody>
      </p:sp>
      <p:pic>
        <p:nvPicPr>
          <p:cNvPr id="425" name="Picture 7" descr="Picture 7"/>
          <p:cNvPicPr>
            <a:picLocks noChangeAspect="1"/>
          </p:cNvPicPr>
          <p:nvPr/>
        </p:nvPicPr>
        <p:blipFill>
          <a:blip r:embed="rId3">
            <a:extLst/>
          </a:blip>
          <a:stretch>
            <a:fillRect/>
          </a:stretch>
        </p:blipFill>
        <p:spPr>
          <a:xfrm>
            <a:off x="9271456" y="6299798"/>
            <a:ext cx="8421208" cy="4810547"/>
          </a:xfrm>
          <a:prstGeom prst="rect">
            <a:avLst/>
          </a:prstGeom>
          <a:ln w="12700">
            <a:miter lim="400000"/>
          </a:ln>
        </p:spPr>
      </p:pic>
      <p:sp>
        <p:nvSpPr>
          <p:cNvPr id="426" name="Rectangle 8"/>
          <p:cNvSpPr txBox="1"/>
          <p:nvPr/>
        </p:nvSpPr>
        <p:spPr>
          <a:xfrm>
            <a:off x="7388668" y="4462139"/>
            <a:ext cx="12186782" cy="1419861"/>
          </a:xfrm>
          <a:prstGeom prst="rect">
            <a:avLst/>
          </a:prstGeom>
          <a:ln w="12700">
            <a:miter lim="400000"/>
          </a:ln>
          <a:extLst>
            <a:ext uri="{C572A759-6A51-4108-AA02-DFA0A04FC94B}">
              <ma14:wrappingTextBoxFlag xmlns:ma14="http://schemas.microsoft.com/office/mac/drawingml/2011/main" val="1"/>
            </a:ext>
          </a:extLst>
        </p:spPr>
        <p:txBody>
          <a:bodyPr wrap="none" lIns="68580" tIns="68580" rIns="68580" bIns="68580">
            <a:spAutoFit/>
          </a:bodyPr>
          <a:lstStyle>
            <a:lvl1pPr defTabSz="1828800">
              <a:defRPr b="0" sz="8400">
                <a:solidFill>
                  <a:srgbClr val="0070C0"/>
                </a:solidFill>
                <a:effectLst>
                  <a:outerShdw sx="100000" sy="100000" kx="0" ky="0" algn="b" rotWithShape="0" blurRad="38100" dist="38100" dir="2700000">
                    <a:srgbClr val="000000">
                      <a:alpha val="43137"/>
                    </a:srgbClr>
                  </a:outerShdw>
                </a:effectLst>
                <a:latin typeface="Helvetica"/>
                <a:ea typeface="Helvetica"/>
                <a:cs typeface="Helvetica"/>
                <a:sym typeface="Helvetica"/>
              </a:defRPr>
            </a:lvl1pPr>
          </a:lstStyle>
          <a:p>
            <a:pPr/>
            <a:r>
              <a:t>New Category of Science</a:t>
            </a:r>
          </a:p>
        </p:txBody>
      </p:sp>
      <p:sp>
        <p:nvSpPr>
          <p:cNvPr id="427" name="Rectangle 10"/>
          <p:cNvSpPr txBox="1"/>
          <p:nvPr/>
        </p:nvSpPr>
        <p:spPr>
          <a:xfrm>
            <a:off x="6289312" y="1331252"/>
            <a:ext cx="14385494" cy="1419861"/>
          </a:xfrm>
          <a:prstGeom prst="rect">
            <a:avLst/>
          </a:prstGeom>
          <a:ln w="12700">
            <a:miter lim="400000"/>
          </a:ln>
          <a:extLst>
            <a:ext uri="{C572A759-6A51-4108-AA02-DFA0A04FC94B}">
              <ma14:wrappingTextBoxFlag xmlns:ma14="http://schemas.microsoft.com/office/mac/drawingml/2011/main" val="1"/>
            </a:ext>
          </a:extLst>
        </p:spPr>
        <p:txBody>
          <a:bodyPr wrap="none" lIns="68580" tIns="68580" rIns="68580" bIns="68580">
            <a:spAutoFit/>
          </a:bodyPr>
          <a:lstStyle>
            <a:lvl1pPr defTabSz="1828800">
              <a:defRPr b="0" sz="8400">
                <a:solidFill>
                  <a:srgbClr val="0070C0"/>
                </a:solidFill>
                <a:effectLst>
                  <a:outerShdw sx="100000" sy="100000" kx="0" ky="0" algn="b" rotWithShape="0" blurRad="38100" dist="38100" dir="2700000">
                    <a:srgbClr val="000000">
                      <a:alpha val="43137"/>
                    </a:srgbClr>
                  </a:outerShdw>
                </a:effectLst>
                <a:latin typeface="Helvetica"/>
                <a:ea typeface="Helvetica"/>
                <a:cs typeface="Helvetica"/>
                <a:sym typeface="Helvetica"/>
              </a:defRPr>
            </a:lvl1pPr>
          </a:lstStyle>
          <a:p>
            <a:pPr/>
            <a:r>
              <a:t>10-15 Years Ahead of Its Time</a:t>
            </a:r>
          </a:p>
        </p:txBody>
      </p:sp>
      <p:pic>
        <p:nvPicPr>
          <p:cNvPr id="428" name="Picture 11" descr="Picture 11"/>
          <p:cNvPicPr>
            <a:picLocks noChangeAspect="1"/>
          </p:cNvPicPr>
          <p:nvPr/>
        </p:nvPicPr>
        <p:blipFill>
          <a:blip r:embed="rId4">
            <a:extLst/>
          </a:blip>
          <a:stretch>
            <a:fillRect/>
          </a:stretch>
        </p:blipFill>
        <p:spPr>
          <a:xfrm>
            <a:off x="3041001" y="1379362"/>
            <a:ext cx="18302000" cy="10382640"/>
          </a:xfrm>
          <a:prstGeom prst="rect">
            <a:avLst/>
          </a:prstGeom>
          <a:ln w="12700">
            <a:miter lim="400000"/>
          </a:ln>
        </p:spPr>
      </p:pic>
      <p:pic>
        <p:nvPicPr>
          <p:cNvPr id="429" name="Picture 6" descr="Picture 6"/>
          <p:cNvPicPr>
            <a:picLocks noChangeAspect="1"/>
          </p:cNvPicPr>
          <p:nvPr/>
        </p:nvPicPr>
        <p:blipFill>
          <a:blip r:embed="rId5">
            <a:extLst/>
          </a:blip>
          <a:stretch>
            <a:fillRect/>
          </a:stretch>
        </p:blipFill>
        <p:spPr>
          <a:xfrm>
            <a:off x="3356675" y="2997501"/>
            <a:ext cx="2928061" cy="9099639"/>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427"/>
                                        </p:tgtEl>
                                        <p:attrNameLst>
                                          <p:attrName>style.visibility</p:attrName>
                                        </p:attrNameLst>
                                      </p:cBhvr>
                                      <p:to>
                                        <p:strVal val="visible"/>
                                      </p:to>
                                    </p:set>
                                    <p:animEffect filter="fade" transition="in">
                                      <p:cBhvr>
                                        <p:cTn id="7" dur="1000"/>
                                        <p:tgtEl>
                                          <p:spTgt spid="427"/>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ID="10" grpId="2" fill="hold">
                                  <p:stCondLst>
                                    <p:cond delay="0"/>
                                  </p:stCondLst>
                                  <p:iterate type="el" backwards="0">
                                    <p:tmAbs val="0"/>
                                  </p:iterate>
                                  <p:childTnLst>
                                    <p:set>
                                      <p:cBhvr>
                                        <p:cTn id="11" fill="hold"/>
                                        <p:tgtEl>
                                          <p:spTgt spid="424"/>
                                        </p:tgtEl>
                                        <p:attrNameLst>
                                          <p:attrName>style.visibility</p:attrName>
                                        </p:attrNameLst>
                                      </p:cBhvr>
                                      <p:to>
                                        <p:strVal val="visible"/>
                                      </p:to>
                                    </p:set>
                                    <p:animEffect filter="fade" transition="in">
                                      <p:cBhvr>
                                        <p:cTn id="12" dur="1000"/>
                                        <p:tgtEl>
                                          <p:spTgt spid="424"/>
                                        </p:tgtEl>
                                      </p:cBhvr>
                                    </p:animEffect>
                                  </p:childTnLst>
                                </p:cTn>
                              </p:par>
                            </p:childTnLst>
                          </p:cTn>
                        </p:par>
                      </p:childTnLst>
                    </p:cTn>
                  </p:par>
                  <p:par>
                    <p:cTn id="13" fill="hold">
                      <p:stCondLst>
                        <p:cond delay="indefinite"/>
                      </p:stCondLst>
                      <p:childTnLst>
                        <p:par>
                          <p:cTn id="14" fill="hold">
                            <p:stCondLst>
                              <p:cond delay="0"/>
                            </p:stCondLst>
                            <p:childTnLst>
                              <p:par>
                                <p:cTn id="15" presetClass="entr" nodeType="clickEffect" presetID="10" grpId="3" fill="hold">
                                  <p:stCondLst>
                                    <p:cond delay="0"/>
                                  </p:stCondLst>
                                  <p:iterate type="el" backwards="0">
                                    <p:tmAbs val="0"/>
                                  </p:iterate>
                                  <p:childTnLst>
                                    <p:set>
                                      <p:cBhvr>
                                        <p:cTn id="16" fill="hold"/>
                                        <p:tgtEl>
                                          <p:spTgt spid="426"/>
                                        </p:tgtEl>
                                        <p:attrNameLst>
                                          <p:attrName>style.visibility</p:attrName>
                                        </p:attrNameLst>
                                      </p:cBhvr>
                                      <p:to>
                                        <p:strVal val="visible"/>
                                      </p:to>
                                    </p:set>
                                    <p:animEffect filter="fade" transition="in">
                                      <p:cBhvr>
                                        <p:cTn id="17" dur="1000"/>
                                        <p:tgtEl>
                                          <p:spTgt spid="426"/>
                                        </p:tgtEl>
                                      </p:cBhvr>
                                    </p:animEffect>
                                  </p:childTnLst>
                                </p:cTn>
                              </p:par>
                            </p:childTnLst>
                          </p:cTn>
                        </p:par>
                      </p:childTnLst>
                    </p:cTn>
                  </p:par>
                  <p:par>
                    <p:cTn id="18" fill="hold">
                      <p:stCondLst>
                        <p:cond delay="indefinite"/>
                      </p:stCondLst>
                      <p:childTnLst>
                        <p:par>
                          <p:cTn id="19" fill="hold">
                            <p:stCondLst>
                              <p:cond delay="0"/>
                            </p:stCondLst>
                            <p:childTnLst>
                              <p:par>
                                <p:cTn id="20" presetClass="entr" nodeType="clickEffect" presetID="10" grpId="4" fill="hold">
                                  <p:stCondLst>
                                    <p:cond delay="0"/>
                                  </p:stCondLst>
                                  <p:iterate type="el" backwards="0">
                                    <p:tmAbs val="0"/>
                                  </p:iterate>
                                  <p:childTnLst>
                                    <p:set>
                                      <p:cBhvr>
                                        <p:cTn id="21" fill="hold"/>
                                        <p:tgtEl>
                                          <p:spTgt spid="425"/>
                                        </p:tgtEl>
                                        <p:attrNameLst>
                                          <p:attrName>style.visibility</p:attrName>
                                        </p:attrNameLst>
                                      </p:cBhvr>
                                      <p:to>
                                        <p:strVal val="visible"/>
                                      </p:to>
                                    </p:set>
                                    <p:animEffect filter="fade" transition="in">
                                      <p:cBhvr>
                                        <p:cTn id="22" dur="500"/>
                                        <p:tgtEl>
                                          <p:spTgt spid="425"/>
                                        </p:tgtEl>
                                      </p:cBhvr>
                                    </p:animEffec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32" presetID="4" grpId="5" fill="hold">
                                  <p:stCondLst>
                                    <p:cond delay="0"/>
                                  </p:stCondLst>
                                  <p:iterate type="el" backwards="0">
                                    <p:tmAbs val="0"/>
                                  </p:iterate>
                                  <p:childTnLst>
                                    <p:set>
                                      <p:cBhvr>
                                        <p:cTn id="26" fill="hold"/>
                                        <p:tgtEl>
                                          <p:spTgt spid="428"/>
                                        </p:tgtEl>
                                        <p:attrNameLst>
                                          <p:attrName>style.visibility</p:attrName>
                                        </p:attrNameLst>
                                      </p:cBhvr>
                                      <p:to>
                                        <p:strVal val="visible"/>
                                      </p:to>
                                    </p:set>
                                    <p:animEffect filter="box(out)" transition="in">
                                      <p:cBhvr>
                                        <p:cTn id="27" dur="2000"/>
                                        <p:tgtEl>
                                          <p:spTgt spid="42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28" grpId="5"/>
      <p:bldP build="whole" bldLvl="1" animBg="1" rev="0" advAuto="0" spid="426" grpId="3"/>
      <p:bldP build="whole" bldLvl="1" animBg="1" rev="0" advAuto="0" spid="424" grpId="2"/>
      <p:bldP build="whole" bldLvl="1" animBg="1" rev="0" advAuto="0" spid="425" grpId="4"/>
      <p:bldP build="whole" bldLvl="1" animBg="1" rev="0" advAuto="0" spid="427" grpId="1"/>
    </p:bldLst>
  </p:timing>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37" name="Group"/>
          <p:cNvGrpSpPr/>
          <p:nvPr/>
        </p:nvGrpSpPr>
        <p:grpSpPr>
          <a:xfrm>
            <a:off x="4021330" y="2795451"/>
            <a:ext cx="6424214" cy="3262265"/>
            <a:chOff x="0" y="490537"/>
            <a:chExt cx="6424212" cy="3262263"/>
          </a:xfrm>
        </p:grpSpPr>
        <p:grpSp>
          <p:nvGrpSpPr>
            <p:cNvPr id="435" name="Group"/>
            <p:cNvGrpSpPr/>
            <p:nvPr/>
          </p:nvGrpSpPr>
          <p:grpSpPr>
            <a:xfrm>
              <a:off x="0" y="846683"/>
              <a:ext cx="6424213" cy="2906119"/>
              <a:chOff x="0" y="0"/>
              <a:chExt cx="6424212" cy="2906118"/>
            </a:xfrm>
          </p:grpSpPr>
          <p:sp>
            <p:nvSpPr>
              <p:cNvPr id="433" name="out"/>
              <p:cNvSpPr/>
              <p:nvPr/>
            </p:nvSpPr>
            <p:spPr>
              <a:xfrm rot="10800000">
                <a:off x="437066" y="1610994"/>
                <a:ext cx="5585799" cy="1295124"/>
              </a:xfrm>
              <a:prstGeom prst="rect">
                <a:avLst/>
              </a:prstGeom>
              <a:solidFill>
                <a:srgbClr val="FFFFFF"/>
              </a:solid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b">
                <a:noAutofit/>
              </a:bodyPr>
              <a:lstStyle>
                <a:lvl1pPr>
                  <a:lnSpc>
                    <a:spcPts val="9800"/>
                  </a:lnSpc>
                  <a:defRPr b="0" baseline="-12121" sz="13200">
                    <a:latin typeface="Futura Bold"/>
                    <a:ea typeface="Futura Bold"/>
                    <a:cs typeface="Futura Bold"/>
                    <a:sym typeface="Futura Bold"/>
                  </a:defRPr>
                </a:lvl1pPr>
              </a:lstStyle>
              <a:p>
                <a:pPr/>
                <a:r>
                  <a:t>out</a:t>
                </a:r>
              </a:p>
            </p:txBody>
          </p:sp>
          <p:sp>
            <p:nvSpPr>
              <p:cNvPr id="434" name="inside"/>
              <p:cNvSpPr/>
              <p:nvPr/>
            </p:nvSpPr>
            <p:spPr>
              <a:xfrm>
                <a:off x="0" y="0"/>
                <a:ext cx="6424213" cy="1616623"/>
              </a:xfrm>
              <a:prstGeom prst="rect">
                <a:avLst/>
              </a:prstGeom>
              <a:solidFill>
                <a:srgbClr val="000000"/>
              </a:solid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b">
                <a:noAutofit/>
              </a:bodyPr>
              <a:lstStyle>
                <a:lvl1pPr>
                  <a:lnSpc>
                    <a:spcPts val="13000"/>
                  </a:lnSpc>
                  <a:defRPr b="0" baseline="-12121" sz="13200">
                    <a:solidFill>
                      <a:srgbClr val="FFFFFF"/>
                    </a:solidFill>
                    <a:latin typeface="Futura Bold"/>
                    <a:ea typeface="Futura Bold"/>
                    <a:cs typeface="Futura Bold"/>
                    <a:sym typeface="Futura Bold"/>
                  </a:defRPr>
                </a:lvl1pPr>
              </a:lstStyle>
              <a:p>
                <a:pPr/>
                <a:r>
                  <a:t>inside</a:t>
                </a:r>
              </a:p>
            </p:txBody>
          </p:sp>
        </p:grpSp>
        <p:sp>
          <p:nvSpPr>
            <p:cNvPr id="436" name="From the"/>
            <p:cNvSpPr/>
            <p:nvPr/>
          </p:nvSpPr>
          <p:spPr>
            <a:xfrm>
              <a:off x="3212106" y="490537"/>
              <a:ext cx="1270001" cy="1270001"/>
            </a:xfrm>
            <a:prstGeom prst="line">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a:defRPr b="0" sz="5800">
                  <a:solidFill>
                    <a:srgbClr val="535353"/>
                  </a:solidFill>
                  <a:latin typeface="Gill Sans Light"/>
                  <a:ea typeface="Gill Sans Light"/>
                  <a:cs typeface="Gill Sans Light"/>
                  <a:sym typeface="Gill Sans Light"/>
                </a:defRPr>
              </a:lvl1pPr>
            </a:lstStyle>
            <a:p>
              <a:pPr/>
              <a:r>
                <a:t>From the</a:t>
              </a:r>
            </a:p>
          </p:txBody>
        </p:sp>
      </p:grpSp>
      <p:grpSp>
        <p:nvGrpSpPr>
          <p:cNvPr id="442" name="Group"/>
          <p:cNvGrpSpPr/>
          <p:nvPr/>
        </p:nvGrpSpPr>
        <p:grpSpPr>
          <a:xfrm>
            <a:off x="12527423" y="9034264"/>
            <a:ext cx="8369537" cy="3605753"/>
            <a:chOff x="0" y="9525"/>
            <a:chExt cx="8369535" cy="3605751"/>
          </a:xfrm>
        </p:grpSpPr>
        <p:grpSp>
          <p:nvGrpSpPr>
            <p:cNvPr id="440" name="Group"/>
            <p:cNvGrpSpPr/>
            <p:nvPr/>
          </p:nvGrpSpPr>
          <p:grpSpPr>
            <a:xfrm>
              <a:off x="0" y="196391"/>
              <a:ext cx="8369536" cy="3418886"/>
              <a:chOff x="0" y="0"/>
              <a:chExt cx="8369535" cy="3418884"/>
            </a:xfrm>
          </p:grpSpPr>
          <p:sp>
            <p:nvSpPr>
              <p:cNvPr id="438" name="outside"/>
              <p:cNvSpPr/>
              <p:nvPr/>
            </p:nvSpPr>
            <p:spPr>
              <a:xfrm>
                <a:off x="0" y="0"/>
                <a:ext cx="8369536" cy="2421899"/>
              </a:xfrm>
              <a:prstGeom prst="rect">
                <a:avLst/>
              </a:prstGeom>
              <a:solidFill>
                <a:srgbClr val="FFFFFF"/>
              </a:solid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b">
                <a:noAutofit/>
              </a:bodyPr>
              <a:lstStyle>
                <a:lvl1pPr>
                  <a:lnSpc>
                    <a:spcPts val="15700"/>
                  </a:lnSpc>
                  <a:defRPr b="0" baseline="-15909" sz="13200">
                    <a:latin typeface="Futura Bold"/>
                    <a:ea typeface="Futura Bold"/>
                    <a:cs typeface="Futura Bold"/>
                    <a:sym typeface="Futura Bold"/>
                  </a:defRPr>
                </a:lvl1pPr>
              </a:lstStyle>
              <a:p>
                <a:pPr/>
                <a:r>
                  <a:t>outside</a:t>
                </a:r>
              </a:p>
            </p:txBody>
          </p:sp>
          <p:sp>
            <p:nvSpPr>
              <p:cNvPr id="439" name="in"/>
              <p:cNvSpPr/>
              <p:nvPr/>
            </p:nvSpPr>
            <p:spPr>
              <a:xfrm rot="10800000">
                <a:off x="1351022" y="2041921"/>
                <a:ext cx="5667492" cy="1376964"/>
              </a:xfrm>
              <a:prstGeom prst="rect">
                <a:avLst/>
              </a:prstGeom>
              <a:solidFill>
                <a:srgbClr val="000000"/>
              </a:solid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b">
                <a:noAutofit/>
              </a:bodyPr>
              <a:lstStyle>
                <a:lvl1pPr>
                  <a:lnSpc>
                    <a:spcPts val="10900"/>
                  </a:lnSpc>
                  <a:defRPr b="0" baseline="-12121" sz="13200">
                    <a:solidFill>
                      <a:srgbClr val="FFFFFF"/>
                    </a:solidFill>
                    <a:latin typeface="Futura Bold"/>
                    <a:ea typeface="Futura Bold"/>
                    <a:cs typeface="Futura Bold"/>
                    <a:sym typeface="Futura Bold"/>
                  </a:defRPr>
                </a:lvl1pPr>
              </a:lstStyle>
              <a:p>
                <a:pPr/>
                <a:r>
                  <a:t>in</a:t>
                </a:r>
              </a:p>
            </p:txBody>
          </p:sp>
        </p:grpSp>
        <p:sp>
          <p:nvSpPr>
            <p:cNvPr id="441" name="From the"/>
            <p:cNvSpPr txBox="1"/>
            <p:nvPr/>
          </p:nvSpPr>
          <p:spPr>
            <a:xfrm>
              <a:off x="2769015" y="9525"/>
              <a:ext cx="2831505" cy="9810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a:defRPr b="0" sz="5800">
                  <a:solidFill>
                    <a:srgbClr val="535353"/>
                  </a:solidFill>
                  <a:latin typeface="Gill Sans Light"/>
                  <a:ea typeface="Gill Sans Light"/>
                  <a:cs typeface="Gill Sans Light"/>
                  <a:sym typeface="Gill Sans Light"/>
                </a:defRPr>
              </a:lvl1pPr>
            </a:lstStyle>
            <a:p>
              <a:pPr/>
              <a:r>
                <a:t>From the</a:t>
              </a:r>
            </a:p>
          </p:txBody>
        </p:sp>
      </p:grpSp>
      <p:pic>
        <p:nvPicPr>
          <p:cNvPr id="443" name="Picture 6" descr="Picture 6"/>
          <p:cNvPicPr>
            <a:picLocks noChangeAspect="1"/>
          </p:cNvPicPr>
          <p:nvPr/>
        </p:nvPicPr>
        <p:blipFill>
          <a:blip r:embed="rId3">
            <a:extLst/>
          </a:blip>
          <a:stretch>
            <a:fillRect/>
          </a:stretch>
        </p:blipFill>
        <p:spPr>
          <a:xfrm>
            <a:off x="5798056" y="5760173"/>
            <a:ext cx="2870761" cy="8921566"/>
          </a:xfrm>
          <a:prstGeom prst="rect">
            <a:avLst/>
          </a:prstGeom>
          <a:ln w="12700">
            <a:miter lim="400000"/>
          </a:ln>
        </p:spPr>
      </p:pic>
      <p:sp>
        <p:nvSpPr>
          <p:cNvPr id="444" name="Cell Signaling Redox Technology"/>
          <p:cNvSpPr txBox="1"/>
          <p:nvPr>
            <p:ph type="title" idx="4294967295"/>
          </p:nvPr>
        </p:nvSpPr>
        <p:spPr>
          <a:xfrm>
            <a:off x="791800" y="375168"/>
            <a:ext cx="22461742" cy="1837609"/>
          </a:xfrm>
          <a:prstGeom prst="rect">
            <a:avLst/>
          </a:prstGeom>
        </p:spPr>
        <p:txBody>
          <a:bodyPr anchor="t"/>
          <a:lstStyle>
            <a:lvl1pPr algn="ctr" defTabSz="642937">
              <a:lnSpc>
                <a:spcPct val="100000"/>
              </a:lnSpc>
              <a:defRPr sz="8600">
                <a:latin typeface="Helvetica Neue"/>
                <a:ea typeface="Helvetica Neue"/>
                <a:cs typeface="Helvetica Neue"/>
                <a:sym typeface="Helvetica Neue"/>
              </a:defRPr>
            </a:lvl1pPr>
          </a:lstStyle>
          <a:p>
            <a:pPr/>
            <a:r>
              <a:t>Cell Signaling Redox Technology</a:t>
            </a:r>
          </a:p>
        </p:txBody>
      </p:sp>
      <p:pic>
        <p:nvPicPr>
          <p:cNvPr id="445" name="RENU28 - Studio US GBL - FOR ON COLOR.png" descr="RENU28 - Studio US GBL - FOR ON COLOR.png"/>
          <p:cNvPicPr>
            <a:picLocks noChangeAspect="1"/>
          </p:cNvPicPr>
          <p:nvPr/>
        </p:nvPicPr>
        <p:blipFill>
          <a:blip r:embed="rId4">
            <a:extLst/>
          </a:blip>
          <a:stretch>
            <a:fillRect/>
          </a:stretch>
        </p:blipFill>
        <p:spPr>
          <a:xfrm>
            <a:off x="15197053" y="2013947"/>
            <a:ext cx="3304505" cy="8567441"/>
          </a:xfrm>
          <a:prstGeom prst="rect">
            <a:avLst/>
          </a:prstGeom>
          <a:ln w="12700">
            <a:miter lim="400000"/>
          </a:ln>
        </p:spPr>
      </p:pic>
      <p:grpSp>
        <p:nvGrpSpPr>
          <p:cNvPr id="449" name="Group"/>
          <p:cNvGrpSpPr/>
          <p:nvPr/>
        </p:nvGrpSpPr>
        <p:grpSpPr>
          <a:xfrm>
            <a:off x="147780" y="90183"/>
            <a:ext cx="3203337" cy="3185389"/>
            <a:chOff x="0" y="0"/>
            <a:chExt cx="3203335" cy="3185387"/>
          </a:xfrm>
        </p:grpSpPr>
        <p:sp>
          <p:nvSpPr>
            <p:cNvPr id="446" name="Group"/>
            <p:cNvSpPr/>
            <p:nvPr/>
          </p:nvSpPr>
          <p:spPr>
            <a:xfrm rot="5400000">
              <a:off x="646762" y="36184"/>
              <a:ext cx="1909812" cy="18374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5"/>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447" name="ASEA REDOX"/>
            <p:cNvSpPr txBox="1"/>
            <p:nvPr/>
          </p:nvSpPr>
          <p:spPr>
            <a:xfrm>
              <a:off x="509836" y="419507"/>
              <a:ext cx="2183664" cy="107079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sz="3000">
                  <a:solidFill>
                    <a:srgbClr val="2A71B9"/>
                  </a:solidFill>
                  <a:latin typeface="Helvetica"/>
                  <a:ea typeface="Helvetica"/>
                  <a:cs typeface="Helvetica"/>
                  <a:sym typeface="Helvetica"/>
                </a:defRPr>
              </a:lvl1pPr>
            </a:lstStyle>
            <a:p>
              <a:pPr/>
              <a:r>
                <a:t>ASEA REDOX</a:t>
              </a:r>
            </a:p>
          </p:txBody>
        </p:sp>
        <p:sp>
          <p:nvSpPr>
            <p:cNvPr id="448" name="Flagship Cellular Health…"/>
            <p:cNvSpPr txBox="1"/>
            <p:nvPr/>
          </p:nvSpPr>
          <p:spPr>
            <a:xfrm>
              <a:off x="0" y="1824923"/>
              <a:ext cx="3203336" cy="1360465"/>
            </a:xfrm>
            <a:prstGeom prst="rect">
              <a:avLst/>
            </a:prstGeom>
            <a:noFill/>
            <a:ln w="12700" cap="flat">
              <a:noFill/>
              <a:miter lim="400000"/>
            </a:ln>
            <a:effectLst>
              <a:outerShdw sx="100000" sy="100000" kx="0" ky="0" algn="b" rotWithShape="0" blurRad="63500" dist="63500" dir="2825792">
                <a:srgbClr val="FFFFFF">
                  <a:alpha val="29474"/>
                </a:srgbClr>
              </a:outerShdw>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p>
              <a:pPr defTabSz="1219200">
                <a:defRPr sz="2400">
                  <a:solidFill>
                    <a:srgbClr val="5CC1E8"/>
                  </a:solidFill>
                  <a:latin typeface="Stratum2"/>
                  <a:ea typeface="Stratum2"/>
                  <a:cs typeface="Stratum2"/>
                  <a:sym typeface="Stratum2"/>
                </a:defRPr>
              </a:pPr>
              <a:r>
                <a:t>Flagship Cellular Health</a:t>
              </a:r>
            </a:p>
            <a:p>
              <a:pPr defTabSz="1219200">
                <a:defRPr sz="2400">
                  <a:solidFill>
                    <a:srgbClr val="5CC1E8"/>
                  </a:solidFill>
                  <a:latin typeface="Stratum2"/>
                  <a:ea typeface="Stratum2"/>
                  <a:cs typeface="Stratum2"/>
                  <a:sym typeface="Stratum2"/>
                </a:defRPr>
              </a:pPr>
              <a:r>
                <a:t>Technology</a:t>
              </a:r>
            </a:p>
          </p:txBody>
        </p:sp>
      </p:grpSp>
      <p:pic>
        <p:nvPicPr>
          <p:cNvPr id="450" name="REDOXGold Flatlay 1 Clipped.png" descr="REDOXGold Flatlay 1 Clipped.png"/>
          <p:cNvPicPr>
            <a:picLocks noChangeAspect="1"/>
          </p:cNvPicPr>
          <p:nvPr/>
        </p:nvPicPr>
        <p:blipFill>
          <a:blip r:embed="rId6">
            <a:extLst/>
          </a:blip>
          <a:stretch>
            <a:fillRect/>
          </a:stretch>
        </p:blipFill>
        <p:spPr>
          <a:xfrm>
            <a:off x="18173805" y="2802508"/>
            <a:ext cx="2467921" cy="626773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5" presetID="19" grpId="1" fill="hold">
                                  <p:stCondLst>
                                    <p:cond delay="0"/>
                                  </p:stCondLst>
                                  <p:iterate type="el" backwards="0">
                                    <p:tmAbs val="0"/>
                                  </p:iterate>
                                  <p:childTnLst>
                                    <p:set>
                                      <p:cBhvr>
                                        <p:cTn id="6" fill="hold"/>
                                        <p:tgtEl>
                                          <p:spTgt spid="437"/>
                                        </p:tgtEl>
                                        <p:attrNameLst>
                                          <p:attrName>style.visibility</p:attrName>
                                        </p:attrNameLst>
                                      </p:cBhvr>
                                      <p:to>
                                        <p:strVal val="visible"/>
                                      </p:to>
                                    </p:set>
                                    <p:anim calcmode="lin" valueType="num">
                                      <p:cBhvr>
                                        <p:cTn id="7" dur="1000" fill="hold"/>
                                        <p:tgtEl>
                                          <p:spTgt spid="437"/>
                                        </p:tgtEl>
                                        <p:attrNameLst>
                                          <p:attrName>ppt_w</p:attrName>
                                        </p:attrNameLst>
                                      </p:cBhvr>
                                      <p:tavLst>
                                        <p:tav tm="0">
                                          <p:val>
                                            <p:strVal val="#ppt_w"/>
                                          </p:val>
                                        </p:tav>
                                        <p:tav tm="100000">
                                          <p:val>
                                            <p:strVal val="#ppt_w"/>
                                          </p:val>
                                        </p:tav>
                                      </p:tavLst>
                                    </p:anim>
                                    <p:anim calcmode="lin" valueType="num">
                                      <p:cBhvr>
                                        <p:cTn id="8" dur="1000" fill="hold"/>
                                        <p:tgtEl>
                                          <p:spTgt spid="437"/>
                                        </p:tgtEl>
                                        <p:attrNameLst>
                                          <p:attrName>ppt_h</p:attrName>
                                        </p:attrNameLst>
                                      </p:cBhvr>
                                      <p:tavLst>
                                        <p:tav tm="0" fmla="#ppt_h*sin(2.5*pi*$)">
                                          <p:val>
                                            <p:fltVal val="0"/>
                                          </p:val>
                                        </p:tav>
                                        <p:tav tm="100000">
                                          <p:val>
                                            <p:fltVal val="1"/>
                                          </p:val>
                                        </p:tav>
                                      </p:tavLst>
                                    </p:anim>
                                  </p:childTnLst>
                                </p:cTn>
                              </p:par>
                            </p:childTnLst>
                          </p:cTn>
                        </p:par>
                        <p:par>
                          <p:cTn id="9" fill="hold">
                            <p:stCondLst>
                              <p:cond delay="1000"/>
                            </p:stCondLst>
                            <p:childTnLst>
                              <p:par>
                                <p:cTn id="10" presetClass="entr" nodeType="afterEffect" presetSubtype="16" presetID="23" grpId="2" fill="hold">
                                  <p:stCondLst>
                                    <p:cond delay="0"/>
                                  </p:stCondLst>
                                  <p:iterate type="el" backwards="0">
                                    <p:tmAbs val="0"/>
                                  </p:iterate>
                                  <p:childTnLst>
                                    <p:set>
                                      <p:cBhvr>
                                        <p:cTn id="11" fill="hold"/>
                                        <p:tgtEl>
                                          <p:spTgt spid="443"/>
                                        </p:tgtEl>
                                        <p:attrNameLst>
                                          <p:attrName>style.visibility</p:attrName>
                                        </p:attrNameLst>
                                      </p:cBhvr>
                                      <p:to>
                                        <p:strVal val="visible"/>
                                      </p:to>
                                    </p:set>
                                    <p:anim calcmode="lin" valueType="num">
                                      <p:cBhvr>
                                        <p:cTn id="12" dur="750" fill="hold"/>
                                        <p:tgtEl>
                                          <p:spTgt spid="443"/>
                                        </p:tgtEl>
                                        <p:attrNameLst>
                                          <p:attrName>ppt_w</p:attrName>
                                        </p:attrNameLst>
                                      </p:cBhvr>
                                      <p:tavLst>
                                        <p:tav tm="0">
                                          <p:val>
                                            <p:fltVal val="0"/>
                                          </p:val>
                                        </p:tav>
                                        <p:tav tm="100000">
                                          <p:val>
                                            <p:strVal val="#ppt_w"/>
                                          </p:val>
                                        </p:tav>
                                      </p:tavLst>
                                    </p:anim>
                                    <p:anim calcmode="lin" valueType="num">
                                      <p:cBhvr>
                                        <p:cTn id="13" dur="750" fill="hold"/>
                                        <p:tgtEl>
                                          <p:spTgt spid="443"/>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5" presetID="19" grpId="3" fill="hold">
                                  <p:stCondLst>
                                    <p:cond delay="0"/>
                                  </p:stCondLst>
                                  <p:iterate type="el" backwards="0">
                                    <p:tmAbs val="0"/>
                                  </p:iterate>
                                  <p:childTnLst>
                                    <p:set>
                                      <p:cBhvr>
                                        <p:cTn id="17" fill="hold"/>
                                        <p:tgtEl>
                                          <p:spTgt spid="442"/>
                                        </p:tgtEl>
                                        <p:attrNameLst>
                                          <p:attrName>style.visibility</p:attrName>
                                        </p:attrNameLst>
                                      </p:cBhvr>
                                      <p:to>
                                        <p:strVal val="visible"/>
                                      </p:to>
                                    </p:set>
                                    <p:anim calcmode="lin" valueType="num">
                                      <p:cBhvr>
                                        <p:cTn id="18" dur="1000" fill="hold"/>
                                        <p:tgtEl>
                                          <p:spTgt spid="442"/>
                                        </p:tgtEl>
                                        <p:attrNameLst>
                                          <p:attrName>ppt_w</p:attrName>
                                        </p:attrNameLst>
                                      </p:cBhvr>
                                      <p:tavLst>
                                        <p:tav tm="0">
                                          <p:val>
                                            <p:strVal val="#ppt_w"/>
                                          </p:val>
                                        </p:tav>
                                        <p:tav tm="100000">
                                          <p:val>
                                            <p:strVal val="#ppt_w"/>
                                          </p:val>
                                        </p:tav>
                                      </p:tavLst>
                                    </p:anim>
                                    <p:anim calcmode="lin" valueType="num">
                                      <p:cBhvr>
                                        <p:cTn id="19" dur="1000" fill="hold"/>
                                        <p:tgtEl>
                                          <p:spTgt spid="442"/>
                                        </p:tgtEl>
                                        <p:attrNameLst>
                                          <p:attrName>ppt_h</p:attrName>
                                        </p:attrNameLst>
                                      </p:cBhvr>
                                      <p:tavLst>
                                        <p:tav tm="0" fmla="#ppt_h*sin(2.5*pi*$)">
                                          <p:val>
                                            <p:fltVal val="0"/>
                                          </p:val>
                                        </p:tav>
                                        <p:tav tm="100000">
                                          <p:val>
                                            <p:fltVal val="1"/>
                                          </p:val>
                                        </p:tav>
                                      </p:tavLst>
                                    </p:anim>
                                  </p:childTnLst>
                                </p:cTn>
                              </p:par>
                            </p:childTnLst>
                          </p:cTn>
                        </p:par>
                        <p:par>
                          <p:cTn id="20" fill="hold">
                            <p:stCondLst>
                              <p:cond delay="1000"/>
                            </p:stCondLst>
                            <p:childTnLst>
                              <p:par>
                                <p:cTn id="21" presetClass="entr" nodeType="afterEffect" presetSubtype="32" presetID="23" grpId="4" fill="hold">
                                  <p:stCondLst>
                                    <p:cond delay="0"/>
                                  </p:stCondLst>
                                  <p:iterate type="el" backwards="0">
                                    <p:tmAbs val="0"/>
                                  </p:iterate>
                                  <p:childTnLst>
                                    <p:set>
                                      <p:cBhvr>
                                        <p:cTn id="22" fill="hold"/>
                                        <p:tgtEl>
                                          <p:spTgt spid="445"/>
                                        </p:tgtEl>
                                        <p:attrNameLst>
                                          <p:attrName>style.visibility</p:attrName>
                                        </p:attrNameLst>
                                      </p:cBhvr>
                                      <p:to>
                                        <p:strVal val="visible"/>
                                      </p:to>
                                    </p:set>
                                    <p:anim calcmode="lin" valueType="num">
                                      <p:cBhvr>
                                        <p:cTn id="23" dur="1000" fill="hold"/>
                                        <p:tgtEl>
                                          <p:spTgt spid="445"/>
                                        </p:tgtEl>
                                        <p:attrNameLst>
                                          <p:attrName>ppt_w</p:attrName>
                                        </p:attrNameLst>
                                      </p:cBhvr>
                                      <p:tavLst>
                                        <p:tav tm="0">
                                          <p:val>
                                            <p:strVal val="4*#ppt_w"/>
                                          </p:val>
                                        </p:tav>
                                        <p:tav tm="100000">
                                          <p:val>
                                            <p:strVal val="#ppt_w"/>
                                          </p:val>
                                        </p:tav>
                                      </p:tavLst>
                                    </p:anim>
                                    <p:anim calcmode="lin" valueType="num">
                                      <p:cBhvr>
                                        <p:cTn id="24" dur="1000" fill="hold"/>
                                        <p:tgtEl>
                                          <p:spTgt spid="445"/>
                                        </p:tgtEl>
                                        <p:attrNameLst>
                                          <p:attrName>ppt_h</p:attrName>
                                        </p:attrNameLst>
                                      </p:cBhvr>
                                      <p:tavLst>
                                        <p:tav tm="0">
                                          <p:val>
                                            <p:strVal val="4*#ppt_h"/>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Class="entr" nodeType="clickEffect" presetID="10" grpId="5" fill="hold">
                                  <p:stCondLst>
                                    <p:cond delay="0"/>
                                  </p:stCondLst>
                                  <p:iterate type="el" backwards="0">
                                    <p:tmAbs val="0"/>
                                  </p:iterate>
                                  <p:childTnLst>
                                    <p:set>
                                      <p:cBhvr>
                                        <p:cTn id="28" fill="hold"/>
                                        <p:tgtEl>
                                          <p:spTgt spid="450"/>
                                        </p:tgtEl>
                                        <p:attrNameLst>
                                          <p:attrName>style.visibility</p:attrName>
                                        </p:attrNameLst>
                                      </p:cBhvr>
                                      <p:to>
                                        <p:strVal val="visible"/>
                                      </p:to>
                                    </p:set>
                                    <p:animEffect filter="fade" transition="in">
                                      <p:cBhvr>
                                        <p:cTn id="29" dur="1000"/>
                                        <p:tgtEl>
                                          <p:spTgt spid="45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43" grpId="2"/>
      <p:bldP build="whole" bldLvl="1" animBg="1" rev="0" advAuto="0" spid="442" grpId="3"/>
      <p:bldP build="whole" bldLvl="1" animBg="1" rev="0" advAuto="0" spid="437" grpId="1"/>
      <p:bldP build="whole" bldLvl="1" animBg="1" rev="0" advAuto="0" spid="445" grpId="4"/>
      <p:bldP build="whole" bldLvl="1" animBg="1" rev="0" advAuto="0" spid="450" grpId="5"/>
    </p:bldLst>
  </p:timing>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4" name="Content Placeholder 9" descr="Content Placeholder 9"/>
          <p:cNvPicPr>
            <a:picLocks noChangeAspect="1"/>
          </p:cNvPicPr>
          <p:nvPr/>
        </p:nvPicPr>
        <p:blipFill>
          <a:blip r:embed="rId3">
            <a:extLst/>
          </a:blip>
          <a:stretch>
            <a:fillRect/>
          </a:stretch>
        </p:blipFill>
        <p:spPr>
          <a:xfrm>
            <a:off x="3047999" y="1714499"/>
            <a:ext cx="4572001" cy="5137152"/>
          </a:xfrm>
          <a:prstGeom prst="rect">
            <a:avLst/>
          </a:prstGeom>
          <a:ln w="25400">
            <a:solidFill>
              <a:srgbClr val="0070C0"/>
            </a:solidFill>
          </a:ln>
        </p:spPr>
      </p:pic>
      <p:pic>
        <p:nvPicPr>
          <p:cNvPr id="455" name="Content Placeholder 13" descr="Content Placeholder 13"/>
          <p:cNvPicPr>
            <a:picLocks noChangeAspect="1"/>
          </p:cNvPicPr>
          <p:nvPr/>
        </p:nvPicPr>
        <p:blipFill>
          <a:blip r:embed="rId4">
            <a:extLst/>
          </a:blip>
          <a:stretch>
            <a:fillRect/>
          </a:stretch>
        </p:blipFill>
        <p:spPr>
          <a:xfrm>
            <a:off x="3047999" y="6851509"/>
            <a:ext cx="4565652" cy="5130801"/>
          </a:xfrm>
          <a:prstGeom prst="rect">
            <a:avLst/>
          </a:prstGeom>
          <a:ln w="25400">
            <a:solidFill>
              <a:srgbClr val="0070C0"/>
            </a:solidFill>
          </a:ln>
        </p:spPr>
      </p:pic>
      <p:pic>
        <p:nvPicPr>
          <p:cNvPr id="456" name="Content Placeholder 10" descr="Content Placeholder 10"/>
          <p:cNvPicPr>
            <a:picLocks noChangeAspect="1"/>
          </p:cNvPicPr>
          <p:nvPr/>
        </p:nvPicPr>
        <p:blipFill>
          <a:blip r:embed="rId5">
            <a:extLst/>
          </a:blip>
          <a:stretch>
            <a:fillRect/>
          </a:stretch>
        </p:blipFill>
        <p:spPr>
          <a:xfrm>
            <a:off x="16764000" y="1701697"/>
            <a:ext cx="4572000" cy="5137151"/>
          </a:xfrm>
          <a:prstGeom prst="rect">
            <a:avLst/>
          </a:prstGeom>
          <a:ln w="25400">
            <a:solidFill>
              <a:srgbClr val="0070C0"/>
            </a:solidFill>
          </a:ln>
        </p:spPr>
      </p:pic>
      <p:pic>
        <p:nvPicPr>
          <p:cNvPr id="457" name="Content Placeholder 15" descr="Content Placeholder 15"/>
          <p:cNvPicPr>
            <a:picLocks noChangeAspect="1"/>
          </p:cNvPicPr>
          <p:nvPr/>
        </p:nvPicPr>
        <p:blipFill>
          <a:blip r:embed="rId6">
            <a:extLst/>
          </a:blip>
          <a:stretch>
            <a:fillRect/>
          </a:stretch>
        </p:blipFill>
        <p:spPr>
          <a:xfrm>
            <a:off x="16767175" y="6873733"/>
            <a:ext cx="4568827" cy="5133978"/>
          </a:xfrm>
          <a:prstGeom prst="rect">
            <a:avLst/>
          </a:prstGeom>
          <a:ln w="25400">
            <a:solidFill>
              <a:srgbClr val="0070C0"/>
            </a:solidFill>
          </a:ln>
        </p:spPr>
      </p:pic>
      <p:pic>
        <p:nvPicPr>
          <p:cNvPr id="458" name="Content Placeholder 11" descr="Content Placeholder 11"/>
          <p:cNvPicPr>
            <a:picLocks noChangeAspect="1"/>
          </p:cNvPicPr>
          <p:nvPr/>
        </p:nvPicPr>
        <p:blipFill>
          <a:blip r:embed="rId7">
            <a:extLst/>
          </a:blip>
          <a:stretch>
            <a:fillRect/>
          </a:stretch>
        </p:blipFill>
        <p:spPr>
          <a:xfrm>
            <a:off x="7650159" y="1716736"/>
            <a:ext cx="4572001" cy="5107073"/>
          </a:xfrm>
          <a:prstGeom prst="rect">
            <a:avLst/>
          </a:prstGeom>
          <a:ln w="25400">
            <a:solidFill>
              <a:srgbClr val="0070C0"/>
            </a:solidFill>
          </a:ln>
        </p:spPr>
      </p:pic>
      <p:pic>
        <p:nvPicPr>
          <p:cNvPr id="459" name="Content Placeholder 14" descr="Content Placeholder 14"/>
          <p:cNvPicPr>
            <a:picLocks noChangeAspect="1"/>
          </p:cNvPicPr>
          <p:nvPr/>
        </p:nvPicPr>
        <p:blipFill>
          <a:blip r:embed="rId8">
            <a:extLst/>
          </a:blip>
          <a:stretch>
            <a:fillRect/>
          </a:stretch>
        </p:blipFill>
        <p:spPr>
          <a:xfrm>
            <a:off x="7651746" y="6858000"/>
            <a:ext cx="4568826" cy="5143500"/>
          </a:xfrm>
          <a:prstGeom prst="rect">
            <a:avLst/>
          </a:prstGeom>
          <a:ln w="25400">
            <a:solidFill>
              <a:srgbClr val="0070C0"/>
            </a:solidFill>
          </a:ln>
        </p:spPr>
      </p:pic>
      <p:pic>
        <p:nvPicPr>
          <p:cNvPr id="460" name="Picture 12" descr="Picture 12"/>
          <p:cNvPicPr>
            <a:picLocks noChangeAspect="1"/>
          </p:cNvPicPr>
          <p:nvPr/>
        </p:nvPicPr>
        <p:blipFill>
          <a:blip r:embed="rId9">
            <a:extLst/>
          </a:blip>
          <a:stretch>
            <a:fillRect/>
          </a:stretch>
        </p:blipFill>
        <p:spPr>
          <a:xfrm>
            <a:off x="12149511" y="1714499"/>
            <a:ext cx="4598620" cy="5143768"/>
          </a:xfrm>
          <a:prstGeom prst="rect">
            <a:avLst/>
          </a:prstGeom>
          <a:ln w="25400">
            <a:solidFill>
              <a:srgbClr val="0070C0"/>
            </a:solidFill>
          </a:ln>
        </p:spPr>
      </p:pic>
      <p:pic>
        <p:nvPicPr>
          <p:cNvPr id="461" name="Picture 13" descr="Picture 13"/>
          <p:cNvPicPr>
            <a:picLocks noChangeAspect="1"/>
          </p:cNvPicPr>
          <p:nvPr/>
        </p:nvPicPr>
        <p:blipFill>
          <a:blip r:embed="rId10">
            <a:extLst/>
          </a:blip>
          <a:stretch>
            <a:fillRect/>
          </a:stretch>
        </p:blipFill>
        <p:spPr>
          <a:xfrm>
            <a:off x="12149511" y="6851509"/>
            <a:ext cx="4598620" cy="5156202"/>
          </a:xfrm>
          <a:prstGeom prst="rect">
            <a:avLst/>
          </a:prstGeom>
          <a:ln w="25400">
            <a:solidFill>
              <a:srgbClr val="0070C0"/>
            </a:solidFill>
          </a:ln>
        </p:spPr>
      </p:pic>
      <p:pic>
        <p:nvPicPr>
          <p:cNvPr id="462" name="Picture 14" descr="Picture 14"/>
          <p:cNvPicPr>
            <a:picLocks noChangeAspect="1"/>
          </p:cNvPicPr>
          <p:nvPr/>
        </p:nvPicPr>
        <p:blipFill>
          <a:blip r:embed="rId11">
            <a:extLst/>
          </a:blip>
          <a:stretch>
            <a:fillRect/>
          </a:stretch>
        </p:blipFill>
        <p:spPr>
          <a:xfrm>
            <a:off x="3047999" y="2057399"/>
            <a:ext cx="18059403" cy="8902010"/>
          </a:xfrm>
          <a:prstGeom prst="rect">
            <a:avLst/>
          </a:prstGeom>
          <a:ln w="12700">
            <a:miter lim="400000"/>
          </a:ln>
        </p:spPr>
      </p:pic>
      <p:pic>
        <p:nvPicPr>
          <p:cNvPr id="463" name="Picture 18" descr="Picture 18"/>
          <p:cNvPicPr>
            <a:picLocks noChangeAspect="1"/>
          </p:cNvPicPr>
          <p:nvPr/>
        </p:nvPicPr>
        <p:blipFill>
          <a:blip r:embed="rId12">
            <a:extLst/>
          </a:blip>
          <a:stretch>
            <a:fillRect/>
          </a:stretch>
        </p:blipFill>
        <p:spPr>
          <a:xfrm>
            <a:off x="3230685" y="3128185"/>
            <a:ext cx="8693653" cy="4844323"/>
          </a:xfrm>
          <a:prstGeom prst="rect">
            <a:avLst/>
          </a:prstGeom>
          <a:ln w="12700">
            <a:miter lim="400000"/>
          </a:ln>
        </p:spPr>
      </p:pic>
      <p:pic>
        <p:nvPicPr>
          <p:cNvPr id="464" name="Picture 19" descr="Picture 19"/>
          <p:cNvPicPr>
            <a:picLocks noChangeAspect="1"/>
          </p:cNvPicPr>
          <p:nvPr/>
        </p:nvPicPr>
        <p:blipFill>
          <a:blip r:embed="rId13">
            <a:extLst/>
          </a:blip>
          <a:stretch>
            <a:fillRect/>
          </a:stretch>
        </p:blipFill>
        <p:spPr>
          <a:xfrm>
            <a:off x="12149511" y="3200399"/>
            <a:ext cx="8901341" cy="4772109"/>
          </a:xfrm>
          <a:prstGeom prst="rect">
            <a:avLst/>
          </a:prstGeom>
          <a:ln w="12700">
            <a:miter lim="400000"/>
          </a:ln>
        </p:spPr>
      </p:pic>
      <p:pic>
        <p:nvPicPr>
          <p:cNvPr id="465" name="Picture 23" descr="Picture 23"/>
          <p:cNvPicPr>
            <a:picLocks noChangeAspect="1"/>
          </p:cNvPicPr>
          <p:nvPr/>
        </p:nvPicPr>
        <p:blipFill>
          <a:blip r:embed="rId14">
            <a:extLst/>
          </a:blip>
          <a:stretch>
            <a:fillRect/>
          </a:stretch>
        </p:blipFill>
        <p:spPr>
          <a:xfrm>
            <a:off x="4121417" y="9211623"/>
            <a:ext cx="16056188" cy="1496220"/>
          </a:xfrm>
          <a:prstGeom prst="rect">
            <a:avLst/>
          </a:prstGeom>
          <a:ln w="12700">
            <a:miter lim="400000"/>
          </a:ln>
        </p:spPr>
      </p:pic>
      <p:pic>
        <p:nvPicPr>
          <p:cNvPr id="466" name="Picture 24" descr="Picture 24"/>
          <p:cNvPicPr>
            <a:picLocks noChangeAspect="1"/>
          </p:cNvPicPr>
          <p:nvPr/>
        </p:nvPicPr>
        <p:blipFill>
          <a:blip r:embed="rId15">
            <a:extLst/>
          </a:blip>
          <a:stretch>
            <a:fillRect/>
          </a:stretch>
        </p:blipFill>
        <p:spPr>
          <a:xfrm>
            <a:off x="2982861" y="3128185"/>
            <a:ext cx="18333300" cy="10366279"/>
          </a:xfrm>
          <a:prstGeom prst="rect">
            <a:avLst/>
          </a:prstGeom>
          <a:ln w="12700">
            <a:miter lim="400000"/>
          </a:ln>
        </p:spPr>
      </p:pic>
      <p:sp>
        <p:nvSpPr>
          <p:cNvPr id="467" name="Title 1"/>
          <p:cNvSpPr txBox="1"/>
          <p:nvPr/>
        </p:nvSpPr>
        <p:spPr>
          <a:xfrm>
            <a:off x="3039634" y="215377"/>
            <a:ext cx="18304732" cy="1330961"/>
          </a:xfrm>
          <a:prstGeom prst="rect">
            <a:avLst/>
          </a:prstGeom>
          <a:ln w="12700">
            <a:miter lim="400000"/>
          </a:ln>
          <a:effectLst>
            <a:outerShdw sx="100000" sy="100000" kx="0" ky="0" algn="b" rotWithShape="0" blurRad="63500" dist="50800" dir="2700000">
              <a:srgbClr val="000000">
                <a:alpha val="40000"/>
              </a:srgbClr>
            </a:outerShdw>
          </a:effectLst>
          <a:extLst>
            <a:ext uri="{C572A759-6A51-4108-AA02-DFA0A04FC94B}">
              <ma14:wrappingTextBoxFlag xmlns:ma14="http://schemas.microsoft.com/office/mac/drawingml/2011/main" val="1"/>
            </a:ext>
          </a:extLst>
        </p:spPr>
        <p:txBody>
          <a:bodyPr lIns="68580" tIns="68580" rIns="68580" bIns="68580">
            <a:spAutoFit/>
          </a:bodyPr>
          <a:lstStyle>
            <a:lvl1pPr defTabSz="914400">
              <a:defRPr b="0" spc="585" sz="7800">
                <a:solidFill>
                  <a:srgbClr val="3DA547"/>
                </a:solidFill>
                <a:latin typeface="Helvetica Light"/>
                <a:ea typeface="Helvetica Light"/>
                <a:cs typeface="Helvetica Light"/>
                <a:sym typeface="Helvetica Light"/>
              </a:defRPr>
            </a:lvl1pPr>
          </a:lstStyle>
          <a:p>
            <a:pPr/>
            <a:r>
              <a:t>Seeing Is Believing</a:t>
            </a:r>
          </a:p>
        </p:txBody>
      </p:sp>
      <p:grpSp>
        <p:nvGrpSpPr>
          <p:cNvPr id="471" name="Group"/>
          <p:cNvGrpSpPr/>
          <p:nvPr/>
        </p:nvGrpSpPr>
        <p:grpSpPr>
          <a:xfrm>
            <a:off x="147780" y="74431"/>
            <a:ext cx="3203337" cy="3185389"/>
            <a:chOff x="0" y="0"/>
            <a:chExt cx="3203335" cy="3185387"/>
          </a:xfrm>
        </p:grpSpPr>
        <p:sp>
          <p:nvSpPr>
            <p:cNvPr id="468" name="Group"/>
            <p:cNvSpPr/>
            <p:nvPr/>
          </p:nvSpPr>
          <p:spPr>
            <a:xfrm rot="5400000">
              <a:off x="646762" y="36184"/>
              <a:ext cx="1909812" cy="18374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16"/>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469" name="ASEA REDOX"/>
            <p:cNvSpPr txBox="1"/>
            <p:nvPr/>
          </p:nvSpPr>
          <p:spPr>
            <a:xfrm>
              <a:off x="509836" y="419507"/>
              <a:ext cx="2183664" cy="107079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sz="3000">
                  <a:solidFill>
                    <a:srgbClr val="2A71B9"/>
                  </a:solidFill>
                  <a:latin typeface="Helvetica"/>
                  <a:ea typeface="Helvetica"/>
                  <a:cs typeface="Helvetica"/>
                  <a:sym typeface="Helvetica"/>
                </a:defRPr>
              </a:lvl1pPr>
            </a:lstStyle>
            <a:p>
              <a:pPr/>
              <a:r>
                <a:t>ASEA REDOX</a:t>
              </a:r>
            </a:p>
          </p:txBody>
        </p:sp>
        <p:sp>
          <p:nvSpPr>
            <p:cNvPr id="470" name="Flagship Cellular Health…"/>
            <p:cNvSpPr txBox="1"/>
            <p:nvPr/>
          </p:nvSpPr>
          <p:spPr>
            <a:xfrm>
              <a:off x="0" y="1824923"/>
              <a:ext cx="3203336" cy="1360465"/>
            </a:xfrm>
            <a:prstGeom prst="rect">
              <a:avLst/>
            </a:prstGeom>
            <a:noFill/>
            <a:ln w="12700" cap="flat">
              <a:noFill/>
              <a:miter lim="400000"/>
            </a:ln>
            <a:effectLst>
              <a:outerShdw sx="100000" sy="100000" kx="0" ky="0" algn="b" rotWithShape="0" blurRad="63500" dist="63500" dir="2825792">
                <a:srgbClr val="FFFFFF">
                  <a:alpha val="29474"/>
                </a:srgbClr>
              </a:outerShdw>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p>
              <a:pPr defTabSz="1219200">
                <a:defRPr sz="2400">
                  <a:solidFill>
                    <a:srgbClr val="5CC1E8"/>
                  </a:solidFill>
                  <a:latin typeface="Stratum2"/>
                  <a:ea typeface="Stratum2"/>
                  <a:cs typeface="Stratum2"/>
                  <a:sym typeface="Stratum2"/>
                </a:defRPr>
              </a:pPr>
              <a:r>
                <a:t>Flagship Cellular Health</a:t>
              </a:r>
            </a:p>
            <a:p>
              <a:pPr defTabSz="1219200">
                <a:defRPr sz="2400">
                  <a:solidFill>
                    <a:srgbClr val="5CC1E8"/>
                  </a:solidFill>
                  <a:latin typeface="Stratum2"/>
                  <a:ea typeface="Stratum2"/>
                  <a:cs typeface="Stratum2"/>
                  <a:sym typeface="Stratum2"/>
                </a:defRPr>
              </a:pPr>
              <a:r>
                <a:t>Technology</a:t>
              </a: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 presetID="22" grpId="1" fill="hold">
                                  <p:stCondLst>
                                    <p:cond delay="0"/>
                                  </p:stCondLst>
                                  <p:iterate type="el" backwards="0">
                                    <p:tmAbs val="0"/>
                                  </p:iterate>
                                  <p:childTnLst>
                                    <p:set>
                                      <p:cBhvr>
                                        <p:cTn id="6" fill="hold"/>
                                        <p:tgtEl>
                                          <p:spTgt spid="454"/>
                                        </p:tgtEl>
                                        <p:attrNameLst>
                                          <p:attrName>style.visibility</p:attrName>
                                        </p:attrNameLst>
                                      </p:cBhvr>
                                      <p:to>
                                        <p:strVal val="visible"/>
                                      </p:to>
                                    </p:set>
                                    <p:animEffect filter="wipe(up)" transition="in">
                                      <p:cBhvr>
                                        <p:cTn id="7" dur="500"/>
                                        <p:tgtEl>
                                          <p:spTgt spid="454"/>
                                        </p:tgtEl>
                                      </p:cBhvr>
                                    </p:animEffect>
                                  </p:childTnLst>
                                </p:cTn>
                              </p:par>
                            </p:childTnLst>
                          </p:cTn>
                        </p:par>
                        <p:par>
                          <p:cTn id="8" fill="hold">
                            <p:stCondLst>
                              <p:cond delay="500"/>
                            </p:stCondLst>
                            <p:childTnLst>
                              <p:par>
                                <p:cTn id="9" presetClass="entr" nodeType="afterEffect" presetSubtype="1" presetID="22" grpId="2" fill="hold">
                                  <p:stCondLst>
                                    <p:cond delay="0"/>
                                  </p:stCondLst>
                                  <p:iterate type="el" backwards="0">
                                    <p:tmAbs val="0"/>
                                  </p:iterate>
                                  <p:childTnLst>
                                    <p:set>
                                      <p:cBhvr>
                                        <p:cTn id="10" fill="hold"/>
                                        <p:tgtEl>
                                          <p:spTgt spid="455"/>
                                        </p:tgtEl>
                                        <p:attrNameLst>
                                          <p:attrName>style.visibility</p:attrName>
                                        </p:attrNameLst>
                                      </p:cBhvr>
                                      <p:to>
                                        <p:strVal val="visible"/>
                                      </p:to>
                                    </p:set>
                                    <p:animEffect filter="wipe(up)" transition="in">
                                      <p:cBhvr>
                                        <p:cTn id="11" dur="500"/>
                                        <p:tgtEl>
                                          <p:spTgt spid="455"/>
                                        </p:tgtEl>
                                      </p:cBhvr>
                                    </p:animEffec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1" presetID="22" grpId="3" fill="hold">
                                  <p:stCondLst>
                                    <p:cond delay="0"/>
                                  </p:stCondLst>
                                  <p:iterate type="el" backwards="0">
                                    <p:tmAbs val="0"/>
                                  </p:iterate>
                                  <p:childTnLst>
                                    <p:set>
                                      <p:cBhvr>
                                        <p:cTn id="15" fill="hold"/>
                                        <p:tgtEl>
                                          <p:spTgt spid="458"/>
                                        </p:tgtEl>
                                        <p:attrNameLst>
                                          <p:attrName>style.visibility</p:attrName>
                                        </p:attrNameLst>
                                      </p:cBhvr>
                                      <p:to>
                                        <p:strVal val="visible"/>
                                      </p:to>
                                    </p:set>
                                    <p:animEffect filter="wipe(up)" transition="in">
                                      <p:cBhvr>
                                        <p:cTn id="16" dur="500"/>
                                        <p:tgtEl>
                                          <p:spTgt spid="458"/>
                                        </p:tgtEl>
                                      </p:cBhvr>
                                    </p:animEffect>
                                  </p:childTnLst>
                                </p:cTn>
                              </p:par>
                            </p:childTnLst>
                          </p:cTn>
                        </p:par>
                        <p:par>
                          <p:cTn id="17" fill="hold">
                            <p:stCondLst>
                              <p:cond delay="500"/>
                            </p:stCondLst>
                            <p:childTnLst>
                              <p:par>
                                <p:cTn id="18" presetClass="entr" nodeType="afterEffect" presetSubtype="1" presetID="22" grpId="4" fill="hold">
                                  <p:stCondLst>
                                    <p:cond delay="0"/>
                                  </p:stCondLst>
                                  <p:iterate type="el" backwards="0">
                                    <p:tmAbs val="0"/>
                                  </p:iterate>
                                  <p:childTnLst>
                                    <p:set>
                                      <p:cBhvr>
                                        <p:cTn id="19" fill="hold"/>
                                        <p:tgtEl>
                                          <p:spTgt spid="459"/>
                                        </p:tgtEl>
                                        <p:attrNameLst>
                                          <p:attrName>style.visibility</p:attrName>
                                        </p:attrNameLst>
                                      </p:cBhvr>
                                      <p:to>
                                        <p:strVal val="visible"/>
                                      </p:to>
                                    </p:set>
                                    <p:animEffect filter="wipe(up)" transition="in">
                                      <p:cBhvr>
                                        <p:cTn id="20" dur="500"/>
                                        <p:tgtEl>
                                          <p:spTgt spid="459"/>
                                        </p:tgtEl>
                                      </p:cBhvr>
                                    </p:animEffec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1" presetID="22" grpId="5" fill="hold">
                                  <p:stCondLst>
                                    <p:cond delay="0"/>
                                  </p:stCondLst>
                                  <p:iterate type="el" backwards="0">
                                    <p:tmAbs val="0"/>
                                  </p:iterate>
                                  <p:childTnLst>
                                    <p:set>
                                      <p:cBhvr>
                                        <p:cTn id="24" fill="hold"/>
                                        <p:tgtEl>
                                          <p:spTgt spid="460"/>
                                        </p:tgtEl>
                                        <p:attrNameLst>
                                          <p:attrName>style.visibility</p:attrName>
                                        </p:attrNameLst>
                                      </p:cBhvr>
                                      <p:to>
                                        <p:strVal val="visible"/>
                                      </p:to>
                                    </p:set>
                                    <p:animEffect filter="wipe(up)" transition="in">
                                      <p:cBhvr>
                                        <p:cTn id="25" dur="500"/>
                                        <p:tgtEl>
                                          <p:spTgt spid="460"/>
                                        </p:tgtEl>
                                      </p:cBhvr>
                                    </p:animEffect>
                                  </p:childTnLst>
                                </p:cTn>
                              </p:par>
                            </p:childTnLst>
                          </p:cTn>
                        </p:par>
                        <p:par>
                          <p:cTn id="26" fill="hold">
                            <p:stCondLst>
                              <p:cond delay="500"/>
                            </p:stCondLst>
                            <p:childTnLst>
                              <p:par>
                                <p:cTn id="27" presetClass="entr" nodeType="afterEffect" presetSubtype="1" presetID="22" grpId="6" fill="hold">
                                  <p:stCondLst>
                                    <p:cond delay="0"/>
                                  </p:stCondLst>
                                  <p:iterate type="el" backwards="0">
                                    <p:tmAbs val="0"/>
                                  </p:iterate>
                                  <p:childTnLst>
                                    <p:set>
                                      <p:cBhvr>
                                        <p:cTn id="28" fill="hold"/>
                                        <p:tgtEl>
                                          <p:spTgt spid="461"/>
                                        </p:tgtEl>
                                        <p:attrNameLst>
                                          <p:attrName>style.visibility</p:attrName>
                                        </p:attrNameLst>
                                      </p:cBhvr>
                                      <p:to>
                                        <p:strVal val="visible"/>
                                      </p:to>
                                    </p:set>
                                    <p:animEffect filter="wipe(up)" transition="in">
                                      <p:cBhvr>
                                        <p:cTn id="29" dur="500"/>
                                        <p:tgtEl>
                                          <p:spTgt spid="461"/>
                                        </p:tgtEl>
                                      </p:cBhvr>
                                    </p:animEffect>
                                  </p:childTnLst>
                                </p:cTn>
                              </p:par>
                            </p:childTnLst>
                          </p:cTn>
                        </p:par>
                      </p:childTnLst>
                    </p:cTn>
                  </p:par>
                  <p:par>
                    <p:cTn id="30" fill="hold">
                      <p:stCondLst>
                        <p:cond delay="indefinite"/>
                      </p:stCondLst>
                      <p:childTnLst>
                        <p:par>
                          <p:cTn id="31" fill="hold">
                            <p:stCondLst>
                              <p:cond delay="0"/>
                            </p:stCondLst>
                            <p:childTnLst>
                              <p:par>
                                <p:cTn id="32" presetClass="entr" nodeType="clickEffect" presetSubtype="1" presetID="22" grpId="7" fill="hold">
                                  <p:stCondLst>
                                    <p:cond delay="0"/>
                                  </p:stCondLst>
                                  <p:iterate type="el" backwards="0">
                                    <p:tmAbs val="0"/>
                                  </p:iterate>
                                  <p:childTnLst>
                                    <p:set>
                                      <p:cBhvr>
                                        <p:cTn id="33" fill="hold"/>
                                        <p:tgtEl>
                                          <p:spTgt spid="456"/>
                                        </p:tgtEl>
                                        <p:attrNameLst>
                                          <p:attrName>style.visibility</p:attrName>
                                        </p:attrNameLst>
                                      </p:cBhvr>
                                      <p:to>
                                        <p:strVal val="visible"/>
                                      </p:to>
                                    </p:set>
                                    <p:animEffect filter="wipe(up)" transition="in">
                                      <p:cBhvr>
                                        <p:cTn id="34" dur="500"/>
                                        <p:tgtEl>
                                          <p:spTgt spid="456"/>
                                        </p:tgtEl>
                                      </p:cBhvr>
                                    </p:animEffect>
                                  </p:childTnLst>
                                </p:cTn>
                              </p:par>
                            </p:childTnLst>
                          </p:cTn>
                        </p:par>
                        <p:par>
                          <p:cTn id="35" fill="hold">
                            <p:stCondLst>
                              <p:cond delay="500"/>
                            </p:stCondLst>
                            <p:childTnLst>
                              <p:par>
                                <p:cTn id="36" presetClass="entr" nodeType="afterEffect" presetSubtype="1" presetID="22" grpId="8" fill="hold">
                                  <p:stCondLst>
                                    <p:cond delay="0"/>
                                  </p:stCondLst>
                                  <p:iterate type="el" backwards="0">
                                    <p:tmAbs val="0"/>
                                  </p:iterate>
                                  <p:childTnLst>
                                    <p:set>
                                      <p:cBhvr>
                                        <p:cTn id="37" fill="hold"/>
                                        <p:tgtEl>
                                          <p:spTgt spid="457"/>
                                        </p:tgtEl>
                                        <p:attrNameLst>
                                          <p:attrName>style.visibility</p:attrName>
                                        </p:attrNameLst>
                                      </p:cBhvr>
                                      <p:to>
                                        <p:strVal val="visible"/>
                                      </p:to>
                                    </p:set>
                                    <p:animEffect filter="wipe(up)" transition="in">
                                      <p:cBhvr>
                                        <p:cTn id="38" dur="500"/>
                                        <p:tgtEl>
                                          <p:spTgt spid="457"/>
                                        </p:tgtEl>
                                      </p:cBhvr>
                                    </p:animEffect>
                                  </p:childTnLst>
                                </p:cTn>
                              </p:par>
                            </p:childTnLst>
                          </p:cTn>
                        </p:par>
                      </p:childTnLst>
                    </p:cTn>
                  </p:par>
                  <p:par>
                    <p:cTn id="39" fill="hold">
                      <p:stCondLst>
                        <p:cond delay="indefinite"/>
                      </p:stCondLst>
                      <p:childTnLst>
                        <p:par>
                          <p:cTn id="40" fill="hold">
                            <p:stCondLst>
                              <p:cond delay="0"/>
                            </p:stCondLst>
                            <p:childTnLst>
                              <p:par>
                                <p:cTn id="41" presetClass="exit" nodeType="clickEffect" presetID="10" grpId="9" fill="hold">
                                  <p:stCondLst>
                                    <p:cond delay="0"/>
                                  </p:stCondLst>
                                  <p:iterate type="el" backwards="0">
                                    <p:tmAbs val="0"/>
                                  </p:iterate>
                                  <p:childTnLst>
                                    <p:animEffect filter="fade" transition="out">
                                      <p:cBhvr>
                                        <p:cTn id="42" dur="500" fill="hold"/>
                                        <p:tgtEl>
                                          <p:spTgt spid="454"/>
                                        </p:tgtEl>
                                      </p:cBhvr>
                                    </p:animEffect>
                                    <p:set>
                                      <p:cBhvr>
                                        <p:cTn id="43" fill="hold">
                                          <p:stCondLst>
                                            <p:cond delay="499"/>
                                          </p:stCondLst>
                                        </p:cTn>
                                        <p:tgtEl>
                                          <p:spTgt spid="454"/>
                                        </p:tgtEl>
                                        <p:attrNameLst>
                                          <p:attrName>style.visibility</p:attrName>
                                        </p:attrNameLst>
                                      </p:cBhvr>
                                      <p:to>
                                        <p:strVal val="hidden"/>
                                      </p:to>
                                    </p:set>
                                  </p:childTnLst>
                                </p:cTn>
                              </p:par>
                            </p:childTnLst>
                          </p:cTn>
                        </p:par>
                        <p:par>
                          <p:cTn id="44" fill="hold">
                            <p:stCondLst>
                              <p:cond delay="500"/>
                            </p:stCondLst>
                            <p:childTnLst>
                              <p:par>
                                <p:cTn id="45" presetClass="exit" nodeType="afterEffect" presetID="10" grpId="10" fill="hold">
                                  <p:stCondLst>
                                    <p:cond delay="0"/>
                                  </p:stCondLst>
                                  <p:iterate type="el" backwards="0">
                                    <p:tmAbs val="0"/>
                                  </p:iterate>
                                  <p:childTnLst>
                                    <p:animEffect filter="fade" transition="out">
                                      <p:cBhvr>
                                        <p:cTn id="46" dur="500" fill="hold"/>
                                        <p:tgtEl>
                                          <p:spTgt spid="455"/>
                                        </p:tgtEl>
                                      </p:cBhvr>
                                    </p:animEffect>
                                    <p:set>
                                      <p:cBhvr>
                                        <p:cTn id="47" fill="hold">
                                          <p:stCondLst>
                                            <p:cond delay="499"/>
                                          </p:stCondLst>
                                        </p:cTn>
                                        <p:tgtEl>
                                          <p:spTgt spid="455"/>
                                        </p:tgtEl>
                                        <p:attrNameLst>
                                          <p:attrName>style.visibility</p:attrName>
                                        </p:attrNameLst>
                                      </p:cBhvr>
                                      <p:to>
                                        <p:strVal val="hidden"/>
                                      </p:to>
                                    </p:set>
                                  </p:childTnLst>
                                </p:cTn>
                              </p:par>
                            </p:childTnLst>
                          </p:cTn>
                        </p:par>
                        <p:par>
                          <p:cTn id="48" fill="hold">
                            <p:stCondLst>
                              <p:cond delay="1000"/>
                            </p:stCondLst>
                            <p:childTnLst>
                              <p:par>
                                <p:cTn id="49" presetClass="exit" nodeType="afterEffect" presetID="10" grpId="11" fill="hold">
                                  <p:stCondLst>
                                    <p:cond delay="0"/>
                                  </p:stCondLst>
                                  <p:iterate type="el" backwards="0">
                                    <p:tmAbs val="0"/>
                                  </p:iterate>
                                  <p:childTnLst>
                                    <p:animEffect filter="fade" transition="out">
                                      <p:cBhvr>
                                        <p:cTn id="50" dur="500" fill="hold"/>
                                        <p:tgtEl>
                                          <p:spTgt spid="458"/>
                                        </p:tgtEl>
                                      </p:cBhvr>
                                    </p:animEffect>
                                    <p:set>
                                      <p:cBhvr>
                                        <p:cTn id="51" fill="hold">
                                          <p:stCondLst>
                                            <p:cond delay="499"/>
                                          </p:stCondLst>
                                        </p:cTn>
                                        <p:tgtEl>
                                          <p:spTgt spid="458"/>
                                        </p:tgtEl>
                                        <p:attrNameLst>
                                          <p:attrName>style.visibility</p:attrName>
                                        </p:attrNameLst>
                                      </p:cBhvr>
                                      <p:to>
                                        <p:strVal val="hidden"/>
                                      </p:to>
                                    </p:set>
                                  </p:childTnLst>
                                </p:cTn>
                              </p:par>
                            </p:childTnLst>
                          </p:cTn>
                        </p:par>
                        <p:par>
                          <p:cTn id="52" fill="hold">
                            <p:stCondLst>
                              <p:cond delay="1500"/>
                            </p:stCondLst>
                            <p:childTnLst>
                              <p:par>
                                <p:cTn id="53" presetClass="exit" nodeType="afterEffect" presetID="10" grpId="12" fill="hold">
                                  <p:stCondLst>
                                    <p:cond delay="0"/>
                                  </p:stCondLst>
                                  <p:iterate type="el" backwards="0">
                                    <p:tmAbs val="0"/>
                                  </p:iterate>
                                  <p:childTnLst>
                                    <p:animEffect filter="fade" transition="out">
                                      <p:cBhvr>
                                        <p:cTn id="54" dur="500" fill="hold"/>
                                        <p:tgtEl>
                                          <p:spTgt spid="459"/>
                                        </p:tgtEl>
                                      </p:cBhvr>
                                    </p:animEffect>
                                    <p:set>
                                      <p:cBhvr>
                                        <p:cTn id="55" fill="hold">
                                          <p:stCondLst>
                                            <p:cond delay="499"/>
                                          </p:stCondLst>
                                        </p:cTn>
                                        <p:tgtEl>
                                          <p:spTgt spid="459"/>
                                        </p:tgtEl>
                                        <p:attrNameLst>
                                          <p:attrName>style.visibility</p:attrName>
                                        </p:attrNameLst>
                                      </p:cBhvr>
                                      <p:to>
                                        <p:strVal val="hidden"/>
                                      </p:to>
                                    </p:set>
                                  </p:childTnLst>
                                </p:cTn>
                              </p:par>
                            </p:childTnLst>
                          </p:cTn>
                        </p:par>
                        <p:par>
                          <p:cTn id="56" fill="hold">
                            <p:stCondLst>
                              <p:cond delay="2000"/>
                            </p:stCondLst>
                            <p:childTnLst>
                              <p:par>
                                <p:cTn id="57" presetClass="exit" nodeType="afterEffect" presetID="10" grpId="13" fill="hold">
                                  <p:stCondLst>
                                    <p:cond delay="0"/>
                                  </p:stCondLst>
                                  <p:iterate type="el" backwards="0">
                                    <p:tmAbs val="0"/>
                                  </p:iterate>
                                  <p:childTnLst>
                                    <p:animEffect filter="fade" transition="out">
                                      <p:cBhvr>
                                        <p:cTn id="58" dur="500" fill="hold"/>
                                        <p:tgtEl>
                                          <p:spTgt spid="460"/>
                                        </p:tgtEl>
                                      </p:cBhvr>
                                    </p:animEffect>
                                    <p:set>
                                      <p:cBhvr>
                                        <p:cTn id="59" fill="hold">
                                          <p:stCondLst>
                                            <p:cond delay="499"/>
                                          </p:stCondLst>
                                        </p:cTn>
                                        <p:tgtEl>
                                          <p:spTgt spid="460"/>
                                        </p:tgtEl>
                                        <p:attrNameLst>
                                          <p:attrName>style.visibility</p:attrName>
                                        </p:attrNameLst>
                                      </p:cBhvr>
                                      <p:to>
                                        <p:strVal val="hidden"/>
                                      </p:to>
                                    </p:set>
                                  </p:childTnLst>
                                </p:cTn>
                              </p:par>
                            </p:childTnLst>
                          </p:cTn>
                        </p:par>
                        <p:par>
                          <p:cTn id="60" fill="hold">
                            <p:stCondLst>
                              <p:cond delay="2500"/>
                            </p:stCondLst>
                            <p:childTnLst>
                              <p:par>
                                <p:cTn id="61" presetClass="exit" nodeType="afterEffect" presetID="10" grpId="14" fill="hold">
                                  <p:stCondLst>
                                    <p:cond delay="0"/>
                                  </p:stCondLst>
                                  <p:iterate type="el" backwards="0">
                                    <p:tmAbs val="0"/>
                                  </p:iterate>
                                  <p:childTnLst>
                                    <p:animEffect filter="fade" transition="out">
                                      <p:cBhvr>
                                        <p:cTn id="62" dur="500" fill="hold"/>
                                        <p:tgtEl>
                                          <p:spTgt spid="461"/>
                                        </p:tgtEl>
                                      </p:cBhvr>
                                    </p:animEffect>
                                    <p:set>
                                      <p:cBhvr>
                                        <p:cTn id="63" fill="hold">
                                          <p:stCondLst>
                                            <p:cond delay="499"/>
                                          </p:stCondLst>
                                        </p:cTn>
                                        <p:tgtEl>
                                          <p:spTgt spid="461"/>
                                        </p:tgtEl>
                                        <p:attrNameLst>
                                          <p:attrName>style.visibility</p:attrName>
                                        </p:attrNameLst>
                                      </p:cBhvr>
                                      <p:to>
                                        <p:strVal val="hidden"/>
                                      </p:to>
                                    </p:set>
                                  </p:childTnLst>
                                </p:cTn>
                              </p:par>
                            </p:childTnLst>
                          </p:cTn>
                        </p:par>
                        <p:par>
                          <p:cTn id="64" fill="hold">
                            <p:stCondLst>
                              <p:cond delay="3000"/>
                            </p:stCondLst>
                            <p:childTnLst>
                              <p:par>
                                <p:cTn id="65" presetClass="exit" nodeType="afterEffect" presetID="10" grpId="15" fill="hold">
                                  <p:stCondLst>
                                    <p:cond delay="0"/>
                                  </p:stCondLst>
                                  <p:iterate type="el" backwards="0">
                                    <p:tmAbs val="0"/>
                                  </p:iterate>
                                  <p:childTnLst>
                                    <p:animEffect filter="fade" transition="out">
                                      <p:cBhvr>
                                        <p:cTn id="66" dur="500" fill="hold"/>
                                        <p:tgtEl>
                                          <p:spTgt spid="456"/>
                                        </p:tgtEl>
                                      </p:cBhvr>
                                    </p:animEffect>
                                    <p:set>
                                      <p:cBhvr>
                                        <p:cTn id="67" fill="hold">
                                          <p:stCondLst>
                                            <p:cond delay="499"/>
                                          </p:stCondLst>
                                        </p:cTn>
                                        <p:tgtEl>
                                          <p:spTgt spid="456"/>
                                        </p:tgtEl>
                                        <p:attrNameLst>
                                          <p:attrName>style.visibility</p:attrName>
                                        </p:attrNameLst>
                                      </p:cBhvr>
                                      <p:to>
                                        <p:strVal val="hidden"/>
                                      </p:to>
                                    </p:set>
                                  </p:childTnLst>
                                </p:cTn>
                              </p:par>
                            </p:childTnLst>
                          </p:cTn>
                        </p:par>
                        <p:par>
                          <p:cTn id="68" fill="hold">
                            <p:stCondLst>
                              <p:cond delay="3500"/>
                            </p:stCondLst>
                            <p:childTnLst>
                              <p:par>
                                <p:cTn id="69" presetClass="exit" nodeType="afterEffect" presetID="10" grpId="16" fill="hold">
                                  <p:stCondLst>
                                    <p:cond delay="0"/>
                                  </p:stCondLst>
                                  <p:iterate type="el" backwards="0">
                                    <p:tmAbs val="0"/>
                                  </p:iterate>
                                  <p:childTnLst>
                                    <p:animEffect filter="fade" transition="out">
                                      <p:cBhvr>
                                        <p:cTn id="70" dur="500" fill="hold"/>
                                        <p:tgtEl>
                                          <p:spTgt spid="457"/>
                                        </p:tgtEl>
                                      </p:cBhvr>
                                    </p:animEffect>
                                    <p:set>
                                      <p:cBhvr>
                                        <p:cTn id="71" fill="hold">
                                          <p:stCondLst>
                                            <p:cond delay="499"/>
                                          </p:stCondLst>
                                        </p:cTn>
                                        <p:tgtEl>
                                          <p:spTgt spid="457"/>
                                        </p:tgtEl>
                                        <p:attrNameLst>
                                          <p:attrName>style.visibility</p:attrName>
                                        </p:attrNameLst>
                                      </p:cBhvr>
                                      <p:to>
                                        <p:strVal val="hidden"/>
                                      </p:to>
                                    </p:set>
                                  </p:childTnLst>
                                </p:cTn>
                              </p:par>
                            </p:childTnLst>
                          </p:cTn>
                        </p:par>
                        <p:par>
                          <p:cTn id="72" fill="hold">
                            <p:stCondLst>
                              <p:cond delay="4000"/>
                            </p:stCondLst>
                            <p:childTnLst>
                              <p:par>
                                <p:cTn id="73" presetClass="entr" nodeType="afterEffect" presetSubtype="16" presetID="23" grpId="17" fill="hold">
                                  <p:stCondLst>
                                    <p:cond delay="0"/>
                                  </p:stCondLst>
                                  <p:iterate type="el" backwards="0">
                                    <p:tmAbs val="0"/>
                                  </p:iterate>
                                  <p:childTnLst>
                                    <p:set>
                                      <p:cBhvr>
                                        <p:cTn id="74" fill="hold"/>
                                        <p:tgtEl>
                                          <p:spTgt spid="462"/>
                                        </p:tgtEl>
                                        <p:attrNameLst>
                                          <p:attrName>style.visibility</p:attrName>
                                        </p:attrNameLst>
                                      </p:cBhvr>
                                      <p:to>
                                        <p:strVal val="visible"/>
                                      </p:to>
                                    </p:set>
                                    <p:anim calcmode="lin" valueType="num">
                                      <p:cBhvr>
                                        <p:cTn id="75" dur="1000" fill="hold"/>
                                        <p:tgtEl>
                                          <p:spTgt spid="462"/>
                                        </p:tgtEl>
                                        <p:attrNameLst>
                                          <p:attrName>ppt_w</p:attrName>
                                        </p:attrNameLst>
                                      </p:cBhvr>
                                      <p:tavLst>
                                        <p:tav tm="0">
                                          <p:val>
                                            <p:fltVal val="0"/>
                                          </p:val>
                                        </p:tav>
                                        <p:tav tm="100000">
                                          <p:val>
                                            <p:strVal val="#ppt_w"/>
                                          </p:val>
                                        </p:tav>
                                      </p:tavLst>
                                    </p:anim>
                                    <p:anim calcmode="lin" valueType="num">
                                      <p:cBhvr>
                                        <p:cTn id="76" dur="1000" fill="hold"/>
                                        <p:tgtEl>
                                          <p:spTgt spid="462"/>
                                        </p:tgtEl>
                                        <p:attrNameLst>
                                          <p:attrName>ppt_h</p:attrName>
                                        </p:attrNameLst>
                                      </p:cBhvr>
                                      <p:tavLst>
                                        <p:tav tm="0">
                                          <p:val>
                                            <p:fltVal val="0"/>
                                          </p:val>
                                        </p:tav>
                                        <p:tav tm="100000">
                                          <p:val>
                                            <p:strVal val="#ppt_h"/>
                                          </p:val>
                                        </p:tav>
                                      </p:tavLst>
                                    </p:anim>
                                  </p:childTnLst>
                                </p:cTn>
                              </p:par>
                            </p:childTnLst>
                          </p:cTn>
                        </p:par>
                      </p:childTnLst>
                    </p:cTn>
                  </p:par>
                  <p:par>
                    <p:cTn id="77" fill="hold">
                      <p:stCondLst>
                        <p:cond delay="indefinite"/>
                      </p:stCondLst>
                      <p:childTnLst>
                        <p:par>
                          <p:cTn id="78" fill="hold">
                            <p:stCondLst>
                              <p:cond delay="0"/>
                            </p:stCondLst>
                            <p:childTnLst>
                              <p:par>
                                <p:cTn id="79" presetClass="exit" nodeType="clickEffect" presetID="10" grpId="18" fill="hold">
                                  <p:stCondLst>
                                    <p:cond delay="0"/>
                                  </p:stCondLst>
                                  <p:iterate type="el" backwards="0">
                                    <p:tmAbs val="0"/>
                                  </p:iterate>
                                  <p:childTnLst>
                                    <p:animEffect filter="fade" transition="out">
                                      <p:cBhvr>
                                        <p:cTn id="80" dur="500" fill="hold"/>
                                        <p:tgtEl>
                                          <p:spTgt spid="462"/>
                                        </p:tgtEl>
                                      </p:cBhvr>
                                    </p:animEffect>
                                    <p:set>
                                      <p:cBhvr>
                                        <p:cTn id="81" fill="hold">
                                          <p:stCondLst>
                                            <p:cond delay="499"/>
                                          </p:stCondLst>
                                        </p:cTn>
                                        <p:tgtEl>
                                          <p:spTgt spid="462"/>
                                        </p:tgtEl>
                                        <p:attrNameLst>
                                          <p:attrName>style.visibility</p:attrName>
                                        </p:attrNameLst>
                                      </p:cBhvr>
                                      <p:to>
                                        <p:strVal val="hidden"/>
                                      </p:to>
                                    </p:set>
                                  </p:childTnLst>
                                </p:cTn>
                              </p:par>
                            </p:childTnLst>
                          </p:cTn>
                        </p:par>
                        <p:par>
                          <p:cTn id="82" fill="hold">
                            <p:stCondLst>
                              <p:cond delay="500"/>
                            </p:stCondLst>
                            <p:childTnLst>
                              <p:par>
                                <p:cTn id="83" presetClass="entr" nodeType="afterEffect" presetSubtype="16" presetID="23" grpId="19" fill="hold">
                                  <p:stCondLst>
                                    <p:cond delay="0"/>
                                  </p:stCondLst>
                                  <p:iterate type="el" backwards="0">
                                    <p:tmAbs val="0"/>
                                  </p:iterate>
                                  <p:childTnLst>
                                    <p:set>
                                      <p:cBhvr>
                                        <p:cTn id="84" fill="hold"/>
                                        <p:tgtEl>
                                          <p:spTgt spid="463"/>
                                        </p:tgtEl>
                                        <p:attrNameLst>
                                          <p:attrName>style.visibility</p:attrName>
                                        </p:attrNameLst>
                                      </p:cBhvr>
                                      <p:to>
                                        <p:strVal val="visible"/>
                                      </p:to>
                                    </p:set>
                                    <p:anim calcmode="lin" valueType="num">
                                      <p:cBhvr>
                                        <p:cTn id="85" dur="1000" fill="hold"/>
                                        <p:tgtEl>
                                          <p:spTgt spid="463"/>
                                        </p:tgtEl>
                                        <p:attrNameLst>
                                          <p:attrName>ppt_w</p:attrName>
                                        </p:attrNameLst>
                                      </p:cBhvr>
                                      <p:tavLst>
                                        <p:tav tm="0">
                                          <p:val>
                                            <p:fltVal val="0"/>
                                          </p:val>
                                        </p:tav>
                                        <p:tav tm="100000">
                                          <p:val>
                                            <p:strVal val="#ppt_w"/>
                                          </p:val>
                                        </p:tav>
                                      </p:tavLst>
                                    </p:anim>
                                    <p:anim calcmode="lin" valueType="num">
                                      <p:cBhvr>
                                        <p:cTn id="86" dur="1000" fill="hold"/>
                                        <p:tgtEl>
                                          <p:spTgt spid="463"/>
                                        </p:tgtEl>
                                        <p:attrNameLst>
                                          <p:attrName>ppt_h</p:attrName>
                                        </p:attrNameLst>
                                      </p:cBhvr>
                                      <p:tavLst>
                                        <p:tav tm="0">
                                          <p:val>
                                            <p:fltVal val="0"/>
                                          </p:val>
                                        </p:tav>
                                        <p:tav tm="100000">
                                          <p:val>
                                            <p:strVal val="#ppt_h"/>
                                          </p:val>
                                        </p:tav>
                                      </p:tavLst>
                                    </p:anim>
                                  </p:childTnLst>
                                </p:cTn>
                              </p:par>
                            </p:childTnLst>
                          </p:cTn>
                        </p:par>
                        <p:par>
                          <p:cTn id="87" fill="hold">
                            <p:stCondLst>
                              <p:cond delay="1500"/>
                            </p:stCondLst>
                            <p:childTnLst>
                              <p:par>
                                <p:cTn id="88" presetClass="entr" nodeType="afterEffect" presetSubtype="16" presetID="23" grpId="20" fill="hold">
                                  <p:stCondLst>
                                    <p:cond delay="0"/>
                                  </p:stCondLst>
                                  <p:iterate type="el" backwards="0">
                                    <p:tmAbs val="0"/>
                                  </p:iterate>
                                  <p:childTnLst>
                                    <p:set>
                                      <p:cBhvr>
                                        <p:cTn id="89" fill="hold"/>
                                        <p:tgtEl>
                                          <p:spTgt spid="464"/>
                                        </p:tgtEl>
                                        <p:attrNameLst>
                                          <p:attrName>style.visibility</p:attrName>
                                        </p:attrNameLst>
                                      </p:cBhvr>
                                      <p:to>
                                        <p:strVal val="visible"/>
                                      </p:to>
                                    </p:set>
                                    <p:anim calcmode="lin" valueType="num">
                                      <p:cBhvr>
                                        <p:cTn id="90" dur="1000" fill="hold"/>
                                        <p:tgtEl>
                                          <p:spTgt spid="464"/>
                                        </p:tgtEl>
                                        <p:attrNameLst>
                                          <p:attrName>ppt_w</p:attrName>
                                        </p:attrNameLst>
                                      </p:cBhvr>
                                      <p:tavLst>
                                        <p:tav tm="0">
                                          <p:val>
                                            <p:fltVal val="0"/>
                                          </p:val>
                                        </p:tav>
                                        <p:tav tm="100000">
                                          <p:val>
                                            <p:strVal val="#ppt_w"/>
                                          </p:val>
                                        </p:tav>
                                      </p:tavLst>
                                    </p:anim>
                                    <p:anim calcmode="lin" valueType="num">
                                      <p:cBhvr>
                                        <p:cTn id="91" dur="1000" fill="hold"/>
                                        <p:tgtEl>
                                          <p:spTgt spid="464"/>
                                        </p:tgtEl>
                                        <p:attrNameLst>
                                          <p:attrName>ppt_h</p:attrName>
                                        </p:attrNameLst>
                                      </p:cBhvr>
                                      <p:tavLst>
                                        <p:tav tm="0">
                                          <p:val>
                                            <p:fltVal val="0"/>
                                          </p:val>
                                        </p:tav>
                                        <p:tav tm="100000">
                                          <p:val>
                                            <p:strVal val="#ppt_h"/>
                                          </p:val>
                                        </p:tav>
                                      </p:tavLst>
                                    </p:anim>
                                  </p:childTnLst>
                                </p:cTn>
                              </p:par>
                            </p:childTnLst>
                          </p:cTn>
                        </p:par>
                        <p:par>
                          <p:cTn id="92" fill="hold">
                            <p:stCondLst>
                              <p:cond delay="2500"/>
                            </p:stCondLst>
                            <p:childTnLst>
                              <p:par>
                                <p:cTn id="93" presetClass="entr" nodeType="afterEffect" presetSubtype="4" presetID="2" grpId="21" fill="hold">
                                  <p:stCondLst>
                                    <p:cond delay="0"/>
                                  </p:stCondLst>
                                  <p:iterate type="el" backwards="0">
                                    <p:tmAbs val="0"/>
                                  </p:iterate>
                                  <p:childTnLst>
                                    <p:set>
                                      <p:cBhvr>
                                        <p:cTn id="94" fill="hold"/>
                                        <p:tgtEl>
                                          <p:spTgt spid="465"/>
                                        </p:tgtEl>
                                        <p:attrNameLst>
                                          <p:attrName>style.visibility</p:attrName>
                                        </p:attrNameLst>
                                      </p:cBhvr>
                                      <p:to>
                                        <p:strVal val="visible"/>
                                      </p:to>
                                    </p:set>
                                    <p:anim calcmode="lin" valueType="num">
                                      <p:cBhvr>
                                        <p:cTn id="95" dur="1000" fill="hold"/>
                                        <p:tgtEl>
                                          <p:spTgt spid="465"/>
                                        </p:tgtEl>
                                        <p:attrNameLst>
                                          <p:attrName>ppt_x</p:attrName>
                                        </p:attrNameLst>
                                      </p:cBhvr>
                                      <p:tavLst>
                                        <p:tav tm="0">
                                          <p:val>
                                            <p:strVal val="#ppt_x"/>
                                          </p:val>
                                        </p:tav>
                                        <p:tav tm="100000">
                                          <p:val>
                                            <p:strVal val="#ppt_x"/>
                                          </p:val>
                                        </p:tav>
                                      </p:tavLst>
                                    </p:anim>
                                    <p:anim calcmode="lin" valueType="num">
                                      <p:cBhvr>
                                        <p:cTn id="96" dur="1000" fill="hold"/>
                                        <p:tgtEl>
                                          <p:spTgt spid="465"/>
                                        </p:tgtEl>
                                        <p:attrNameLst>
                                          <p:attrName>ppt_y</p:attrName>
                                        </p:attrNameLst>
                                      </p:cBhvr>
                                      <p:tavLst>
                                        <p:tav tm="0">
                                          <p:val>
                                            <p:strVal val="1+#ppt_h/2"/>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Class="entr" nodeType="clickEffect" presetSubtype="32" presetID="4" grpId="22" fill="hold">
                                  <p:stCondLst>
                                    <p:cond delay="0"/>
                                  </p:stCondLst>
                                  <p:iterate type="el" backwards="0">
                                    <p:tmAbs val="0"/>
                                  </p:iterate>
                                  <p:childTnLst>
                                    <p:set>
                                      <p:cBhvr>
                                        <p:cTn id="100" fill="hold"/>
                                        <p:tgtEl>
                                          <p:spTgt spid="466"/>
                                        </p:tgtEl>
                                        <p:attrNameLst>
                                          <p:attrName>style.visibility</p:attrName>
                                        </p:attrNameLst>
                                      </p:cBhvr>
                                      <p:to>
                                        <p:strVal val="visible"/>
                                      </p:to>
                                    </p:set>
                                    <p:animEffect filter="box(out)" transition="in">
                                      <p:cBhvr>
                                        <p:cTn id="101" dur="2000"/>
                                        <p:tgtEl>
                                          <p:spTgt spid="466"/>
                                        </p:tgtEl>
                                      </p:cBhvr>
                                    </p:animEffect>
                                  </p:childTnLst>
                                </p:cTn>
                              </p:par>
                            </p:childTnLst>
                          </p:cTn>
                        </p:par>
                        <p:par>
                          <p:cTn id="102" fill="hold">
                            <p:stCondLst>
                              <p:cond delay="2000"/>
                            </p:stCondLst>
                            <p:childTnLst>
                              <p:par>
                                <p:cTn id="103" presetClass="entr" nodeType="afterEffect" presetID="10" grpId="23" fill="hold">
                                  <p:stCondLst>
                                    <p:cond delay="0"/>
                                  </p:stCondLst>
                                  <p:iterate type="el" backwards="0">
                                    <p:tmAbs val="0"/>
                                  </p:iterate>
                                  <p:childTnLst>
                                    <p:set>
                                      <p:cBhvr>
                                        <p:cTn id="104" fill="hold"/>
                                        <p:tgtEl>
                                          <p:spTgt spid="467"/>
                                        </p:tgtEl>
                                        <p:attrNameLst>
                                          <p:attrName>style.visibility</p:attrName>
                                        </p:attrNameLst>
                                      </p:cBhvr>
                                      <p:to>
                                        <p:strVal val="visible"/>
                                      </p:to>
                                    </p:set>
                                    <p:animEffect filter="fade" transition="in">
                                      <p:cBhvr>
                                        <p:cTn id="105" dur="500"/>
                                        <p:tgtEl>
                                          <p:spTgt spid="467"/>
                                        </p:tgtEl>
                                      </p:cBhvr>
                                    </p:animEffect>
                                  </p:childTnLst>
                                </p:cTn>
                              </p:par>
                            </p:childTnLst>
                          </p:cTn>
                        </p:par>
                        <p:par>
                          <p:cTn id="106" fill="hold">
                            <p:stCondLst>
                              <p:cond delay="0"/>
                            </p:stCondLst>
                            <p:childTnLst>
                              <p:par>
                                <p:cTn id="107" presetClass="emph" nodeType="afterEffect" presetSubtype="0" presetID="6" grpId="24" fill="hold">
                                  <p:stCondLst>
                                    <p:cond delay="0"/>
                                  </p:stCondLst>
                                  <p:childTnLst>
                                    <p:animScale>
                                      <p:cBhvr>
                                        <p:cTn id="108" dur="800" fill="hold"/>
                                        <p:tgtEl>
                                          <p:spTgt spid="467"/>
                                        </p:tgtEl>
                                      </p:cBhvr>
                                      <p:by x="129999" y="129999"/>
                                    </p:animScale>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55" grpId="10"/>
      <p:bldP build="whole" bldLvl="1" animBg="1" rev="0" advAuto="0" spid="456" grpId="15"/>
      <p:bldP build="whole" bldLvl="1" animBg="1" rev="0" advAuto="0" spid="462" grpId="17"/>
      <p:bldP build="whole" bldLvl="1" animBg="1" rev="0" advAuto="0" spid="461" grpId="6"/>
      <p:bldP build="whole" bldLvl="1" animBg="1" rev="0" advAuto="0" spid="462" grpId="18"/>
      <p:bldP build="whole" bldLvl="1" animBg="1" rev="0" advAuto="0" spid="459" grpId="4"/>
      <p:bldP build="whole" bldLvl="1" animBg="1" rev="0" advAuto="0" spid="467" grpId="23"/>
      <p:bldP build="whole" bldLvl="1" animBg="1" rev="0" advAuto="0" spid="467" grpId="24"/>
      <p:bldP build="whole" bldLvl="1" animBg="1" rev="0" advAuto="0" spid="461" grpId="14"/>
      <p:bldP build="whole" bldLvl="1" animBg="1" rev="0" advAuto="0" spid="459" grpId="12"/>
      <p:bldP build="whole" bldLvl="1" animBg="1" rev="0" advAuto="0" spid="458" grpId="3"/>
      <p:bldP build="whole" bldLvl="1" animBg="1" rev="0" advAuto="0" spid="457" grpId="8"/>
      <p:bldP build="whole" bldLvl="1" animBg="1" rev="0" advAuto="0" spid="454" grpId="1"/>
      <p:bldP build="whole" bldLvl="1" animBg="1" rev="0" advAuto="0" spid="458" grpId="11"/>
      <p:bldP build="whole" bldLvl="1" animBg="1" rev="0" advAuto="0" spid="457" grpId="16"/>
      <p:bldP build="whole" bldLvl="1" animBg="1" rev="0" advAuto="0" spid="460" grpId="5"/>
      <p:bldP build="whole" bldLvl="1" animBg="1" rev="0" advAuto="0" spid="465" grpId="21"/>
      <p:bldP build="whole" bldLvl="1" animBg="1" rev="0" advAuto="0" spid="464" grpId="20"/>
      <p:bldP build="whole" bldLvl="1" animBg="1" rev="0" advAuto="0" spid="466" grpId="22"/>
      <p:bldP build="whole" bldLvl="1" animBg="1" rev="0" advAuto="0" spid="454" grpId="9"/>
      <p:bldP build="whole" bldLvl="1" animBg="1" rev="0" advAuto="0" spid="460" grpId="13"/>
      <p:bldP build="whole" bldLvl="1" animBg="1" rev="0" advAuto="0" spid="455" grpId="2"/>
      <p:bldP build="whole" bldLvl="1" animBg="1" rev="0" advAuto="0" spid="456" grpId="7"/>
      <p:bldP build="whole" bldLvl="1" animBg="1" rev="0" advAuto="0" spid="463" grpId="19"/>
    </p:bldLst>
  </p:timing>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75" name="DrMorinHalfFaceCrop.jpg" descr="DrMorinHalfFaceCrop.jpg"/>
          <p:cNvPicPr>
            <a:picLocks noChangeAspect="1"/>
          </p:cNvPicPr>
          <p:nvPr/>
        </p:nvPicPr>
        <p:blipFill>
          <a:blip r:embed="rId3">
            <a:extLst/>
          </a:blip>
          <a:stretch>
            <a:fillRect/>
          </a:stretch>
        </p:blipFill>
        <p:spPr>
          <a:xfrm>
            <a:off x="8685406" y="4113520"/>
            <a:ext cx="7013188" cy="7354108"/>
          </a:xfrm>
          <a:prstGeom prst="rect">
            <a:avLst/>
          </a:prstGeom>
          <a:ln w="12700">
            <a:solidFill>
              <a:srgbClr val="6C6C6C"/>
            </a:solidFill>
            <a:bevel/>
          </a:ln>
        </p:spPr>
      </p:pic>
      <p:sp>
        <p:nvSpPr>
          <p:cNvPr id="476" name="28 Days applying Redox Gel"/>
          <p:cNvSpPr txBox="1"/>
          <p:nvPr/>
        </p:nvSpPr>
        <p:spPr>
          <a:xfrm>
            <a:off x="4705349" y="5169861"/>
            <a:ext cx="3492795" cy="2468881"/>
          </a:xfrm>
          <a:prstGeom prst="rect">
            <a:avLst/>
          </a:prstGeom>
          <a:ln w="12700">
            <a:miter lim="400000"/>
          </a:ln>
          <a:extLst>
            <a:ext uri="{C572A759-6A51-4108-AA02-DFA0A04FC94B}">
              <ma14:wrappingTextBoxFlag xmlns:ma14="http://schemas.microsoft.com/office/mac/drawingml/2011/main" val="1"/>
            </a:ext>
          </a:extLst>
        </p:spPr>
        <p:txBody>
          <a:bodyPr tIns="91439" bIns="91439">
            <a:spAutoFit/>
          </a:bodyPr>
          <a:lstStyle>
            <a:lvl1pPr defTabSz="1219200">
              <a:defRPr b="0" sz="5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5000">
                <a:solidFill>
                  <a:srgbClr val="6C6C6C"/>
                </a:solidFill>
                <a:latin typeface="Helvetica Light"/>
                <a:ea typeface="Helvetica Light"/>
                <a:cs typeface="Helvetica Light"/>
                <a:sym typeface="Helvetica Light"/>
              </a:rPr>
              <a:t>28 Days applying Redox Gel</a:t>
            </a:r>
          </a:p>
        </p:txBody>
      </p:sp>
      <p:sp>
        <p:nvSpPr>
          <p:cNvPr id="477" name="NO…"/>
          <p:cNvSpPr txBox="1"/>
          <p:nvPr/>
        </p:nvSpPr>
        <p:spPr>
          <a:xfrm>
            <a:off x="16478250" y="5474661"/>
            <a:ext cx="3492794" cy="1706881"/>
          </a:xfrm>
          <a:prstGeom prst="rect">
            <a:avLst/>
          </a:prstGeom>
          <a:ln w="12700">
            <a:miter lim="400000"/>
          </a:ln>
          <a:extLst>
            <a:ext uri="{C572A759-6A51-4108-AA02-DFA0A04FC94B}">
              <ma14:wrappingTextBoxFlag xmlns:ma14="http://schemas.microsoft.com/office/mac/drawingml/2011/main" val="1"/>
            </a:ext>
          </a:extLst>
        </p:spPr>
        <p:txBody>
          <a:bodyPr tIns="91439" bIns="91439">
            <a:spAutoFit/>
          </a:bodyPr>
          <a:lstStyle/>
          <a:p>
            <a:pPr defTabSz="1219200">
              <a:defRPr b="0" sz="4600">
                <a:latin typeface="Calibri"/>
                <a:ea typeface="Calibri"/>
                <a:cs typeface="Calibri"/>
                <a:sym typeface="Calibri"/>
              </a:defRPr>
            </a:pPr>
            <a:r>
              <a:rPr sz="5000">
                <a:solidFill>
                  <a:srgbClr val="6C6C6C"/>
                </a:solidFill>
                <a:latin typeface="Helvetica Light"/>
                <a:ea typeface="Helvetica Light"/>
                <a:cs typeface="Helvetica Light"/>
                <a:sym typeface="Helvetica Light"/>
              </a:rPr>
              <a:t>NO</a:t>
            </a:r>
            <a:endParaRPr sz="5000">
              <a:solidFill>
                <a:srgbClr val="6C6C6C"/>
              </a:solidFill>
              <a:latin typeface="Helvetica Light"/>
              <a:ea typeface="Helvetica Light"/>
              <a:cs typeface="Helvetica Light"/>
              <a:sym typeface="Helvetica Light"/>
            </a:endParaRPr>
          </a:p>
          <a:p>
            <a:pPr defTabSz="1219200">
              <a:defRPr b="0" sz="4600">
                <a:latin typeface="Calibri"/>
                <a:ea typeface="Calibri"/>
                <a:cs typeface="Calibri"/>
                <a:sym typeface="Calibri"/>
              </a:defRPr>
            </a:pPr>
            <a:r>
              <a:rPr sz="5000">
                <a:solidFill>
                  <a:srgbClr val="6C6C6C"/>
                </a:solidFill>
                <a:latin typeface="Helvetica Light"/>
                <a:ea typeface="Helvetica Light"/>
                <a:cs typeface="Helvetica Light"/>
                <a:sym typeface="Helvetica Light"/>
              </a:rPr>
              <a:t>Redox Gel</a:t>
            </a:r>
          </a:p>
        </p:txBody>
      </p:sp>
      <p:sp>
        <p:nvSpPr>
          <p:cNvPr id="478" name="Line"/>
          <p:cNvSpPr/>
          <p:nvPr/>
        </p:nvSpPr>
        <p:spPr>
          <a:xfrm flipH="1">
            <a:off x="12408135" y="3885404"/>
            <a:ext cx="1" cy="7513551"/>
          </a:xfrm>
          <a:prstGeom prst="line">
            <a:avLst/>
          </a:prstGeom>
          <a:ln w="63500">
            <a:solidFill>
              <a:srgbClr val="FFFFFF"/>
            </a:solidFill>
            <a:prstDash val="sysDash"/>
            <a:bevel/>
          </a:ln>
        </p:spPr>
        <p:txBody>
          <a:bodyPr tIns="91439" bIns="91439"/>
          <a:lstStyle/>
          <a:p>
            <a:pPr algn="l" defTabSz="1219200">
              <a:defRPr b="0" sz="3000">
                <a:latin typeface="Helvetica"/>
                <a:ea typeface="Helvetica"/>
                <a:cs typeface="Helvetica"/>
                <a:sym typeface="Helvetica"/>
              </a:defRPr>
            </a:pPr>
          </a:p>
        </p:txBody>
      </p:sp>
      <p:grpSp>
        <p:nvGrpSpPr>
          <p:cNvPr id="482" name="Group"/>
          <p:cNvGrpSpPr/>
          <p:nvPr/>
        </p:nvGrpSpPr>
        <p:grpSpPr>
          <a:xfrm>
            <a:off x="3504476" y="381744"/>
            <a:ext cx="3203337" cy="3185389"/>
            <a:chOff x="0" y="0"/>
            <a:chExt cx="3203335" cy="3185387"/>
          </a:xfrm>
        </p:grpSpPr>
        <p:sp>
          <p:nvSpPr>
            <p:cNvPr id="479" name="Group"/>
            <p:cNvSpPr/>
            <p:nvPr/>
          </p:nvSpPr>
          <p:spPr>
            <a:xfrm rot="5400000">
              <a:off x="646762" y="36184"/>
              <a:ext cx="1909812" cy="18374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4"/>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480" name="ASEA REDOX"/>
            <p:cNvSpPr txBox="1"/>
            <p:nvPr/>
          </p:nvSpPr>
          <p:spPr>
            <a:xfrm>
              <a:off x="509836" y="419507"/>
              <a:ext cx="2183664" cy="107079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sz="3000">
                  <a:solidFill>
                    <a:srgbClr val="2A71B9"/>
                  </a:solidFill>
                  <a:latin typeface="Helvetica"/>
                  <a:ea typeface="Helvetica"/>
                  <a:cs typeface="Helvetica"/>
                  <a:sym typeface="Helvetica"/>
                </a:defRPr>
              </a:lvl1pPr>
            </a:lstStyle>
            <a:p>
              <a:pPr/>
              <a:r>
                <a:t>ASEA REDOX</a:t>
              </a:r>
            </a:p>
          </p:txBody>
        </p:sp>
        <p:sp>
          <p:nvSpPr>
            <p:cNvPr id="481" name="Flagship       Cellular Health…"/>
            <p:cNvSpPr txBox="1"/>
            <p:nvPr/>
          </p:nvSpPr>
          <p:spPr>
            <a:xfrm>
              <a:off x="0" y="1824923"/>
              <a:ext cx="3203336" cy="1360465"/>
            </a:xfrm>
            <a:prstGeom prst="rect">
              <a:avLst/>
            </a:prstGeom>
            <a:noFill/>
            <a:ln w="12700" cap="flat">
              <a:noFill/>
              <a:miter lim="400000"/>
            </a:ln>
            <a:effectLst>
              <a:outerShdw sx="100000" sy="100000" kx="0" ky="0" algn="b" rotWithShape="0" blurRad="63500" dist="63500" dir="2825792">
                <a:srgbClr val="FFFFFF">
                  <a:alpha val="29474"/>
                </a:srgbClr>
              </a:outerShdw>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p>
              <a:pPr defTabSz="1219200">
                <a:defRPr sz="2400">
                  <a:solidFill>
                    <a:srgbClr val="5CC1E8"/>
                  </a:solidFill>
                  <a:latin typeface="Stratum2"/>
                  <a:ea typeface="Stratum2"/>
                  <a:cs typeface="Stratum2"/>
                  <a:sym typeface="Stratum2"/>
                </a:defRPr>
              </a:pPr>
              <a:r>
                <a:t>Flagship       Cellular Health</a:t>
              </a:r>
            </a:p>
            <a:p>
              <a:pPr defTabSz="1219200">
                <a:defRPr sz="2400">
                  <a:solidFill>
                    <a:srgbClr val="5CC1E8"/>
                  </a:solidFill>
                  <a:latin typeface="Stratum2"/>
                  <a:ea typeface="Stratum2"/>
                  <a:cs typeface="Stratum2"/>
                  <a:sym typeface="Stratum2"/>
                </a:defRPr>
              </a:pPr>
              <a:r>
                <a:t>Technology</a:t>
              </a:r>
            </a:p>
          </p:txBody>
        </p:sp>
      </p:grpSp>
      <p:sp>
        <p:nvSpPr>
          <p:cNvPr id="483" name="AGE SLOWER"/>
          <p:cNvSpPr txBox="1"/>
          <p:nvPr>
            <p:ph type="title" idx="4294967295"/>
          </p:nvPr>
        </p:nvSpPr>
        <p:spPr>
          <a:xfrm>
            <a:off x="4635735" y="894981"/>
            <a:ext cx="15544801" cy="2632076"/>
          </a:xfrm>
          <a:prstGeom prst="rect">
            <a:avLst/>
          </a:prstGeom>
        </p:spPr>
        <p:txBody>
          <a:bodyPr anchor="t"/>
          <a:lstStyle>
            <a:lvl1pPr algn="ctr" defTabSz="642937">
              <a:lnSpc>
                <a:spcPct val="100000"/>
              </a:lnSpc>
              <a:defRPr sz="7800">
                <a:latin typeface="Helvetica Neue"/>
                <a:ea typeface="Helvetica Neue"/>
                <a:cs typeface="Helvetica Neue"/>
                <a:sym typeface="Helvetica Neue"/>
              </a:defRPr>
            </a:lvl1pPr>
          </a:lstStyle>
          <a:p>
            <a:pPr/>
            <a:r>
              <a:t>AGE SLOWER</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 presetID="22" grpId="1" fill="hold">
                                  <p:stCondLst>
                                    <p:cond delay="0"/>
                                  </p:stCondLst>
                                  <p:iterate type="el" backwards="0">
                                    <p:tmAbs val="0"/>
                                  </p:iterate>
                                  <p:childTnLst>
                                    <p:set>
                                      <p:cBhvr>
                                        <p:cTn id="6" fill="hold"/>
                                        <p:tgtEl>
                                          <p:spTgt spid="478"/>
                                        </p:tgtEl>
                                        <p:attrNameLst>
                                          <p:attrName>style.visibility</p:attrName>
                                        </p:attrNameLst>
                                      </p:cBhvr>
                                      <p:to>
                                        <p:strVal val="visible"/>
                                      </p:to>
                                    </p:set>
                                    <p:animEffect filter="wipe(up)" transition="in">
                                      <p:cBhvr>
                                        <p:cTn id="7" dur="1000"/>
                                        <p:tgtEl>
                                          <p:spTgt spid="478"/>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ID="10" grpId="2" fill="hold">
                                  <p:stCondLst>
                                    <p:cond delay="0"/>
                                  </p:stCondLst>
                                  <p:iterate type="el" backwards="0">
                                    <p:tmAbs val="0"/>
                                  </p:iterate>
                                  <p:childTnLst>
                                    <p:set>
                                      <p:cBhvr>
                                        <p:cTn id="11" fill="hold"/>
                                        <p:tgtEl>
                                          <p:spTgt spid="477"/>
                                        </p:tgtEl>
                                        <p:attrNameLst>
                                          <p:attrName>style.visibility</p:attrName>
                                        </p:attrNameLst>
                                      </p:cBhvr>
                                      <p:to>
                                        <p:strVal val="visible"/>
                                      </p:to>
                                    </p:set>
                                    <p:animEffect filter="fade" transition="in">
                                      <p:cBhvr>
                                        <p:cTn id="12" dur="500"/>
                                        <p:tgtEl>
                                          <p:spTgt spid="477"/>
                                        </p:tgtEl>
                                      </p:cBhvr>
                                    </p:animEffect>
                                  </p:childTnLst>
                                </p:cTn>
                              </p:par>
                            </p:childTnLst>
                          </p:cTn>
                        </p:par>
                        <p:par>
                          <p:cTn id="13" fill="hold">
                            <p:stCondLst>
                              <p:cond delay="500"/>
                            </p:stCondLst>
                            <p:childTnLst>
                              <p:par>
                                <p:cTn id="14" presetClass="entr" nodeType="afterEffect" presetID="10" grpId="3" fill="hold">
                                  <p:stCondLst>
                                    <p:cond delay="0"/>
                                  </p:stCondLst>
                                  <p:iterate type="el" backwards="0">
                                    <p:tmAbs val="0"/>
                                  </p:iterate>
                                  <p:childTnLst>
                                    <p:set>
                                      <p:cBhvr>
                                        <p:cTn id="15" fill="hold"/>
                                        <p:tgtEl>
                                          <p:spTgt spid="476"/>
                                        </p:tgtEl>
                                        <p:attrNameLst>
                                          <p:attrName>style.visibility</p:attrName>
                                        </p:attrNameLst>
                                      </p:cBhvr>
                                      <p:to>
                                        <p:strVal val="visible"/>
                                      </p:to>
                                    </p:set>
                                    <p:animEffect filter="fade" transition="in">
                                      <p:cBhvr>
                                        <p:cTn id="16" dur="500"/>
                                        <p:tgtEl>
                                          <p:spTgt spid="47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76" grpId="3"/>
      <p:bldP build="whole" bldLvl="1" animBg="1" rev="0" advAuto="0" spid="478" grpId="1"/>
      <p:bldP build="whole" bldLvl="1" animBg="1" rev="0" advAuto="0" spid="477" grpId="2"/>
    </p:bldLst>
  </p:timing>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87" name="ASEA Molecules 1.png" descr="ASEA Molecules 1.png"/>
          <p:cNvPicPr>
            <a:picLocks noChangeAspect="1"/>
          </p:cNvPicPr>
          <p:nvPr/>
        </p:nvPicPr>
        <p:blipFill>
          <a:blip r:embed="rId3">
            <a:alphaModFix amt="70012"/>
            <a:extLst/>
          </a:blip>
          <a:stretch>
            <a:fillRect/>
          </a:stretch>
        </p:blipFill>
        <p:spPr>
          <a:xfrm rot="7400003">
            <a:off x="17238149" y="-324950"/>
            <a:ext cx="2125266" cy="4793275"/>
          </a:xfrm>
          <a:prstGeom prst="rect">
            <a:avLst/>
          </a:prstGeom>
          <a:ln w="12700">
            <a:miter lim="400000"/>
          </a:ln>
        </p:spPr>
      </p:pic>
      <p:pic>
        <p:nvPicPr>
          <p:cNvPr id="488" name="image31.jpg" descr="image31.jpg"/>
          <p:cNvPicPr>
            <a:picLocks noChangeAspect="1"/>
          </p:cNvPicPr>
          <p:nvPr/>
        </p:nvPicPr>
        <p:blipFill>
          <a:blip r:embed="rId4">
            <a:extLst/>
          </a:blip>
          <a:stretch>
            <a:fillRect/>
          </a:stretch>
        </p:blipFill>
        <p:spPr>
          <a:xfrm>
            <a:off x="4452721" y="2975358"/>
            <a:ext cx="16926702" cy="9035440"/>
          </a:xfrm>
          <a:prstGeom prst="rect">
            <a:avLst/>
          </a:prstGeom>
          <a:ln w="25400">
            <a:miter lim="400000"/>
          </a:ln>
          <a:effectLst>
            <a:outerShdw sx="100000" sy="100000" kx="0" ky="0" algn="b" rotWithShape="0" blurRad="177800" dist="101600" dir="5520000">
              <a:srgbClr val="000000">
                <a:alpha val="60000"/>
              </a:srgbClr>
            </a:outerShdw>
          </a:effectLst>
        </p:spPr>
      </p:pic>
      <p:sp>
        <p:nvSpPr>
          <p:cNvPr id="489" name="Rectangle"/>
          <p:cNvSpPr/>
          <p:nvPr/>
        </p:nvSpPr>
        <p:spPr>
          <a:xfrm>
            <a:off x="8500442" y="10784822"/>
            <a:ext cx="8164905" cy="1224080"/>
          </a:xfrm>
          <a:prstGeom prst="rect">
            <a:avLst/>
          </a:prstGeom>
          <a:solidFill>
            <a:srgbClr val="FFFFFF"/>
          </a:solidFill>
          <a:ln w="12700">
            <a:miter lim="400000"/>
          </a:ln>
        </p:spPr>
        <p:txBody>
          <a:bodyPr lIns="71437" tIns="71437" rIns="71437" bIns="71437" anchor="ctr"/>
          <a:lstStyle/>
          <a:p>
            <a:pPr>
              <a:defRPr b="0" sz="5000">
                <a:solidFill>
                  <a:srgbClr val="FFFFFF"/>
                </a:solidFill>
                <a:latin typeface="Gill Sans Light"/>
                <a:ea typeface="Gill Sans Light"/>
                <a:cs typeface="Gill Sans Light"/>
                <a:sym typeface="Gill Sans Light"/>
              </a:defRPr>
            </a:pPr>
          </a:p>
        </p:txBody>
      </p:sp>
      <p:sp>
        <p:nvSpPr>
          <p:cNvPr id="490" name="Redox Gel…"/>
          <p:cNvSpPr txBox="1"/>
          <p:nvPr>
            <p:ph type="title" idx="4294967295"/>
          </p:nvPr>
        </p:nvSpPr>
        <p:spPr>
          <a:xfrm>
            <a:off x="4419600" y="60129"/>
            <a:ext cx="15544800" cy="2632075"/>
          </a:xfrm>
          <a:prstGeom prst="rect">
            <a:avLst/>
          </a:prstGeom>
        </p:spPr>
        <p:txBody>
          <a:bodyPr anchor="t"/>
          <a:lstStyle/>
          <a:p>
            <a:pPr algn="ctr" defTabSz="642937">
              <a:lnSpc>
                <a:spcPct val="100000"/>
              </a:lnSpc>
              <a:defRPr b="1" sz="7600">
                <a:latin typeface="Helvetica Neue"/>
                <a:ea typeface="Helvetica Neue"/>
                <a:cs typeface="Helvetica Neue"/>
                <a:sym typeface="Helvetica Neue"/>
              </a:defRPr>
            </a:pPr>
            <a:r>
              <a:t>Redox Gel</a:t>
            </a:r>
          </a:p>
          <a:p>
            <a:pPr algn="ctr" defTabSz="642937">
              <a:lnSpc>
                <a:spcPct val="100000"/>
              </a:lnSpc>
              <a:defRPr b="1" sz="7600">
                <a:latin typeface="Helvetica Neue"/>
                <a:ea typeface="Helvetica Neue"/>
                <a:cs typeface="Helvetica Neue"/>
                <a:sym typeface="Helvetica Neue"/>
              </a:defRPr>
            </a:pPr>
            <a:r>
              <a:t>Cellular Health from the Outside In</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94" name="Picture 2" descr="Picture 2"/>
          <p:cNvPicPr>
            <a:picLocks noChangeAspect="1"/>
          </p:cNvPicPr>
          <p:nvPr/>
        </p:nvPicPr>
        <p:blipFill>
          <a:blip r:embed="rId3">
            <a:extLst/>
          </a:blip>
          <a:stretch>
            <a:fillRect/>
          </a:stretch>
        </p:blipFill>
        <p:spPr>
          <a:xfrm>
            <a:off x="9786163" y="10601457"/>
            <a:ext cx="4545397" cy="2770798"/>
          </a:xfrm>
          <a:prstGeom prst="rect">
            <a:avLst/>
          </a:prstGeom>
          <a:ln w="12700">
            <a:miter lim="400000"/>
          </a:ln>
        </p:spPr>
      </p:pic>
      <p:pic>
        <p:nvPicPr>
          <p:cNvPr id="495" name="Picture 1" descr="Picture 1"/>
          <p:cNvPicPr>
            <a:picLocks noChangeAspect="1"/>
          </p:cNvPicPr>
          <p:nvPr/>
        </p:nvPicPr>
        <p:blipFill>
          <a:blip r:embed="rId4">
            <a:extLst/>
          </a:blip>
          <a:stretch>
            <a:fillRect/>
          </a:stretch>
        </p:blipFill>
        <p:spPr>
          <a:xfrm>
            <a:off x="7658311" y="1864461"/>
            <a:ext cx="8334647" cy="8287020"/>
          </a:xfrm>
          <a:prstGeom prst="rect">
            <a:avLst/>
          </a:prstGeom>
          <a:ln w="12700">
            <a:miter lim="400000"/>
          </a:ln>
        </p:spPr>
      </p:pic>
      <p:grpSp>
        <p:nvGrpSpPr>
          <p:cNvPr id="499" name="Group"/>
          <p:cNvGrpSpPr/>
          <p:nvPr/>
        </p:nvGrpSpPr>
        <p:grpSpPr>
          <a:xfrm>
            <a:off x="2946064" y="207240"/>
            <a:ext cx="3203337" cy="3185389"/>
            <a:chOff x="0" y="0"/>
            <a:chExt cx="3203335" cy="3185387"/>
          </a:xfrm>
        </p:grpSpPr>
        <p:sp>
          <p:nvSpPr>
            <p:cNvPr id="496" name="Group"/>
            <p:cNvSpPr/>
            <p:nvPr/>
          </p:nvSpPr>
          <p:spPr>
            <a:xfrm rot="5400000">
              <a:off x="646762" y="36184"/>
              <a:ext cx="1909812" cy="18374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5"/>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497" name="ASEA REDOX"/>
            <p:cNvSpPr txBox="1"/>
            <p:nvPr/>
          </p:nvSpPr>
          <p:spPr>
            <a:xfrm>
              <a:off x="509836" y="419507"/>
              <a:ext cx="2183664" cy="107079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sz="3000">
                  <a:solidFill>
                    <a:srgbClr val="2A71B9"/>
                  </a:solidFill>
                  <a:latin typeface="Helvetica"/>
                  <a:ea typeface="Helvetica"/>
                  <a:cs typeface="Helvetica"/>
                  <a:sym typeface="Helvetica"/>
                </a:defRPr>
              </a:lvl1pPr>
            </a:lstStyle>
            <a:p>
              <a:pPr/>
              <a:r>
                <a:t>ASEA REDOX</a:t>
              </a:r>
            </a:p>
          </p:txBody>
        </p:sp>
        <p:sp>
          <p:nvSpPr>
            <p:cNvPr id="498" name="Flagship       Cellular Health…"/>
            <p:cNvSpPr txBox="1"/>
            <p:nvPr/>
          </p:nvSpPr>
          <p:spPr>
            <a:xfrm>
              <a:off x="0" y="1824923"/>
              <a:ext cx="3203336" cy="1360465"/>
            </a:xfrm>
            <a:prstGeom prst="rect">
              <a:avLst/>
            </a:prstGeom>
            <a:noFill/>
            <a:ln w="12700" cap="flat">
              <a:noFill/>
              <a:miter lim="400000"/>
            </a:ln>
            <a:effectLst>
              <a:outerShdw sx="100000" sy="100000" kx="0" ky="0" algn="b" rotWithShape="0" blurRad="63500" dist="63500" dir="2825792">
                <a:srgbClr val="FFFFFF">
                  <a:alpha val="29474"/>
                </a:srgbClr>
              </a:outerShdw>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p>
              <a:pPr defTabSz="1219200">
                <a:defRPr sz="2400">
                  <a:solidFill>
                    <a:srgbClr val="5CC1E8"/>
                  </a:solidFill>
                  <a:latin typeface="Stratum2"/>
                  <a:ea typeface="Stratum2"/>
                  <a:cs typeface="Stratum2"/>
                  <a:sym typeface="Stratum2"/>
                </a:defRPr>
              </a:pPr>
              <a:r>
                <a:t>Flagship       Cellular Health</a:t>
              </a:r>
            </a:p>
            <a:p>
              <a:pPr defTabSz="1219200">
                <a:defRPr sz="2400">
                  <a:solidFill>
                    <a:srgbClr val="5CC1E8"/>
                  </a:solidFill>
                  <a:latin typeface="Stratum2"/>
                  <a:ea typeface="Stratum2"/>
                  <a:cs typeface="Stratum2"/>
                  <a:sym typeface="Stratum2"/>
                </a:defRPr>
              </a:pPr>
              <a:r>
                <a:t>Technology</a:t>
              </a:r>
            </a:p>
          </p:txBody>
        </p:sp>
      </p:grpSp>
      <p:sp>
        <p:nvSpPr>
          <p:cNvPr id="500" name="Feeling is Believing"/>
          <p:cNvSpPr txBox="1"/>
          <p:nvPr>
            <p:ph type="title" idx="4294967295"/>
          </p:nvPr>
        </p:nvSpPr>
        <p:spPr>
          <a:xfrm>
            <a:off x="4419600" y="217648"/>
            <a:ext cx="15544800" cy="2632075"/>
          </a:xfrm>
          <a:prstGeom prst="rect">
            <a:avLst/>
          </a:prstGeom>
        </p:spPr>
        <p:txBody>
          <a:bodyPr anchor="t"/>
          <a:lstStyle>
            <a:lvl1pPr algn="ctr" defTabSz="642937">
              <a:defRPr sz="7200">
                <a:latin typeface="Helvetica Neue"/>
                <a:ea typeface="Helvetica Neue"/>
                <a:cs typeface="Helvetica Neue"/>
                <a:sym typeface="Helvetica Neue"/>
              </a:defRPr>
            </a:lvl1pPr>
          </a:lstStyle>
          <a:p>
            <a:pPr/>
            <a:r>
              <a:t>Feeling is Believing</a:t>
            </a:r>
          </a:p>
        </p:txBody>
      </p:sp>
      <p:pic>
        <p:nvPicPr>
          <p:cNvPr id="501" name="RENU28 - Studio US GBL - FOR ON COLOR.png" descr="RENU28 - Studio US GBL - FOR ON COLOR.png"/>
          <p:cNvPicPr>
            <a:picLocks noChangeAspect="1"/>
          </p:cNvPicPr>
          <p:nvPr/>
        </p:nvPicPr>
        <p:blipFill>
          <a:blip r:embed="rId6">
            <a:extLst/>
          </a:blip>
          <a:stretch>
            <a:fillRect/>
          </a:stretch>
        </p:blipFill>
        <p:spPr>
          <a:xfrm>
            <a:off x="17716531" y="408068"/>
            <a:ext cx="4975541" cy="1289986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0"/>
                                  </p:stCondLst>
                                  <p:iterate type="el" backwards="0">
                                    <p:tmAbs val="0"/>
                                  </p:iterate>
                                  <p:childTnLst>
                                    <p:set>
                                      <p:cBhvr>
                                        <p:cTn id="6" fill="hold"/>
                                        <p:tgtEl>
                                          <p:spTgt spid="495"/>
                                        </p:tgtEl>
                                        <p:attrNameLst>
                                          <p:attrName>style.visibility</p:attrName>
                                        </p:attrNameLst>
                                      </p:cBhvr>
                                      <p:to>
                                        <p:strVal val="visible"/>
                                      </p:to>
                                    </p:set>
                                    <p:animEffect filter="fade" transition="in">
                                      <p:cBhvr>
                                        <p:cTn id="7" dur="500"/>
                                        <p:tgtEl>
                                          <p:spTgt spid="495"/>
                                        </p:tgtEl>
                                      </p:cBhvr>
                                    </p:animEffect>
                                  </p:childTnLst>
                                </p:cTn>
                              </p:par>
                            </p:childTnLst>
                          </p:cTn>
                        </p:par>
                        <p:par>
                          <p:cTn id="8" fill="hold">
                            <p:stCondLst>
                              <p:cond delay="500"/>
                            </p:stCondLst>
                            <p:childTnLst>
                              <p:par>
                                <p:cTn id="9" presetClass="entr" nodeType="afterEffect" presetSubtype="10" presetID="19" grpId="2" fill="hold">
                                  <p:stCondLst>
                                    <p:cond delay="0"/>
                                  </p:stCondLst>
                                  <p:iterate type="el" backwards="0">
                                    <p:tmAbs val="0"/>
                                  </p:iterate>
                                  <p:childTnLst>
                                    <p:set>
                                      <p:cBhvr>
                                        <p:cTn id="10" fill="hold"/>
                                        <p:tgtEl>
                                          <p:spTgt spid="494"/>
                                        </p:tgtEl>
                                        <p:attrNameLst>
                                          <p:attrName>style.visibility</p:attrName>
                                        </p:attrNameLst>
                                      </p:cBhvr>
                                      <p:to>
                                        <p:strVal val="visible"/>
                                      </p:to>
                                    </p:set>
                                    <p:anim calcmode="lin" valueType="num">
                                      <p:cBhvr>
                                        <p:cTn id="11" dur="2000" fill="hold"/>
                                        <p:tgtEl>
                                          <p:spTgt spid="494"/>
                                        </p:tgtEl>
                                        <p:attrNameLst>
                                          <p:attrName>ppt_w</p:attrName>
                                        </p:attrNameLst>
                                      </p:cBhvr>
                                      <p:tavLst>
                                        <p:tav tm="0" fmla="#ppt_w*sin(2.5*pi*$)">
                                          <p:val>
                                            <p:fltVal val="0"/>
                                          </p:val>
                                        </p:tav>
                                        <p:tav tm="100000">
                                          <p:val>
                                            <p:fltVal val="1"/>
                                          </p:val>
                                        </p:tav>
                                      </p:tavLst>
                                    </p:anim>
                                    <p:anim calcmode="lin" valueType="num">
                                      <p:cBhvr>
                                        <p:cTn id="12" dur="2000" fill="hold"/>
                                        <p:tgtEl>
                                          <p:spTgt spid="494"/>
                                        </p:tgtEl>
                                        <p:attrNameLst>
                                          <p:attrName>ppt_h</p:attrName>
                                        </p:attrNameLst>
                                      </p:cBhvr>
                                      <p:tavLst>
                                        <p:tav tm="0">
                                          <p:val>
                                            <p:strVal val="#ppt_h"/>
                                          </p:val>
                                        </p:tav>
                                        <p:tav tm="100000">
                                          <p:val>
                                            <p:strVal val="#ppt_h"/>
                                          </p:val>
                                        </p:tav>
                                      </p:tavLst>
                                    </p:anim>
                                  </p:childTnLst>
                                </p:cTn>
                              </p:par>
                            </p:childTnLst>
                          </p:cTn>
                        </p:par>
                        <p:par>
                          <p:cTn id="13" fill="hold">
                            <p:stCondLst>
                              <p:cond delay="2500"/>
                            </p:stCondLst>
                            <p:childTnLst>
                              <p:par>
                                <p:cTn id="14" presetClass="entr" nodeType="afterEffect" presetSubtype="16" presetID="23" grpId="3" fill="hold">
                                  <p:stCondLst>
                                    <p:cond delay="0"/>
                                  </p:stCondLst>
                                  <p:iterate type="el" backwards="0">
                                    <p:tmAbs val="0"/>
                                  </p:iterate>
                                  <p:childTnLst>
                                    <p:set>
                                      <p:cBhvr>
                                        <p:cTn id="15" fill="hold"/>
                                        <p:tgtEl>
                                          <p:spTgt spid="501"/>
                                        </p:tgtEl>
                                        <p:attrNameLst>
                                          <p:attrName>style.visibility</p:attrName>
                                        </p:attrNameLst>
                                      </p:cBhvr>
                                      <p:to>
                                        <p:strVal val="visible"/>
                                      </p:to>
                                    </p:set>
                                    <p:anim calcmode="lin" valueType="num">
                                      <p:cBhvr>
                                        <p:cTn id="16" dur="1000" fill="hold"/>
                                        <p:tgtEl>
                                          <p:spTgt spid="501"/>
                                        </p:tgtEl>
                                        <p:attrNameLst>
                                          <p:attrName>ppt_w</p:attrName>
                                        </p:attrNameLst>
                                      </p:cBhvr>
                                      <p:tavLst>
                                        <p:tav tm="0">
                                          <p:val>
                                            <p:fltVal val="0"/>
                                          </p:val>
                                        </p:tav>
                                        <p:tav tm="100000">
                                          <p:val>
                                            <p:strVal val="#ppt_w"/>
                                          </p:val>
                                        </p:tav>
                                      </p:tavLst>
                                    </p:anim>
                                    <p:anim calcmode="lin" valueType="num">
                                      <p:cBhvr>
                                        <p:cTn id="17" dur="1000" fill="hold"/>
                                        <p:tgtEl>
                                          <p:spTgt spid="50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94" grpId="2"/>
      <p:bldP build="whole" bldLvl="1" animBg="1" rev="0" advAuto="0" spid="501" grpId="3"/>
      <p:bldP build="whole" bldLvl="1" animBg="1" rev="0" advAuto="0" spid="495" grpId="1"/>
    </p:bldLst>
  </p:timing>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05" name="Image" descr="Image"/>
          <p:cNvPicPr>
            <a:picLocks noChangeAspect="1"/>
          </p:cNvPicPr>
          <p:nvPr/>
        </p:nvPicPr>
        <p:blipFill>
          <a:blip r:embed="rId3">
            <a:extLst/>
          </a:blip>
          <a:srcRect l="9424" t="0" r="6620" b="0"/>
          <a:stretch>
            <a:fillRect/>
          </a:stretch>
        </p:blipFill>
        <p:spPr>
          <a:xfrm flipH="1">
            <a:off x="12121580" y="4427015"/>
            <a:ext cx="12262743" cy="9289658"/>
          </a:xfrm>
          <a:prstGeom prst="rect">
            <a:avLst/>
          </a:prstGeom>
          <a:ln w="12700">
            <a:miter lim="400000"/>
          </a:ln>
        </p:spPr>
      </p:pic>
      <p:grpSp>
        <p:nvGrpSpPr>
          <p:cNvPr id="509" name="Group"/>
          <p:cNvGrpSpPr/>
          <p:nvPr/>
        </p:nvGrpSpPr>
        <p:grpSpPr>
          <a:xfrm>
            <a:off x="147780" y="90183"/>
            <a:ext cx="3203337" cy="3185389"/>
            <a:chOff x="0" y="0"/>
            <a:chExt cx="3203335" cy="3185387"/>
          </a:xfrm>
        </p:grpSpPr>
        <p:sp>
          <p:nvSpPr>
            <p:cNvPr id="506" name="Group"/>
            <p:cNvSpPr/>
            <p:nvPr/>
          </p:nvSpPr>
          <p:spPr>
            <a:xfrm rot="5400000">
              <a:off x="646762" y="36184"/>
              <a:ext cx="1909812" cy="18374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4"/>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507" name="ASEA REDOX"/>
            <p:cNvSpPr txBox="1"/>
            <p:nvPr/>
          </p:nvSpPr>
          <p:spPr>
            <a:xfrm>
              <a:off x="509836" y="419507"/>
              <a:ext cx="2183664" cy="107079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sz="3000">
                  <a:solidFill>
                    <a:srgbClr val="2A71B9"/>
                  </a:solidFill>
                  <a:latin typeface="Helvetica"/>
                  <a:ea typeface="Helvetica"/>
                  <a:cs typeface="Helvetica"/>
                  <a:sym typeface="Helvetica"/>
                </a:defRPr>
              </a:lvl1pPr>
            </a:lstStyle>
            <a:p>
              <a:pPr/>
              <a:r>
                <a:t>ASEA REDOX</a:t>
              </a:r>
            </a:p>
          </p:txBody>
        </p:sp>
        <p:sp>
          <p:nvSpPr>
            <p:cNvPr id="508" name="Flagship Cellular Health…"/>
            <p:cNvSpPr txBox="1"/>
            <p:nvPr/>
          </p:nvSpPr>
          <p:spPr>
            <a:xfrm>
              <a:off x="0" y="1824923"/>
              <a:ext cx="3203336" cy="1360465"/>
            </a:xfrm>
            <a:prstGeom prst="rect">
              <a:avLst/>
            </a:prstGeom>
            <a:noFill/>
            <a:ln w="12700" cap="flat">
              <a:noFill/>
              <a:miter lim="400000"/>
            </a:ln>
            <a:effectLst>
              <a:outerShdw sx="100000" sy="100000" kx="0" ky="0" algn="b" rotWithShape="0" blurRad="63500" dist="63500" dir="2825792">
                <a:srgbClr val="FFFFFF">
                  <a:alpha val="29474"/>
                </a:srgbClr>
              </a:outerShdw>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p>
              <a:pPr defTabSz="1219200">
                <a:defRPr sz="2400">
                  <a:solidFill>
                    <a:srgbClr val="5CC1E8"/>
                  </a:solidFill>
                  <a:latin typeface="Stratum2"/>
                  <a:ea typeface="Stratum2"/>
                  <a:cs typeface="Stratum2"/>
                  <a:sym typeface="Stratum2"/>
                </a:defRPr>
              </a:pPr>
              <a:r>
                <a:t>Flagship Cellular Health</a:t>
              </a:r>
            </a:p>
            <a:p>
              <a:pPr defTabSz="1219200">
                <a:defRPr sz="2400">
                  <a:solidFill>
                    <a:srgbClr val="5CC1E8"/>
                  </a:solidFill>
                  <a:latin typeface="Stratum2"/>
                  <a:ea typeface="Stratum2"/>
                  <a:cs typeface="Stratum2"/>
                  <a:sym typeface="Stratum2"/>
                </a:defRPr>
              </a:pPr>
              <a:r>
                <a:t>Technology</a:t>
              </a:r>
            </a:p>
          </p:txBody>
        </p:sp>
      </p:grpSp>
      <p:pic>
        <p:nvPicPr>
          <p:cNvPr id="510" name="RENU28 - Studio US GBL - FOR ON COLOR.png" descr="RENU28 - Studio US GBL - FOR ON COLOR.png"/>
          <p:cNvPicPr>
            <a:picLocks noChangeAspect="1"/>
          </p:cNvPicPr>
          <p:nvPr/>
        </p:nvPicPr>
        <p:blipFill>
          <a:blip r:embed="rId5">
            <a:extLst/>
          </a:blip>
          <a:stretch>
            <a:fillRect/>
          </a:stretch>
        </p:blipFill>
        <p:spPr>
          <a:xfrm>
            <a:off x="5814747" y="3919932"/>
            <a:ext cx="3534935" cy="9164867"/>
          </a:xfrm>
          <a:prstGeom prst="rect">
            <a:avLst/>
          </a:prstGeom>
          <a:ln w="12700">
            <a:miter lim="400000"/>
          </a:ln>
        </p:spPr>
      </p:pic>
      <p:sp>
        <p:nvSpPr>
          <p:cNvPr id="511" name="Feeling is Believing…"/>
          <p:cNvSpPr txBox="1"/>
          <p:nvPr>
            <p:ph type="title" idx="4294967295"/>
          </p:nvPr>
        </p:nvSpPr>
        <p:spPr>
          <a:xfrm>
            <a:off x="4718886" y="548439"/>
            <a:ext cx="15544801" cy="3516322"/>
          </a:xfrm>
          <a:prstGeom prst="rect">
            <a:avLst/>
          </a:prstGeom>
        </p:spPr>
        <p:txBody>
          <a:bodyPr anchor="t"/>
          <a:lstStyle/>
          <a:p>
            <a:pPr algn="ctr" defTabSz="642937">
              <a:lnSpc>
                <a:spcPct val="100000"/>
              </a:lnSpc>
              <a:defRPr sz="11400">
                <a:latin typeface="Helvetica Neue"/>
                <a:ea typeface="Helvetica Neue"/>
                <a:cs typeface="Helvetica Neue"/>
                <a:sym typeface="Helvetica Neue"/>
              </a:defRPr>
            </a:pPr>
            <a:r>
              <a:t>Feeling is Believing</a:t>
            </a:r>
          </a:p>
          <a:p>
            <a:pPr algn="ctr" defTabSz="642937">
              <a:lnSpc>
                <a:spcPct val="100000"/>
              </a:lnSpc>
              <a:defRPr sz="5200">
                <a:latin typeface="Helvetica Neue"/>
                <a:ea typeface="Helvetica Neue"/>
                <a:cs typeface="Helvetica Neue"/>
                <a:sym typeface="Helvetica Neue"/>
              </a:defRPr>
            </a:pPr>
            <a:r>
              <a:t>Experience Redox Molecules</a:t>
            </a:r>
          </a:p>
          <a:p>
            <a:pPr algn="ctr" defTabSz="642937">
              <a:lnSpc>
                <a:spcPct val="100000"/>
              </a:lnSpc>
              <a:defRPr sz="5200">
                <a:latin typeface="Helvetica Neue"/>
                <a:ea typeface="Helvetica Neue"/>
                <a:cs typeface="Helvetica Neue"/>
                <a:sym typeface="Helvetica Neue"/>
              </a:defRPr>
            </a:pPr>
            <a:r>
              <a:t> “3 in 5”</a:t>
            </a:r>
          </a:p>
        </p:txBody>
      </p:sp>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510"/>
                                        </p:tgtEl>
                                        <p:attrNameLst>
                                          <p:attrName>style.visibility</p:attrName>
                                        </p:attrNameLst>
                                      </p:cBhvr>
                                      <p:to>
                                        <p:strVal val="visible"/>
                                      </p:to>
                                    </p:set>
                                    <p:anim calcmode="lin" valueType="num">
                                      <p:cBhvr>
                                        <p:cTn id="7" dur="1000" fill="hold"/>
                                        <p:tgtEl>
                                          <p:spTgt spid="510"/>
                                        </p:tgtEl>
                                        <p:attrNameLst>
                                          <p:attrName>ppt_w</p:attrName>
                                        </p:attrNameLst>
                                      </p:cBhvr>
                                      <p:tavLst>
                                        <p:tav tm="0">
                                          <p:val>
                                            <p:fltVal val="0"/>
                                          </p:val>
                                        </p:tav>
                                        <p:tav tm="100000">
                                          <p:val>
                                            <p:strVal val="#ppt_w"/>
                                          </p:val>
                                        </p:tav>
                                      </p:tavLst>
                                    </p:anim>
                                    <p:anim calcmode="lin" valueType="num">
                                      <p:cBhvr>
                                        <p:cTn id="8" dur="1000" fill="hold"/>
                                        <p:tgtEl>
                                          <p:spTgt spid="51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10" grpId="1"/>
    </p:bldLst>
  </p:timing>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519" name="Group"/>
          <p:cNvGrpSpPr/>
          <p:nvPr/>
        </p:nvGrpSpPr>
        <p:grpSpPr>
          <a:xfrm>
            <a:off x="4021330" y="2795451"/>
            <a:ext cx="6424214" cy="3262265"/>
            <a:chOff x="0" y="490537"/>
            <a:chExt cx="6424212" cy="3262263"/>
          </a:xfrm>
        </p:grpSpPr>
        <p:grpSp>
          <p:nvGrpSpPr>
            <p:cNvPr id="517" name="Group"/>
            <p:cNvGrpSpPr/>
            <p:nvPr/>
          </p:nvGrpSpPr>
          <p:grpSpPr>
            <a:xfrm>
              <a:off x="0" y="846683"/>
              <a:ext cx="6424213" cy="2906119"/>
              <a:chOff x="0" y="0"/>
              <a:chExt cx="6424212" cy="2906118"/>
            </a:xfrm>
          </p:grpSpPr>
          <p:sp>
            <p:nvSpPr>
              <p:cNvPr id="515" name="out"/>
              <p:cNvSpPr/>
              <p:nvPr/>
            </p:nvSpPr>
            <p:spPr>
              <a:xfrm rot="10800000">
                <a:off x="437066" y="1610994"/>
                <a:ext cx="5585799" cy="1295124"/>
              </a:xfrm>
              <a:prstGeom prst="rect">
                <a:avLst/>
              </a:prstGeom>
              <a:solidFill>
                <a:srgbClr val="FFFFFF"/>
              </a:solid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b">
                <a:noAutofit/>
              </a:bodyPr>
              <a:lstStyle>
                <a:lvl1pPr>
                  <a:lnSpc>
                    <a:spcPts val="9800"/>
                  </a:lnSpc>
                  <a:defRPr b="0" baseline="-12121" sz="13200">
                    <a:latin typeface="Futura Bold"/>
                    <a:ea typeface="Futura Bold"/>
                    <a:cs typeface="Futura Bold"/>
                    <a:sym typeface="Futura Bold"/>
                  </a:defRPr>
                </a:lvl1pPr>
              </a:lstStyle>
              <a:p>
                <a:pPr/>
                <a:r>
                  <a:t>out</a:t>
                </a:r>
              </a:p>
            </p:txBody>
          </p:sp>
          <p:sp>
            <p:nvSpPr>
              <p:cNvPr id="516" name="inside"/>
              <p:cNvSpPr/>
              <p:nvPr/>
            </p:nvSpPr>
            <p:spPr>
              <a:xfrm>
                <a:off x="0" y="0"/>
                <a:ext cx="6424213" cy="1616623"/>
              </a:xfrm>
              <a:prstGeom prst="rect">
                <a:avLst/>
              </a:prstGeom>
              <a:solidFill>
                <a:srgbClr val="000000"/>
              </a:solid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b">
                <a:noAutofit/>
              </a:bodyPr>
              <a:lstStyle>
                <a:lvl1pPr>
                  <a:lnSpc>
                    <a:spcPts val="13000"/>
                  </a:lnSpc>
                  <a:defRPr b="0" baseline="-12121" sz="13200">
                    <a:solidFill>
                      <a:srgbClr val="FFFFFF"/>
                    </a:solidFill>
                    <a:latin typeface="Futura Bold"/>
                    <a:ea typeface="Futura Bold"/>
                    <a:cs typeface="Futura Bold"/>
                    <a:sym typeface="Futura Bold"/>
                  </a:defRPr>
                </a:lvl1pPr>
              </a:lstStyle>
              <a:p>
                <a:pPr/>
                <a:r>
                  <a:t>inside</a:t>
                </a:r>
              </a:p>
            </p:txBody>
          </p:sp>
        </p:grpSp>
        <p:sp>
          <p:nvSpPr>
            <p:cNvPr id="518" name="From the"/>
            <p:cNvSpPr/>
            <p:nvPr/>
          </p:nvSpPr>
          <p:spPr>
            <a:xfrm>
              <a:off x="3212106" y="490537"/>
              <a:ext cx="1270001" cy="1270001"/>
            </a:xfrm>
            <a:prstGeom prst="line">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a:defRPr b="0" sz="5800">
                  <a:solidFill>
                    <a:srgbClr val="535353"/>
                  </a:solidFill>
                  <a:latin typeface="Gill Sans Light"/>
                  <a:ea typeface="Gill Sans Light"/>
                  <a:cs typeface="Gill Sans Light"/>
                  <a:sym typeface="Gill Sans Light"/>
                </a:defRPr>
              </a:lvl1pPr>
            </a:lstStyle>
            <a:p>
              <a:pPr/>
              <a:r>
                <a:t>From the</a:t>
              </a:r>
            </a:p>
          </p:txBody>
        </p:sp>
      </p:grpSp>
      <p:grpSp>
        <p:nvGrpSpPr>
          <p:cNvPr id="524" name="Group"/>
          <p:cNvGrpSpPr/>
          <p:nvPr/>
        </p:nvGrpSpPr>
        <p:grpSpPr>
          <a:xfrm>
            <a:off x="12527423" y="9034264"/>
            <a:ext cx="8369537" cy="3605753"/>
            <a:chOff x="0" y="9525"/>
            <a:chExt cx="8369535" cy="3605751"/>
          </a:xfrm>
        </p:grpSpPr>
        <p:grpSp>
          <p:nvGrpSpPr>
            <p:cNvPr id="522" name="Group"/>
            <p:cNvGrpSpPr/>
            <p:nvPr/>
          </p:nvGrpSpPr>
          <p:grpSpPr>
            <a:xfrm>
              <a:off x="0" y="196391"/>
              <a:ext cx="8369536" cy="3418886"/>
              <a:chOff x="0" y="0"/>
              <a:chExt cx="8369535" cy="3418884"/>
            </a:xfrm>
          </p:grpSpPr>
          <p:sp>
            <p:nvSpPr>
              <p:cNvPr id="520" name="outside"/>
              <p:cNvSpPr/>
              <p:nvPr/>
            </p:nvSpPr>
            <p:spPr>
              <a:xfrm>
                <a:off x="0" y="0"/>
                <a:ext cx="8369536" cy="2421899"/>
              </a:xfrm>
              <a:prstGeom prst="rect">
                <a:avLst/>
              </a:prstGeom>
              <a:solidFill>
                <a:srgbClr val="FFFFFF"/>
              </a:solid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b">
                <a:noAutofit/>
              </a:bodyPr>
              <a:lstStyle>
                <a:lvl1pPr>
                  <a:lnSpc>
                    <a:spcPts val="15700"/>
                  </a:lnSpc>
                  <a:defRPr b="0" baseline="-15909" sz="13200">
                    <a:latin typeface="Futura Bold"/>
                    <a:ea typeface="Futura Bold"/>
                    <a:cs typeface="Futura Bold"/>
                    <a:sym typeface="Futura Bold"/>
                  </a:defRPr>
                </a:lvl1pPr>
              </a:lstStyle>
              <a:p>
                <a:pPr/>
                <a:r>
                  <a:t>outside</a:t>
                </a:r>
              </a:p>
            </p:txBody>
          </p:sp>
          <p:sp>
            <p:nvSpPr>
              <p:cNvPr id="521" name="in"/>
              <p:cNvSpPr/>
              <p:nvPr/>
            </p:nvSpPr>
            <p:spPr>
              <a:xfrm rot="10800000">
                <a:off x="1351022" y="2041921"/>
                <a:ext cx="5667492" cy="1376964"/>
              </a:xfrm>
              <a:prstGeom prst="rect">
                <a:avLst/>
              </a:prstGeom>
              <a:solidFill>
                <a:srgbClr val="000000"/>
              </a:solid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b">
                <a:noAutofit/>
              </a:bodyPr>
              <a:lstStyle>
                <a:lvl1pPr>
                  <a:lnSpc>
                    <a:spcPts val="10900"/>
                  </a:lnSpc>
                  <a:defRPr b="0" baseline="-12121" sz="13200">
                    <a:solidFill>
                      <a:srgbClr val="FFFFFF"/>
                    </a:solidFill>
                    <a:latin typeface="Futura Bold"/>
                    <a:ea typeface="Futura Bold"/>
                    <a:cs typeface="Futura Bold"/>
                    <a:sym typeface="Futura Bold"/>
                  </a:defRPr>
                </a:lvl1pPr>
              </a:lstStyle>
              <a:p>
                <a:pPr/>
                <a:r>
                  <a:t>in</a:t>
                </a:r>
              </a:p>
            </p:txBody>
          </p:sp>
        </p:grpSp>
        <p:sp>
          <p:nvSpPr>
            <p:cNvPr id="523" name="From the"/>
            <p:cNvSpPr txBox="1"/>
            <p:nvPr/>
          </p:nvSpPr>
          <p:spPr>
            <a:xfrm>
              <a:off x="2769015" y="9525"/>
              <a:ext cx="2831505" cy="9810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a:defRPr b="0" sz="5800">
                  <a:solidFill>
                    <a:srgbClr val="535353"/>
                  </a:solidFill>
                  <a:latin typeface="Gill Sans Light"/>
                  <a:ea typeface="Gill Sans Light"/>
                  <a:cs typeface="Gill Sans Light"/>
                  <a:sym typeface="Gill Sans Light"/>
                </a:defRPr>
              </a:lvl1pPr>
            </a:lstStyle>
            <a:p>
              <a:pPr/>
              <a:r>
                <a:t>From the</a:t>
              </a:r>
            </a:p>
          </p:txBody>
        </p:sp>
      </p:grpSp>
      <p:pic>
        <p:nvPicPr>
          <p:cNvPr id="525" name="Picture 6" descr="Picture 6"/>
          <p:cNvPicPr>
            <a:picLocks noChangeAspect="1"/>
          </p:cNvPicPr>
          <p:nvPr/>
        </p:nvPicPr>
        <p:blipFill>
          <a:blip r:embed="rId3">
            <a:extLst/>
          </a:blip>
          <a:stretch>
            <a:fillRect/>
          </a:stretch>
        </p:blipFill>
        <p:spPr>
          <a:xfrm>
            <a:off x="5798056" y="5760173"/>
            <a:ext cx="2870761" cy="8921566"/>
          </a:xfrm>
          <a:prstGeom prst="rect">
            <a:avLst/>
          </a:prstGeom>
          <a:ln w="12700">
            <a:miter lim="400000"/>
          </a:ln>
        </p:spPr>
      </p:pic>
      <p:sp>
        <p:nvSpPr>
          <p:cNvPr id="526" name="Cell Signaling Redox Technology"/>
          <p:cNvSpPr txBox="1"/>
          <p:nvPr>
            <p:ph type="title" idx="4294967295"/>
          </p:nvPr>
        </p:nvSpPr>
        <p:spPr>
          <a:xfrm>
            <a:off x="791800" y="375168"/>
            <a:ext cx="22461742" cy="1837609"/>
          </a:xfrm>
          <a:prstGeom prst="rect">
            <a:avLst/>
          </a:prstGeom>
        </p:spPr>
        <p:txBody>
          <a:bodyPr anchor="t"/>
          <a:lstStyle>
            <a:lvl1pPr algn="ctr" defTabSz="642937">
              <a:lnSpc>
                <a:spcPct val="100000"/>
              </a:lnSpc>
              <a:defRPr sz="8600">
                <a:latin typeface="Helvetica Neue"/>
                <a:ea typeface="Helvetica Neue"/>
                <a:cs typeface="Helvetica Neue"/>
                <a:sym typeface="Helvetica Neue"/>
              </a:defRPr>
            </a:lvl1pPr>
          </a:lstStyle>
          <a:p>
            <a:pPr/>
            <a:r>
              <a:t>Cell Signaling Redox Technology</a:t>
            </a:r>
          </a:p>
        </p:txBody>
      </p:sp>
      <p:pic>
        <p:nvPicPr>
          <p:cNvPr id="527" name="RENU28 - Studio US GBL - FOR ON COLOR.png" descr="RENU28 - Studio US GBL - FOR ON COLOR.png"/>
          <p:cNvPicPr>
            <a:picLocks noChangeAspect="1"/>
          </p:cNvPicPr>
          <p:nvPr/>
        </p:nvPicPr>
        <p:blipFill>
          <a:blip r:embed="rId4">
            <a:extLst/>
          </a:blip>
          <a:stretch>
            <a:fillRect/>
          </a:stretch>
        </p:blipFill>
        <p:spPr>
          <a:xfrm>
            <a:off x="15197053" y="2013947"/>
            <a:ext cx="3304505" cy="8567441"/>
          </a:xfrm>
          <a:prstGeom prst="rect">
            <a:avLst/>
          </a:prstGeom>
          <a:ln w="12700">
            <a:miter lim="400000"/>
          </a:ln>
        </p:spPr>
      </p:pic>
      <p:grpSp>
        <p:nvGrpSpPr>
          <p:cNvPr id="531" name="Group"/>
          <p:cNvGrpSpPr/>
          <p:nvPr/>
        </p:nvGrpSpPr>
        <p:grpSpPr>
          <a:xfrm>
            <a:off x="147780" y="90183"/>
            <a:ext cx="3203337" cy="3185389"/>
            <a:chOff x="0" y="0"/>
            <a:chExt cx="3203335" cy="3185387"/>
          </a:xfrm>
        </p:grpSpPr>
        <p:sp>
          <p:nvSpPr>
            <p:cNvPr id="528" name="Group"/>
            <p:cNvSpPr/>
            <p:nvPr/>
          </p:nvSpPr>
          <p:spPr>
            <a:xfrm rot="5400000">
              <a:off x="646762" y="36184"/>
              <a:ext cx="1909812" cy="18374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5"/>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529" name="ASEA REDOX"/>
            <p:cNvSpPr txBox="1"/>
            <p:nvPr/>
          </p:nvSpPr>
          <p:spPr>
            <a:xfrm>
              <a:off x="509836" y="419507"/>
              <a:ext cx="2183664" cy="107079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sz="3000">
                  <a:solidFill>
                    <a:srgbClr val="2A71B9"/>
                  </a:solidFill>
                  <a:latin typeface="Helvetica"/>
                  <a:ea typeface="Helvetica"/>
                  <a:cs typeface="Helvetica"/>
                  <a:sym typeface="Helvetica"/>
                </a:defRPr>
              </a:lvl1pPr>
            </a:lstStyle>
            <a:p>
              <a:pPr/>
              <a:r>
                <a:t>ASEA REDOX</a:t>
              </a:r>
            </a:p>
          </p:txBody>
        </p:sp>
        <p:sp>
          <p:nvSpPr>
            <p:cNvPr id="530" name="Flagship Cellular Health…"/>
            <p:cNvSpPr txBox="1"/>
            <p:nvPr/>
          </p:nvSpPr>
          <p:spPr>
            <a:xfrm>
              <a:off x="0" y="1824923"/>
              <a:ext cx="3203336" cy="1360465"/>
            </a:xfrm>
            <a:prstGeom prst="rect">
              <a:avLst/>
            </a:prstGeom>
            <a:noFill/>
            <a:ln w="12700" cap="flat">
              <a:noFill/>
              <a:miter lim="400000"/>
            </a:ln>
            <a:effectLst>
              <a:outerShdw sx="100000" sy="100000" kx="0" ky="0" algn="b" rotWithShape="0" blurRad="63500" dist="63500" dir="2825792">
                <a:srgbClr val="FFFFFF">
                  <a:alpha val="29474"/>
                </a:srgbClr>
              </a:outerShdw>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p>
              <a:pPr defTabSz="1219200">
                <a:defRPr sz="2400">
                  <a:solidFill>
                    <a:srgbClr val="5CC1E8"/>
                  </a:solidFill>
                  <a:latin typeface="Stratum2"/>
                  <a:ea typeface="Stratum2"/>
                  <a:cs typeface="Stratum2"/>
                  <a:sym typeface="Stratum2"/>
                </a:defRPr>
              </a:pPr>
              <a:r>
                <a:t>Flagship Cellular Health</a:t>
              </a:r>
            </a:p>
            <a:p>
              <a:pPr defTabSz="1219200">
                <a:defRPr sz="2400">
                  <a:solidFill>
                    <a:srgbClr val="5CC1E8"/>
                  </a:solidFill>
                  <a:latin typeface="Stratum2"/>
                  <a:ea typeface="Stratum2"/>
                  <a:cs typeface="Stratum2"/>
                  <a:sym typeface="Stratum2"/>
                </a:defRPr>
              </a:pPr>
              <a:r>
                <a:t>Technology</a:t>
              </a:r>
            </a:p>
          </p:txBody>
        </p:sp>
      </p:grpSp>
      <p:pic>
        <p:nvPicPr>
          <p:cNvPr id="532" name="REDOXGold Flatlay 1 Clipped.png" descr="REDOXGold Flatlay 1 Clipped.png"/>
          <p:cNvPicPr>
            <a:picLocks noChangeAspect="1"/>
          </p:cNvPicPr>
          <p:nvPr/>
        </p:nvPicPr>
        <p:blipFill>
          <a:blip r:embed="rId6">
            <a:extLst/>
          </a:blip>
          <a:stretch>
            <a:fillRect/>
          </a:stretch>
        </p:blipFill>
        <p:spPr>
          <a:xfrm>
            <a:off x="18173805" y="2802508"/>
            <a:ext cx="2467921" cy="626773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5" presetID="19" grpId="1" fill="hold">
                                  <p:stCondLst>
                                    <p:cond delay="0"/>
                                  </p:stCondLst>
                                  <p:iterate type="el" backwards="0">
                                    <p:tmAbs val="0"/>
                                  </p:iterate>
                                  <p:childTnLst>
                                    <p:set>
                                      <p:cBhvr>
                                        <p:cTn id="6" fill="hold"/>
                                        <p:tgtEl>
                                          <p:spTgt spid="519"/>
                                        </p:tgtEl>
                                        <p:attrNameLst>
                                          <p:attrName>style.visibility</p:attrName>
                                        </p:attrNameLst>
                                      </p:cBhvr>
                                      <p:to>
                                        <p:strVal val="visible"/>
                                      </p:to>
                                    </p:set>
                                    <p:anim calcmode="lin" valueType="num">
                                      <p:cBhvr>
                                        <p:cTn id="7" dur="1000" fill="hold"/>
                                        <p:tgtEl>
                                          <p:spTgt spid="519"/>
                                        </p:tgtEl>
                                        <p:attrNameLst>
                                          <p:attrName>ppt_w</p:attrName>
                                        </p:attrNameLst>
                                      </p:cBhvr>
                                      <p:tavLst>
                                        <p:tav tm="0">
                                          <p:val>
                                            <p:strVal val="#ppt_w"/>
                                          </p:val>
                                        </p:tav>
                                        <p:tav tm="100000">
                                          <p:val>
                                            <p:strVal val="#ppt_w"/>
                                          </p:val>
                                        </p:tav>
                                      </p:tavLst>
                                    </p:anim>
                                    <p:anim calcmode="lin" valueType="num">
                                      <p:cBhvr>
                                        <p:cTn id="8" dur="1000" fill="hold"/>
                                        <p:tgtEl>
                                          <p:spTgt spid="519"/>
                                        </p:tgtEl>
                                        <p:attrNameLst>
                                          <p:attrName>ppt_h</p:attrName>
                                        </p:attrNameLst>
                                      </p:cBhvr>
                                      <p:tavLst>
                                        <p:tav tm="0" fmla="#ppt_h*sin(2.5*pi*$)">
                                          <p:val>
                                            <p:fltVal val="0"/>
                                          </p:val>
                                        </p:tav>
                                        <p:tav tm="100000">
                                          <p:val>
                                            <p:fltVal val="1"/>
                                          </p:val>
                                        </p:tav>
                                      </p:tavLst>
                                    </p:anim>
                                  </p:childTnLst>
                                </p:cTn>
                              </p:par>
                            </p:childTnLst>
                          </p:cTn>
                        </p:par>
                        <p:par>
                          <p:cTn id="9" fill="hold">
                            <p:stCondLst>
                              <p:cond delay="1000"/>
                            </p:stCondLst>
                            <p:childTnLst>
                              <p:par>
                                <p:cTn id="10" presetClass="entr" nodeType="afterEffect" presetSubtype="16" presetID="23" grpId="2" fill="hold">
                                  <p:stCondLst>
                                    <p:cond delay="0"/>
                                  </p:stCondLst>
                                  <p:iterate type="el" backwards="0">
                                    <p:tmAbs val="0"/>
                                  </p:iterate>
                                  <p:childTnLst>
                                    <p:set>
                                      <p:cBhvr>
                                        <p:cTn id="11" fill="hold"/>
                                        <p:tgtEl>
                                          <p:spTgt spid="525"/>
                                        </p:tgtEl>
                                        <p:attrNameLst>
                                          <p:attrName>style.visibility</p:attrName>
                                        </p:attrNameLst>
                                      </p:cBhvr>
                                      <p:to>
                                        <p:strVal val="visible"/>
                                      </p:to>
                                    </p:set>
                                    <p:anim calcmode="lin" valueType="num">
                                      <p:cBhvr>
                                        <p:cTn id="12" dur="750" fill="hold"/>
                                        <p:tgtEl>
                                          <p:spTgt spid="525"/>
                                        </p:tgtEl>
                                        <p:attrNameLst>
                                          <p:attrName>ppt_w</p:attrName>
                                        </p:attrNameLst>
                                      </p:cBhvr>
                                      <p:tavLst>
                                        <p:tav tm="0">
                                          <p:val>
                                            <p:fltVal val="0"/>
                                          </p:val>
                                        </p:tav>
                                        <p:tav tm="100000">
                                          <p:val>
                                            <p:strVal val="#ppt_w"/>
                                          </p:val>
                                        </p:tav>
                                      </p:tavLst>
                                    </p:anim>
                                    <p:anim calcmode="lin" valueType="num">
                                      <p:cBhvr>
                                        <p:cTn id="13" dur="750" fill="hold"/>
                                        <p:tgtEl>
                                          <p:spTgt spid="525"/>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5" presetID="19" grpId="3" fill="hold">
                                  <p:stCondLst>
                                    <p:cond delay="0"/>
                                  </p:stCondLst>
                                  <p:iterate type="el" backwards="0">
                                    <p:tmAbs val="0"/>
                                  </p:iterate>
                                  <p:childTnLst>
                                    <p:set>
                                      <p:cBhvr>
                                        <p:cTn id="17" fill="hold"/>
                                        <p:tgtEl>
                                          <p:spTgt spid="524"/>
                                        </p:tgtEl>
                                        <p:attrNameLst>
                                          <p:attrName>style.visibility</p:attrName>
                                        </p:attrNameLst>
                                      </p:cBhvr>
                                      <p:to>
                                        <p:strVal val="visible"/>
                                      </p:to>
                                    </p:set>
                                    <p:anim calcmode="lin" valueType="num">
                                      <p:cBhvr>
                                        <p:cTn id="18" dur="1000" fill="hold"/>
                                        <p:tgtEl>
                                          <p:spTgt spid="524"/>
                                        </p:tgtEl>
                                        <p:attrNameLst>
                                          <p:attrName>ppt_w</p:attrName>
                                        </p:attrNameLst>
                                      </p:cBhvr>
                                      <p:tavLst>
                                        <p:tav tm="0">
                                          <p:val>
                                            <p:strVal val="#ppt_w"/>
                                          </p:val>
                                        </p:tav>
                                        <p:tav tm="100000">
                                          <p:val>
                                            <p:strVal val="#ppt_w"/>
                                          </p:val>
                                        </p:tav>
                                      </p:tavLst>
                                    </p:anim>
                                    <p:anim calcmode="lin" valueType="num">
                                      <p:cBhvr>
                                        <p:cTn id="19" dur="1000" fill="hold"/>
                                        <p:tgtEl>
                                          <p:spTgt spid="524"/>
                                        </p:tgtEl>
                                        <p:attrNameLst>
                                          <p:attrName>ppt_h</p:attrName>
                                        </p:attrNameLst>
                                      </p:cBhvr>
                                      <p:tavLst>
                                        <p:tav tm="0" fmla="#ppt_h*sin(2.5*pi*$)">
                                          <p:val>
                                            <p:fltVal val="0"/>
                                          </p:val>
                                        </p:tav>
                                        <p:tav tm="100000">
                                          <p:val>
                                            <p:fltVal val="1"/>
                                          </p:val>
                                        </p:tav>
                                      </p:tavLst>
                                    </p:anim>
                                  </p:childTnLst>
                                </p:cTn>
                              </p:par>
                            </p:childTnLst>
                          </p:cTn>
                        </p:par>
                        <p:par>
                          <p:cTn id="20" fill="hold">
                            <p:stCondLst>
                              <p:cond delay="1000"/>
                            </p:stCondLst>
                            <p:childTnLst>
                              <p:par>
                                <p:cTn id="21" presetClass="entr" nodeType="afterEffect" presetSubtype="32" presetID="23" grpId="4" fill="hold">
                                  <p:stCondLst>
                                    <p:cond delay="0"/>
                                  </p:stCondLst>
                                  <p:iterate type="el" backwards="0">
                                    <p:tmAbs val="0"/>
                                  </p:iterate>
                                  <p:childTnLst>
                                    <p:set>
                                      <p:cBhvr>
                                        <p:cTn id="22" fill="hold"/>
                                        <p:tgtEl>
                                          <p:spTgt spid="527"/>
                                        </p:tgtEl>
                                        <p:attrNameLst>
                                          <p:attrName>style.visibility</p:attrName>
                                        </p:attrNameLst>
                                      </p:cBhvr>
                                      <p:to>
                                        <p:strVal val="visible"/>
                                      </p:to>
                                    </p:set>
                                    <p:anim calcmode="lin" valueType="num">
                                      <p:cBhvr>
                                        <p:cTn id="23" dur="1000" fill="hold"/>
                                        <p:tgtEl>
                                          <p:spTgt spid="527"/>
                                        </p:tgtEl>
                                        <p:attrNameLst>
                                          <p:attrName>ppt_w</p:attrName>
                                        </p:attrNameLst>
                                      </p:cBhvr>
                                      <p:tavLst>
                                        <p:tav tm="0">
                                          <p:val>
                                            <p:strVal val="4*#ppt_w"/>
                                          </p:val>
                                        </p:tav>
                                        <p:tav tm="100000">
                                          <p:val>
                                            <p:strVal val="#ppt_w"/>
                                          </p:val>
                                        </p:tav>
                                      </p:tavLst>
                                    </p:anim>
                                    <p:anim calcmode="lin" valueType="num">
                                      <p:cBhvr>
                                        <p:cTn id="24" dur="1000" fill="hold"/>
                                        <p:tgtEl>
                                          <p:spTgt spid="527"/>
                                        </p:tgtEl>
                                        <p:attrNameLst>
                                          <p:attrName>ppt_h</p:attrName>
                                        </p:attrNameLst>
                                      </p:cBhvr>
                                      <p:tavLst>
                                        <p:tav tm="0">
                                          <p:val>
                                            <p:strVal val="4*#ppt_h"/>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Class="entr" nodeType="clickEffect" presetID="10" grpId="5" fill="hold">
                                  <p:stCondLst>
                                    <p:cond delay="0"/>
                                  </p:stCondLst>
                                  <p:iterate type="el" backwards="0">
                                    <p:tmAbs val="0"/>
                                  </p:iterate>
                                  <p:childTnLst>
                                    <p:set>
                                      <p:cBhvr>
                                        <p:cTn id="28" fill="hold"/>
                                        <p:tgtEl>
                                          <p:spTgt spid="532"/>
                                        </p:tgtEl>
                                        <p:attrNameLst>
                                          <p:attrName>style.visibility</p:attrName>
                                        </p:attrNameLst>
                                      </p:cBhvr>
                                      <p:to>
                                        <p:strVal val="visible"/>
                                      </p:to>
                                    </p:set>
                                    <p:animEffect filter="fade" transition="in">
                                      <p:cBhvr>
                                        <p:cTn id="29" dur="1000"/>
                                        <p:tgtEl>
                                          <p:spTgt spid="53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25" grpId="2"/>
      <p:bldP build="whole" bldLvl="1" animBg="1" rev="0" advAuto="0" spid="524" grpId="3"/>
      <p:bldP build="whole" bldLvl="1" animBg="1" rev="0" advAuto="0" spid="519" grpId="1"/>
      <p:bldP build="whole" bldLvl="1" animBg="1" rev="0" advAuto="0" spid="532" grpId="5"/>
      <p:bldP build="whole" bldLvl="1" animBg="1" rev="0" advAuto="0" spid="527" grpId="4"/>
    </p:bldLst>
  </p:timing>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6" name="bigstock-Global-Network-Of-People-8307369.jpg" descr="bigstock-Global-Network-Of-People-8307369.jpg"/>
          <p:cNvPicPr>
            <a:picLocks noChangeAspect="1"/>
          </p:cNvPicPr>
          <p:nvPr/>
        </p:nvPicPr>
        <p:blipFill>
          <a:blip r:embed="rId3">
            <a:extLst/>
          </a:blip>
          <a:srcRect l="0" t="7682" r="0" b="0"/>
          <a:stretch>
            <a:fillRect/>
          </a:stretch>
        </p:blipFill>
        <p:spPr>
          <a:xfrm>
            <a:off x="6804049" y="4223632"/>
            <a:ext cx="10775995" cy="9948131"/>
          </a:xfrm>
          <a:custGeom>
            <a:avLst/>
            <a:gdLst/>
            <a:ahLst/>
            <a:cxnLst>
              <a:cxn ang="0">
                <a:pos x="wd2" y="hd2"/>
              </a:cxn>
              <a:cxn ang="5400000">
                <a:pos x="wd2" y="hd2"/>
              </a:cxn>
              <a:cxn ang="10800000">
                <a:pos x="wd2" y="hd2"/>
              </a:cxn>
              <a:cxn ang="16200000">
                <a:pos x="wd2" y="hd2"/>
              </a:cxn>
            </a:cxnLst>
            <a:rect l="0" t="0" r="r" b="b"/>
            <a:pathLst>
              <a:path w="21600" h="21574" fill="norm" stroke="1" extrusionOk="0">
                <a:moveTo>
                  <a:pt x="18030" y="21172"/>
                </a:moveTo>
                <a:lnTo>
                  <a:pt x="21597" y="21183"/>
                </a:lnTo>
                <a:lnTo>
                  <a:pt x="21600" y="21442"/>
                </a:lnTo>
                <a:lnTo>
                  <a:pt x="21600" y="21574"/>
                </a:lnTo>
                <a:lnTo>
                  <a:pt x="0" y="21574"/>
                </a:lnTo>
                <a:lnTo>
                  <a:pt x="0" y="21378"/>
                </a:lnTo>
                <a:lnTo>
                  <a:pt x="1" y="21183"/>
                </a:lnTo>
                <a:lnTo>
                  <a:pt x="7230" y="21172"/>
                </a:lnTo>
                <a:cubicBezTo>
                  <a:pt x="9218" y="21169"/>
                  <a:pt x="11428" y="21167"/>
                  <a:pt x="13385" y="21167"/>
                </a:cubicBezTo>
                <a:cubicBezTo>
                  <a:pt x="15343" y="21167"/>
                  <a:pt x="17048" y="21169"/>
                  <a:pt x="18030" y="21172"/>
                </a:cubicBezTo>
                <a:close/>
                <a:moveTo>
                  <a:pt x="13730" y="529"/>
                </a:moveTo>
                <a:cubicBezTo>
                  <a:pt x="13866" y="586"/>
                  <a:pt x="14174" y="717"/>
                  <a:pt x="14413" y="819"/>
                </a:cubicBezTo>
                <a:cubicBezTo>
                  <a:pt x="15168" y="1140"/>
                  <a:pt x="15954" y="1651"/>
                  <a:pt x="16397" y="2110"/>
                </a:cubicBezTo>
                <a:cubicBezTo>
                  <a:pt x="16519" y="2236"/>
                  <a:pt x="16635" y="2328"/>
                  <a:pt x="16655" y="2315"/>
                </a:cubicBezTo>
                <a:cubicBezTo>
                  <a:pt x="16687" y="2294"/>
                  <a:pt x="17185" y="2804"/>
                  <a:pt x="17528" y="3185"/>
                </a:cubicBezTo>
                <a:cubicBezTo>
                  <a:pt x="17626" y="3304"/>
                  <a:pt x="17737" y="3446"/>
                  <a:pt x="17828" y="3577"/>
                </a:cubicBezTo>
                <a:cubicBezTo>
                  <a:pt x="17959" y="3767"/>
                  <a:pt x="18092" y="3944"/>
                  <a:pt x="18123" y="3969"/>
                </a:cubicBezTo>
                <a:cubicBezTo>
                  <a:pt x="18154" y="3994"/>
                  <a:pt x="18185" y="4057"/>
                  <a:pt x="18193" y="4110"/>
                </a:cubicBezTo>
                <a:cubicBezTo>
                  <a:pt x="18200" y="4163"/>
                  <a:pt x="18239" y="4246"/>
                  <a:pt x="18280" y="4295"/>
                </a:cubicBezTo>
                <a:cubicBezTo>
                  <a:pt x="18321" y="4344"/>
                  <a:pt x="18342" y="4384"/>
                  <a:pt x="18327" y="4384"/>
                </a:cubicBezTo>
                <a:cubicBezTo>
                  <a:pt x="18311" y="4384"/>
                  <a:pt x="18318" y="4423"/>
                  <a:pt x="18342" y="4471"/>
                </a:cubicBezTo>
                <a:cubicBezTo>
                  <a:pt x="18366" y="4519"/>
                  <a:pt x="18422" y="4558"/>
                  <a:pt x="18466" y="4558"/>
                </a:cubicBezTo>
                <a:cubicBezTo>
                  <a:pt x="18511" y="4558"/>
                  <a:pt x="18538" y="4575"/>
                  <a:pt x="18526" y="4597"/>
                </a:cubicBezTo>
                <a:cubicBezTo>
                  <a:pt x="18522" y="4603"/>
                  <a:pt x="18522" y="4611"/>
                  <a:pt x="18523" y="4620"/>
                </a:cubicBezTo>
                <a:cubicBezTo>
                  <a:pt x="18518" y="4622"/>
                  <a:pt x="18512" y="4623"/>
                  <a:pt x="18506" y="4623"/>
                </a:cubicBezTo>
                <a:cubicBezTo>
                  <a:pt x="18416" y="4623"/>
                  <a:pt x="18409" y="4721"/>
                  <a:pt x="18495" y="4771"/>
                </a:cubicBezTo>
                <a:cubicBezTo>
                  <a:pt x="18538" y="4796"/>
                  <a:pt x="18581" y="4806"/>
                  <a:pt x="18592" y="4794"/>
                </a:cubicBezTo>
                <a:cubicBezTo>
                  <a:pt x="18610" y="4776"/>
                  <a:pt x="18721" y="5018"/>
                  <a:pt x="18724" y="5080"/>
                </a:cubicBezTo>
                <a:cubicBezTo>
                  <a:pt x="18725" y="5105"/>
                  <a:pt x="18740" y="5133"/>
                  <a:pt x="18758" y="5156"/>
                </a:cubicBezTo>
                <a:cubicBezTo>
                  <a:pt x="18758" y="5161"/>
                  <a:pt x="18758" y="5167"/>
                  <a:pt x="18758" y="5172"/>
                </a:cubicBezTo>
                <a:cubicBezTo>
                  <a:pt x="18749" y="5238"/>
                  <a:pt x="18768" y="5309"/>
                  <a:pt x="18804" y="5341"/>
                </a:cubicBezTo>
                <a:cubicBezTo>
                  <a:pt x="18837" y="5371"/>
                  <a:pt x="18865" y="5379"/>
                  <a:pt x="18865" y="5359"/>
                </a:cubicBezTo>
                <a:cubicBezTo>
                  <a:pt x="18865" y="5339"/>
                  <a:pt x="18891" y="5363"/>
                  <a:pt x="18924" y="5413"/>
                </a:cubicBezTo>
                <a:cubicBezTo>
                  <a:pt x="18934" y="5428"/>
                  <a:pt x="18945" y="5441"/>
                  <a:pt x="18957" y="5453"/>
                </a:cubicBezTo>
                <a:cubicBezTo>
                  <a:pt x="18962" y="5471"/>
                  <a:pt x="18969" y="5492"/>
                  <a:pt x="18971" y="5508"/>
                </a:cubicBezTo>
                <a:cubicBezTo>
                  <a:pt x="18976" y="5540"/>
                  <a:pt x="19007" y="5599"/>
                  <a:pt x="19040" y="5639"/>
                </a:cubicBezTo>
                <a:cubicBezTo>
                  <a:pt x="19214" y="5849"/>
                  <a:pt x="19693" y="7453"/>
                  <a:pt x="19775" y="8099"/>
                </a:cubicBezTo>
                <a:cubicBezTo>
                  <a:pt x="19783" y="8163"/>
                  <a:pt x="19798" y="8220"/>
                  <a:pt x="19815" y="8263"/>
                </a:cubicBezTo>
                <a:cubicBezTo>
                  <a:pt x="19869" y="8642"/>
                  <a:pt x="19909" y="9013"/>
                  <a:pt x="19910" y="9217"/>
                </a:cubicBezTo>
                <a:cubicBezTo>
                  <a:pt x="19910" y="9350"/>
                  <a:pt x="19928" y="9477"/>
                  <a:pt x="19948" y="9500"/>
                </a:cubicBezTo>
                <a:cubicBezTo>
                  <a:pt x="19957" y="9510"/>
                  <a:pt x="19966" y="9531"/>
                  <a:pt x="19974" y="9556"/>
                </a:cubicBezTo>
                <a:cubicBezTo>
                  <a:pt x="19960" y="9689"/>
                  <a:pt x="19947" y="9870"/>
                  <a:pt x="19939" y="10138"/>
                </a:cubicBezTo>
                <a:cubicBezTo>
                  <a:pt x="19903" y="11224"/>
                  <a:pt x="19739" y="12195"/>
                  <a:pt x="19428" y="13146"/>
                </a:cubicBezTo>
                <a:cubicBezTo>
                  <a:pt x="19299" y="13540"/>
                  <a:pt x="19039" y="14204"/>
                  <a:pt x="18916" y="14451"/>
                </a:cubicBezTo>
                <a:cubicBezTo>
                  <a:pt x="18895" y="14494"/>
                  <a:pt x="18876" y="14538"/>
                  <a:pt x="18862" y="14578"/>
                </a:cubicBezTo>
                <a:cubicBezTo>
                  <a:pt x="17817" y="16670"/>
                  <a:pt x="16033" y="18350"/>
                  <a:pt x="13978" y="19157"/>
                </a:cubicBezTo>
                <a:cubicBezTo>
                  <a:pt x="13762" y="19242"/>
                  <a:pt x="13567" y="19320"/>
                  <a:pt x="13526" y="19337"/>
                </a:cubicBezTo>
                <a:cubicBezTo>
                  <a:pt x="13448" y="19364"/>
                  <a:pt x="13370" y="19389"/>
                  <a:pt x="13290" y="19413"/>
                </a:cubicBezTo>
                <a:cubicBezTo>
                  <a:pt x="13262" y="19403"/>
                  <a:pt x="13229" y="19413"/>
                  <a:pt x="13216" y="19436"/>
                </a:cubicBezTo>
                <a:cubicBezTo>
                  <a:pt x="13190" y="19444"/>
                  <a:pt x="13164" y="19452"/>
                  <a:pt x="13138" y="19459"/>
                </a:cubicBezTo>
                <a:cubicBezTo>
                  <a:pt x="13138" y="19459"/>
                  <a:pt x="13137" y="19459"/>
                  <a:pt x="13136" y="19458"/>
                </a:cubicBezTo>
                <a:cubicBezTo>
                  <a:pt x="13106" y="19446"/>
                  <a:pt x="13069" y="19456"/>
                  <a:pt x="13055" y="19480"/>
                </a:cubicBezTo>
                <a:cubicBezTo>
                  <a:pt x="13028" y="19488"/>
                  <a:pt x="13000" y="19494"/>
                  <a:pt x="12973" y="19501"/>
                </a:cubicBezTo>
                <a:cubicBezTo>
                  <a:pt x="12946" y="19491"/>
                  <a:pt x="12914" y="19500"/>
                  <a:pt x="12898" y="19520"/>
                </a:cubicBezTo>
                <a:cubicBezTo>
                  <a:pt x="12860" y="19530"/>
                  <a:pt x="12823" y="19540"/>
                  <a:pt x="12785" y="19549"/>
                </a:cubicBezTo>
                <a:cubicBezTo>
                  <a:pt x="12782" y="19550"/>
                  <a:pt x="12779" y="19551"/>
                  <a:pt x="12776" y="19552"/>
                </a:cubicBezTo>
                <a:cubicBezTo>
                  <a:pt x="11821" y="19776"/>
                  <a:pt x="10799" y="19844"/>
                  <a:pt x="9835" y="19739"/>
                </a:cubicBezTo>
                <a:cubicBezTo>
                  <a:pt x="9656" y="19719"/>
                  <a:pt x="9450" y="19683"/>
                  <a:pt x="9239" y="19641"/>
                </a:cubicBezTo>
                <a:cubicBezTo>
                  <a:pt x="9228" y="19638"/>
                  <a:pt x="9217" y="19635"/>
                  <a:pt x="9206" y="19635"/>
                </a:cubicBezTo>
                <a:cubicBezTo>
                  <a:pt x="9058" y="19605"/>
                  <a:pt x="8911" y="19572"/>
                  <a:pt x="8762" y="19535"/>
                </a:cubicBezTo>
                <a:cubicBezTo>
                  <a:pt x="8741" y="19526"/>
                  <a:pt x="8718" y="19522"/>
                  <a:pt x="8695" y="19518"/>
                </a:cubicBezTo>
                <a:cubicBezTo>
                  <a:pt x="8623" y="19499"/>
                  <a:pt x="8549" y="19482"/>
                  <a:pt x="8479" y="19463"/>
                </a:cubicBezTo>
                <a:cubicBezTo>
                  <a:pt x="8437" y="19441"/>
                  <a:pt x="8271" y="19378"/>
                  <a:pt x="8078" y="19313"/>
                </a:cubicBezTo>
                <a:cubicBezTo>
                  <a:pt x="7238" y="19028"/>
                  <a:pt x="6496" y="18654"/>
                  <a:pt x="5792" y="18160"/>
                </a:cubicBezTo>
                <a:cubicBezTo>
                  <a:pt x="5368" y="17863"/>
                  <a:pt x="4752" y="17355"/>
                  <a:pt x="4609" y="17183"/>
                </a:cubicBezTo>
                <a:cubicBezTo>
                  <a:pt x="4567" y="17133"/>
                  <a:pt x="4494" y="17092"/>
                  <a:pt x="4447" y="17092"/>
                </a:cubicBezTo>
                <a:cubicBezTo>
                  <a:pt x="4399" y="17092"/>
                  <a:pt x="4341" y="17070"/>
                  <a:pt x="4317" y="17045"/>
                </a:cubicBezTo>
                <a:cubicBezTo>
                  <a:pt x="4314" y="17041"/>
                  <a:pt x="4306" y="17039"/>
                  <a:pt x="4297" y="17036"/>
                </a:cubicBezTo>
                <a:cubicBezTo>
                  <a:pt x="4327" y="17014"/>
                  <a:pt x="4334" y="16985"/>
                  <a:pt x="4329" y="16944"/>
                </a:cubicBezTo>
                <a:cubicBezTo>
                  <a:pt x="4325" y="16913"/>
                  <a:pt x="4195" y="16736"/>
                  <a:pt x="4041" y="16551"/>
                </a:cubicBezTo>
                <a:cubicBezTo>
                  <a:pt x="3887" y="16366"/>
                  <a:pt x="3754" y="16191"/>
                  <a:pt x="3746" y="16163"/>
                </a:cubicBezTo>
                <a:cubicBezTo>
                  <a:pt x="3738" y="16135"/>
                  <a:pt x="3662" y="16034"/>
                  <a:pt x="3577" y="15938"/>
                </a:cubicBezTo>
                <a:cubicBezTo>
                  <a:pt x="3492" y="15843"/>
                  <a:pt x="3395" y="15691"/>
                  <a:pt x="3360" y="15601"/>
                </a:cubicBezTo>
                <a:cubicBezTo>
                  <a:pt x="3326" y="15511"/>
                  <a:pt x="3276" y="15438"/>
                  <a:pt x="3251" y="15438"/>
                </a:cubicBezTo>
                <a:cubicBezTo>
                  <a:pt x="3225" y="15438"/>
                  <a:pt x="3175" y="15409"/>
                  <a:pt x="3139" y="15374"/>
                </a:cubicBezTo>
                <a:cubicBezTo>
                  <a:pt x="3129" y="15364"/>
                  <a:pt x="3113" y="15357"/>
                  <a:pt x="3092" y="15350"/>
                </a:cubicBezTo>
                <a:cubicBezTo>
                  <a:pt x="3189" y="15315"/>
                  <a:pt x="3166" y="15255"/>
                  <a:pt x="3086" y="15152"/>
                </a:cubicBezTo>
                <a:cubicBezTo>
                  <a:pt x="3032" y="15082"/>
                  <a:pt x="2947" y="14936"/>
                  <a:pt x="2897" y="14829"/>
                </a:cubicBezTo>
                <a:cubicBezTo>
                  <a:pt x="2847" y="14721"/>
                  <a:pt x="2783" y="14604"/>
                  <a:pt x="2756" y="14568"/>
                </a:cubicBezTo>
                <a:cubicBezTo>
                  <a:pt x="2730" y="14534"/>
                  <a:pt x="2687" y="14457"/>
                  <a:pt x="2644" y="14376"/>
                </a:cubicBezTo>
                <a:cubicBezTo>
                  <a:pt x="2657" y="14338"/>
                  <a:pt x="2649" y="14308"/>
                  <a:pt x="2614" y="14285"/>
                </a:cubicBezTo>
                <a:cubicBezTo>
                  <a:pt x="2592" y="14270"/>
                  <a:pt x="2574" y="14216"/>
                  <a:pt x="2574" y="14166"/>
                </a:cubicBezTo>
                <a:cubicBezTo>
                  <a:pt x="2574" y="14115"/>
                  <a:pt x="2546" y="14041"/>
                  <a:pt x="2512" y="14000"/>
                </a:cubicBezTo>
                <a:cubicBezTo>
                  <a:pt x="2385" y="13847"/>
                  <a:pt x="1982" y="12583"/>
                  <a:pt x="1847" y="11913"/>
                </a:cubicBezTo>
                <a:cubicBezTo>
                  <a:pt x="1820" y="11781"/>
                  <a:pt x="1798" y="11681"/>
                  <a:pt x="1778" y="11601"/>
                </a:cubicBezTo>
                <a:cubicBezTo>
                  <a:pt x="1778" y="11498"/>
                  <a:pt x="1769" y="11374"/>
                  <a:pt x="1753" y="11238"/>
                </a:cubicBezTo>
                <a:cubicBezTo>
                  <a:pt x="1717" y="10945"/>
                  <a:pt x="1705" y="10754"/>
                  <a:pt x="1669" y="9911"/>
                </a:cubicBezTo>
                <a:cubicBezTo>
                  <a:pt x="1664" y="9789"/>
                  <a:pt x="1658" y="9689"/>
                  <a:pt x="1652" y="9593"/>
                </a:cubicBezTo>
                <a:cubicBezTo>
                  <a:pt x="1664" y="9570"/>
                  <a:pt x="1673" y="9533"/>
                  <a:pt x="1675" y="9476"/>
                </a:cubicBezTo>
                <a:cubicBezTo>
                  <a:pt x="1689" y="9178"/>
                  <a:pt x="1747" y="8627"/>
                  <a:pt x="1767" y="8595"/>
                </a:cubicBezTo>
                <a:cubicBezTo>
                  <a:pt x="1771" y="8589"/>
                  <a:pt x="1781" y="8470"/>
                  <a:pt x="1790" y="8332"/>
                </a:cubicBezTo>
                <a:cubicBezTo>
                  <a:pt x="1799" y="8194"/>
                  <a:pt x="1820" y="8057"/>
                  <a:pt x="1838" y="8027"/>
                </a:cubicBezTo>
                <a:cubicBezTo>
                  <a:pt x="1855" y="7998"/>
                  <a:pt x="1873" y="7925"/>
                  <a:pt x="1877" y="7865"/>
                </a:cubicBezTo>
                <a:cubicBezTo>
                  <a:pt x="1884" y="7755"/>
                  <a:pt x="1909" y="7627"/>
                  <a:pt x="2044" y="7028"/>
                </a:cubicBezTo>
                <a:cubicBezTo>
                  <a:pt x="2079" y="6875"/>
                  <a:pt x="2093" y="6782"/>
                  <a:pt x="2093" y="6724"/>
                </a:cubicBezTo>
                <a:cubicBezTo>
                  <a:pt x="2103" y="6712"/>
                  <a:pt x="2114" y="6701"/>
                  <a:pt x="2131" y="6691"/>
                </a:cubicBezTo>
                <a:cubicBezTo>
                  <a:pt x="2177" y="6665"/>
                  <a:pt x="2212" y="6600"/>
                  <a:pt x="2212" y="6544"/>
                </a:cubicBezTo>
                <a:cubicBezTo>
                  <a:pt x="2212" y="6489"/>
                  <a:pt x="2225" y="6430"/>
                  <a:pt x="2240" y="6414"/>
                </a:cubicBezTo>
                <a:cubicBezTo>
                  <a:pt x="2256" y="6397"/>
                  <a:pt x="2272" y="6355"/>
                  <a:pt x="2277" y="6320"/>
                </a:cubicBezTo>
                <a:cubicBezTo>
                  <a:pt x="2282" y="6285"/>
                  <a:pt x="2378" y="6050"/>
                  <a:pt x="2490" y="5798"/>
                </a:cubicBezTo>
                <a:cubicBezTo>
                  <a:pt x="2603" y="5546"/>
                  <a:pt x="2695" y="5329"/>
                  <a:pt x="2695" y="5315"/>
                </a:cubicBezTo>
                <a:cubicBezTo>
                  <a:pt x="2695" y="5268"/>
                  <a:pt x="3146" y="4497"/>
                  <a:pt x="3316" y="4253"/>
                </a:cubicBezTo>
                <a:cubicBezTo>
                  <a:pt x="3407" y="4122"/>
                  <a:pt x="3526" y="3936"/>
                  <a:pt x="3580" y="3840"/>
                </a:cubicBezTo>
                <a:cubicBezTo>
                  <a:pt x="3633" y="3744"/>
                  <a:pt x="3702" y="3645"/>
                  <a:pt x="3732" y="3620"/>
                </a:cubicBezTo>
                <a:cubicBezTo>
                  <a:pt x="3754" y="3603"/>
                  <a:pt x="3763" y="3587"/>
                  <a:pt x="3761" y="3568"/>
                </a:cubicBezTo>
                <a:cubicBezTo>
                  <a:pt x="3765" y="3564"/>
                  <a:pt x="3767" y="3561"/>
                  <a:pt x="3771" y="3557"/>
                </a:cubicBezTo>
                <a:cubicBezTo>
                  <a:pt x="4134" y="3093"/>
                  <a:pt x="4835" y="2366"/>
                  <a:pt x="5229" y="2044"/>
                </a:cubicBezTo>
                <a:cubicBezTo>
                  <a:pt x="6655" y="878"/>
                  <a:pt x="8271" y="213"/>
                  <a:pt x="10122" y="29"/>
                </a:cubicBezTo>
                <a:cubicBezTo>
                  <a:pt x="10263" y="15"/>
                  <a:pt x="10410" y="6"/>
                  <a:pt x="10561" y="2"/>
                </a:cubicBezTo>
                <a:cubicBezTo>
                  <a:pt x="11622" y="-26"/>
                  <a:pt x="12909" y="181"/>
                  <a:pt x="13730" y="529"/>
                </a:cubicBezTo>
                <a:close/>
              </a:path>
            </a:pathLst>
          </a:custGeom>
          <a:ln w="25400">
            <a:miter lim="400000"/>
          </a:ln>
          <a:effectLst>
            <a:outerShdw sx="100000" sy="100000" kx="0" ky="0" algn="b" rotWithShape="0" blurRad="177800" dist="101600" dir="5520000">
              <a:srgbClr val="000000">
                <a:alpha val="60000"/>
              </a:srgbClr>
            </a:outerShdw>
          </a:effectLst>
        </p:spPr>
      </p:pic>
      <p:sp>
        <p:nvSpPr>
          <p:cNvPr id="537" name="Changing Lives…"/>
          <p:cNvSpPr txBox="1"/>
          <p:nvPr>
            <p:ph type="title" idx="4294967295"/>
          </p:nvPr>
        </p:nvSpPr>
        <p:spPr>
          <a:xfrm>
            <a:off x="4419600" y="327912"/>
            <a:ext cx="15544800" cy="3618250"/>
          </a:xfrm>
          <a:prstGeom prst="rect">
            <a:avLst/>
          </a:prstGeom>
        </p:spPr>
        <p:txBody>
          <a:bodyPr anchor="t"/>
          <a:lstStyle/>
          <a:p>
            <a:pPr algn="ctr" defTabSz="642937">
              <a:lnSpc>
                <a:spcPct val="100000"/>
              </a:lnSpc>
              <a:defRPr sz="10500">
                <a:latin typeface="Helvetica Neue"/>
                <a:ea typeface="Helvetica Neue"/>
                <a:cs typeface="Helvetica Neue"/>
                <a:sym typeface="Helvetica Neue"/>
              </a:defRPr>
            </a:pPr>
            <a:r>
              <a:t>Changing Lives</a:t>
            </a:r>
          </a:p>
          <a:p>
            <a:pPr algn="ctr" defTabSz="642937">
              <a:lnSpc>
                <a:spcPct val="100000"/>
              </a:lnSpc>
              <a:defRPr sz="10500">
                <a:latin typeface="Helvetica Neue"/>
                <a:ea typeface="Helvetica Neue"/>
                <a:cs typeface="Helvetica Neue"/>
                <a:sym typeface="Helvetica Neue"/>
              </a:defRPr>
            </a:pPr>
            <a:r>
              <a:t>around the world </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32" presetID="4" grpId="1" fill="hold">
                                  <p:stCondLst>
                                    <p:cond delay="400"/>
                                  </p:stCondLst>
                                  <p:iterate type="el" backwards="0">
                                    <p:tmAbs val="0"/>
                                  </p:iterate>
                                  <p:childTnLst>
                                    <p:set>
                                      <p:cBhvr>
                                        <p:cTn id="6" fill="hold"/>
                                        <p:tgtEl>
                                          <p:spTgt spid="536"/>
                                        </p:tgtEl>
                                        <p:attrNameLst>
                                          <p:attrName>style.visibility</p:attrName>
                                        </p:attrNameLst>
                                      </p:cBhvr>
                                      <p:to>
                                        <p:strVal val="visible"/>
                                      </p:to>
                                    </p:set>
                                    <p:animEffect filter="box(out)" transition="in">
                                      <p:cBhvr>
                                        <p:cTn id="7" dur="1000"/>
                                        <p:tgtEl>
                                          <p:spTgt spid="53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36" grpId="1"/>
    </p:bldLst>
  </p:timing>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41" name="Picture 28" descr="Picture 28"/>
          <p:cNvPicPr>
            <a:picLocks noChangeAspect="1"/>
          </p:cNvPicPr>
          <p:nvPr/>
        </p:nvPicPr>
        <p:blipFill>
          <a:blip r:embed="rId2">
            <a:extLst/>
          </a:blip>
          <a:stretch>
            <a:fillRect/>
          </a:stretch>
        </p:blipFill>
        <p:spPr>
          <a:xfrm>
            <a:off x="10356291" y="3784298"/>
            <a:ext cx="3795056" cy="7122881"/>
          </a:xfrm>
          <a:prstGeom prst="rect">
            <a:avLst/>
          </a:prstGeom>
          <a:ln w="12700">
            <a:miter lim="400000"/>
          </a:ln>
        </p:spPr>
      </p:pic>
      <p:pic>
        <p:nvPicPr>
          <p:cNvPr id="542" name="Picture 6" descr="Picture 6"/>
          <p:cNvPicPr>
            <a:picLocks noChangeAspect="1"/>
          </p:cNvPicPr>
          <p:nvPr/>
        </p:nvPicPr>
        <p:blipFill>
          <a:blip r:embed="rId3">
            <a:extLst/>
          </a:blip>
          <a:stretch>
            <a:fillRect/>
          </a:stretch>
        </p:blipFill>
        <p:spPr>
          <a:xfrm>
            <a:off x="3619499" y="7760540"/>
            <a:ext cx="3056802" cy="2537146"/>
          </a:xfrm>
          <a:prstGeom prst="rect">
            <a:avLst/>
          </a:prstGeom>
          <a:ln w="12700">
            <a:miter lim="400000"/>
          </a:ln>
        </p:spPr>
      </p:pic>
      <p:pic>
        <p:nvPicPr>
          <p:cNvPr id="543" name="Picture 8" descr="Picture 8"/>
          <p:cNvPicPr>
            <a:picLocks noChangeAspect="1"/>
          </p:cNvPicPr>
          <p:nvPr/>
        </p:nvPicPr>
        <p:blipFill>
          <a:blip r:embed="rId4">
            <a:extLst/>
          </a:blip>
          <a:stretch>
            <a:fillRect/>
          </a:stretch>
        </p:blipFill>
        <p:spPr>
          <a:xfrm>
            <a:off x="17869414" y="4647855"/>
            <a:ext cx="3056802" cy="2537144"/>
          </a:xfrm>
          <a:prstGeom prst="rect">
            <a:avLst/>
          </a:prstGeom>
          <a:ln w="12700">
            <a:miter lim="400000"/>
          </a:ln>
        </p:spPr>
      </p:pic>
      <p:pic>
        <p:nvPicPr>
          <p:cNvPr id="544" name="Picture 9" descr="Picture 9"/>
          <p:cNvPicPr>
            <a:picLocks noChangeAspect="1"/>
          </p:cNvPicPr>
          <p:nvPr/>
        </p:nvPicPr>
        <p:blipFill>
          <a:blip r:embed="rId5">
            <a:extLst/>
          </a:blip>
          <a:stretch>
            <a:fillRect/>
          </a:stretch>
        </p:blipFill>
        <p:spPr>
          <a:xfrm>
            <a:off x="14329188" y="4672102"/>
            <a:ext cx="3056802" cy="2537145"/>
          </a:xfrm>
          <a:prstGeom prst="rect">
            <a:avLst/>
          </a:prstGeom>
          <a:ln w="12700">
            <a:miter lim="400000"/>
          </a:ln>
        </p:spPr>
      </p:pic>
      <p:pic>
        <p:nvPicPr>
          <p:cNvPr id="545" name="Picture 10" descr="Picture 10"/>
          <p:cNvPicPr>
            <a:picLocks noChangeAspect="1"/>
          </p:cNvPicPr>
          <p:nvPr/>
        </p:nvPicPr>
        <p:blipFill>
          <a:blip r:embed="rId6">
            <a:extLst/>
          </a:blip>
          <a:stretch>
            <a:fillRect/>
          </a:stretch>
        </p:blipFill>
        <p:spPr>
          <a:xfrm>
            <a:off x="7121649" y="4634000"/>
            <a:ext cx="3056801" cy="2537147"/>
          </a:xfrm>
          <a:prstGeom prst="rect">
            <a:avLst/>
          </a:prstGeom>
          <a:ln w="12700">
            <a:miter lim="400000"/>
          </a:ln>
        </p:spPr>
      </p:pic>
      <p:pic>
        <p:nvPicPr>
          <p:cNvPr id="546" name="Picture 7" descr="Picture 7"/>
          <p:cNvPicPr>
            <a:picLocks noChangeAspect="1"/>
          </p:cNvPicPr>
          <p:nvPr/>
        </p:nvPicPr>
        <p:blipFill>
          <a:blip r:embed="rId7">
            <a:extLst/>
          </a:blip>
          <a:stretch>
            <a:fillRect/>
          </a:stretch>
        </p:blipFill>
        <p:spPr>
          <a:xfrm>
            <a:off x="17872902" y="7835127"/>
            <a:ext cx="3053315" cy="2564008"/>
          </a:xfrm>
          <a:prstGeom prst="rect">
            <a:avLst/>
          </a:prstGeom>
          <a:ln w="12700">
            <a:miter lim="400000"/>
          </a:ln>
        </p:spPr>
      </p:pic>
      <p:pic>
        <p:nvPicPr>
          <p:cNvPr id="547" name="Picture 4" descr="Picture 4"/>
          <p:cNvPicPr>
            <a:picLocks noChangeAspect="1"/>
          </p:cNvPicPr>
          <p:nvPr/>
        </p:nvPicPr>
        <p:blipFill>
          <a:blip r:embed="rId8">
            <a:extLst/>
          </a:blip>
          <a:stretch>
            <a:fillRect/>
          </a:stretch>
        </p:blipFill>
        <p:spPr>
          <a:xfrm>
            <a:off x="3633353" y="4634002"/>
            <a:ext cx="3042948" cy="2537145"/>
          </a:xfrm>
          <a:prstGeom prst="rect">
            <a:avLst/>
          </a:prstGeom>
          <a:ln w="12700">
            <a:miter lim="400000"/>
          </a:ln>
        </p:spPr>
      </p:pic>
      <p:pic>
        <p:nvPicPr>
          <p:cNvPr id="548" name="Picture 5" descr="Picture 5"/>
          <p:cNvPicPr>
            <a:picLocks noChangeAspect="1"/>
          </p:cNvPicPr>
          <p:nvPr/>
        </p:nvPicPr>
        <p:blipFill>
          <a:blip r:embed="rId9">
            <a:extLst/>
          </a:blip>
          <a:stretch>
            <a:fillRect/>
          </a:stretch>
        </p:blipFill>
        <p:spPr>
          <a:xfrm>
            <a:off x="14357300" y="7835127"/>
            <a:ext cx="3078496" cy="2537146"/>
          </a:xfrm>
          <a:prstGeom prst="rect">
            <a:avLst/>
          </a:prstGeom>
          <a:ln w="12700">
            <a:miter lim="400000"/>
          </a:ln>
        </p:spPr>
      </p:pic>
      <p:sp>
        <p:nvSpPr>
          <p:cNvPr id="549" name="Title 1"/>
          <p:cNvSpPr txBox="1"/>
          <p:nvPr/>
        </p:nvSpPr>
        <p:spPr>
          <a:xfrm>
            <a:off x="4213919" y="11079802"/>
            <a:ext cx="15956161" cy="187452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nchor="ctr">
            <a:spAutoFit/>
          </a:bodyPr>
          <a:lstStyle>
            <a:lvl1pPr defTabSz="1828800">
              <a:lnSpc>
                <a:spcPct val="90000"/>
              </a:lnSpc>
              <a:defRPr b="0" spc="666" sz="6000">
                <a:solidFill>
                  <a:srgbClr val="0070C0"/>
                </a:solidFill>
                <a:latin typeface="Helvetica"/>
                <a:ea typeface="Helvetica"/>
                <a:cs typeface="Helvetica"/>
                <a:sym typeface="Helvetica"/>
              </a:defRPr>
            </a:lvl1pPr>
          </a:lstStyle>
          <a:p>
            <a:pPr/>
            <a:r>
              <a:t>Enhance our body’s natural ability to heal Itself</a:t>
            </a:r>
          </a:p>
        </p:txBody>
      </p:sp>
      <p:pic>
        <p:nvPicPr>
          <p:cNvPr id="550" name="Picture 11" descr="Picture 11"/>
          <p:cNvPicPr>
            <a:picLocks noChangeAspect="1"/>
          </p:cNvPicPr>
          <p:nvPr/>
        </p:nvPicPr>
        <p:blipFill>
          <a:blip r:embed="rId10">
            <a:extLst/>
          </a:blip>
          <a:stretch>
            <a:fillRect/>
          </a:stretch>
        </p:blipFill>
        <p:spPr>
          <a:xfrm>
            <a:off x="7123393" y="7843606"/>
            <a:ext cx="3053314" cy="2528666"/>
          </a:xfrm>
          <a:prstGeom prst="rect">
            <a:avLst/>
          </a:prstGeom>
          <a:ln w="12700">
            <a:miter lim="400000"/>
          </a:ln>
        </p:spPr>
      </p:pic>
      <p:sp>
        <p:nvSpPr>
          <p:cNvPr id="551" name="Title 1"/>
          <p:cNvSpPr txBox="1"/>
          <p:nvPr>
            <p:ph type="title" idx="4294967295"/>
          </p:nvPr>
        </p:nvSpPr>
        <p:spPr>
          <a:xfrm>
            <a:off x="4419600" y="910733"/>
            <a:ext cx="15544800" cy="2152294"/>
          </a:xfrm>
          <a:prstGeom prst="rect">
            <a:avLst/>
          </a:prstGeom>
        </p:spPr>
        <p:txBody>
          <a:bodyPr anchor="t"/>
          <a:lstStyle/>
          <a:p>
            <a:pPr algn="ctr" defTabSz="821531">
              <a:lnSpc>
                <a:spcPct val="100000"/>
              </a:lnSpc>
              <a:buFont typeface="Arial"/>
              <a:defRPr sz="6100">
                <a:latin typeface="+mn-lt"/>
                <a:ea typeface="+mn-ea"/>
                <a:cs typeface="+mn-cs"/>
                <a:sym typeface="Helvetica Neue Medium"/>
              </a:defRPr>
            </a:pPr>
            <a:r>
              <a:t>Redox Signaling Molecules Impact </a:t>
            </a:r>
            <a:br/>
            <a:r>
              <a:t>Every Major Body System &amp; Function</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 presetID="22" grpId="1" fill="hold">
                                  <p:stCondLst>
                                    <p:cond delay="0"/>
                                  </p:stCondLst>
                                  <p:iterate type="el" backwards="0">
                                    <p:tmAbs val="0"/>
                                  </p:iterate>
                                  <p:childTnLst>
                                    <p:set>
                                      <p:cBhvr>
                                        <p:cTn id="6" fill="hold"/>
                                        <p:tgtEl>
                                          <p:spTgt spid="541"/>
                                        </p:tgtEl>
                                        <p:attrNameLst>
                                          <p:attrName>style.visibility</p:attrName>
                                        </p:attrNameLst>
                                      </p:cBhvr>
                                      <p:to>
                                        <p:strVal val="visible"/>
                                      </p:to>
                                    </p:set>
                                    <p:animEffect filter="wipe(up)" transition="in">
                                      <p:cBhvr>
                                        <p:cTn id="7" dur="2000"/>
                                        <p:tgtEl>
                                          <p:spTgt spid="541"/>
                                        </p:tgtEl>
                                      </p:cBhvr>
                                    </p:animEffect>
                                  </p:childTnLst>
                                </p:cTn>
                              </p:par>
                            </p:childTnLst>
                          </p:cTn>
                        </p:par>
                        <p:par>
                          <p:cTn id="8" fill="hold">
                            <p:stCondLst>
                              <p:cond delay="2000"/>
                            </p:stCondLst>
                            <p:childTnLst>
                              <p:par>
                                <p:cTn id="9" presetClass="entr" nodeType="afterEffect" presetSubtype="32" presetID="4" grpId="2" fill="hold">
                                  <p:stCondLst>
                                    <p:cond delay="0"/>
                                  </p:stCondLst>
                                  <p:iterate type="el" backwards="0">
                                    <p:tmAbs val="0"/>
                                  </p:iterate>
                                  <p:childTnLst>
                                    <p:set>
                                      <p:cBhvr>
                                        <p:cTn id="10" fill="hold"/>
                                        <p:tgtEl>
                                          <p:spTgt spid="547"/>
                                        </p:tgtEl>
                                        <p:attrNameLst>
                                          <p:attrName>style.visibility</p:attrName>
                                        </p:attrNameLst>
                                      </p:cBhvr>
                                      <p:to>
                                        <p:strVal val="visible"/>
                                      </p:to>
                                    </p:set>
                                    <p:animEffect filter="box(out)" transition="in">
                                      <p:cBhvr>
                                        <p:cTn id="11" dur="2000"/>
                                        <p:tgtEl>
                                          <p:spTgt spid="547"/>
                                        </p:tgtEl>
                                      </p:cBhvr>
                                    </p:animEffect>
                                  </p:childTnLst>
                                </p:cTn>
                              </p:par>
                            </p:childTnLst>
                          </p:cTn>
                        </p:par>
                        <p:par>
                          <p:cTn id="12" fill="hold">
                            <p:stCondLst>
                              <p:cond delay="4000"/>
                            </p:stCondLst>
                            <p:childTnLst>
                              <p:par>
                                <p:cTn id="13" presetClass="entr" nodeType="afterEffect" presetSubtype="32" presetID="4" grpId="3" fill="hold">
                                  <p:stCondLst>
                                    <p:cond delay="0"/>
                                  </p:stCondLst>
                                  <p:iterate type="el" backwards="0">
                                    <p:tmAbs val="0"/>
                                  </p:iterate>
                                  <p:childTnLst>
                                    <p:set>
                                      <p:cBhvr>
                                        <p:cTn id="14" fill="hold"/>
                                        <p:tgtEl>
                                          <p:spTgt spid="545"/>
                                        </p:tgtEl>
                                        <p:attrNameLst>
                                          <p:attrName>style.visibility</p:attrName>
                                        </p:attrNameLst>
                                      </p:cBhvr>
                                      <p:to>
                                        <p:strVal val="visible"/>
                                      </p:to>
                                    </p:set>
                                    <p:animEffect filter="box(out)" transition="in">
                                      <p:cBhvr>
                                        <p:cTn id="15" dur="2000"/>
                                        <p:tgtEl>
                                          <p:spTgt spid="545"/>
                                        </p:tgtEl>
                                      </p:cBhvr>
                                    </p:animEffect>
                                  </p:childTnLst>
                                </p:cTn>
                              </p:par>
                            </p:childTnLst>
                          </p:cTn>
                        </p:par>
                        <p:par>
                          <p:cTn id="16" fill="hold">
                            <p:stCondLst>
                              <p:cond delay="6000"/>
                            </p:stCondLst>
                            <p:childTnLst>
                              <p:par>
                                <p:cTn id="17" presetClass="entr" nodeType="afterEffect" presetSubtype="32" presetID="4" grpId="4" fill="hold">
                                  <p:stCondLst>
                                    <p:cond delay="0"/>
                                  </p:stCondLst>
                                  <p:iterate type="el" backwards="0">
                                    <p:tmAbs val="0"/>
                                  </p:iterate>
                                  <p:childTnLst>
                                    <p:set>
                                      <p:cBhvr>
                                        <p:cTn id="18" fill="hold"/>
                                        <p:tgtEl>
                                          <p:spTgt spid="542"/>
                                        </p:tgtEl>
                                        <p:attrNameLst>
                                          <p:attrName>style.visibility</p:attrName>
                                        </p:attrNameLst>
                                      </p:cBhvr>
                                      <p:to>
                                        <p:strVal val="visible"/>
                                      </p:to>
                                    </p:set>
                                    <p:animEffect filter="box(out)" transition="in">
                                      <p:cBhvr>
                                        <p:cTn id="19" dur="2000"/>
                                        <p:tgtEl>
                                          <p:spTgt spid="542"/>
                                        </p:tgtEl>
                                      </p:cBhvr>
                                    </p:animEffect>
                                  </p:childTnLst>
                                </p:cTn>
                              </p:par>
                            </p:childTnLst>
                          </p:cTn>
                        </p:par>
                        <p:par>
                          <p:cTn id="20" fill="hold">
                            <p:stCondLst>
                              <p:cond delay="8000"/>
                            </p:stCondLst>
                            <p:childTnLst>
                              <p:par>
                                <p:cTn id="21" presetClass="entr" nodeType="afterEffect" presetSubtype="32" presetID="4" grpId="5" fill="hold">
                                  <p:stCondLst>
                                    <p:cond delay="0"/>
                                  </p:stCondLst>
                                  <p:iterate type="el" backwards="0">
                                    <p:tmAbs val="0"/>
                                  </p:iterate>
                                  <p:childTnLst>
                                    <p:set>
                                      <p:cBhvr>
                                        <p:cTn id="22" fill="hold"/>
                                        <p:tgtEl>
                                          <p:spTgt spid="550"/>
                                        </p:tgtEl>
                                        <p:attrNameLst>
                                          <p:attrName>style.visibility</p:attrName>
                                        </p:attrNameLst>
                                      </p:cBhvr>
                                      <p:to>
                                        <p:strVal val="visible"/>
                                      </p:to>
                                    </p:set>
                                    <p:animEffect filter="box(out)" transition="in">
                                      <p:cBhvr>
                                        <p:cTn id="23" dur="2000"/>
                                        <p:tgtEl>
                                          <p:spTgt spid="550"/>
                                        </p:tgtEl>
                                      </p:cBhvr>
                                    </p:animEffect>
                                  </p:childTnLst>
                                </p:cTn>
                              </p:par>
                            </p:childTnLst>
                          </p:cTn>
                        </p:par>
                        <p:par>
                          <p:cTn id="24" fill="hold">
                            <p:stCondLst>
                              <p:cond delay="10000"/>
                            </p:stCondLst>
                            <p:childTnLst>
                              <p:par>
                                <p:cTn id="25" presetClass="entr" nodeType="afterEffect" presetSubtype="32" presetID="4" grpId="6" fill="hold">
                                  <p:stCondLst>
                                    <p:cond delay="0"/>
                                  </p:stCondLst>
                                  <p:iterate type="el" backwards="0">
                                    <p:tmAbs val="0"/>
                                  </p:iterate>
                                  <p:childTnLst>
                                    <p:set>
                                      <p:cBhvr>
                                        <p:cTn id="26" fill="hold"/>
                                        <p:tgtEl>
                                          <p:spTgt spid="544"/>
                                        </p:tgtEl>
                                        <p:attrNameLst>
                                          <p:attrName>style.visibility</p:attrName>
                                        </p:attrNameLst>
                                      </p:cBhvr>
                                      <p:to>
                                        <p:strVal val="visible"/>
                                      </p:to>
                                    </p:set>
                                    <p:animEffect filter="box(out)" transition="in">
                                      <p:cBhvr>
                                        <p:cTn id="27" dur="2000"/>
                                        <p:tgtEl>
                                          <p:spTgt spid="544"/>
                                        </p:tgtEl>
                                      </p:cBhvr>
                                    </p:animEffect>
                                  </p:childTnLst>
                                </p:cTn>
                              </p:par>
                            </p:childTnLst>
                          </p:cTn>
                        </p:par>
                        <p:par>
                          <p:cTn id="28" fill="hold">
                            <p:stCondLst>
                              <p:cond delay="12000"/>
                            </p:stCondLst>
                            <p:childTnLst>
                              <p:par>
                                <p:cTn id="29" presetClass="entr" nodeType="afterEffect" presetSubtype="32" presetID="4" grpId="7" fill="hold">
                                  <p:stCondLst>
                                    <p:cond delay="0"/>
                                  </p:stCondLst>
                                  <p:iterate type="el" backwards="0">
                                    <p:tmAbs val="0"/>
                                  </p:iterate>
                                  <p:childTnLst>
                                    <p:set>
                                      <p:cBhvr>
                                        <p:cTn id="30" fill="hold"/>
                                        <p:tgtEl>
                                          <p:spTgt spid="543"/>
                                        </p:tgtEl>
                                        <p:attrNameLst>
                                          <p:attrName>style.visibility</p:attrName>
                                        </p:attrNameLst>
                                      </p:cBhvr>
                                      <p:to>
                                        <p:strVal val="visible"/>
                                      </p:to>
                                    </p:set>
                                    <p:animEffect filter="box(out)" transition="in">
                                      <p:cBhvr>
                                        <p:cTn id="31" dur="2000"/>
                                        <p:tgtEl>
                                          <p:spTgt spid="543"/>
                                        </p:tgtEl>
                                      </p:cBhvr>
                                    </p:animEffect>
                                  </p:childTnLst>
                                </p:cTn>
                              </p:par>
                            </p:childTnLst>
                          </p:cTn>
                        </p:par>
                        <p:par>
                          <p:cTn id="32" fill="hold">
                            <p:stCondLst>
                              <p:cond delay="14000"/>
                            </p:stCondLst>
                            <p:childTnLst>
                              <p:par>
                                <p:cTn id="33" presetClass="entr" nodeType="afterEffect" presetSubtype="32" presetID="4" grpId="8" fill="hold">
                                  <p:stCondLst>
                                    <p:cond delay="0"/>
                                  </p:stCondLst>
                                  <p:iterate type="el" backwards="0">
                                    <p:tmAbs val="0"/>
                                  </p:iterate>
                                  <p:childTnLst>
                                    <p:set>
                                      <p:cBhvr>
                                        <p:cTn id="34" fill="hold"/>
                                        <p:tgtEl>
                                          <p:spTgt spid="548"/>
                                        </p:tgtEl>
                                        <p:attrNameLst>
                                          <p:attrName>style.visibility</p:attrName>
                                        </p:attrNameLst>
                                      </p:cBhvr>
                                      <p:to>
                                        <p:strVal val="visible"/>
                                      </p:to>
                                    </p:set>
                                    <p:animEffect filter="box(out)" transition="in">
                                      <p:cBhvr>
                                        <p:cTn id="35" dur="2000"/>
                                        <p:tgtEl>
                                          <p:spTgt spid="548"/>
                                        </p:tgtEl>
                                      </p:cBhvr>
                                    </p:animEffect>
                                  </p:childTnLst>
                                </p:cTn>
                              </p:par>
                            </p:childTnLst>
                          </p:cTn>
                        </p:par>
                        <p:par>
                          <p:cTn id="36" fill="hold">
                            <p:stCondLst>
                              <p:cond delay="16000"/>
                            </p:stCondLst>
                            <p:childTnLst>
                              <p:par>
                                <p:cTn id="37" presetClass="entr" nodeType="afterEffect" presetSubtype="32" presetID="4" grpId="9" fill="hold">
                                  <p:stCondLst>
                                    <p:cond delay="0"/>
                                  </p:stCondLst>
                                  <p:iterate type="el" backwards="0">
                                    <p:tmAbs val="0"/>
                                  </p:iterate>
                                  <p:childTnLst>
                                    <p:set>
                                      <p:cBhvr>
                                        <p:cTn id="38" fill="hold"/>
                                        <p:tgtEl>
                                          <p:spTgt spid="546"/>
                                        </p:tgtEl>
                                        <p:attrNameLst>
                                          <p:attrName>style.visibility</p:attrName>
                                        </p:attrNameLst>
                                      </p:cBhvr>
                                      <p:to>
                                        <p:strVal val="visible"/>
                                      </p:to>
                                    </p:set>
                                    <p:animEffect filter="box(out)" transition="in">
                                      <p:cBhvr>
                                        <p:cTn id="39" dur="2000"/>
                                        <p:tgtEl>
                                          <p:spTgt spid="546"/>
                                        </p:tgtEl>
                                      </p:cBhvr>
                                    </p:animEffect>
                                  </p:childTnLst>
                                </p:cTn>
                              </p:par>
                            </p:childTnLst>
                          </p:cTn>
                        </p:par>
                      </p:childTnLst>
                    </p:cTn>
                  </p:par>
                  <p:par>
                    <p:cTn id="40" fill="hold">
                      <p:stCondLst>
                        <p:cond delay="indefinite"/>
                      </p:stCondLst>
                      <p:childTnLst>
                        <p:par>
                          <p:cTn id="41" fill="hold">
                            <p:stCondLst>
                              <p:cond delay="0"/>
                            </p:stCondLst>
                            <p:childTnLst>
                              <p:par>
                                <p:cTn id="42" presetClass="entr" nodeType="clickEffect" presetID="10" grpId="10" fill="hold">
                                  <p:stCondLst>
                                    <p:cond delay="0"/>
                                  </p:stCondLst>
                                  <p:iterate type="el" backwards="0">
                                    <p:tmAbs val="0"/>
                                  </p:iterate>
                                  <p:childTnLst>
                                    <p:set>
                                      <p:cBhvr>
                                        <p:cTn id="43" fill="hold"/>
                                        <p:tgtEl>
                                          <p:spTgt spid="549"/>
                                        </p:tgtEl>
                                        <p:attrNameLst>
                                          <p:attrName>style.visibility</p:attrName>
                                        </p:attrNameLst>
                                      </p:cBhvr>
                                      <p:to>
                                        <p:strVal val="visible"/>
                                      </p:to>
                                    </p:set>
                                    <p:animEffect filter="fade" transition="in">
                                      <p:cBhvr>
                                        <p:cTn id="44" dur="500"/>
                                        <p:tgtEl>
                                          <p:spTgt spid="54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42" grpId="4"/>
      <p:bldP build="whole" bldLvl="1" animBg="1" rev="0" advAuto="0" spid="545" grpId="3"/>
      <p:bldP build="whole" bldLvl="1" animBg="1" rev="0" advAuto="0" spid="549" grpId="10"/>
      <p:bldP build="whole" bldLvl="1" animBg="1" rev="0" advAuto="0" spid="543" grpId="7"/>
      <p:bldP build="whole" bldLvl="1" animBg="1" rev="0" advAuto="0" spid="547" grpId="2"/>
      <p:bldP build="whole" bldLvl="1" animBg="1" rev="0" advAuto="0" spid="546" grpId="9"/>
      <p:bldP build="whole" bldLvl="1" animBg="1" rev="0" advAuto="0" spid="550" grpId="5"/>
      <p:bldP build="whole" bldLvl="1" animBg="1" rev="0" advAuto="0" spid="544" grpId="6"/>
      <p:bldP build="whole" bldLvl="1" animBg="1" rev="0" advAuto="0" spid="548" grpId="8"/>
      <p:bldP build="whole" bldLvl="1" animBg="1" rev="0" advAuto="0" spid="541" grpId="1"/>
    </p:bldLst>
  </p:timing>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53" name="iStock42953536_M blue sky water reflection.jpg" descr="iStock42953536_M blue sky water reflection.jpg"/>
          <p:cNvPicPr>
            <a:picLocks noChangeAspect="0"/>
          </p:cNvPicPr>
          <p:nvPr/>
        </p:nvPicPr>
        <p:blipFill>
          <a:blip r:embed="rId3">
            <a:extLst/>
          </a:blip>
          <a:stretch>
            <a:fillRect/>
          </a:stretch>
        </p:blipFill>
        <p:spPr>
          <a:xfrm>
            <a:off x="3063" y="-7685"/>
            <a:ext cx="24377874" cy="13731370"/>
          </a:xfrm>
          <a:prstGeom prst="rect">
            <a:avLst/>
          </a:prstGeom>
          <a:ln w="12700">
            <a:miter lim="400000"/>
          </a:ln>
        </p:spPr>
      </p:pic>
      <p:sp>
        <p:nvSpPr>
          <p:cNvPr id="554" name="ASEA products are not intended to treat, cure, or prevent any disease or medical condition."/>
          <p:cNvSpPr txBox="1"/>
          <p:nvPr/>
        </p:nvSpPr>
        <p:spPr>
          <a:xfrm>
            <a:off x="6602262" y="7222857"/>
            <a:ext cx="11179476" cy="2633068"/>
          </a:xfrm>
          <a:prstGeom prst="rect">
            <a:avLst/>
          </a:prstGeom>
          <a:ln w="12700">
            <a:miter lim="400000"/>
          </a:ln>
          <a:extLst>
            <a:ext uri="{C572A759-6A51-4108-AA02-DFA0A04FC94B}">
              <ma14:wrappingTextBoxFlag xmlns:ma14="http://schemas.microsoft.com/office/mac/drawingml/2011/main" val="1"/>
            </a:ext>
          </a:extLst>
        </p:spPr>
        <p:txBody>
          <a:bodyPr lIns="40183" tIns="40183" rIns="40183" bIns="40183" anchor="ctr">
            <a:spAutoFit/>
          </a:bodyPr>
          <a:lstStyle>
            <a:lvl1pPr defTabSz="433229">
              <a:defRPr b="0" sz="5600">
                <a:solidFill>
                  <a:srgbClr val="FFFFFF"/>
                </a:solidFill>
                <a:latin typeface="Helvetica"/>
                <a:ea typeface="Helvetica"/>
                <a:cs typeface="Helvetica"/>
                <a:sym typeface="Helvetica"/>
              </a:defRPr>
            </a:lvl1pPr>
          </a:lstStyle>
          <a:p>
            <a:pPr/>
            <a:r>
              <a:t>ASEA products are not intended to treat, cure, or prevent any disease or medical condition.</a:t>
            </a:r>
          </a:p>
        </p:txBody>
      </p:sp>
      <p:pic>
        <p:nvPicPr>
          <p:cNvPr id="555" name="ASEA_new_Logo1_Blue_large.png" descr="ASEA_new_Logo1_Blue_large.png"/>
          <p:cNvPicPr>
            <a:picLocks noChangeAspect="1"/>
          </p:cNvPicPr>
          <p:nvPr/>
        </p:nvPicPr>
        <p:blipFill>
          <a:blip r:embed="rId4">
            <a:extLst/>
          </a:blip>
          <a:stretch>
            <a:fillRect/>
          </a:stretch>
        </p:blipFill>
        <p:spPr>
          <a:xfrm>
            <a:off x="8933653" y="1506987"/>
            <a:ext cx="6516694" cy="2132609"/>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59" name="Screen Shot 2021-08-03 at 10.44.01 AM.png" descr="Screen Shot 2021-08-03 at 10.44.01 AM.png"/>
          <p:cNvPicPr>
            <a:picLocks noChangeAspect="0"/>
          </p:cNvPicPr>
          <p:nvPr/>
        </p:nvPicPr>
        <p:blipFill>
          <a:blip r:embed="rId3">
            <a:extLst/>
          </a:blip>
          <a:stretch>
            <a:fillRect/>
          </a:stretch>
        </p:blipFill>
        <p:spPr>
          <a:xfrm>
            <a:off x="5374162" y="3363816"/>
            <a:ext cx="13635676" cy="9772182"/>
          </a:xfrm>
          <a:prstGeom prst="rect">
            <a:avLst/>
          </a:prstGeom>
          <a:ln w="25400">
            <a:miter lim="400000"/>
          </a:ln>
          <a:effectLst>
            <a:outerShdw sx="100000" sy="100000" kx="0" ky="0" algn="b" rotWithShape="0" blurRad="355600" dist="177800" dir="5400000">
              <a:srgbClr val="000000">
                <a:alpha val="70000"/>
              </a:srgbClr>
            </a:outerShdw>
          </a:effectLst>
        </p:spPr>
      </p:pic>
      <p:sp>
        <p:nvSpPr>
          <p:cNvPr id="560" name="Effects of consuming ASEA REDOX are systemic."/>
          <p:cNvSpPr txBox="1"/>
          <p:nvPr>
            <p:ph type="title"/>
          </p:nvPr>
        </p:nvSpPr>
        <p:spPr>
          <a:xfrm>
            <a:off x="3452860" y="-598851"/>
            <a:ext cx="17478280" cy="4643438"/>
          </a:xfrm>
          <a:prstGeom prst="rect">
            <a:avLst/>
          </a:prstGeom>
        </p:spPr>
        <p:txBody>
          <a:bodyPr/>
          <a:lstStyle>
            <a:lvl1pPr>
              <a:lnSpc>
                <a:spcPct val="90000"/>
              </a:lnSpc>
              <a:defRPr sz="9200">
                <a:latin typeface="Lucida Grande"/>
                <a:ea typeface="Lucida Grande"/>
                <a:cs typeface="Lucida Grande"/>
                <a:sym typeface="Lucida Grande"/>
              </a:defRPr>
            </a:lvl1pPr>
          </a:lstStyle>
          <a:p>
            <a:pPr/>
            <a:r>
              <a:t>Effects of consuming ASEA REDOX are systemic.</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64" name="Studies show that changes revert back to their pre-ASEA levels"/>
          <p:cNvSpPr txBox="1"/>
          <p:nvPr>
            <p:ph type="title"/>
          </p:nvPr>
        </p:nvSpPr>
        <p:spPr>
          <a:xfrm>
            <a:off x="2825633" y="-929642"/>
            <a:ext cx="19136042" cy="4643439"/>
          </a:xfrm>
          <a:prstGeom prst="rect">
            <a:avLst/>
          </a:prstGeom>
        </p:spPr>
        <p:txBody>
          <a:bodyPr/>
          <a:lstStyle>
            <a:lvl1pPr>
              <a:lnSpc>
                <a:spcPct val="90000"/>
              </a:lnSpc>
              <a:defRPr sz="8400">
                <a:latin typeface="Lucida Grande"/>
                <a:ea typeface="Lucida Grande"/>
                <a:cs typeface="Lucida Grande"/>
                <a:sym typeface="Lucida Grande"/>
              </a:defRPr>
            </a:lvl1pPr>
          </a:lstStyle>
          <a:p>
            <a:pPr/>
            <a:r>
              <a:t>Studies show that changes revert back to their pre-ASEA levels</a:t>
            </a:r>
          </a:p>
        </p:txBody>
      </p:sp>
      <p:pic>
        <p:nvPicPr>
          <p:cNvPr id="565" name="Screen Shot 2021-08-03 at 10.51.41 AM.png" descr="Screen Shot 2021-08-03 at 10.51.41 AM.png"/>
          <p:cNvPicPr>
            <a:picLocks noChangeAspect="0"/>
          </p:cNvPicPr>
          <p:nvPr/>
        </p:nvPicPr>
        <p:blipFill>
          <a:blip r:embed="rId3">
            <a:extLst/>
          </a:blip>
          <a:stretch>
            <a:fillRect/>
          </a:stretch>
        </p:blipFill>
        <p:spPr>
          <a:xfrm>
            <a:off x="5373447" y="3350006"/>
            <a:ext cx="13637106" cy="9799802"/>
          </a:xfrm>
          <a:prstGeom prst="rect">
            <a:avLst/>
          </a:prstGeom>
          <a:ln w="25400">
            <a:miter lim="400000"/>
          </a:ln>
          <a:effectLst>
            <a:outerShdw sx="100000" sy="100000" kx="0" ky="0" algn="b" rotWithShape="0" blurRad="355600" dist="177800" dir="5400000">
              <a:srgbClr val="000000">
                <a:alpha val="70000"/>
              </a:srgbClr>
            </a:outerShdw>
          </a:effectLst>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69" name="Double-click to edit"/>
          <p:cNvSpPr txBox="1"/>
          <p:nvPr>
            <p:ph type="title"/>
          </p:nvPr>
        </p:nvSpPr>
        <p:spPr>
          <a:xfrm>
            <a:off x="4991241" y="2742791"/>
            <a:ext cx="16722213" cy="3488183"/>
          </a:xfrm>
          <a:prstGeom prst="rect">
            <a:avLst/>
          </a:prstGeom>
        </p:spPr>
        <p:txBody>
          <a:bodyPr/>
          <a:lstStyle/>
          <a:p>
            <a:pPr algn="l" defTabSz="914295">
              <a:defRPr spc="0" sz="5200">
                <a:solidFill>
                  <a:srgbClr val="000000"/>
                </a:solidFill>
                <a:latin typeface="Helvetica"/>
                <a:ea typeface="Helvetica"/>
                <a:cs typeface="Helvetica"/>
                <a:sym typeface="Helvetica"/>
              </a:defRPr>
            </a:pPr>
          </a:p>
          <a:p>
            <a:pPr algn="l" defTabSz="914295">
              <a:defRPr spc="0" sz="5200">
                <a:solidFill>
                  <a:srgbClr val="000000"/>
                </a:solidFill>
                <a:latin typeface="Helvetica"/>
                <a:ea typeface="Helvetica"/>
                <a:cs typeface="Helvetica"/>
                <a:sym typeface="Helvetica"/>
              </a:defRPr>
            </a:pPr>
          </a:p>
        </p:txBody>
      </p:sp>
      <p:sp>
        <p:nvSpPr>
          <p:cNvPr id="570" name="Every living plant, animal, and human"/>
          <p:cNvSpPr txBox="1"/>
          <p:nvPr/>
        </p:nvSpPr>
        <p:spPr>
          <a:xfrm>
            <a:off x="2043794" y="707026"/>
            <a:ext cx="20792009" cy="1387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8400">
                <a:solidFill>
                  <a:srgbClr val="002F73"/>
                </a:solidFill>
                <a:latin typeface="Gill Sans"/>
                <a:ea typeface="Gill Sans"/>
                <a:cs typeface="Gill Sans"/>
                <a:sym typeface="Gill Sans"/>
              </a:defRPr>
            </a:lvl1pPr>
          </a:lstStyle>
          <a:p>
            <a:pPr/>
            <a:r>
              <a:t>Every living plant, animal, and human </a:t>
            </a:r>
          </a:p>
        </p:txBody>
      </p:sp>
      <p:pic>
        <p:nvPicPr>
          <p:cNvPr id="571" name="21728206_1578273772234299_7830268709528972277_n.jpg" descr="21728206_1578273772234299_7830268709528972277_n.jpg"/>
          <p:cNvPicPr>
            <a:picLocks noChangeAspect="1"/>
          </p:cNvPicPr>
          <p:nvPr/>
        </p:nvPicPr>
        <p:blipFill>
          <a:blip r:embed="rId3">
            <a:extLst/>
          </a:blip>
          <a:stretch>
            <a:fillRect/>
          </a:stretch>
        </p:blipFill>
        <p:spPr>
          <a:xfrm>
            <a:off x="5284065" y="2834510"/>
            <a:ext cx="5490056" cy="9745660"/>
          </a:xfrm>
          <a:prstGeom prst="rect">
            <a:avLst/>
          </a:prstGeom>
          <a:ln w="25400">
            <a:miter lim="400000"/>
          </a:ln>
          <a:effectLst>
            <a:outerShdw sx="100000" sy="100000" kx="0" ky="0" algn="b" rotWithShape="0" blurRad="355600" dist="177800" dir="5400000">
              <a:srgbClr val="000000">
                <a:alpha val="70000"/>
              </a:srgbClr>
            </a:outerShdw>
          </a:effectLst>
        </p:spPr>
      </p:pic>
      <p:pic>
        <p:nvPicPr>
          <p:cNvPr id="572" name="21743155_1578273775567632_2364223355157333788_n.jpg" descr="21743155_1578273775567632_2364223355157333788_n.jpg"/>
          <p:cNvPicPr>
            <a:picLocks noChangeAspect="1"/>
          </p:cNvPicPr>
          <p:nvPr/>
        </p:nvPicPr>
        <p:blipFill>
          <a:blip r:embed="rId4">
            <a:extLst/>
          </a:blip>
          <a:srcRect l="0" t="0" r="0" b="30408"/>
          <a:stretch>
            <a:fillRect/>
          </a:stretch>
        </p:blipFill>
        <p:spPr>
          <a:xfrm>
            <a:off x="11706597" y="2794246"/>
            <a:ext cx="7888935" cy="9745660"/>
          </a:xfrm>
          <a:prstGeom prst="rect">
            <a:avLst/>
          </a:prstGeom>
          <a:ln w="25400">
            <a:miter lim="400000"/>
          </a:ln>
          <a:effectLst>
            <a:outerShdw sx="100000" sy="100000" kx="0" ky="0" algn="b" rotWithShape="0" blurRad="355600" dist="177800" dir="5400000">
              <a:srgbClr val="000000">
                <a:alpha val="70000"/>
              </a:srgbClr>
            </a:outerShdw>
          </a:effectLst>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76" name="Double-click to edit"/>
          <p:cNvSpPr txBox="1"/>
          <p:nvPr>
            <p:ph type="title"/>
          </p:nvPr>
        </p:nvSpPr>
        <p:spPr>
          <a:xfrm>
            <a:off x="4991241" y="2742791"/>
            <a:ext cx="16722213" cy="3488183"/>
          </a:xfrm>
          <a:prstGeom prst="rect">
            <a:avLst/>
          </a:prstGeom>
        </p:spPr>
        <p:txBody>
          <a:bodyPr/>
          <a:lstStyle/>
          <a:p>
            <a:pPr algn="l" defTabSz="914295">
              <a:defRPr spc="0" sz="5200">
                <a:solidFill>
                  <a:srgbClr val="000000"/>
                </a:solidFill>
                <a:latin typeface="Helvetica"/>
                <a:ea typeface="Helvetica"/>
                <a:cs typeface="Helvetica"/>
                <a:sym typeface="Helvetica"/>
              </a:defRPr>
            </a:pPr>
          </a:p>
          <a:p>
            <a:pPr algn="l" defTabSz="914295">
              <a:defRPr spc="0" sz="5200">
                <a:solidFill>
                  <a:srgbClr val="000000"/>
                </a:solidFill>
                <a:latin typeface="Helvetica"/>
                <a:ea typeface="Helvetica"/>
                <a:cs typeface="Helvetica"/>
                <a:sym typeface="Helvetica"/>
              </a:defRPr>
            </a:pPr>
          </a:p>
        </p:txBody>
      </p:sp>
      <p:sp>
        <p:nvSpPr>
          <p:cNvPr id="577" name="The Power of Redox Molecules"/>
          <p:cNvSpPr txBox="1"/>
          <p:nvPr/>
        </p:nvSpPr>
        <p:spPr>
          <a:xfrm>
            <a:off x="3000448" y="626106"/>
            <a:ext cx="16882666" cy="1387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8400">
                <a:solidFill>
                  <a:srgbClr val="002F73"/>
                </a:solidFill>
                <a:latin typeface="Gill Sans"/>
                <a:ea typeface="Gill Sans"/>
                <a:cs typeface="Gill Sans"/>
                <a:sym typeface="Gill Sans"/>
              </a:defRPr>
            </a:lvl1pPr>
          </a:lstStyle>
          <a:p>
            <a:pPr/>
            <a:r>
              <a:t>The Power of Redox Molecules</a:t>
            </a:r>
          </a:p>
        </p:txBody>
      </p:sp>
      <p:pic>
        <p:nvPicPr>
          <p:cNvPr id="578" name="126408125_10157825343607993_3162108039087361306_n.jpg" descr="126408125_10157825343607993_3162108039087361306_n.jpg"/>
          <p:cNvPicPr>
            <a:picLocks noChangeAspect="1"/>
          </p:cNvPicPr>
          <p:nvPr/>
        </p:nvPicPr>
        <p:blipFill>
          <a:blip r:embed="rId3">
            <a:extLst/>
          </a:blip>
          <a:stretch>
            <a:fillRect/>
          </a:stretch>
        </p:blipFill>
        <p:spPr>
          <a:xfrm>
            <a:off x="4674731" y="2443389"/>
            <a:ext cx="14655486" cy="10991615"/>
          </a:xfrm>
          <a:prstGeom prst="rect">
            <a:avLst/>
          </a:prstGeom>
          <a:ln w="25400">
            <a:miter lim="400000"/>
          </a:ln>
          <a:effectLst>
            <a:outerShdw sx="100000" sy="100000" kx="0" ky="0" algn="b" rotWithShape="0" blurRad="355600" dist="177800" dir="5400000">
              <a:srgbClr val="000000">
                <a:alpha val="70000"/>
              </a:srgbClr>
            </a:outerShdw>
          </a:effectLst>
        </p:spPr>
      </p:pic>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587" name="Group"/>
          <p:cNvGrpSpPr/>
          <p:nvPr/>
        </p:nvGrpSpPr>
        <p:grpSpPr>
          <a:xfrm>
            <a:off x="3918490" y="7589773"/>
            <a:ext cx="8242671" cy="5168674"/>
            <a:chOff x="0" y="0"/>
            <a:chExt cx="8242670" cy="5168672"/>
          </a:xfrm>
        </p:grpSpPr>
        <p:sp>
          <p:nvSpPr>
            <p:cNvPr id="612" name="Connection Line"/>
            <p:cNvSpPr/>
            <p:nvPr/>
          </p:nvSpPr>
          <p:spPr>
            <a:xfrm>
              <a:off x="5205253" y="0"/>
              <a:ext cx="3037418" cy="1812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path>
              </a:pathLst>
            </a:custGeom>
            <a:no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a:lstStyle/>
            <a:p>
              <a:pPr/>
            </a:p>
          </p:txBody>
        </p:sp>
        <p:sp>
          <p:nvSpPr>
            <p:cNvPr id="583" name="Group"/>
            <p:cNvSpPr/>
            <p:nvPr/>
          </p:nvSpPr>
          <p:spPr>
            <a:xfrm rot="5400000">
              <a:off x="2540577" y="1318386"/>
              <a:ext cx="2741246" cy="25319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3"/>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584" name="HEALTH &amp;…"/>
            <p:cNvSpPr txBox="1"/>
            <p:nvPr/>
          </p:nvSpPr>
          <p:spPr>
            <a:xfrm>
              <a:off x="2757574" y="2005658"/>
              <a:ext cx="2307253" cy="10464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spAutoFit/>
            </a:bodyPr>
            <a:lstStyle/>
            <a:p>
              <a:pPr defTabSz="1219200">
                <a:defRPr sz="2800">
                  <a:solidFill>
                    <a:srgbClr val="2A71B9"/>
                  </a:solidFill>
                  <a:latin typeface="Helvetica"/>
                  <a:ea typeface="Helvetica"/>
                  <a:cs typeface="Helvetica"/>
                  <a:sym typeface="Helvetica"/>
                </a:defRPr>
              </a:pPr>
              <a:r>
                <a:t>HEALTH &amp;</a:t>
              </a:r>
            </a:p>
            <a:p>
              <a:pPr defTabSz="1219200">
                <a:defRPr sz="2800">
                  <a:solidFill>
                    <a:srgbClr val="2A71B9"/>
                  </a:solidFill>
                  <a:latin typeface="Helvetica"/>
                  <a:ea typeface="Helvetica"/>
                  <a:cs typeface="Helvetica"/>
                  <a:sym typeface="Helvetica"/>
                </a:defRPr>
              </a:pPr>
              <a:r>
                <a:t>WELLNESS</a:t>
              </a:r>
            </a:p>
          </p:txBody>
        </p:sp>
        <p:sp>
          <p:nvSpPr>
            <p:cNvPr id="585" name="Complementary…"/>
            <p:cNvSpPr txBox="1"/>
            <p:nvPr/>
          </p:nvSpPr>
          <p:spPr>
            <a:xfrm>
              <a:off x="2423911" y="3880892"/>
              <a:ext cx="2974579" cy="12877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spAutoFit/>
            </a:bodyPr>
            <a:lstStyle/>
            <a:p>
              <a:pPr defTabSz="1219200">
                <a:defRPr sz="2400">
                  <a:solidFill>
                    <a:srgbClr val="5CC1E8"/>
                  </a:solidFill>
                  <a:latin typeface="Stratum2"/>
                  <a:ea typeface="Stratum2"/>
                  <a:cs typeface="Stratum2"/>
                  <a:sym typeface="Stratum2"/>
                </a:defRPr>
              </a:pPr>
              <a:r>
                <a:t>Complementary</a:t>
              </a:r>
            </a:p>
            <a:p>
              <a:pPr defTabSz="1219200">
                <a:defRPr sz="2400">
                  <a:solidFill>
                    <a:srgbClr val="5CC1E8"/>
                  </a:solidFill>
                  <a:latin typeface="Stratum2"/>
                  <a:ea typeface="Stratum2"/>
                  <a:cs typeface="Stratum2"/>
                  <a:sym typeface="Stratum2"/>
                </a:defRPr>
              </a:pPr>
              <a:r>
                <a:t>Cellular Health</a:t>
              </a:r>
            </a:p>
            <a:p>
              <a:pPr defTabSz="1219200">
                <a:defRPr sz="2400">
                  <a:solidFill>
                    <a:srgbClr val="5CC1E8"/>
                  </a:solidFill>
                  <a:latin typeface="Stratum2"/>
                  <a:ea typeface="Stratum2"/>
                  <a:cs typeface="Stratum2"/>
                  <a:sym typeface="Stratum2"/>
                </a:defRPr>
              </a:pPr>
              <a:r>
                <a:t>Technologies</a:t>
              </a:r>
            </a:p>
          </p:txBody>
        </p:sp>
        <p:pic>
          <p:nvPicPr>
            <p:cNvPr id="586" name="vias.png" descr="vias.png"/>
            <p:cNvPicPr>
              <a:picLocks noChangeAspect="1"/>
            </p:cNvPicPr>
            <p:nvPr/>
          </p:nvPicPr>
          <p:blipFill>
            <a:blip r:embed="rId4">
              <a:extLst/>
            </a:blip>
            <a:stretch>
              <a:fillRect/>
            </a:stretch>
          </p:blipFill>
          <p:spPr>
            <a:xfrm>
              <a:off x="0" y="2503789"/>
              <a:ext cx="2708266" cy="2359375"/>
            </a:xfrm>
            <a:prstGeom prst="rect">
              <a:avLst/>
            </a:prstGeom>
            <a:ln w="12700" cap="flat">
              <a:noFill/>
              <a:miter lim="400000"/>
            </a:ln>
            <a:effectLst/>
          </p:spPr>
        </p:pic>
      </p:grpSp>
      <p:sp>
        <p:nvSpPr>
          <p:cNvPr id="588" name="ASEA Product Line"/>
          <p:cNvSpPr txBox="1"/>
          <p:nvPr>
            <p:ph type="title"/>
          </p:nvPr>
        </p:nvSpPr>
        <p:spPr>
          <a:xfrm>
            <a:off x="3939181" y="501841"/>
            <a:ext cx="16459201" cy="1905164"/>
          </a:xfrm>
          <a:prstGeom prst="rect">
            <a:avLst/>
          </a:prstGeom>
        </p:spPr>
        <p:txBody>
          <a:bodyPr/>
          <a:lstStyle/>
          <a:p>
            <a:pPr>
              <a:defRPr>
                <a:solidFill>
                  <a:srgbClr val="000000"/>
                </a:solidFill>
                <a:latin typeface="Helvetica Neue"/>
                <a:ea typeface="Helvetica Neue"/>
                <a:cs typeface="Helvetica Neue"/>
                <a:sym typeface="Helvetica Neue"/>
              </a:defRPr>
            </a:pPr>
            <a:r>
              <a:t>ASEA</a:t>
            </a:r>
            <a:r>
              <a:t> Product Line</a:t>
            </a:r>
          </a:p>
        </p:txBody>
      </p:sp>
      <p:grpSp>
        <p:nvGrpSpPr>
          <p:cNvPr id="594" name="Group"/>
          <p:cNvGrpSpPr/>
          <p:nvPr/>
        </p:nvGrpSpPr>
        <p:grpSpPr>
          <a:xfrm>
            <a:off x="12161160" y="7589773"/>
            <a:ext cx="8371141" cy="5168674"/>
            <a:chOff x="0" y="0"/>
            <a:chExt cx="8371139" cy="5168672"/>
          </a:xfrm>
        </p:grpSpPr>
        <p:sp>
          <p:nvSpPr>
            <p:cNvPr id="589" name="Shape"/>
            <p:cNvSpPr/>
            <p:nvPr/>
          </p:nvSpPr>
          <p:spPr>
            <a:xfrm rot="5400000">
              <a:off x="3102615" y="1262948"/>
              <a:ext cx="2741246" cy="25319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3"/>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590" name="CELL…"/>
            <p:cNvSpPr txBox="1"/>
            <p:nvPr/>
          </p:nvSpPr>
          <p:spPr>
            <a:xfrm>
              <a:off x="3129421" y="1861445"/>
              <a:ext cx="2642926" cy="10972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spAutoFit/>
            </a:bodyPr>
            <a:lstStyle/>
            <a:p>
              <a:pPr defTabSz="1219200">
                <a:defRPr sz="3000">
                  <a:solidFill>
                    <a:srgbClr val="2A71B9"/>
                  </a:solidFill>
                  <a:latin typeface="Helvetica"/>
                  <a:ea typeface="Helvetica"/>
                  <a:cs typeface="Helvetica"/>
                  <a:sym typeface="Helvetica"/>
                </a:defRPr>
              </a:pPr>
              <a:r>
                <a:t>CELL</a:t>
              </a:r>
            </a:p>
            <a:p>
              <a:pPr defTabSz="1219200">
                <a:defRPr sz="3000">
                  <a:solidFill>
                    <a:srgbClr val="2A71B9"/>
                  </a:solidFill>
                  <a:latin typeface="Helvetica"/>
                  <a:ea typeface="Helvetica"/>
                  <a:cs typeface="Helvetica"/>
                  <a:sym typeface="Helvetica"/>
                </a:defRPr>
              </a:pPr>
              <a:r>
                <a:t>Performance</a:t>
              </a:r>
            </a:p>
          </p:txBody>
        </p:sp>
        <p:sp>
          <p:nvSpPr>
            <p:cNvPr id="591" name="Complementary…"/>
            <p:cNvSpPr txBox="1"/>
            <p:nvPr/>
          </p:nvSpPr>
          <p:spPr>
            <a:xfrm>
              <a:off x="2780919" y="3880892"/>
              <a:ext cx="3384637" cy="12877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spAutoFit/>
            </a:bodyPr>
            <a:lstStyle/>
            <a:p>
              <a:pPr defTabSz="1219200">
                <a:defRPr sz="2400">
                  <a:solidFill>
                    <a:srgbClr val="5CC1E8"/>
                  </a:solidFill>
                  <a:latin typeface="Stratum2"/>
                  <a:ea typeface="Stratum2"/>
                  <a:cs typeface="Stratum2"/>
                  <a:sym typeface="Stratum2"/>
                </a:defRPr>
              </a:pPr>
              <a:r>
                <a:t>Complementary</a:t>
              </a:r>
            </a:p>
            <a:p>
              <a:pPr defTabSz="1219200">
                <a:defRPr sz="2400">
                  <a:solidFill>
                    <a:srgbClr val="5CC1E8"/>
                  </a:solidFill>
                  <a:latin typeface="Stratum2"/>
                  <a:ea typeface="Stratum2"/>
                  <a:cs typeface="Stratum2"/>
                  <a:sym typeface="Stratum2"/>
                </a:defRPr>
              </a:pPr>
              <a:r>
                <a:t>Cellular Health</a:t>
              </a:r>
            </a:p>
            <a:p>
              <a:pPr defTabSz="1219200">
                <a:defRPr sz="2400">
                  <a:solidFill>
                    <a:srgbClr val="5CC1E8"/>
                  </a:solidFill>
                  <a:latin typeface="Stratum2"/>
                  <a:ea typeface="Stratum2"/>
                  <a:cs typeface="Stratum2"/>
                  <a:sym typeface="Stratum2"/>
                </a:defRPr>
              </a:pPr>
              <a:r>
                <a:t>Technologies</a:t>
              </a:r>
            </a:p>
          </p:txBody>
        </p:sp>
        <p:sp>
          <p:nvSpPr>
            <p:cNvPr id="613" name="Connection Line"/>
            <p:cNvSpPr/>
            <p:nvPr/>
          </p:nvSpPr>
          <p:spPr>
            <a:xfrm>
              <a:off x="0" y="0"/>
              <a:ext cx="3162947" cy="17881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0"/>
                  </a:lnTo>
                </a:path>
              </a:pathLst>
            </a:custGeom>
            <a:no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a:lstStyle/>
            <a:p>
              <a:pPr/>
            </a:p>
          </p:txBody>
        </p:sp>
        <p:pic>
          <p:nvPicPr>
            <p:cNvPr id="593" name="Cell-Performance-Variety-Pack-768x614.jpg" descr="Cell-Performance-Variety-Pack-768x614.jpg"/>
            <p:cNvPicPr>
              <a:picLocks noChangeAspect="1"/>
            </p:cNvPicPr>
            <p:nvPr/>
          </p:nvPicPr>
          <p:blipFill>
            <a:blip r:embed="rId5">
              <a:extLst/>
            </a:blip>
            <a:srcRect l="17407" t="12932" r="17686" b="13029"/>
            <a:stretch>
              <a:fillRect/>
            </a:stretch>
          </p:blipFill>
          <p:spPr>
            <a:xfrm>
              <a:off x="5944463" y="2865510"/>
              <a:ext cx="2426677" cy="2213027"/>
            </a:xfrm>
            <a:custGeom>
              <a:avLst/>
              <a:gdLst/>
              <a:ahLst/>
              <a:cxnLst>
                <a:cxn ang="0">
                  <a:pos x="wd2" y="hd2"/>
                </a:cxn>
                <a:cxn ang="5400000">
                  <a:pos x="wd2" y="hd2"/>
                </a:cxn>
                <a:cxn ang="10800000">
                  <a:pos x="wd2" y="hd2"/>
                </a:cxn>
                <a:cxn ang="16200000">
                  <a:pos x="wd2" y="hd2"/>
                </a:cxn>
              </a:cxnLst>
              <a:rect l="0" t="0" r="r" b="b"/>
              <a:pathLst>
                <a:path w="21600" h="21568" fill="norm" stroke="1" extrusionOk="0">
                  <a:moveTo>
                    <a:pt x="18256" y="29"/>
                  </a:moveTo>
                  <a:cubicBezTo>
                    <a:pt x="18531" y="133"/>
                    <a:pt x="19614" y="653"/>
                    <a:pt x="20006" y="868"/>
                  </a:cubicBezTo>
                  <a:cubicBezTo>
                    <a:pt x="20417" y="1094"/>
                    <a:pt x="20936" y="1437"/>
                    <a:pt x="21347" y="1755"/>
                  </a:cubicBezTo>
                  <a:lnTo>
                    <a:pt x="21600" y="1950"/>
                  </a:lnTo>
                  <a:lnTo>
                    <a:pt x="21577" y="3136"/>
                  </a:lnTo>
                  <a:cubicBezTo>
                    <a:pt x="21523" y="5878"/>
                    <a:pt x="21244" y="17215"/>
                    <a:pt x="21221" y="17615"/>
                  </a:cubicBezTo>
                  <a:lnTo>
                    <a:pt x="21195" y="18051"/>
                  </a:lnTo>
                  <a:lnTo>
                    <a:pt x="20715" y="18177"/>
                  </a:lnTo>
                  <a:cubicBezTo>
                    <a:pt x="20451" y="18246"/>
                    <a:pt x="19980" y="18353"/>
                    <a:pt x="19668" y="18414"/>
                  </a:cubicBezTo>
                  <a:cubicBezTo>
                    <a:pt x="18752" y="18595"/>
                    <a:pt x="15113" y="19307"/>
                    <a:pt x="13511" y="19619"/>
                  </a:cubicBezTo>
                  <a:cubicBezTo>
                    <a:pt x="13249" y="19670"/>
                    <a:pt x="12615" y="19797"/>
                    <a:pt x="12103" y="19902"/>
                  </a:cubicBezTo>
                  <a:cubicBezTo>
                    <a:pt x="10276" y="20276"/>
                    <a:pt x="8909" y="20524"/>
                    <a:pt x="8675" y="20524"/>
                  </a:cubicBezTo>
                  <a:cubicBezTo>
                    <a:pt x="8398" y="20524"/>
                    <a:pt x="8413" y="20539"/>
                    <a:pt x="7586" y="19478"/>
                  </a:cubicBezTo>
                  <a:cubicBezTo>
                    <a:pt x="7311" y="19125"/>
                    <a:pt x="7053" y="18807"/>
                    <a:pt x="7014" y="18771"/>
                  </a:cubicBezTo>
                  <a:cubicBezTo>
                    <a:pt x="6861" y="18632"/>
                    <a:pt x="6844" y="18765"/>
                    <a:pt x="6839" y="20134"/>
                  </a:cubicBezTo>
                  <a:cubicBezTo>
                    <a:pt x="6835" y="20860"/>
                    <a:pt x="6818" y="21479"/>
                    <a:pt x="6801" y="21511"/>
                  </a:cubicBezTo>
                  <a:cubicBezTo>
                    <a:pt x="6777" y="21553"/>
                    <a:pt x="6468" y="21568"/>
                    <a:pt x="5608" y="21568"/>
                  </a:cubicBezTo>
                  <a:lnTo>
                    <a:pt x="5608" y="21568"/>
                  </a:lnTo>
                  <a:cubicBezTo>
                    <a:pt x="4970" y="21568"/>
                    <a:pt x="4435" y="21554"/>
                    <a:pt x="4419" y="21536"/>
                  </a:cubicBezTo>
                  <a:cubicBezTo>
                    <a:pt x="4403" y="21519"/>
                    <a:pt x="4390" y="21063"/>
                    <a:pt x="4390" y="20522"/>
                  </a:cubicBezTo>
                  <a:cubicBezTo>
                    <a:pt x="4390" y="19762"/>
                    <a:pt x="4377" y="19528"/>
                    <a:pt x="4332" y="19487"/>
                  </a:cubicBezTo>
                  <a:cubicBezTo>
                    <a:pt x="4295" y="19453"/>
                    <a:pt x="3908" y="19430"/>
                    <a:pt x="3217" y="19422"/>
                  </a:cubicBezTo>
                  <a:lnTo>
                    <a:pt x="2158" y="19409"/>
                  </a:lnTo>
                  <a:lnTo>
                    <a:pt x="2115" y="17227"/>
                  </a:lnTo>
                  <a:lnTo>
                    <a:pt x="1121" y="17193"/>
                  </a:lnTo>
                  <a:cubicBezTo>
                    <a:pt x="574" y="17174"/>
                    <a:pt x="99" y="17147"/>
                    <a:pt x="66" y="17133"/>
                  </a:cubicBezTo>
                  <a:cubicBezTo>
                    <a:pt x="15" y="17112"/>
                    <a:pt x="10" y="16758"/>
                    <a:pt x="32" y="14866"/>
                  </a:cubicBezTo>
                  <a:cubicBezTo>
                    <a:pt x="46" y="13634"/>
                    <a:pt x="72" y="11974"/>
                    <a:pt x="89" y="11178"/>
                  </a:cubicBezTo>
                  <a:cubicBezTo>
                    <a:pt x="131" y="9252"/>
                    <a:pt x="127" y="8730"/>
                    <a:pt x="29" y="2886"/>
                  </a:cubicBezTo>
                  <a:lnTo>
                    <a:pt x="0" y="1166"/>
                  </a:lnTo>
                  <a:lnTo>
                    <a:pt x="2462" y="1191"/>
                  </a:lnTo>
                  <a:lnTo>
                    <a:pt x="2445" y="2222"/>
                  </a:lnTo>
                  <a:cubicBezTo>
                    <a:pt x="2432" y="3004"/>
                    <a:pt x="2441" y="3270"/>
                    <a:pt x="2483" y="3325"/>
                  </a:cubicBezTo>
                  <a:cubicBezTo>
                    <a:pt x="2529" y="3386"/>
                    <a:pt x="2699" y="3397"/>
                    <a:pt x="3571" y="3397"/>
                  </a:cubicBezTo>
                  <a:lnTo>
                    <a:pt x="4605" y="3397"/>
                  </a:lnTo>
                  <a:lnTo>
                    <a:pt x="4617" y="4453"/>
                  </a:lnTo>
                  <a:lnTo>
                    <a:pt x="4628" y="5508"/>
                  </a:lnTo>
                  <a:lnTo>
                    <a:pt x="5452" y="5508"/>
                  </a:lnTo>
                  <a:lnTo>
                    <a:pt x="5475" y="3468"/>
                  </a:lnTo>
                  <a:cubicBezTo>
                    <a:pt x="5487" y="2346"/>
                    <a:pt x="5514" y="1381"/>
                    <a:pt x="5534" y="1323"/>
                  </a:cubicBezTo>
                  <a:cubicBezTo>
                    <a:pt x="5578" y="1193"/>
                    <a:pt x="5525" y="1202"/>
                    <a:pt x="7098" y="1050"/>
                  </a:cubicBezTo>
                  <a:cubicBezTo>
                    <a:pt x="9852" y="783"/>
                    <a:pt x="12804" y="495"/>
                    <a:pt x="14161" y="359"/>
                  </a:cubicBezTo>
                  <a:cubicBezTo>
                    <a:pt x="18005" y="-25"/>
                    <a:pt x="18097" y="-32"/>
                    <a:pt x="18256" y="29"/>
                  </a:cubicBezTo>
                  <a:close/>
                </a:path>
              </a:pathLst>
            </a:custGeom>
            <a:ln w="12700" cap="flat">
              <a:noFill/>
              <a:miter lim="400000"/>
            </a:ln>
            <a:effectLst/>
          </p:spPr>
        </p:pic>
      </p:grpSp>
      <p:grpSp>
        <p:nvGrpSpPr>
          <p:cNvPr id="598" name="Group"/>
          <p:cNvGrpSpPr/>
          <p:nvPr/>
        </p:nvGrpSpPr>
        <p:grpSpPr>
          <a:xfrm>
            <a:off x="6359325" y="3620458"/>
            <a:ext cx="5809457" cy="3969316"/>
            <a:chOff x="0" y="0"/>
            <a:chExt cx="5809456" cy="3969315"/>
          </a:xfrm>
        </p:grpSpPr>
        <p:sp>
          <p:nvSpPr>
            <p:cNvPr id="595" name="Group"/>
            <p:cNvSpPr/>
            <p:nvPr/>
          </p:nvSpPr>
          <p:spPr>
            <a:xfrm flipH="1" rot="16200000">
              <a:off x="-104673" y="104672"/>
              <a:ext cx="2741246" cy="25319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3"/>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596" name="REDOX Flagship…"/>
            <p:cNvSpPr txBox="1"/>
            <p:nvPr/>
          </p:nvSpPr>
          <p:spPr>
            <a:xfrm>
              <a:off x="99623" y="467366"/>
              <a:ext cx="2307254" cy="15544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spAutoFit/>
            </a:bodyPr>
            <a:lstStyle/>
            <a:p>
              <a:pPr defTabSz="1219200">
                <a:defRPr sz="3000">
                  <a:solidFill>
                    <a:srgbClr val="2A71B9"/>
                  </a:solidFill>
                  <a:latin typeface="Helvetica"/>
                  <a:ea typeface="Helvetica"/>
                  <a:cs typeface="Helvetica"/>
                  <a:sym typeface="Helvetica"/>
                </a:defRPr>
              </a:pPr>
              <a:r>
                <a:t>REDOX Flagship</a:t>
              </a:r>
            </a:p>
            <a:p>
              <a:pPr defTabSz="1219200">
                <a:defRPr sz="3000">
                  <a:solidFill>
                    <a:srgbClr val="2A71B9"/>
                  </a:solidFill>
                  <a:latin typeface="Helvetica"/>
                  <a:ea typeface="Helvetica"/>
                  <a:cs typeface="Helvetica"/>
                  <a:sym typeface="Helvetica"/>
                </a:defRPr>
              </a:pPr>
              <a:r>
                <a:t>Technology</a:t>
              </a:r>
            </a:p>
          </p:txBody>
        </p:sp>
        <p:sp>
          <p:nvSpPr>
            <p:cNvPr id="614" name="Connection Line"/>
            <p:cNvSpPr/>
            <p:nvPr/>
          </p:nvSpPr>
          <p:spPr>
            <a:xfrm>
              <a:off x="2574956" y="2119318"/>
              <a:ext cx="3234501" cy="184999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1600"/>
                  </a:lnTo>
                </a:path>
              </a:pathLst>
            </a:custGeom>
            <a:no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a:lstStyle/>
            <a:p>
              <a:pPr/>
            </a:p>
          </p:txBody>
        </p:sp>
      </p:grpSp>
      <p:grpSp>
        <p:nvGrpSpPr>
          <p:cNvPr id="605" name="Group"/>
          <p:cNvGrpSpPr/>
          <p:nvPr/>
        </p:nvGrpSpPr>
        <p:grpSpPr>
          <a:xfrm>
            <a:off x="12161160" y="3627602"/>
            <a:ext cx="9585982" cy="4425567"/>
            <a:chOff x="0" y="0"/>
            <a:chExt cx="9585980" cy="4425566"/>
          </a:xfrm>
        </p:grpSpPr>
        <p:sp>
          <p:nvSpPr>
            <p:cNvPr id="615" name="Connection Line"/>
            <p:cNvSpPr/>
            <p:nvPr/>
          </p:nvSpPr>
          <p:spPr>
            <a:xfrm>
              <a:off x="0" y="2127313"/>
              <a:ext cx="3167125" cy="183485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0" y="21600"/>
                  </a:lnTo>
                </a:path>
              </a:pathLst>
            </a:custGeom>
            <a:no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a:lstStyle/>
            <a:p>
              <a:pPr/>
            </a:p>
          </p:txBody>
        </p:sp>
        <p:sp>
          <p:nvSpPr>
            <p:cNvPr id="600" name="Group"/>
            <p:cNvSpPr/>
            <p:nvPr/>
          </p:nvSpPr>
          <p:spPr>
            <a:xfrm flipH="1" rot="16200000">
              <a:off x="3102616" y="104672"/>
              <a:ext cx="2741245" cy="25319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3"/>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sp>
          <p:nvSpPr>
            <p:cNvPr id="601" name="HEALTH &amp;…"/>
            <p:cNvSpPr txBox="1"/>
            <p:nvPr/>
          </p:nvSpPr>
          <p:spPr>
            <a:xfrm>
              <a:off x="3319612" y="814838"/>
              <a:ext cx="2307253" cy="10972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spAutoFit/>
            </a:bodyPr>
            <a:lstStyle/>
            <a:p>
              <a:pPr defTabSz="1219200">
                <a:defRPr sz="3000">
                  <a:solidFill>
                    <a:srgbClr val="2A71B9"/>
                  </a:solidFill>
                  <a:latin typeface="Helvetica"/>
                  <a:ea typeface="Helvetica"/>
                  <a:cs typeface="Helvetica"/>
                  <a:sym typeface="Helvetica"/>
                </a:defRPr>
              </a:pPr>
              <a:r>
                <a:t>HEALTH &amp;</a:t>
              </a:r>
            </a:p>
            <a:p>
              <a:pPr defTabSz="1219200">
                <a:defRPr sz="3000">
                  <a:solidFill>
                    <a:srgbClr val="2A71B9"/>
                  </a:solidFill>
                  <a:latin typeface="Helvetica"/>
                  <a:ea typeface="Helvetica"/>
                  <a:cs typeface="Helvetica"/>
                  <a:sym typeface="Helvetica"/>
                </a:defRPr>
              </a:pPr>
              <a:r>
                <a:t>BEAUTY</a:t>
              </a:r>
            </a:p>
          </p:txBody>
        </p:sp>
        <p:sp>
          <p:nvSpPr>
            <p:cNvPr id="602" name="Complementary…"/>
            <p:cNvSpPr txBox="1"/>
            <p:nvPr/>
          </p:nvSpPr>
          <p:spPr>
            <a:xfrm>
              <a:off x="2780919" y="2739436"/>
              <a:ext cx="3384637" cy="12877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spAutoFit/>
            </a:bodyPr>
            <a:lstStyle/>
            <a:p>
              <a:pPr defTabSz="1219200">
                <a:defRPr sz="2400">
                  <a:solidFill>
                    <a:srgbClr val="5CC1E8"/>
                  </a:solidFill>
                  <a:latin typeface="Stratum2"/>
                  <a:ea typeface="Stratum2"/>
                  <a:cs typeface="Stratum2"/>
                  <a:sym typeface="Stratum2"/>
                </a:defRPr>
              </a:pPr>
              <a:r>
                <a:t>Complementary</a:t>
              </a:r>
            </a:p>
            <a:p>
              <a:pPr defTabSz="1219200">
                <a:defRPr sz="2400">
                  <a:solidFill>
                    <a:srgbClr val="5CC1E8"/>
                  </a:solidFill>
                  <a:latin typeface="Stratum2"/>
                  <a:ea typeface="Stratum2"/>
                  <a:cs typeface="Stratum2"/>
                  <a:sym typeface="Stratum2"/>
                </a:defRPr>
              </a:pPr>
              <a:r>
                <a:t>Cellular Health</a:t>
              </a:r>
            </a:p>
            <a:p>
              <a:pPr defTabSz="1219200">
                <a:defRPr sz="2400">
                  <a:solidFill>
                    <a:srgbClr val="5CC1E8"/>
                  </a:solidFill>
                  <a:latin typeface="Stratum2"/>
                  <a:ea typeface="Stratum2"/>
                  <a:cs typeface="Stratum2"/>
                  <a:sym typeface="Stratum2"/>
                </a:defRPr>
              </a:pPr>
              <a:r>
                <a:t>Technologies</a:t>
              </a:r>
            </a:p>
          </p:txBody>
        </p:sp>
        <p:pic>
          <p:nvPicPr>
            <p:cNvPr id="603" name="Image" descr="Image"/>
            <p:cNvPicPr>
              <a:picLocks noChangeAspect="1"/>
            </p:cNvPicPr>
            <p:nvPr/>
          </p:nvPicPr>
          <p:blipFill>
            <a:blip r:embed="rId6">
              <a:extLst/>
            </a:blip>
            <a:srcRect l="2283" t="1171" r="925" b="2933"/>
            <a:stretch>
              <a:fillRect/>
            </a:stretch>
          </p:blipFill>
          <p:spPr>
            <a:xfrm>
              <a:off x="5910525" y="2340958"/>
              <a:ext cx="3330791" cy="2084609"/>
            </a:xfrm>
            <a:custGeom>
              <a:avLst/>
              <a:gdLst/>
              <a:ahLst/>
              <a:cxnLst>
                <a:cxn ang="0">
                  <a:pos x="wd2" y="hd2"/>
                </a:cxn>
                <a:cxn ang="5400000">
                  <a:pos x="wd2" y="hd2"/>
                </a:cxn>
                <a:cxn ang="10800000">
                  <a:pos x="wd2" y="hd2"/>
                </a:cxn>
                <a:cxn ang="16200000">
                  <a:pos x="wd2" y="hd2"/>
                </a:cxn>
              </a:cxnLst>
              <a:rect l="0" t="0" r="r" b="b"/>
              <a:pathLst>
                <a:path w="21588" h="21581" fill="norm" stroke="1" extrusionOk="0">
                  <a:moveTo>
                    <a:pt x="21366" y="10129"/>
                  </a:moveTo>
                  <a:cubicBezTo>
                    <a:pt x="21423" y="10156"/>
                    <a:pt x="21483" y="10205"/>
                    <a:pt x="21501" y="10240"/>
                  </a:cubicBezTo>
                  <a:cubicBezTo>
                    <a:pt x="21563" y="10358"/>
                    <a:pt x="21600" y="13570"/>
                    <a:pt x="21584" y="17397"/>
                  </a:cubicBezTo>
                  <a:cubicBezTo>
                    <a:pt x="21568" y="21320"/>
                    <a:pt x="21576" y="21150"/>
                    <a:pt x="21401" y="21241"/>
                  </a:cubicBezTo>
                  <a:cubicBezTo>
                    <a:pt x="21149" y="21371"/>
                    <a:pt x="20522" y="21477"/>
                    <a:pt x="19591" y="21546"/>
                  </a:cubicBezTo>
                  <a:cubicBezTo>
                    <a:pt x="18939" y="21594"/>
                    <a:pt x="18527" y="21593"/>
                    <a:pt x="17646" y="21541"/>
                  </a:cubicBezTo>
                  <a:cubicBezTo>
                    <a:pt x="17002" y="21503"/>
                    <a:pt x="16398" y="21406"/>
                    <a:pt x="16175" y="21306"/>
                  </a:cubicBezTo>
                  <a:cubicBezTo>
                    <a:pt x="15942" y="21201"/>
                    <a:pt x="15954" y="21341"/>
                    <a:pt x="15918" y="18136"/>
                  </a:cubicBezTo>
                  <a:cubicBezTo>
                    <a:pt x="15901" y="16606"/>
                    <a:pt x="15882" y="15343"/>
                    <a:pt x="15877" y="15329"/>
                  </a:cubicBezTo>
                  <a:cubicBezTo>
                    <a:pt x="15848" y="15253"/>
                    <a:pt x="15877" y="10726"/>
                    <a:pt x="15908" y="10391"/>
                  </a:cubicBezTo>
                  <a:cubicBezTo>
                    <a:pt x="15927" y="10195"/>
                    <a:pt x="16024" y="10127"/>
                    <a:pt x="16390" y="10054"/>
                  </a:cubicBezTo>
                  <a:cubicBezTo>
                    <a:pt x="17570" y="9819"/>
                    <a:pt x="20809" y="9868"/>
                    <a:pt x="21366" y="10129"/>
                  </a:cubicBezTo>
                  <a:close/>
                  <a:moveTo>
                    <a:pt x="14065" y="4960"/>
                  </a:moveTo>
                  <a:lnTo>
                    <a:pt x="14138" y="5016"/>
                  </a:lnTo>
                  <a:lnTo>
                    <a:pt x="14158" y="7035"/>
                  </a:lnTo>
                  <a:cubicBezTo>
                    <a:pt x="14168" y="8146"/>
                    <a:pt x="14190" y="9710"/>
                    <a:pt x="14205" y="10511"/>
                  </a:cubicBezTo>
                  <a:cubicBezTo>
                    <a:pt x="14221" y="11311"/>
                    <a:pt x="14236" y="13974"/>
                    <a:pt x="14240" y="16427"/>
                  </a:cubicBezTo>
                  <a:lnTo>
                    <a:pt x="14246" y="20888"/>
                  </a:lnTo>
                  <a:lnTo>
                    <a:pt x="14170" y="21016"/>
                  </a:lnTo>
                  <a:cubicBezTo>
                    <a:pt x="14108" y="21120"/>
                    <a:pt x="14056" y="21153"/>
                    <a:pt x="13898" y="21194"/>
                  </a:cubicBezTo>
                  <a:cubicBezTo>
                    <a:pt x="13413" y="21316"/>
                    <a:pt x="12235" y="21363"/>
                    <a:pt x="11622" y="21283"/>
                  </a:cubicBezTo>
                  <a:cubicBezTo>
                    <a:pt x="11117" y="21217"/>
                    <a:pt x="11087" y="21206"/>
                    <a:pt x="11001" y="21048"/>
                  </a:cubicBezTo>
                  <a:cubicBezTo>
                    <a:pt x="10922" y="20905"/>
                    <a:pt x="10921" y="20899"/>
                    <a:pt x="10903" y="20193"/>
                  </a:cubicBezTo>
                  <a:cubicBezTo>
                    <a:pt x="10889" y="19634"/>
                    <a:pt x="10871" y="5298"/>
                    <a:pt x="10884" y="5094"/>
                  </a:cubicBezTo>
                  <a:cubicBezTo>
                    <a:pt x="10890" y="4999"/>
                    <a:pt x="11062" y="4954"/>
                    <a:pt x="11608" y="4902"/>
                  </a:cubicBezTo>
                  <a:cubicBezTo>
                    <a:pt x="12292" y="4836"/>
                    <a:pt x="13955" y="4876"/>
                    <a:pt x="14065" y="4960"/>
                  </a:cubicBezTo>
                  <a:close/>
                  <a:moveTo>
                    <a:pt x="8950" y="2838"/>
                  </a:moveTo>
                  <a:cubicBezTo>
                    <a:pt x="9252" y="2900"/>
                    <a:pt x="9223" y="2608"/>
                    <a:pt x="9249" y="5803"/>
                  </a:cubicBezTo>
                  <a:cubicBezTo>
                    <a:pt x="9267" y="8098"/>
                    <a:pt x="9278" y="8603"/>
                    <a:pt x="9309" y="8663"/>
                  </a:cubicBezTo>
                  <a:cubicBezTo>
                    <a:pt x="9351" y="8744"/>
                    <a:pt x="9369" y="10329"/>
                    <a:pt x="9404" y="17310"/>
                  </a:cubicBezTo>
                  <a:cubicBezTo>
                    <a:pt x="9422" y="20779"/>
                    <a:pt x="9421" y="20831"/>
                    <a:pt x="9368" y="20922"/>
                  </a:cubicBezTo>
                  <a:cubicBezTo>
                    <a:pt x="9311" y="21019"/>
                    <a:pt x="9267" y="21034"/>
                    <a:pt x="8739" y="21139"/>
                  </a:cubicBezTo>
                  <a:cubicBezTo>
                    <a:pt x="8370" y="21212"/>
                    <a:pt x="7000" y="21250"/>
                    <a:pt x="6508" y="21201"/>
                  </a:cubicBezTo>
                  <a:cubicBezTo>
                    <a:pt x="6321" y="21182"/>
                    <a:pt x="6078" y="21143"/>
                    <a:pt x="5968" y="21113"/>
                  </a:cubicBezTo>
                  <a:cubicBezTo>
                    <a:pt x="5783" y="21063"/>
                    <a:pt x="5766" y="21049"/>
                    <a:pt x="5734" y="20922"/>
                  </a:cubicBezTo>
                  <a:cubicBezTo>
                    <a:pt x="5708" y="20819"/>
                    <a:pt x="5695" y="20083"/>
                    <a:pt x="5682" y="17897"/>
                  </a:cubicBezTo>
                  <a:cubicBezTo>
                    <a:pt x="5673" y="16307"/>
                    <a:pt x="5652" y="13854"/>
                    <a:pt x="5635" y="12444"/>
                  </a:cubicBezTo>
                  <a:cubicBezTo>
                    <a:pt x="5619" y="11034"/>
                    <a:pt x="5614" y="9617"/>
                    <a:pt x="5623" y="9294"/>
                  </a:cubicBezTo>
                  <a:cubicBezTo>
                    <a:pt x="5633" y="8972"/>
                    <a:pt x="5646" y="7423"/>
                    <a:pt x="5653" y="5852"/>
                  </a:cubicBezTo>
                  <a:cubicBezTo>
                    <a:pt x="5665" y="3146"/>
                    <a:pt x="5668" y="2995"/>
                    <a:pt x="5715" y="2954"/>
                  </a:cubicBezTo>
                  <a:cubicBezTo>
                    <a:pt x="5818" y="2866"/>
                    <a:pt x="6505" y="2814"/>
                    <a:pt x="7623" y="2809"/>
                  </a:cubicBezTo>
                  <a:cubicBezTo>
                    <a:pt x="8259" y="2806"/>
                    <a:pt x="8856" y="2819"/>
                    <a:pt x="8950" y="2838"/>
                  </a:cubicBezTo>
                  <a:close/>
                  <a:moveTo>
                    <a:pt x="2249" y="0"/>
                  </a:moveTo>
                  <a:cubicBezTo>
                    <a:pt x="3527" y="7"/>
                    <a:pt x="3715" y="34"/>
                    <a:pt x="3838" y="229"/>
                  </a:cubicBezTo>
                  <a:lnTo>
                    <a:pt x="3903" y="334"/>
                  </a:lnTo>
                  <a:lnTo>
                    <a:pt x="3939" y="2153"/>
                  </a:lnTo>
                  <a:cubicBezTo>
                    <a:pt x="3959" y="3153"/>
                    <a:pt x="3990" y="4451"/>
                    <a:pt x="4008" y="5036"/>
                  </a:cubicBezTo>
                  <a:cubicBezTo>
                    <a:pt x="4037" y="5965"/>
                    <a:pt x="4047" y="6113"/>
                    <a:pt x="4093" y="6212"/>
                  </a:cubicBezTo>
                  <a:cubicBezTo>
                    <a:pt x="4139" y="6311"/>
                    <a:pt x="4148" y="6454"/>
                    <a:pt x="4174" y="7465"/>
                  </a:cubicBezTo>
                  <a:cubicBezTo>
                    <a:pt x="4200" y="8487"/>
                    <a:pt x="4199" y="8613"/>
                    <a:pt x="4160" y="8675"/>
                  </a:cubicBezTo>
                  <a:cubicBezTo>
                    <a:pt x="4121" y="8738"/>
                    <a:pt x="4123" y="8754"/>
                    <a:pt x="4180" y="8863"/>
                  </a:cubicBezTo>
                  <a:cubicBezTo>
                    <a:pt x="4243" y="8982"/>
                    <a:pt x="4243" y="8990"/>
                    <a:pt x="4260" y="10627"/>
                  </a:cubicBezTo>
                  <a:cubicBezTo>
                    <a:pt x="4291" y="13549"/>
                    <a:pt x="4313" y="20007"/>
                    <a:pt x="4293" y="20218"/>
                  </a:cubicBezTo>
                  <a:cubicBezTo>
                    <a:pt x="4278" y="20380"/>
                    <a:pt x="4250" y="20460"/>
                    <a:pt x="4160" y="20600"/>
                  </a:cubicBezTo>
                  <a:cubicBezTo>
                    <a:pt x="4098" y="20697"/>
                    <a:pt x="4050" y="20793"/>
                    <a:pt x="4053" y="20812"/>
                  </a:cubicBezTo>
                  <a:cubicBezTo>
                    <a:pt x="4063" y="20868"/>
                    <a:pt x="3884" y="20931"/>
                    <a:pt x="3501" y="21005"/>
                  </a:cubicBezTo>
                  <a:cubicBezTo>
                    <a:pt x="3166" y="21071"/>
                    <a:pt x="1434" y="21128"/>
                    <a:pt x="1082" y="21086"/>
                  </a:cubicBezTo>
                  <a:cubicBezTo>
                    <a:pt x="865" y="21060"/>
                    <a:pt x="437" y="20975"/>
                    <a:pt x="398" y="20951"/>
                  </a:cubicBezTo>
                  <a:cubicBezTo>
                    <a:pt x="378" y="20939"/>
                    <a:pt x="367" y="20913"/>
                    <a:pt x="375" y="20895"/>
                  </a:cubicBezTo>
                  <a:cubicBezTo>
                    <a:pt x="382" y="20876"/>
                    <a:pt x="345" y="20809"/>
                    <a:pt x="293" y="20745"/>
                  </a:cubicBezTo>
                  <a:cubicBezTo>
                    <a:pt x="167" y="20592"/>
                    <a:pt x="126" y="20453"/>
                    <a:pt x="107" y="20112"/>
                  </a:cubicBezTo>
                  <a:cubicBezTo>
                    <a:pt x="98" y="19957"/>
                    <a:pt x="84" y="18784"/>
                    <a:pt x="76" y="17506"/>
                  </a:cubicBezTo>
                  <a:cubicBezTo>
                    <a:pt x="68" y="16227"/>
                    <a:pt x="55" y="14624"/>
                    <a:pt x="48" y="13943"/>
                  </a:cubicBezTo>
                  <a:cubicBezTo>
                    <a:pt x="41" y="13262"/>
                    <a:pt x="27" y="11890"/>
                    <a:pt x="18" y="10895"/>
                  </a:cubicBezTo>
                  <a:lnTo>
                    <a:pt x="0" y="9085"/>
                  </a:lnTo>
                  <a:lnTo>
                    <a:pt x="61" y="8947"/>
                  </a:lnTo>
                  <a:cubicBezTo>
                    <a:pt x="107" y="8845"/>
                    <a:pt x="115" y="8797"/>
                    <a:pt x="92" y="8761"/>
                  </a:cubicBezTo>
                  <a:cubicBezTo>
                    <a:pt x="71" y="8727"/>
                    <a:pt x="62" y="8366"/>
                    <a:pt x="62" y="7602"/>
                  </a:cubicBezTo>
                  <a:cubicBezTo>
                    <a:pt x="63" y="6579"/>
                    <a:pt x="67" y="6477"/>
                    <a:pt x="119" y="6297"/>
                  </a:cubicBezTo>
                  <a:cubicBezTo>
                    <a:pt x="171" y="6110"/>
                    <a:pt x="175" y="5976"/>
                    <a:pt x="201" y="3342"/>
                  </a:cubicBezTo>
                  <a:cubicBezTo>
                    <a:pt x="217" y="1618"/>
                    <a:pt x="239" y="513"/>
                    <a:pt x="257" y="396"/>
                  </a:cubicBezTo>
                  <a:cubicBezTo>
                    <a:pt x="278" y="266"/>
                    <a:pt x="309" y="192"/>
                    <a:pt x="360" y="150"/>
                  </a:cubicBezTo>
                  <a:cubicBezTo>
                    <a:pt x="494" y="39"/>
                    <a:pt x="1057" y="-6"/>
                    <a:pt x="2249" y="0"/>
                  </a:cubicBezTo>
                  <a:close/>
                </a:path>
              </a:pathLst>
            </a:custGeom>
            <a:ln w="12700" cap="flat">
              <a:noFill/>
              <a:miter lim="400000"/>
            </a:ln>
            <a:effectLst/>
          </p:spPr>
        </p:pic>
        <p:pic>
          <p:nvPicPr>
            <p:cNvPr id="604" name="Image" descr="Image"/>
            <p:cNvPicPr>
              <a:picLocks noChangeAspect="1"/>
            </p:cNvPicPr>
            <p:nvPr/>
          </p:nvPicPr>
          <p:blipFill>
            <a:blip r:embed="rId7">
              <a:extLst/>
            </a:blip>
            <a:srcRect l="12777" t="1456" r="10970" b="90"/>
            <a:stretch>
              <a:fillRect/>
            </a:stretch>
          </p:blipFill>
          <p:spPr>
            <a:xfrm rot="6375742">
              <a:off x="7455446" y="793094"/>
              <a:ext cx="1317590" cy="2681808"/>
            </a:xfrm>
            <a:custGeom>
              <a:avLst/>
              <a:gdLst/>
              <a:ahLst/>
              <a:cxnLst>
                <a:cxn ang="0">
                  <a:pos x="wd2" y="hd2"/>
                </a:cxn>
                <a:cxn ang="5400000">
                  <a:pos x="wd2" y="hd2"/>
                </a:cxn>
                <a:cxn ang="10800000">
                  <a:pos x="wd2" y="hd2"/>
                </a:cxn>
                <a:cxn ang="16200000">
                  <a:pos x="wd2" y="hd2"/>
                </a:cxn>
              </a:cxnLst>
              <a:rect l="0" t="0" r="r" b="b"/>
              <a:pathLst>
                <a:path w="21550" h="21599" fill="norm" stroke="1" extrusionOk="0">
                  <a:moveTo>
                    <a:pt x="2129" y="5"/>
                  </a:moveTo>
                  <a:cubicBezTo>
                    <a:pt x="2400" y="11"/>
                    <a:pt x="2698" y="25"/>
                    <a:pt x="3022" y="46"/>
                  </a:cubicBezTo>
                  <a:cubicBezTo>
                    <a:pt x="3608" y="85"/>
                    <a:pt x="3823" y="97"/>
                    <a:pt x="4717" y="137"/>
                  </a:cubicBezTo>
                  <a:cubicBezTo>
                    <a:pt x="5140" y="155"/>
                    <a:pt x="5512" y="180"/>
                    <a:pt x="5544" y="190"/>
                  </a:cubicBezTo>
                  <a:cubicBezTo>
                    <a:pt x="5596" y="205"/>
                    <a:pt x="6114" y="237"/>
                    <a:pt x="6817" y="270"/>
                  </a:cubicBezTo>
                  <a:cubicBezTo>
                    <a:pt x="6936" y="275"/>
                    <a:pt x="7213" y="290"/>
                    <a:pt x="7434" y="301"/>
                  </a:cubicBezTo>
                  <a:cubicBezTo>
                    <a:pt x="7655" y="312"/>
                    <a:pt x="8029" y="327"/>
                    <a:pt x="8267" y="334"/>
                  </a:cubicBezTo>
                  <a:cubicBezTo>
                    <a:pt x="8943" y="354"/>
                    <a:pt x="9520" y="378"/>
                    <a:pt x="10057" y="409"/>
                  </a:cubicBezTo>
                  <a:cubicBezTo>
                    <a:pt x="10328" y="425"/>
                    <a:pt x="10869" y="446"/>
                    <a:pt x="11260" y="456"/>
                  </a:cubicBezTo>
                  <a:cubicBezTo>
                    <a:pt x="11650" y="465"/>
                    <a:pt x="12081" y="479"/>
                    <a:pt x="12216" y="486"/>
                  </a:cubicBezTo>
                  <a:cubicBezTo>
                    <a:pt x="12352" y="494"/>
                    <a:pt x="12602" y="508"/>
                    <a:pt x="12772" y="517"/>
                  </a:cubicBezTo>
                  <a:cubicBezTo>
                    <a:pt x="12941" y="527"/>
                    <a:pt x="13358" y="539"/>
                    <a:pt x="13697" y="546"/>
                  </a:cubicBezTo>
                  <a:cubicBezTo>
                    <a:pt x="14279" y="557"/>
                    <a:pt x="14992" y="589"/>
                    <a:pt x="15458" y="618"/>
                  </a:cubicBezTo>
                  <a:cubicBezTo>
                    <a:pt x="15529" y="688"/>
                    <a:pt x="15774" y="709"/>
                    <a:pt x="16505" y="718"/>
                  </a:cubicBezTo>
                  <a:cubicBezTo>
                    <a:pt x="17099" y="725"/>
                    <a:pt x="17759" y="751"/>
                    <a:pt x="17971" y="776"/>
                  </a:cubicBezTo>
                  <a:cubicBezTo>
                    <a:pt x="18182" y="800"/>
                    <a:pt x="18840" y="839"/>
                    <a:pt x="19434" y="862"/>
                  </a:cubicBezTo>
                  <a:cubicBezTo>
                    <a:pt x="20165" y="891"/>
                    <a:pt x="20676" y="961"/>
                    <a:pt x="21015" y="1080"/>
                  </a:cubicBezTo>
                  <a:lnTo>
                    <a:pt x="21424" y="1224"/>
                  </a:lnTo>
                  <a:cubicBezTo>
                    <a:pt x="21435" y="1248"/>
                    <a:pt x="21442" y="1274"/>
                    <a:pt x="21442" y="1308"/>
                  </a:cubicBezTo>
                  <a:cubicBezTo>
                    <a:pt x="21442" y="1380"/>
                    <a:pt x="21473" y="1449"/>
                    <a:pt x="21511" y="1460"/>
                  </a:cubicBezTo>
                  <a:cubicBezTo>
                    <a:pt x="21544" y="1470"/>
                    <a:pt x="21552" y="1554"/>
                    <a:pt x="21550" y="1677"/>
                  </a:cubicBezTo>
                  <a:cubicBezTo>
                    <a:pt x="21457" y="1813"/>
                    <a:pt x="21379" y="2007"/>
                    <a:pt x="21299" y="2285"/>
                  </a:cubicBezTo>
                  <a:cubicBezTo>
                    <a:pt x="21194" y="2650"/>
                    <a:pt x="21050" y="2932"/>
                    <a:pt x="20979" y="2910"/>
                  </a:cubicBezTo>
                  <a:cubicBezTo>
                    <a:pt x="20729" y="2834"/>
                    <a:pt x="20623" y="3055"/>
                    <a:pt x="20821" y="3237"/>
                  </a:cubicBezTo>
                  <a:cubicBezTo>
                    <a:pt x="21035" y="3434"/>
                    <a:pt x="20684" y="4395"/>
                    <a:pt x="18476" y="9622"/>
                  </a:cubicBezTo>
                  <a:cubicBezTo>
                    <a:pt x="17722" y="11407"/>
                    <a:pt x="17550" y="11855"/>
                    <a:pt x="17650" y="12013"/>
                  </a:cubicBezTo>
                  <a:cubicBezTo>
                    <a:pt x="17437" y="12532"/>
                    <a:pt x="17171" y="13189"/>
                    <a:pt x="17029" y="13552"/>
                  </a:cubicBezTo>
                  <a:cubicBezTo>
                    <a:pt x="16873" y="13953"/>
                    <a:pt x="16606" y="14616"/>
                    <a:pt x="16436" y="15025"/>
                  </a:cubicBezTo>
                  <a:cubicBezTo>
                    <a:pt x="16265" y="15435"/>
                    <a:pt x="16088" y="15897"/>
                    <a:pt x="16042" y="16052"/>
                  </a:cubicBezTo>
                  <a:cubicBezTo>
                    <a:pt x="15996" y="16207"/>
                    <a:pt x="15927" y="16380"/>
                    <a:pt x="15888" y="16438"/>
                  </a:cubicBezTo>
                  <a:cubicBezTo>
                    <a:pt x="15849" y="16496"/>
                    <a:pt x="15832" y="16555"/>
                    <a:pt x="15849" y="16569"/>
                  </a:cubicBezTo>
                  <a:cubicBezTo>
                    <a:pt x="15867" y="16583"/>
                    <a:pt x="15856" y="16682"/>
                    <a:pt x="15826" y="16790"/>
                  </a:cubicBezTo>
                  <a:cubicBezTo>
                    <a:pt x="15796" y="16897"/>
                    <a:pt x="15686" y="17409"/>
                    <a:pt x="15581" y="17927"/>
                  </a:cubicBezTo>
                  <a:cubicBezTo>
                    <a:pt x="15477" y="18445"/>
                    <a:pt x="15380" y="18903"/>
                    <a:pt x="15365" y="18945"/>
                  </a:cubicBezTo>
                  <a:cubicBezTo>
                    <a:pt x="15350" y="18987"/>
                    <a:pt x="15320" y="19137"/>
                    <a:pt x="15300" y="19279"/>
                  </a:cubicBezTo>
                  <a:cubicBezTo>
                    <a:pt x="15296" y="19302"/>
                    <a:pt x="15286" y="19330"/>
                    <a:pt x="15282" y="19353"/>
                  </a:cubicBezTo>
                  <a:cubicBezTo>
                    <a:pt x="15148" y="19377"/>
                    <a:pt x="14987" y="19658"/>
                    <a:pt x="14773" y="20237"/>
                  </a:cubicBezTo>
                  <a:cubicBezTo>
                    <a:pt x="14518" y="20929"/>
                    <a:pt x="14423" y="21046"/>
                    <a:pt x="14002" y="21199"/>
                  </a:cubicBezTo>
                  <a:cubicBezTo>
                    <a:pt x="13812" y="21269"/>
                    <a:pt x="13693" y="21340"/>
                    <a:pt x="13641" y="21402"/>
                  </a:cubicBezTo>
                  <a:cubicBezTo>
                    <a:pt x="13583" y="21412"/>
                    <a:pt x="13522" y="21424"/>
                    <a:pt x="13481" y="21425"/>
                  </a:cubicBezTo>
                  <a:cubicBezTo>
                    <a:pt x="13362" y="21428"/>
                    <a:pt x="13140" y="21445"/>
                    <a:pt x="12988" y="21463"/>
                  </a:cubicBezTo>
                  <a:cubicBezTo>
                    <a:pt x="12835" y="21481"/>
                    <a:pt x="12613" y="21496"/>
                    <a:pt x="12494" y="21496"/>
                  </a:cubicBezTo>
                  <a:cubicBezTo>
                    <a:pt x="12375" y="21497"/>
                    <a:pt x="12187" y="21525"/>
                    <a:pt x="12075" y="21558"/>
                  </a:cubicBezTo>
                  <a:cubicBezTo>
                    <a:pt x="12043" y="21568"/>
                    <a:pt x="12003" y="21576"/>
                    <a:pt x="11956" y="21582"/>
                  </a:cubicBezTo>
                  <a:cubicBezTo>
                    <a:pt x="11945" y="21580"/>
                    <a:pt x="11884" y="21578"/>
                    <a:pt x="11885" y="21576"/>
                  </a:cubicBezTo>
                  <a:cubicBezTo>
                    <a:pt x="11894" y="21553"/>
                    <a:pt x="11855" y="21533"/>
                    <a:pt x="11798" y="21533"/>
                  </a:cubicBezTo>
                  <a:cubicBezTo>
                    <a:pt x="11741" y="21533"/>
                    <a:pt x="11702" y="21553"/>
                    <a:pt x="11711" y="21576"/>
                  </a:cubicBezTo>
                  <a:cubicBezTo>
                    <a:pt x="11715" y="21586"/>
                    <a:pt x="11530" y="21593"/>
                    <a:pt x="11206" y="21599"/>
                  </a:cubicBezTo>
                  <a:cubicBezTo>
                    <a:pt x="10778" y="21596"/>
                    <a:pt x="10254" y="21593"/>
                    <a:pt x="10249" y="21590"/>
                  </a:cubicBezTo>
                  <a:cubicBezTo>
                    <a:pt x="10229" y="21573"/>
                    <a:pt x="9660" y="21551"/>
                    <a:pt x="8984" y="21540"/>
                  </a:cubicBezTo>
                  <a:cubicBezTo>
                    <a:pt x="7708" y="21519"/>
                    <a:pt x="7325" y="21505"/>
                    <a:pt x="6512" y="21450"/>
                  </a:cubicBezTo>
                  <a:cubicBezTo>
                    <a:pt x="6325" y="21437"/>
                    <a:pt x="6216" y="21431"/>
                    <a:pt x="6067" y="21421"/>
                  </a:cubicBezTo>
                  <a:cubicBezTo>
                    <a:pt x="5877" y="21403"/>
                    <a:pt x="5768" y="21390"/>
                    <a:pt x="5413" y="21361"/>
                  </a:cubicBezTo>
                  <a:cubicBezTo>
                    <a:pt x="4896" y="21318"/>
                    <a:pt x="4220" y="21242"/>
                    <a:pt x="3911" y="21193"/>
                  </a:cubicBezTo>
                  <a:cubicBezTo>
                    <a:pt x="3602" y="21143"/>
                    <a:pt x="3290" y="21102"/>
                    <a:pt x="3217" y="21102"/>
                  </a:cubicBezTo>
                  <a:cubicBezTo>
                    <a:pt x="3119" y="21102"/>
                    <a:pt x="2957" y="21078"/>
                    <a:pt x="2781" y="21046"/>
                  </a:cubicBezTo>
                  <a:cubicBezTo>
                    <a:pt x="2733" y="21019"/>
                    <a:pt x="2632" y="20990"/>
                    <a:pt x="2434" y="20939"/>
                  </a:cubicBezTo>
                  <a:cubicBezTo>
                    <a:pt x="1425" y="20682"/>
                    <a:pt x="1455" y="20745"/>
                    <a:pt x="1406" y="18816"/>
                  </a:cubicBezTo>
                  <a:lnTo>
                    <a:pt x="1375" y="17610"/>
                  </a:lnTo>
                  <a:lnTo>
                    <a:pt x="1327" y="17595"/>
                  </a:lnTo>
                  <a:cubicBezTo>
                    <a:pt x="1337" y="17502"/>
                    <a:pt x="1345" y="17462"/>
                    <a:pt x="1356" y="17350"/>
                  </a:cubicBezTo>
                  <a:cubicBezTo>
                    <a:pt x="1379" y="17099"/>
                    <a:pt x="1411" y="16885"/>
                    <a:pt x="1425" y="16873"/>
                  </a:cubicBezTo>
                  <a:cubicBezTo>
                    <a:pt x="1464" y="16842"/>
                    <a:pt x="1458" y="15358"/>
                    <a:pt x="1419" y="15268"/>
                  </a:cubicBezTo>
                  <a:cubicBezTo>
                    <a:pt x="1401" y="15227"/>
                    <a:pt x="1360" y="14823"/>
                    <a:pt x="1327" y="14372"/>
                  </a:cubicBezTo>
                  <a:cubicBezTo>
                    <a:pt x="1220" y="12915"/>
                    <a:pt x="1164" y="12245"/>
                    <a:pt x="1107" y="11729"/>
                  </a:cubicBezTo>
                  <a:cubicBezTo>
                    <a:pt x="1090" y="11578"/>
                    <a:pt x="1049" y="11134"/>
                    <a:pt x="1014" y="10741"/>
                  </a:cubicBezTo>
                  <a:cubicBezTo>
                    <a:pt x="980" y="10348"/>
                    <a:pt x="940" y="9904"/>
                    <a:pt x="924" y="9754"/>
                  </a:cubicBezTo>
                  <a:cubicBezTo>
                    <a:pt x="908" y="9603"/>
                    <a:pt x="852" y="9056"/>
                    <a:pt x="800" y="8538"/>
                  </a:cubicBezTo>
                  <a:cubicBezTo>
                    <a:pt x="707" y="7595"/>
                    <a:pt x="577" y="6357"/>
                    <a:pt x="459" y="5302"/>
                  </a:cubicBezTo>
                  <a:cubicBezTo>
                    <a:pt x="395" y="4728"/>
                    <a:pt x="326" y="4068"/>
                    <a:pt x="214" y="2962"/>
                  </a:cubicBezTo>
                  <a:cubicBezTo>
                    <a:pt x="179" y="2620"/>
                    <a:pt x="137" y="2311"/>
                    <a:pt x="122" y="2275"/>
                  </a:cubicBezTo>
                  <a:cubicBezTo>
                    <a:pt x="-14" y="1972"/>
                    <a:pt x="-48" y="660"/>
                    <a:pt x="77" y="586"/>
                  </a:cubicBezTo>
                  <a:cubicBezTo>
                    <a:pt x="115" y="564"/>
                    <a:pt x="164" y="474"/>
                    <a:pt x="187" y="387"/>
                  </a:cubicBezTo>
                  <a:cubicBezTo>
                    <a:pt x="223" y="256"/>
                    <a:pt x="264" y="216"/>
                    <a:pt x="438" y="151"/>
                  </a:cubicBezTo>
                  <a:cubicBezTo>
                    <a:pt x="670" y="64"/>
                    <a:pt x="1049" y="14"/>
                    <a:pt x="1566" y="3"/>
                  </a:cubicBezTo>
                  <a:cubicBezTo>
                    <a:pt x="1738" y="-1"/>
                    <a:pt x="1926" y="0"/>
                    <a:pt x="2129" y="5"/>
                  </a:cubicBezTo>
                  <a:close/>
                </a:path>
              </a:pathLst>
            </a:custGeom>
            <a:ln w="12700" cap="flat">
              <a:noFill/>
              <a:miter lim="400000"/>
            </a:ln>
            <a:effectLst/>
          </p:spPr>
        </p:pic>
      </p:grpSp>
      <p:pic>
        <p:nvPicPr>
          <p:cNvPr id="606" name="Image" descr="Image"/>
          <p:cNvPicPr>
            <a:picLocks noChangeAspect="1"/>
          </p:cNvPicPr>
          <p:nvPr/>
        </p:nvPicPr>
        <p:blipFill>
          <a:blip r:embed="rId7">
            <a:extLst/>
          </a:blip>
          <a:srcRect l="12777" t="1456" r="10970" b="90"/>
          <a:stretch>
            <a:fillRect/>
          </a:stretch>
        </p:blipFill>
        <p:spPr>
          <a:xfrm rot="3346269">
            <a:off x="6932945" y="6285397"/>
            <a:ext cx="1000128" cy="2035650"/>
          </a:xfrm>
          <a:custGeom>
            <a:avLst/>
            <a:gdLst/>
            <a:ahLst/>
            <a:cxnLst>
              <a:cxn ang="0">
                <a:pos x="wd2" y="hd2"/>
              </a:cxn>
              <a:cxn ang="5400000">
                <a:pos x="wd2" y="hd2"/>
              </a:cxn>
              <a:cxn ang="10800000">
                <a:pos x="wd2" y="hd2"/>
              </a:cxn>
              <a:cxn ang="16200000">
                <a:pos x="wd2" y="hd2"/>
              </a:cxn>
            </a:cxnLst>
            <a:rect l="0" t="0" r="r" b="b"/>
            <a:pathLst>
              <a:path w="21550" h="21599" fill="norm" stroke="1" extrusionOk="0">
                <a:moveTo>
                  <a:pt x="2129" y="5"/>
                </a:moveTo>
                <a:cubicBezTo>
                  <a:pt x="2400" y="11"/>
                  <a:pt x="2698" y="25"/>
                  <a:pt x="3022" y="46"/>
                </a:cubicBezTo>
                <a:cubicBezTo>
                  <a:pt x="3608" y="85"/>
                  <a:pt x="3823" y="97"/>
                  <a:pt x="4717" y="137"/>
                </a:cubicBezTo>
                <a:cubicBezTo>
                  <a:pt x="5140" y="155"/>
                  <a:pt x="5512" y="180"/>
                  <a:pt x="5544" y="190"/>
                </a:cubicBezTo>
                <a:cubicBezTo>
                  <a:pt x="5596" y="205"/>
                  <a:pt x="6114" y="237"/>
                  <a:pt x="6817" y="270"/>
                </a:cubicBezTo>
                <a:cubicBezTo>
                  <a:pt x="6936" y="275"/>
                  <a:pt x="7213" y="290"/>
                  <a:pt x="7434" y="301"/>
                </a:cubicBezTo>
                <a:cubicBezTo>
                  <a:pt x="7655" y="312"/>
                  <a:pt x="8029" y="327"/>
                  <a:pt x="8267" y="334"/>
                </a:cubicBezTo>
                <a:cubicBezTo>
                  <a:pt x="8943" y="354"/>
                  <a:pt x="9520" y="378"/>
                  <a:pt x="10057" y="409"/>
                </a:cubicBezTo>
                <a:cubicBezTo>
                  <a:pt x="10328" y="425"/>
                  <a:pt x="10869" y="446"/>
                  <a:pt x="11260" y="456"/>
                </a:cubicBezTo>
                <a:cubicBezTo>
                  <a:pt x="11650" y="465"/>
                  <a:pt x="12081" y="479"/>
                  <a:pt x="12216" y="486"/>
                </a:cubicBezTo>
                <a:cubicBezTo>
                  <a:pt x="12352" y="494"/>
                  <a:pt x="12602" y="508"/>
                  <a:pt x="12772" y="517"/>
                </a:cubicBezTo>
                <a:cubicBezTo>
                  <a:pt x="12941" y="527"/>
                  <a:pt x="13358" y="539"/>
                  <a:pt x="13697" y="546"/>
                </a:cubicBezTo>
                <a:cubicBezTo>
                  <a:pt x="14279" y="557"/>
                  <a:pt x="14992" y="589"/>
                  <a:pt x="15458" y="618"/>
                </a:cubicBezTo>
                <a:cubicBezTo>
                  <a:pt x="15529" y="688"/>
                  <a:pt x="15774" y="709"/>
                  <a:pt x="16505" y="718"/>
                </a:cubicBezTo>
                <a:cubicBezTo>
                  <a:pt x="17099" y="725"/>
                  <a:pt x="17759" y="751"/>
                  <a:pt x="17971" y="776"/>
                </a:cubicBezTo>
                <a:cubicBezTo>
                  <a:pt x="18182" y="800"/>
                  <a:pt x="18840" y="839"/>
                  <a:pt x="19434" y="862"/>
                </a:cubicBezTo>
                <a:cubicBezTo>
                  <a:pt x="20165" y="891"/>
                  <a:pt x="20676" y="961"/>
                  <a:pt x="21015" y="1080"/>
                </a:cubicBezTo>
                <a:lnTo>
                  <a:pt x="21424" y="1224"/>
                </a:lnTo>
                <a:cubicBezTo>
                  <a:pt x="21435" y="1248"/>
                  <a:pt x="21442" y="1274"/>
                  <a:pt x="21442" y="1308"/>
                </a:cubicBezTo>
                <a:cubicBezTo>
                  <a:pt x="21442" y="1380"/>
                  <a:pt x="21473" y="1449"/>
                  <a:pt x="21511" y="1460"/>
                </a:cubicBezTo>
                <a:cubicBezTo>
                  <a:pt x="21544" y="1470"/>
                  <a:pt x="21552" y="1554"/>
                  <a:pt x="21550" y="1677"/>
                </a:cubicBezTo>
                <a:cubicBezTo>
                  <a:pt x="21457" y="1813"/>
                  <a:pt x="21379" y="2007"/>
                  <a:pt x="21299" y="2285"/>
                </a:cubicBezTo>
                <a:cubicBezTo>
                  <a:pt x="21194" y="2650"/>
                  <a:pt x="21050" y="2932"/>
                  <a:pt x="20979" y="2910"/>
                </a:cubicBezTo>
                <a:cubicBezTo>
                  <a:pt x="20729" y="2834"/>
                  <a:pt x="20623" y="3055"/>
                  <a:pt x="20821" y="3237"/>
                </a:cubicBezTo>
                <a:cubicBezTo>
                  <a:pt x="21035" y="3434"/>
                  <a:pt x="20684" y="4395"/>
                  <a:pt x="18476" y="9622"/>
                </a:cubicBezTo>
                <a:cubicBezTo>
                  <a:pt x="17722" y="11407"/>
                  <a:pt x="17550" y="11855"/>
                  <a:pt x="17650" y="12013"/>
                </a:cubicBezTo>
                <a:cubicBezTo>
                  <a:pt x="17437" y="12532"/>
                  <a:pt x="17171" y="13189"/>
                  <a:pt x="17029" y="13552"/>
                </a:cubicBezTo>
                <a:cubicBezTo>
                  <a:pt x="16873" y="13953"/>
                  <a:pt x="16606" y="14616"/>
                  <a:pt x="16436" y="15025"/>
                </a:cubicBezTo>
                <a:cubicBezTo>
                  <a:pt x="16265" y="15435"/>
                  <a:pt x="16088" y="15897"/>
                  <a:pt x="16042" y="16052"/>
                </a:cubicBezTo>
                <a:cubicBezTo>
                  <a:pt x="15996" y="16207"/>
                  <a:pt x="15927" y="16380"/>
                  <a:pt x="15888" y="16438"/>
                </a:cubicBezTo>
                <a:cubicBezTo>
                  <a:pt x="15849" y="16496"/>
                  <a:pt x="15832" y="16555"/>
                  <a:pt x="15849" y="16569"/>
                </a:cubicBezTo>
                <a:cubicBezTo>
                  <a:pt x="15867" y="16583"/>
                  <a:pt x="15856" y="16682"/>
                  <a:pt x="15826" y="16790"/>
                </a:cubicBezTo>
                <a:cubicBezTo>
                  <a:pt x="15796" y="16897"/>
                  <a:pt x="15686" y="17409"/>
                  <a:pt x="15581" y="17927"/>
                </a:cubicBezTo>
                <a:cubicBezTo>
                  <a:pt x="15477" y="18445"/>
                  <a:pt x="15380" y="18903"/>
                  <a:pt x="15365" y="18945"/>
                </a:cubicBezTo>
                <a:cubicBezTo>
                  <a:pt x="15350" y="18987"/>
                  <a:pt x="15320" y="19137"/>
                  <a:pt x="15300" y="19279"/>
                </a:cubicBezTo>
                <a:cubicBezTo>
                  <a:pt x="15296" y="19302"/>
                  <a:pt x="15286" y="19330"/>
                  <a:pt x="15282" y="19353"/>
                </a:cubicBezTo>
                <a:cubicBezTo>
                  <a:pt x="15148" y="19377"/>
                  <a:pt x="14987" y="19658"/>
                  <a:pt x="14773" y="20237"/>
                </a:cubicBezTo>
                <a:cubicBezTo>
                  <a:pt x="14518" y="20929"/>
                  <a:pt x="14423" y="21046"/>
                  <a:pt x="14002" y="21199"/>
                </a:cubicBezTo>
                <a:cubicBezTo>
                  <a:pt x="13812" y="21269"/>
                  <a:pt x="13693" y="21340"/>
                  <a:pt x="13641" y="21402"/>
                </a:cubicBezTo>
                <a:cubicBezTo>
                  <a:pt x="13583" y="21412"/>
                  <a:pt x="13522" y="21424"/>
                  <a:pt x="13481" y="21425"/>
                </a:cubicBezTo>
                <a:cubicBezTo>
                  <a:pt x="13362" y="21428"/>
                  <a:pt x="13140" y="21445"/>
                  <a:pt x="12988" y="21463"/>
                </a:cubicBezTo>
                <a:cubicBezTo>
                  <a:pt x="12835" y="21481"/>
                  <a:pt x="12613" y="21496"/>
                  <a:pt x="12494" y="21496"/>
                </a:cubicBezTo>
                <a:cubicBezTo>
                  <a:pt x="12375" y="21497"/>
                  <a:pt x="12187" y="21525"/>
                  <a:pt x="12075" y="21558"/>
                </a:cubicBezTo>
                <a:cubicBezTo>
                  <a:pt x="12043" y="21568"/>
                  <a:pt x="12003" y="21576"/>
                  <a:pt x="11956" y="21582"/>
                </a:cubicBezTo>
                <a:cubicBezTo>
                  <a:pt x="11945" y="21580"/>
                  <a:pt x="11884" y="21578"/>
                  <a:pt x="11885" y="21576"/>
                </a:cubicBezTo>
                <a:cubicBezTo>
                  <a:pt x="11894" y="21553"/>
                  <a:pt x="11855" y="21533"/>
                  <a:pt x="11798" y="21533"/>
                </a:cubicBezTo>
                <a:cubicBezTo>
                  <a:pt x="11741" y="21533"/>
                  <a:pt x="11702" y="21553"/>
                  <a:pt x="11711" y="21576"/>
                </a:cubicBezTo>
                <a:cubicBezTo>
                  <a:pt x="11715" y="21586"/>
                  <a:pt x="11530" y="21593"/>
                  <a:pt x="11206" y="21599"/>
                </a:cubicBezTo>
                <a:cubicBezTo>
                  <a:pt x="10778" y="21596"/>
                  <a:pt x="10254" y="21593"/>
                  <a:pt x="10249" y="21590"/>
                </a:cubicBezTo>
                <a:cubicBezTo>
                  <a:pt x="10229" y="21573"/>
                  <a:pt x="9660" y="21551"/>
                  <a:pt x="8984" y="21540"/>
                </a:cubicBezTo>
                <a:cubicBezTo>
                  <a:pt x="7708" y="21519"/>
                  <a:pt x="7325" y="21505"/>
                  <a:pt x="6512" y="21450"/>
                </a:cubicBezTo>
                <a:cubicBezTo>
                  <a:pt x="6325" y="21437"/>
                  <a:pt x="6216" y="21431"/>
                  <a:pt x="6067" y="21421"/>
                </a:cubicBezTo>
                <a:cubicBezTo>
                  <a:pt x="5877" y="21403"/>
                  <a:pt x="5768" y="21390"/>
                  <a:pt x="5413" y="21361"/>
                </a:cubicBezTo>
                <a:cubicBezTo>
                  <a:pt x="4896" y="21318"/>
                  <a:pt x="4220" y="21242"/>
                  <a:pt x="3911" y="21193"/>
                </a:cubicBezTo>
                <a:cubicBezTo>
                  <a:pt x="3602" y="21143"/>
                  <a:pt x="3290" y="21102"/>
                  <a:pt x="3217" y="21102"/>
                </a:cubicBezTo>
                <a:cubicBezTo>
                  <a:pt x="3119" y="21102"/>
                  <a:pt x="2957" y="21078"/>
                  <a:pt x="2781" y="21046"/>
                </a:cubicBezTo>
                <a:cubicBezTo>
                  <a:pt x="2733" y="21019"/>
                  <a:pt x="2632" y="20990"/>
                  <a:pt x="2434" y="20939"/>
                </a:cubicBezTo>
                <a:cubicBezTo>
                  <a:pt x="1425" y="20682"/>
                  <a:pt x="1455" y="20745"/>
                  <a:pt x="1406" y="18816"/>
                </a:cubicBezTo>
                <a:lnTo>
                  <a:pt x="1375" y="17610"/>
                </a:lnTo>
                <a:lnTo>
                  <a:pt x="1327" y="17595"/>
                </a:lnTo>
                <a:cubicBezTo>
                  <a:pt x="1337" y="17502"/>
                  <a:pt x="1345" y="17462"/>
                  <a:pt x="1356" y="17350"/>
                </a:cubicBezTo>
                <a:cubicBezTo>
                  <a:pt x="1379" y="17099"/>
                  <a:pt x="1411" y="16885"/>
                  <a:pt x="1425" y="16873"/>
                </a:cubicBezTo>
                <a:cubicBezTo>
                  <a:pt x="1464" y="16842"/>
                  <a:pt x="1458" y="15358"/>
                  <a:pt x="1419" y="15268"/>
                </a:cubicBezTo>
                <a:cubicBezTo>
                  <a:pt x="1401" y="15227"/>
                  <a:pt x="1360" y="14823"/>
                  <a:pt x="1327" y="14372"/>
                </a:cubicBezTo>
                <a:cubicBezTo>
                  <a:pt x="1220" y="12915"/>
                  <a:pt x="1164" y="12245"/>
                  <a:pt x="1107" y="11729"/>
                </a:cubicBezTo>
                <a:cubicBezTo>
                  <a:pt x="1090" y="11578"/>
                  <a:pt x="1049" y="11134"/>
                  <a:pt x="1014" y="10741"/>
                </a:cubicBezTo>
                <a:cubicBezTo>
                  <a:pt x="980" y="10348"/>
                  <a:pt x="940" y="9904"/>
                  <a:pt x="924" y="9754"/>
                </a:cubicBezTo>
                <a:cubicBezTo>
                  <a:pt x="908" y="9603"/>
                  <a:pt x="852" y="9056"/>
                  <a:pt x="800" y="8538"/>
                </a:cubicBezTo>
                <a:cubicBezTo>
                  <a:pt x="707" y="7595"/>
                  <a:pt x="577" y="6357"/>
                  <a:pt x="459" y="5302"/>
                </a:cubicBezTo>
                <a:cubicBezTo>
                  <a:pt x="395" y="4728"/>
                  <a:pt x="326" y="4068"/>
                  <a:pt x="214" y="2962"/>
                </a:cubicBezTo>
                <a:cubicBezTo>
                  <a:pt x="179" y="2620"/>
                  <a:pt x="137" y="2311"/>
                  <a:pt x="122" y="2275"/>
                </a:cubicBezTo>
                <a:cubicBezTo>
                  <a:pt x="-14" y="1972"/>
                  <a:pt x="-48" y="660"/>
                  <a:pt x="77" y="586"/>
                </a:cubicBezTo>
                <a:cubicBezTo>
                  <a:pt x="115" y="564"/>
                  <a:pt x="164" y="474"/>
                  <a:pt x="187" y="387"/>
                </a:cubicBezTo>
                <a:cubicBezTo>
                  <a:pt x="223" y="256"/>
                  <a:pt x="264" y="216"/>
                  <a:pt x="438" y="151"/>
                </a:cubicBezTo>
                <a:cubicBezTo>
                  <a:pt x="670" y="64"/>
                  <a:pt x="1049" y="14"/>
                  <a:pt x="1566" y="3"/>
                </a:cubicBezTo>
                <a:cubicBezTo>
                  <a:pt x="1738" y="-1"/>
                  <a:pt x="1926" y="0"/>
                  <a:pt x="2129" y="5"/>
                </a:cubicBezTo>
                <a:close/>
              </a:path>
            </a:pathLst>
          </a:custGeom>
          <a:ln w="12700">
            <a:miter lim="400000"/>
          </a:ln>
        </p:spPr>
      </p:pic>
      <p:pic>
        <p:nvPicPr>
          <p:cNvPr id="607" name="ASEA REDOX BottleS.png" descr="ASEA REDOX BottleS.png"/>
          <p:cNvPicPr>
            <a:picLocks noChangeAspect="1"/>
          </p:cNvPicPr>
          <p:nvPr/>
        </p:nvPicPr>
        <p:blipFill>
          <a:blip r:embed="rId8">
            <a:extLst/>
          </a:blip>
          <a:stretch>
            <a:fillRect/>
          </a:stretch>
        </p:blipFill>
        <p:spPr>
          <a:xfrm>
            <a:off x="3812923" y="3582811"/>
            <a:ext cx="1650963" cy="5146876"/>
          </a:xfrm>
          <a:prstGeom prst="rect">
            <a:avLst/>
          </a:prstGeom>
          <a:ln w="12700">
            <a:miter lim="400000"/>
          </a:ln>
        </p:spPr>
      </p:pic>
      <p:pic>
        <p:nvPicPr>
          <p:cNvPr id="608" name="RENU28 - Studio US GBL - FOR ON COLOR.png" descr="RENU28 - Studio US GBL - FOR ON COLOR.png"/>
          <p:cNvPicPr>
            <a:picLocks noChangeAspect="1"/>
          </p:cNvPicPr>
          <p:nvPr/>
        </p:nvPicPr>
        <p:blipFill>
          <a:blip r:embed="rId9">
            <a:extLst/>
          </a:blip>
          <a:stretch>
            <a:fillRect/>
          </a:stretch>
        </p:blipFill>
        <p:spPr>
          <a:xfrm>
            <a:off x="5293873" y="4957008"/>
            <a:ext cx="1438450" cy="3729404"/>
          </a:xfrm>
          <a:prstGeom prst="rect">
            <a:avLst/>
          </a:prstGeom>
          <a:ln w="12700">
            <a:miter lim="400000"/>
          </a:ln>
        </p:spPr>
      </p:pic>
      <p:grpSp>
        <p:nvGrpSpPr>
          <p:cNvPr id="611" name="Group"/>
          <p:cNvGrpSpPr/>
          <p:nvPr/>
        </p:nvGrpSpPr>
        <p:grpSpPr>
          <a:xfrm>
            <a:off x="9825106" y="5052313"/>
            <a:ext cx="4687351" cy="5074921"/>
            <a:chOff x="0" y="0"/>
            <a:chExt cx="4687350" cy="5074920"/>
          </a:xfrm>
        </p:grpSpPr>
        <p:sp>
          <p:nvSpPr>
            <p:cNvPr id="609" name="Group"/>
            <p:cNvSpPr/>
            <p:nvPr/>
          </p:nvSpPr>
          <p:spPr>
            <a:xfrm rot="5400000">
              <a:off x="-193785" y="193784"/>
              <a:ext cx="5074921" cy="46873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4988" y="0"/>
                  </a:lnTo>
                  <a:lnTo>
                    <a:pt x="16612" y="0"/>
                  </a:lnTo>
                  <a:lnTo>
                    <a:pt x="21600" y="10800"/>
                  </a:lnTo>
                  <a:lnTo>
                    <a:pt x="16612" y="21600"/>
                  </a:lnTo>
                  <a:lnTo>
                    <a:pt x="4988" y="21600"/>
                  </a:lnTo>
                  <a:close/>
                </a:path>
              </a:pathLst>
            </a:custGeom>
            <a:blipFill rotWithShape="1">
              <a:blip r:embed="rId3"/>
              <a:srcRect l="0" t="0" r="0" b="0"/>
              <a:tile tx="0" ty="0" sx="100000" sy="100000" flip="none" algn="tl"/>
            </a:blipFill>
            <a:ln w="88900" cap="flat">
              <a:solidFill>
                <a:srgbClr val="5CC1E8"/>
              </a:solidFill>
              <a:prstDash val="solid"/>
              <a:round/>
            </a:ln>
            <a:effectLst>
              <a:outerShdw sx="100000" sy="100000" kx="0" ky="0" algn="b" rotWithShape="0" blurRad="63500" dist="25400" dir="5400000">
                <a:srgbClr val="000000">
                  <a:alpha val="15000"/>
                </a:srgbClr>
              </a:outerShdw>
            </a:effectLst>
          </p:spPr>
          <p:txBody>
            <a:bodyPr wrap="square" lIns="91439" tIns="91439" rIns="91439" bIns="91439" numCol="1" anchor="ctr">
              <a:noAutofit/>
            </a:bodyPr>
            <a:lstStyle/>
            <a:p>
              <a:pPr defTabSz="1219200">
                <a:defRPr b="0" sz="4600">
                  <a:solidFill>
                    <a:srgbClr val="FFFFFF"/>
                  </a:solidFill>
                  <a:latin typeface="Helvetica Light"/>
                  <a:ea typeface="Helvetica Light"/>
                  <a:cs typeface="Helvetica Light"/>
                  <a:sym typeface="Helvetica Light"/>
                </a:defRPr>
              </a:pPr>
            </a:p>
          </p:txBody>
        </p:sp>
        <p:pic>
          <p:nvPicPr>
            <p:cNvPr id="610" name="Independent Associate Logo Blue copy.png" descr="Independent Associate Logo Blue copy.png"/>
            <p:cNvPicPr>
              <a:picLocks noChangeAspect="1"/>
            </p:cNvPicPr>
            <p:nvPr/>
          </p:nvPicPr>
          <p:blipFill>
            <a:blip r:embed="rId10">
              <a:extLst/>
            </a:blip>
            <a:stretch>
              <a:fillRect/>
            </a:stretch>
          </p:blipFill>
          <p:spPr>
            <a:xfrm>
              <a:off x="120556" y="1303190"/>
              <a:ext cx="4410482" cy="1839683"/>
            </a:xfrm>
            <a:prstGeom prst="rect">
              <a:avLst/>
            </a:prstGeom>
            <a:ln w="12700" cap="flat">
              <a:noFill/>
              <a:miter lim="400000"/>
            </a:ln>
            <a:effectLst/>
          </p:spPr>
        </p:pic>
      </p:grpSp>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9" presetID="18" grpId="1" fill="hold">
                                  <p:stCondLst>
                                    <p:cond delay="0"/>
                                  </p:stCondLst>
                                  <p:iterate type="el" backwards="0">
                                    <p:tmAbs val="0"/>
                                  </p:iterate>
                                  <p:childTnLst>
                                    <p:set>
                                      <p:cBhvr>
                                        <p:cTn id="6" fill="hold"/>
                                        <p:tgtEl>
                                          <p:spTgt spid="598"/>
                                        </p:tgtEl>
                                        <p:attrNameLst>
                                          <p:attrName>style.visibility</p:attrName>
                                        </p:attrNameLst>
                                      </p:cBhvr>
                                      <p:to>
                                        <p:strVal val="visible"/>
                                      </p:to>
                                    </p:set>
                                    <p:animEffect filter="strips(upLeft)" transition="in">
                                      <p:cBhvr>
                                        <p:cTn id="7" dur="1000"/>
                                        <p:tgtEl>
                                          <p:spTgt spid="598"/>
                                        </p:tgtEl>
                                      </p:cBhvr>
                                    </p:animEffect>
                                  </p:childTnLst>
                                </p:cTn>
                              </p:par>
                            </p:childTnLst>
                          </p:cTn>
                        </p:par>
                        <p:par>
                          <p:cTn id="8" fill="hold">
                            <p:stCondLst>
                              <p:cond delay="1000"/>
                            </p:stCondLst>
                            <p:childTnLst>
                              <p:par>
                                <p:cTn id="9" presetClass="entr" nodeType="afterEffect" presetSubtype="16" presetID="23" grpId="2" fill="hold">
                                  <p:stCondLst>
                                    <p:cond delay="0"/>
                                  </p:stCondLst>
                                  <p:iterate type="el" backwards="0">
                                    <p:tmAbs val="0"/>
                                  </p:iterate>
                                  <p:childTnLst>
                                    <p:set>
                                      <p:cBhvr>
                                        <p:cTn id="10" fill="hold"/>
                                        <p:tgtEl>
                                          <p:spTgt spid="607"/>
                                        </p:tgtEl>
                                        <p:attrNameLst>
                                          <p:attrName>style.visibility</p:attrName>
                                        </p:attrNameLst>
                                      </p:cBhvr>
                                      <p:to>
                                        <p:strVal val="visible"/>
                                      </p:to>
                                    </p:set>
                                    <p:anim calcmode="lin" valueType="num">
                                      <p:cBhvr>
                                        <p:cTn id="11" dur="750" fill="hold"/>
                                        <p:tgtEl>
                                          <p:spTgt spid="607"/>
                                        </p:tgtEl>
                                        <p:attrNameLst>
                                          <p:attrName>ppt_w</p:attrName>
                                        </p:attrNameLst>
                                      </p:cBhvr>
                                      <p:tavLst>
                                        <p:tav tm="0">
                                          <p:val>
                                            <p:fltVal val="0"/>
                                          </p:val>
                                        </p:tav>
                                        <p:tav tm="100000">
                                          <p:val>
                                            <p:strVal val="#ppt_w"/>
                                          </p:val>
                                        </p:tav>
                                      </p:tavLst>
                                    </p:anim>
                                    <p:anim calcmode="lin" valueType="num">
                                      <p:cBhvr>
                                        <p:cTn id="12" dur="750" fill="hold"/>
                                        <p:tgtEl>
                                          <p:spTgt spid="607"/>
                                        </p:tgtEl>
                                        <p:attrNameLst>
                                          <p:attrName>ppt_h</p:attrName>
                                        </p:attrNameLst>
                                      </p:cBhvr>
                                      <p:tavLst>
                                        <p:tav tm="0">
                                          <p:val>
                                            <p:fltVal val="0"/>
                                          </p:val>
                                        </p:tav>
                                        <p:tav tm="100000">
                                          <p:val>
                                            <p:strVal val="#ppt_h"/>
                                          </p:val>
                                        </p:tav>
                                      </p:tavLst>
                                    </p:anim>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16" presetID="23" grpId="3" fill="hold">
                                  <p:stCondLst>
                                    <p:cond delay="0"/>
                                  </p:stCondLst>
                                  <p:iterate type="el" backwards="0">
                                    <p:tmAbs val="0"/>
                                  </p:iterate>
                                  <p:childTnLst>
                                    <p:set>
                                      <p:cBhvr>
                                        <p:cTn id="16" fill="hold"/>
                                        <p:tgtEl>
                                          <p:spTgt spid="608"/>
                                        </p:tgtEl>
                                        <p:attrNameLst>
                                          <p:attrName>style.visibility</p:attrName>
                                        </p:attrNameLst>
                                      </p:cBhvr>
                                      <p:to>
                                        <p:strVal val="visible"/>
                                      </p:to>
                                    </p:set>
                                    <p:anim calcmode="lin" valueType="num">
                                      <p:cBhvr>
                                        <p:cTn id="17" dur="750" fill="hold"/>
                                        <p:tgtEl>
                                          <p:spTgt spid="608"/>
                                        </p:tgtEl>
                                        <p:attrNameLst>
                                          <p:attrName>ppt_w</p:attrName>
                                        </p:attrNameLst>
                                      </p:cBhvr>
                                      <p:tavLst>
                                        <p:tav tm="0">
                                          <p:val>
                                            <p:fltVal val="0"/>
                                          </p:val>
                                        </p:tav>
                                        <p:tav tm="100000">
                                          <p:val>
                                            <p:strVal val="#ppt_w"/>
                                          </p:val>
                                        </p:tav>
                                      </p:tavLst>
                                    </p:anim>
                                    <p:anim calcmode="lin" valueType="num">
                                      <p:cBhvr>
                                        <p:cTn id="18" dur="750" fill="hold"/>
                                        <p:tgtEl>
                                          <p:spTgt spid="608"/>
                                        </p:tgtEl>
                                        <p:attrNameLst>
                                          <p:attrName>ppt_h</p:attrName>
                                        </p:attrNameLst>
                                      </p:cBhvr>
                                      <p:tavLst>
                                        <p:tav tm="0">
                                          <p:val>
                                            <p:fltVal val="0"/>
                                          </p:val>
                                        </p:tav>
                                        <p:tav tm="100000">
                                          <p:val>
                                            <p:strVal val="#ppt_h"/>
                                          </p:val>
                                        </p:tav>
                                      </p:tavLst>
                                    </p:anim>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16" presetID="23" grpId="4" fill="hold">
                                  <p:stCondLst>
                                    <p:cond delay="0"/>
                                  </p:stCondLst>
                                  <p:iterate type="el" backwards="0">
                                    <p:tmAbs val="0"/>
                                  </p:iterate>
                                  <p:childTnLst>
                                    <p:set>
                                      <p:cBhvr>
                                        <p:cTn id="22" fill="hold"/>
                                        <p:tgtEl>
                                          <p:spTgt spid="606"/>
                                        </p:tgtEl>
                                        <p:attrNameLst>
                                          <p:attrName>style.visibility</p:attrName>
                                        </p:attrNameLst>
                                      </p:cBhvr>
                                      <p:to>
                                        <p:strVal val="visible"/>
                                      </p:to>
                                    </p:set>
                                    <p:anim calcmode="lin" valueType="num">
                                      <p:cBhvr>
                                        <p:cTn id="23" dur="750" fill="hold"/>
                                        <p:tgtEl>
                                          <p:spTgt spid="606"/>
                                        </p:tgtEl>
                                        <p:attrNameLst>
                                          <p:attrName>ppt_w</p:attrName>
                                        </p:attrNameLst>
                                      </p:cBhvr>
                                      <p:tavLst>
                                        <p:tav tm="0">
                                          <p:val>
                                            <p:fltVal val="0"/>
                                          </p:val>
                                        </p:tav>
                                        <p:tav tm="100000">
                                          <p:val>
                                            <p:strVal val="#ppt_w"/>
                                          </p:val>
                                        </p:tav>
                                      </p:tavLst>
                                    </p:anim>
                                    <p:anim calcmode="lin" valueType="num">
                                      <p:cBhvr>
                                        <p:cTn id="24" dur="750" fill="hold"/>
                                        <p:tgtEl>
                                          <p:spTgt spid="606"/>
                                        </p:tgtEl>
                                        <p:attrNameLst>
                                          <p:attrName>ppt_h</p:attrName>
                                        </p:attrNameLst>
                                      </p:cBhvr>
                                      <p:tavLst>
                                        <p:tav tm="0">
                                          <p:val>
                                            <p:fltVal val="0"/>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Class="entr" nodeType="clickEffect" presetSubtype="12" presetID="18" grpId="5" fill="hold">
                                  <p:stCondLst>
                                    <p:cond delay="0"/>
                                  </p:stCondLst>
                                  <p:iterate type="el" backwards="0">
                                    <p:tmAbs val="0"/>
                                  </p:iterate>
                                  <p:childTnLst>
                                    <p:set>
                                      <p:cBhvr>
                                        <p:cTn id="28" fill="hold"/>
                                        <p:tgtEl>
                                          <p:spTgt spid="587"/>
                                        </p:tgtEl>
                                        <p:attrNameLst>
                                          <p:attrName>style.visibility</p:attrName>
                                        </p:attrNameLst>
                                      </p:cBhvr>
                                      <p:to>
                                        <p:strVal val="visible"/>
                                      </p:to>
                                    </p:set>
                                    <p:animEffect filter="strips(downLeft)" transition="in">
                                      <p:cBhvr>
                                        <p:cTn id="29" dur="1000"/>
                                        <p:tgtEl>
                                          <p:spTgt spid="587"/>
                                        </p:tgtEl>
                                      </p:cBhvr>
                                    </p:animEffect>
                                  </p:childTnLst>
                                </p:cTn>
                              </p:par>
                            </p:childTnLst>
                          </p:cTn>
                        </p:par>
                      </p:childTnLst>
                    </p:cTn>
                  </p:par>
                  <p:par>
                    <p:cTn id="30" fill="hold">
                      <p:stCondLst>
                        <p:cond delay="indefinite"/>
                      </p:stCondLst>
                      <p:childTnLst>
                        <p:par>
                          <p:cTn id="31" fill="hold">
                            <p:stCondLst>
                              <p:cond delay="0"/>
                            </p:stCondLst>
                            <p:childTnLst>
                              <p:par>
                                <p:cTn id="32" presetClass="entr" nodeType="clickEffect" presetSubtype="3" presetID="18" grpId="6" fill="hold">
                                  <p:stCondLst>
                                    <p:cond delay="0"/>
                                  </p:stCondLst>
                                  <p:iterate type="el" backwards="0">
                                    <p:tmAbs val="0"/>
                                  </p:iterate>
                                  <p:childTnLst>
                                    <p:set>
                                      <p:cBhvr>
                                        <p:cTn id="33" fill="hold"/>
                                        <p:tgtEl>
                                          <p:spTgt spid="605"/>
                                        </p:tgtEl>
                                        <p:attrNameLst>
                                          <p:attrName>style.visibility</p:attrName>
                                        </p:attrNameLst>
                                      </p:cBhvr>
                                      <p:to>
                                        <p:strVal val="visible"/>
                                      </p:to>
                                    </p:set>
                                    <p:animEffect filter="strips(upRight)" transition="in">
                                      <p:cBhvr>
                                        <p:cTn id="34" dur="1000"/>
                                        <p:tgtEl>
                                          <p:spTgt spid="605"/>
                                        </p:tgtEl>
                                      </p:cBhvr>
                                    </p:animEffect>
                                  </p:childTnLst>
                                </p:cTn>
                              </p:par>
                            </p:childTnLst>
                          </p:cTn>
                        </p:par>
                      </p:childTnLst>
                    </p:cTn>
                  </p:par>
                  <p:par>
                    <p:cTn id="35" fill="hold">
                      <p:stCondLst>
                        <p:cond delay="indefinite"/>
                      </p:stCondLst>
                      <p:childTnLst>
                        <p:par>
                          <p:cTn id="36" fill="hold">
                            <p:stCondLst>
                              <p:cond delay="0"/>
                            </p:stCondLst>
                            <p:childTnLst>
                              <p:par>
                                <p:cTn id="37" presetClass="entr" nodeType="clickEffect" presetSubtype="6" presetID="18" grpId="7" fill="hold">
                                  <p:stCondLst>
                                    <p:cond delay="0"/>
                                  </p:stCondLst>
                                  <p:iterate type="el" backwards="0">
                                    <p:tmAbs val="0"/>
                                  </p:iterate>
                                  <p:childTnLst>
                                    <p:set>
                                      <p:cBhvr>
                                        <p:cTn id="38" fill="hold"/>
                                        <p:tgtEl>
                                          <p:spTgt spid="594"/>
                                        </p:tgtEl>
                                        <p:attrNameLst>
                                          <p:attrName>style.visibility</p:attrName>
                                        </p:attrNameLst>
                                      </p:cBhvr>
                                      <p:to>
                                        <p:strVal val="visible"/>
                                      </p:to>
                                    </p:set>
                                    <p:animEffect filter="strips(downRight)" transition="in">
                                      <p:cBhvr>
                                        <p:cTn id="39" dur="1000"/>
                                        <p:tgtEl>
                                          <p:spTgt spid="59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05" grpId="6"/>
      <p:bldP build="whole" bldLvl="1" animBg="1" rev="0" advAuto="0" spid="587" grpId="5"/>
      <p:bldP build="whole" bldLvl="1" animBg="1" rev="0" advAuto="0" spid="594" grpId="7"/>
      <p:bldP build="whole" bldLvl="1" animBg="1" rev="0" advAuto="0" spid="606" grpId="4"/>
      <p:bldP build="whole" bldLvl="1" animBg="1" rev="0" advAuto="0" spid="608" grpId="3"/>
      <p:bldP build="whole" bldLvl="1" animBg="1" rev="0" advAuto="0" spid="607" grpId="2"/>
      <p:bldP build="whole" bldLvl="1" animBg="1" rev="0" advAuto="0" spid="598" grpId="1"/>
    </p:bldLst>
  </p:timing>
</p:sld>
</file>

<file path=ppt/slides/slide4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19" name="Double-click to edit"/>
          <p:cNvSpPr txBox="1"/>
          <p:nvPr>
            <p:ph type="title"/>
          </p:nvPr>
        </p:nvSpPr>
        <p:spPr>
          <a:xfrm>
            <a:off x="4991241" y="2742791"/>
            <a:ext cx="16722213" cy="3488183"/>
          </a:xfrm>
          <a:prstGeom prst="rect">
            <a:avLst/>
          </a:prstGeom>
        </p:spPr>
        <p:txBody>
          <a:bodyPr/>
          <a:lstStyle/>
          <a:p>
            <a:pPr algn="l" defTabSz="914295">
              <a:defRPr spc="0" sz="5200">
                <a:solidFill>
                  <a:srgbClr val="000000"/>
                </a:solidFill>
                <a:latin typeface="Helvetica"/>
                <a:ea typeface="Helvetica"/>
                <a:cs typeface="Helvetica"/>
                <a:sym typeface="Helvetica"/>
              </a:defRPr>
            </a:pPr>
          </a:p>
          <a:p>
            <a:pPr algn="l" defTabSz="914295">
              <a:defRPr spc="0" sz="5200">
                <a:solidFill>
                  <a:srgbClr val="000000"/>
                </a:solidFill>
                <a:latin typeface="Helvetica"/>
                <a:ea typeface="Helvetica"/>
                <a:cs typeface="Helvetica"/>
                <a:sym typeface="Helvetica"/>
              </a:defRPr>
            </a:pPr>
          </a:p>
        </p:txBody>
      </p:sp>
      <p:sp>
        <p:nvSpPr>
          <p:cNvPr id="620" name="www.RealRedoxResults.com"/>
          <p:cNvSpPr txBox="1"/>
          <p:nvPr/>
        </p:nvSpPr>
        <p:spPr>
          <a:xfrm>
            <a:off x="4558692" y="707026"/>
            <a:ext cx="15762214" cy="1387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a:defRPr sz="8400">
                <a:solidFill>
                  <a:srgbClr val="002F73"/>
                </a:solidFill>
                <a:latin typeface="Gill Sans"/>
                <a:ea typeface="Gill Sans"/>
                <a:cs typeface="Gill Sans"/>
                <a:sym typeface="Gill Sans"/>
              </a:defRPr>
            </a:pPr>
            <a:r>
              <a:rPr u="sng">
                <a:hlinkClick r:id="rId2" invalidUrl="" action="" tgtFrame="" tooltip="" history="1" highlightClick="0" endSnd="0"/>
              </a:rPr>
              <a:t>www.RealRedoxResults.com</a:t>
            </a:r>
            <a:r>
              <a:t> </a:t>
            </a:r>
          </a:p>
        </p:txBody>
      </p:sp>
      <p:pic>
        <p:nvPicPr>
          <p:cNvPr id="621" name="Screen Shot 2022-03-07 at 5.48.25 PM.png" descr="Screen Shot 2022-03-07 at 5.48.25 PM.png"/>
          <p:cNvPicPr>
            <a:picLocks noChangeAspect="1"/>
          </p:cNvPicPr>
          <p:nvPr/>
        </p:nvPicPr>
        <p:blipFill>
          <a:blip r:embed="rId3">
            <a:extLst/>
          </a:blip>
          <a:stretch>
            <a:fillRect/>
          </a:stretch>
        </p:blipFill>
        <p:spPr>
          <a:xfrm>
            <a:off x="4078692" y="2114497"/>
            <a:ext cx="16722213" cy="11548826"/>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0" showMasterSp="1" showMasterPhAnim="1">
  <p:cSld>
    <p:spTree>
      <p:nvGrpSpPr>
        <p:cNvPr id="1" name=""/>
        <p:cNvGrpSpPr/>
        <p:nvPr/>
      </p:nvGrpSpPr>
      <p:grpSpPr>
        <a:xfrm>
          <a:off x="0" y="0"/>
          <a:ext cx="0" cy="0"/>
          <a:chOff x="0" y="0"/>
          <a:chExt cx="0" cy="0"/>
        </a:xfrm>
      </p:grpSpPr>
      <p:sp>
        <p:nvSpPr>
          <p:cNvPr id="623" name="Double-click to edit"/>
          <p:cNvSpPr txBox="1"/>
          <p:nvPr>
            <p:ph type="title"/>
          </p:nvPr>
        </p:nvSpPr>
        <p:spPr>
          <a:xfrm>
            <a:off x="4991241" y="2742791"/>
            <a:ext cx="16722213" cy="3488183"/>
          </a:xfrm>
          <a:prstGeom prst="rect">
            <a:avLst/>
          </a:prstGeom>
        </p:spPr>
        <p:txBody>
          <a:bodyPr/>
          <a:lstStyle/>
          <a:p>
            <a:pPr algn="l" defTabSz="914295">
              <a:defRPr spc="0" sz="5200">
                <a:solidFill>
                  <a:srgbClr val="000000"/>
                </a:solidFill>
                <a:latin typeface="Helvetica"/>
                <a:ea typeface="Helvetica"/>
                <a:cs typeface="Helvetica"/>
                <a:sym typeface="Helvetica"/>
              </a:defRPr>
            </a:pPr>
          </a:p>
          <a:p>
            <a:pPr algn="l" defTabSz="914295">
              <a:defRPr spc="0" sz="5200">
                <a:solidFill>
                  <a:srgbClr val="000000"/>
                </a:solidFill>
                <a:latin typeface="Helvetica"/>
                <a:ea typeface="Helvetica"/>
                <a:cs typeface="Helvetica"/>
                <a:sym typeface="Helvetica"/>
              </a:defRPr>
            </a:pPr>
          </a:p>
        </p:txBody>
      </p:sp>
      <p:sp>
        <p:nvSpPr>
          <p:cNvPr id="624" name="www.RealRedoxResults.com…"/>
          <p:cNvSpPr txBox="1"/>
          <p:nvPr/>
        </p:nvSpPr>
        <p:spPr>
          <a:xfrm>
            <a:off x="3884845" y="543946"/>
            <a:ext cx="15627531" cy="38766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a:defRPr sz="8500">
                <a:solidFill>
                  <a:srgbClr val="002F73"/>
                </a:solidFill>
                <a:latin typeface="Gill Sans"/>
                <a:ea typeface="Gill Sans"/>
                <a:cs typeface="Gill Sans"/>
                <a:sym typeface="Gill Sans"/>
              </a:defRPr>
            </a:pPr>
            <a:r>
              <a:rPr u="sng">
                <a:hlinkClick r:id="rId2" invalidUrl="" action="" tgtFrame="" tooltip="" history="1" highlightClick="0" endSnd="0"/>
              </a:rPr>
              <a:t>www.RealRedoxResults.co</a:t>
            </a:r>
            <a:r>
              <a:t>m</a:t>
            </a:r>
          </a:p>
          <a:p>
            <a:pPr>
              <a:defRPr sz="8500">
                <a:solidFill>
                  <a:srgbClr val="002F73"/>
                </a:solidFill>
                <a:latin typeface="Gill Sans"/>
                <a:ea typeface="Gill Sans"/>
                <a:cs typeface="Gill Sans"/>
                <a:sym typeface="Gill Sans"/>
              </a:defRPr>
            </a:pPr>
            <a:r>
              <a:t>Password redox</a:t>
            </a:r>
          </a:p>
        </p:txBody>
      </p:sp>
      <p:pic>
        <p:nvPicPr>
          <p:cNvPr id="625" name="bannernew-1-1280x178.jpg" descr="bannernew-1-1280x178.jpg"/>
          <p:cNvPicPr>
            <a:picLocks noChangeAspect="1"/>
          </p:cNvPicPr>
          <p:nvPr/>
        </p:nvPicPr>
        <p:blipFill>
          <a:blip r:embed="rId3">
            <a:extLst/>
          </a:blip>
          <a:stretch>
            <a:fillRect/>
          </a:stretch>
        </p:blipFill>
        <p:spPr>
          <a:xfrm>
            <a:off x="902293" y="4725072"/>
            <a:ext cx="22059132" cy="3067599"/>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7" name="Double-click to edit"/>
          <p:cNvSpPr txBox="1"/>
          <p:nvPr>
            <p:ph type="title"/>
          </p:nvPr>
        </p:nvSpPr>
        <p:spPr>
          <a:xfrm>
            <a:off x="4991241" y="2742791"/>
            <a:ext cx="16722213" cy="3488183"/>
          </a:xfrm>
          <a:prstGeom prst="rect">
            <a:avLst/>
          </a:prstGeom>
        </p:spPr>
        <p:txBody>
          <a:bodyPr/>
          <a:lstStyle/>
          <a:p>
            <a:pPr algn="l" defTabSz="914295">
              <a:defRPr spc="0" sz="5200">
                <a:solidFill>
                  <a:srgbClr val="000000"/>
                </a:solidFill>
                <a:latin typeface="Helvetica"/>
                <a:ea typeface="Helvetica"/>
                <a:cs typeface="Helvetica"/>
                <a:sym typeface="Helvetica"/>
              </a:defRPr>
            </a:pPr>
          </a:p>
          <a:p>
            <a:pPr algn="l" defTabSz="914295">
              <a:defRPr spc="0" sz="5200">
                <a:solidFill>
                  <a:srgbClr val="000000"/>
                </a:solidFill>
                <a:latin typeface="Helvetica"/>
                <a:ea typeface="Helvetica"/>
                <a:cs typeface="Helvetica"/>
                <a:sym typeface="Helvetica"/>
              </a:defRPr>
            </a:pPr>
          </a:p>
        </p:txBody>
      </p:sp>
      <p:sp>
        <p:nvSpPr>
          <p:cNvPr id="628" name="“Real Redox Results” FB Page"/>
          <p:cNvSpPr txBox="1"/>
          <p:nvPr/>
        </p:nvSpPr>
        <p:spPr>
          <a:xfrm>
            <a:off x="3412564" y="1148500"/>
            <a:ext cx="16572093" cy="2632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8500">
                <a:solidFill>
                  <a:srgbClr val="002F73"/>
                </a:solidFill>
                <a:latin typeface="Gill Sans"/>
                <a:ea typeface="Gill Sans"/>
                <a:cs typeface="Gill Sans"/>
                <a:sym typeface="Gill Sans"/>
              </a:defRPr>
            </a:lvl1pPr>
          </a:lstStyle>
          <a:p>
            <a:pPr/>
            <a:r>
              <a:t>“Real Redox Results” FB Page</a:t>
            </a:r>
          </a:p>
        </p:txBody>
      </p:sp>
      <p:pic>
        <p:nvPicPr>
          <p:cNvPr id="629" name="400037159_122093460116120916_2846126551317818781_n.jpg" descr="400037159_122093460116120916_2846126551317818781_n.jpg"/>
          <p:cNvPicPr>
            <a:picLocks noChangeAspect="1"/>
          </p:cNvPicPr>
          <p:nvPr/>
        </p:nvPicPr>
        <p:blipFill>
          <a:blip r:embed="rId2">
            <a:extLst/>
          </a:blip>
          <a:stretch>
            <a:fillRect/>
          </a:stretch>
        </p:blipFill>
        <p:spPr>
          <a:xfrm>
            <a:off x="3379988" y="3412814"/>
            <a:ext cx="17169648" cy="9657927"/>
          </a:xfrm>
          <a:prstGeom prst="rect">
            <a:avLst/>
          </a:prstGeom>
          <a:ln w="25400">
            <a:miter lim="400000"/>
          </a:ln>
          <a:effectLst>
            <a:outerShdw sx="100000" sy="100000" kx="0" ky="0" algn="b" rotWithShape="0" blurRad="355600" dist="177800" dir="5400000">
              <a:srgbClr val="000000">
                <a:alpha val="70000"/>
              </a:srgbClr>
            </a:outerShdw>
          </a:effectLst>
        </p:spPr>
      </p:pic>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31" name="Double-click to edit"/>
          <p:cNvSpPr txBox="1"/>
          <p:nvPr>
            <p:ph type="title"/>
          </p:nvPr>
        </p:nvSpPr>
        <p:spPr>
          <a:xfrm>
            <a:off x="4991241" y="2742791"/>
            <a:ext cx="16722213" cy="3488183"/>
          </a:xfrm>
          <a:prstGeom prst="rect">
            <a:avLst/>
          </a:prstGeom>
        </p:spPr>
        <p:txBody>
          <a:bodyPr/>
          <a:lstStyle/>
          <a:p>
            <a:pPr algn="l" defTabSz="914295">
              <a:defRPr spc="0" sz="5200">
                <a:solidFill>
                  <a:srgbClr val="000000"/>
                </a:solidFill>
                <a:latin typeface="Helvetica"/>
                <a:ea typeface="Helvetica"/>
                <a:cs typeface="Helvetica"/>
                <a:sym typeface="Helvetica"/>
              </a:defRPr>
            </a:pPr>
          </a:p>
          <a:p>
            <a:pPr algn="l" defTabSz="914295">
              <a:defRPr spc="0" sz="5200">
                <a:solidFill>
                  <a:srgbClr val="000000"/>
                </a:solidFill>
                <a:latin typeface="Helvetica"/>
                <a:ea typeface="Helvetica"/>
                <a:cs typeface="Helvetica"/>
                <a:sym typeface="Helvetica"/>
              </a:defRPr>
            </a:pPr>
          </a:p>
        </p:txBody>
      </p:sp>
      <p:sp>
        <p:nvSpPr>
          <p:cNvPr id="632" name="“Healthy Redox Pets” FB page"/>
          <p:cNvSpPr txBox="1"/>
          <p:nvPr/>
        </p:nvSpPr>
        <p:spPr>
          <a:xfrm>
            <a:off x="3340361" y="1503434"/>
            <a:ext cx="16716500" cy="2632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a:defRPr sz="8400">
                <a:solidFill>
                  <a:srgbClr val="002F73"/>
                </a:solidFill>
                <a:latin typeface="Gill Sans"/>
                <a:ea typeface="Gill Sans"/>
                <a:cs typeface="Gill Sans"/>
                <a:sym typeface="Gill Sans"/>
              </a:defRPr>
            </a:pPr>
            <a:r>
              <a:t>“Healthy Redox Pets” FB page</a:t>
            </a:r>
          </a:p>
          <a:p>
            <a:pPr>
              <a:defRPr sz="8400">
                <a:solidFill>
                  <a:srgbClr val="002F73"/>
                </a:solidFill>
                <a:latin typeface="Gill Sans"/>
                <a:ea typeface="Gill Sans"/>
                <a:cs typeface="Gill Sans"/>
                <a:sym typeface="Gill Sans"/>
              </a:defRPr>
            </a:pPr>
            <a:r>
              <a:t> </a:t>
            </a:r>
          </a:p>
        </p:txBody>
      </p:sp>
      <p:pic>
        <p:nvPicPr>
          <p:cNvPr id="633" name="Screen Shot 2023-06-25 at 10.30.54 PM.png" descr="Screen Shot 2023-06-25 at 10.30.54 PM.png"/>
          <p:cNvPicPr>
            <a:picLocks noChangeAspect="1"/>
          </p:cNvPicPr>
          <p:nvPr/>
        </p:nvPicPr>
        <p:blipFill>
          <a:blip r:embed="rId2">
            <a:extLst/>
          </a:blip>
          <a:stretch>
            <a:fillRect/>
          </a:stretch>
        </p:blipFill>
        <p:spPr>
          <a:xfrm>
            <a:off x="3165722" y="4248454"/>
            <a:ext cx="18416644" cy="8078091"/>
          </a:xfrm>
          <a:prstGeom prst="rect">
            <a:avLst/>
          </a:prstGeom>
          <a:ln w="25400">
            <a:miter lim="400000"/>
          </a:ln>
          <a:effectLst>
            <a:outerShdw sx="100000" sy="100000" kx="0" ky="0" algn="b" rotWithShape="0" blurRad="355600" dist="177800" dir="5400000">
              <a:srgbClr val="000000">
                <a:alpha val="70000"/>
              </a:srgbClr>
            </a:outerShdw>
          </a:effectLst>
        </p:spPr>
      </p:pic>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637" name="Group"/>
          <p:cNvGrpSpPr/>
          <p:nvPr/>
        </p:nvGrpSpPr>
        <p:grpSpPr>
          <a:xfrm>
            <a:off x="7665256" y="9424535"/>
            <a:ext cx="9322594" cy="1518048"/>
            <a:chOff x="0" y="0"/>
            <a:chExt cx="9322593" cy="1518046"/>
          </a:xfrm>
        </p:grpSpPr>
        <p:sp>
          <p:nvSpPr>
            <p:cNvPr id="635" name="Rounded Rectangle"/>
            <p:cNvSpPr/>
            <p:nvPr/>
          </p:nvSpPr>
          <p:spPr>
            <a:xfrm>
              <a:off x="0" y="0"/>
              <a:ext cx="9322594" cy="1518047"/>
            </a:xfrm>
            <a:prstGeom prst="roundRect">
              <a:avLst>
                <a:gd name="adj" fmla="val 17647"/>
              </a:avLst>
            </a:prstGeom>
            <a:blipFill rotWithShape="1">
              <a:blip r:embed="rId3"/>
              <a:srcRect l="0" t="0" r="0" b="0"/>
              <a:tile tx="0" ty="0" sx="100000" sy="100000" flip="none" algn="tl"/>
            </a:blipFill>
            <a:ln w="25400" cap="flat">
              <a:solidFill>
                <a:srgbClr val="000000"/>
              </a:solidFill>
              <a:prstDash val="solid"/>
              <a:round/>
            </a:ln>
            <a:effectLst/>
          </p:spPr>
          <p:txBody>
            <a:bodyPr wrap="square" lIns="71437" tIns="71437" rIns="71437" bIns="71437" numCol="1" anchor="ctr">
              <a:noAutofit/>
            </a:bodyPr>
            <a:lstStyle/>
            <a:p>
              <a:pPr marL="81280" marR="81280" algn="l" defTabSz="1821656">
                <a:defRPr b="0" sz="2200">
                  <a:uFill>
                    <a:solidFill>
                      <a:srgbClr val="000000"/>
                    </a:solidFill>
                  </a:uFill>
                  <a:latin typeface="Gill Sans"/>
                  <a:ea typeface="Gill Sans"/>
                  <a:cs typeface="Gill Sans"/>
                  <a:sym typeface="Gill Sans"/>
                </a:defRPr>
              </a:pPr>
            </a:p>
          </p:txBody>
        </p:sp>
        <p:sp>
          <p:nvSpPr>
            <p:cNvPr id="636" name="Customers"/>
            <p:cNvSpPr txBox="1"/>
            <p:nvPr/>
          </p:nvSpPr>
          <p:spPr>
            <a:xfrm>
              <a:off x="118268" y="80169"/>
              <a:ext cx="9090423" cy="13716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defTabSz="1821656">
                <a:buClr>
                  <a:srgbClr val="FFFFFF"/>
                </a:buClr>
                <a:buFont typeface="Gill Sans"/>
                <a:defRPr b="0" sz="9400">
                  <a:solidFill>
                    <a:srgbClr val="FFFFFF"/>
                  </a:solidFill>
                  <a:effectLst>
                    <a:outerShdw sx="100000" sy="100000" kx="0" ky="0" algn="b" rotWithShape="0" blurRad="12700" dist="25400" dir="2700000">
                      <a:srgbClr val="CBCBCB"/>
                    </a:outerShdw>
                  </a:effectLst>
                  <a:uFill>
                    <a:solidFill>
                      <a:srgbClr val="FFFFFF"/>
                    </a:solidFill>
                  </a:uFill>
                  <a:latin typeface="Gill Sans"/>
                  <a:ea typeface="Gill Sans"/>
                  <a:cs typeface="Gill Sans"/>
                  <a:sym typeface="Gill Sans"/>
                </a:defRPr>
              </a:lvl1pPr>
            </a:lstStyle>
            <a:p>
              <a:pPr/>
              <a:r>
                <a:t>Customers</a:t>
              </a:r>
            </a:p>
          </p:txBody>
        </p:sp>
      </p:grpSp>
      <p:grpSp>
        <p:nvGrpSpPr>
          <p:cNvPr id="640" name="Group"/>
          <p:cNvGrpSpPr/>
          <p:nvPr/>
        </p:nvGrpSpPr>
        <p:grpSpPr>
          <a:xfrm>
            <a:off x="4722790" y="2762988"/>
            <a:ext cx="15599005" cy="8001001"/>
            <a:chOff x="0" y="0"/>
            <a:chExt cx="15599005" cy="8001000"/>
          </a:xfrm>
        </p:grpSpPr>
        <p:pic>
          <p:nvPicPr>
            <p:cNvPr id="638" name="image.png" descr="image.png"/>
            <p:cNvPicPr>
              <a:picLocks noChangeAspect="0"/>
            </p:cNvPicPr>
            <p:nvPr/>
          </p:nvPicPr>
          <p:blipFill>
            <a:blip r:embed="rId4">
              <a:extLst/>
            </a:blip>
            <a:stretch>
              <a:fillRect/>
            </a:stretch>
          </p:blipFill>
          <p:spPr>
            <a:xfrm>
              <a:off x="0" y="0"/>
              <a:ext cx="2501952" cy="8001000"/>
            </a:xfrm>
            <a:prstGeom prst="rect">
              <a:avLst/>
            </a:prstGeom>
            <a:ln w="12700" cap="flat">
              <a:noFill/>
              <a:miter lim="400000"/>
            </a:ln>
            <a:effectLst/>
          </p:spPr>
        </p:pic>
        <p:pic>
          <p:nvPicPr>
            <p:cNvPr id="639" name="image.png" descr="image.png"/>
            <p:cNvPicPr>
              <a:picLocks noChangeAspect="0"/>
            </p:cNvPicPr>
            <p:nvPr/>
          </p:nvPicPr>
          <p:blipFill>
            <a:blip r:embed="rId5">
              <a:extLst/>
            </a:blip>
            <a:stretch>
              <a:fillRect/>
            </a:stretch>
          </p:blipFill>
          <p:spPr>
            <a:xfrm>
              <a:off x="13097053" y="0"/>
              <a:ext cx="2501953" cy="8001000"/>
            </a:xfrm>
            <a:prstGeom prst="rect">
              <a:avLst/>
            </a:prstGeom>
            <a:ln w="12700" cap="flat">
              <a:noFill/>
              <a:miter lim="400000"/>
            </a:ln>
            <a:effectLst/>
          </p:spPr>
        </p:pic>
      </p:grpSp>
      <p:grpSp>
        <p:nvGrpSpPr>
          <p:cNvPr id="643" name="Group"/>
          <p:cNvGrpSpPr/>
          <p:nvPr/>
        </p:nvGrpSpPr>
        <p:grpSpPr>
          <a:xfrm>
            <a:off x="7665256" y="2655832"/>
            <a:ext cx="9322594" cy="1964532"/>
            <a:chOff x="0" y="0"/>
            <a:chExt cx="9322593" cy="1964531"/>
          </a:xfrm>
        </p:grpSpPr>
        <p:sp>
          <p:nvSpPr>
            <p:cNvPr id="641" name="Rounded Rectangle"/>
            <p:cNvSpPr/>
            <p:nvPr/>
          </p:nvSpPr>
          <p:spPr>
            <a:xfrm>
              <a:off x="0" y="0"/>
              <a:ext cx="9322594" cy="1964532"/>
            </a:xfrm>
            <a:prstGeom prst="roundRect">
              <a:avLst>
                <a:gd name="adj" fmla="val 13634"/>
              </a:avLst>
            </a:prstGeom>
            <a:blipFill rotWithShape="1">
              <a:blip r:embed="rId3"/>
              <a:srcRect l="0" t="0" r="0" b="0"/>
              <a:tile tx="0" ty="0" sx="100000" sy="100000" flip="none" algn="tl"/>
            </a:blipFill>
            <a:ln w="25400" cap="flat">
              <a:solidFill>
                <a:srgbClr val="000000"/>
              </a:solidFill>
              <a:prstDash val="solid"/>
              <a:round/>
            </a:ln>
            <a:effectLst/>
          </p:spPr>
          <p:txBody>
            <a:bodyPr wrap="square" lIns="71437" tIns="71437" rIns="71437" bIns="71437" numCol="1" anchor="ctr">
              <a:noAutofit/>
            </a:bodyPr>
            <a:lstStyle/>
            <a:p>
              <a:pPr marL="81280" marR="81280" algn="l" defTabSz="1821656">
                <a:defRPr b="0" sz="2200">
                  <a:uFill>
                    <a:solidFill>
                      <a:srgbClr val="000000"/>
                    </a:solidFill>
                  </a:uFill>
                  <a:latin typeface="Gill Sans"/>
                  <a:ea typeface="Gill Sans"/>
                  <a:cs typeface="Gill Sans"/>
                  <a:sym typeface="Gill Sans"/>
                </a:defRPr>
              </a:pPr>
            </a:p>
          </p:txBody>
        </p:sp>
        <p:sp>
          <p:nvSpPr>
            <p:cNvPr id="642" name="Manufacturer"/>
            <p:cNvSpPr txBox="1"/>
            <p:nvPr/>
          </p:nvSpPr>
          <p:spPr>
            <a:xfrm>
              <a:off x="118268" y="278606"/>
              <a:ext cx="9090423" cy="13716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defTabSz="1821656">
                <a:buClr>
                  <a:srgbClr val="FFFFFF"/>
                </a:buClr>
                <a:buFont typeface="Gill Sans"/>
                <a:defRPr b="0" sz="9400">
                  <a:solidFill>
                    <a:srgbClr val="FFFFFF"/>
                  </a:solidFill>
                  <a:effectLst>
                    <a:outerShdw sx="100000" sy="100000" kx="0" ky="0" algn="b" rotWithShape="0" blurRad="12700" dist="25400" dir="2700000">
                      <a:srgbClr val="CBCBCB"/>
                    </a:outerShdw>
                  </a:effectLst>
                  <a:uFill>
                    <a:solidFill>
                      <a:srgbClr val="FFFFFF"/>
                    </a:solidFill>
                  </a:uFill>
                  <a:latin typeface="Gill Sans"/>
                  <a:ea typeface="Gill Sans"/>
                  <a:cs typeface="Gill Sans"/>
                  <a:sym typeface="Gill Sans"/>
                </a:defRPr>
              </a:lvl1pPr>
            </a:lstStyle>
            <a:p>
              <a:pPr/>
              <a:r>
                <a:t>Manufacturer</a:t>
              </a:r>
            </a:p>
          </p:txBody>
        </p:sp>
      </p:grpSp>
      <p:sp>
        <p:nvSpPr>
          <p:cNvPr id="644" name="Relationship Marketing"/>
          <p:cNvSpPr txBox="1"/>
          <p:nvPr/>
        </p:nvSpPr>
        <p:spPr>
          <a:xfrm>
            <a:off x="7730185" y="11502771"/>
            <a:ext cx="9231631" cy="10287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defTabSz="1821656">
              <a:buClr>
                <a:srgbClr val="FF2600"/>
              </a:buClr>
              <a:buFont typeface="Marker Felt"/>
              <a:defRPr sz="7000">
                <a:solidFill>
                  <a:srgbClr val="FF2600"/>
                </a:solidFill>
                <a:uFill>
                  <a:solidFill>
                    <a:srgbClr val="FF2600"/>
                  </a:solidFill>
                </a:uFill>
                <a:latin typeface="Marker Felt"/>
                <a:ea typeface="Marker Felt"/>
                <a:cs typeface="Marker Felt"/>
                <a:sym typeface="Marker Felt"/>
              </a:defRPr>
            </a:lvl1pPr>
          </a:lstStyle>
          <a:p>
            <a:pPr/>
            <a:r>
              <a:t>Relationship Marketing</a:t>
            </a:r>
          </a:p>
        </p:txBody>
      </p:sp>
      <p:grpSp>
        <p:nvGrpSpPr>
          <p:cNvPr id="647" name="Group"/>
          <p:cNvGrpSpPr/>
          <p:nvPr/>
        </p:nvGrpSpPr>
        <p:grpSpPr>
          <a:xfrm>
            <a:off x="13558849" y="5370456"/>
            <a:ext cx="4446986" cy="3161111"/>
            <a:chOff x="0" y="0"/>
            <a:chExt cx="4446984" cy="3161109"/>
          </a:xfrm>
        </p:grpSpPr>
        <p:sp>
          <p:nvSpPr>
            <p:cNvPr id="645" name="Arrow"/>
            <p:cNvSpPr/>
            <p:nvPr/>
          </p:nvSpPr>
          <p:spPr>
            <a:xfrm rot="5400000">
              <a:off x="642937" y="-642938"/>
              <a:ext cx="3161110" cy="4446985"/>
            </a:xfrm>
            <a:prstGeom prst="rightArrow">
              <a:avLst>
                <a:gd name="adj1" fmla="val 66028"/>
                <a:gd name="adj2" fmla="val 30320"/>
              </a:avLst>
            </a:prstGeom>
            <a:blipFill rotWithShape="1">
              <a:blip r:embed="rId3"/>
              <a:srcRect l="0" t="0" r="0" b="0"/>
              <a:tile tx="0" ty="0" sx="100000" sy="100000" flip="none" algn="tl"/>
            </a:blipFill>
            <a:ln w="25400" cap="flat">
              <a:solidFill>
                <a:srgbClr val="000000"/>
              </a:solidFill>
              <a:prstDash val="solid"/>
              <a:round/>
            </a:ln>
            <a:effectLst/>
          </p:spPr>
          <p:txBody>
            <a:bodyPr wrap="square" lIns="71437" tIns="71437" rIns="71437" bIns="71437" numCol="1" anchor="ctr">
              <a:noAutofit/>
            </a:bodyPr>
            <a:lstStyle/>
            <a:p>
              <a:pPr marL="81280" marR="81280" algn="l" defTabSz="1821656">
                <a:defRPr b="0" sz="2200">
                  <a:uFill>
                    <a:solidFill>
                      <a:srgbClr val="000000"/>
                    </a:solidFill>
                  </a:uFill>
                  <a:latin typeface="Gill Sans"/>
                  <a:ea typeface="Gill Sans"/>
                  <a:cs typeface="Gill Sans"/>
                  <a:sym typeface="Gill Sans"/>
                </a:defRPr>
              </a:pPr>
            </a:p>
          </p:txBody>
        </p:sp>
        <p:sp>
          <p:nvSpPr>
            <p:cNvPr id="646" name="Magazine…"/>
            <p:cNvSpPr txBox="1"/>
            <p:nvPr/>
          </p:nvSpPr>
          <p:spPr>
            <a:xfrm>
              <a:off x="795462" y="535781"/>
              <a:ext cx="2866629" cy="202755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t">
              <a:spAutoFit/>
            </a:bodyPr>
            <a:lstStyle/>
            <a:p>
              <a:pPr defTabSz="1821656">
                <a:lnSpc>
                  <a:spcPct val="90000"/>
                </a:lnSpc>
                <a:buClr>
                  <a:srgbClr val="FFFFFF"/>
                </a:buClr>
                <a:buFont typeface="Gill Sans"/>
                <a:defRPr b="0" sz="4600">
                  <a:solidFill>
                    <a:srgbClr val="FFFFFF"/>
                  </a:solidFill>
                  <a:effectLst>
                    <a:outerShdw sx="100000" sy="100000" kx="0" ky="0" algn="b" rotWithShape="0" blurRad="12700" dist="25400" dir="2700000">
                      <a:srgbClr val="CBCBCB"/>
                    </a:outerShdw>
                  </a:effectLst>
                  <a:uFill>
                    <a:solidFill>
                      <a:srgbClr val="FFFFFF"/>
                    </a:solidFill>
                  </a:uFill>
                  <a:latin typeface="Gill Sans"/>
                  <a:ea typeface="Gill Sans"/>
                  <a:cs typeface="Gill Sans"/>
                  <a:sym typeface="Gill Sans"/>
                </a:defRPr>
              </a:pPr>
              <a:r>
                <a:t>Magazine</a:t>
              </a:r>
            </a:p>
            <a:p>
              <a:pPr defTabSz="1821656">
                <a:lnSpc>
                  <a:spcPct val="90000"/>
                </a:lnSpc>
                <a:buClr>
                  <a:srgbClr val="FFFFFF"/>
                </a:buClr>
                <a:buFont typeface="Gill Sans"/>
                <a:defRPr b="0" sz="4600">
                  <a:solidFill>
                    <a:srgbClr val="FFFFFF"/>
                  </a:solidFill>
                  <a:effectLst>
                    <a:outerShdw sx="100000" sy="100000" kx="0" ky="0" algn="b" rotWithShape="0" blurRad="12700" dist="25400" dir="2700000">
                      <a:srgbClr val="CBCBCB"/>
                    </a:outerShdw>
                  </a:effectLst>
                  <a:uFill>
                    <a:solidFill>
                      <a:srgbClr val="FFFFFF"/>
                    </a:solidFill>
                  </a:uFill>
                  <a:latin typeface="Gill Sans"/>
                  <a:ea typeface="Gill Sans"/>
                  <a:cs typeface="Gill Sans"/>
                  <a:sym typeface="Gill Sans"/>
                </a:defRPr>
              </a:pPr>
              <a:r>
                <a:t>Newspaper</a:t>
              </a:r>
            </a:p>
            <a:p>
              <a:pPr defTabSz="1821656">
                <a:lnSpc>
                  <a:spcPct val="90000"/>
                </a:lnSpc>
                <a:buClr>
                  <a:srgbClr val="FFFFFF"/>
                </a:buClr>
                <a:buFont typeface="Gill Sans"/>
                <a:defRPr b="0" sz="4600">
                  <a:solidFill>
                    <a:srgbClr val="FFFFFF"/>
                  </a:solidFill>
                  <a:effectLst>
                    <a:outerShdw sx="100000" sy="100000" kx="0" ky="0" algn="b" rotWithShape="0" blurRad="12700" dist="25400" dir="2700000">
                      <a:srgbClr val="CBCBCB"/>
                    </a:outerShdw>
                  </a:effectLst>
                  <a:uFill>
                    <a:solidFill>
                      <a:srgbClr val="FFFFFF"/>
                    </a:solidFill>
                  </a:uFill>
                  <a:latin typeface="Gill Sans"/>
                  <a:ea typeface="Gill Sans"/>
                  <a:cs typeface="Gill Sans"/>
                  <a:sym typeface="Gill Sans"/>
                </a:defRPr>
              </a:pPr>
              <a:r>
                <a:t>Mailings</a:t>
              </a:r>
            </a:p>
          </p:txBody>
        </p:sp>
      </p:grpSp>
      <p:pic>
        <p:nvPicPr>
          <p:cNvPr id="648" name="image.png" descr="image.png"/>
          <p:cNvPicPr>
            <a:picLocks noChangeAspect="0"/>
          </p:cNvPicPr>
          <p:nvPr/>
        </p:nvPicPr>
        <p:blipFill>
          <a:blip r:embed="rId6">
            <a:extLst/>
          </a:blip>
          <a:stretch>
            <a:fillRect/>
          </a:stretch>
        </p:blipFill>
        <p:spPr>
          <a:xfrm>
            <a:off x="14094631" y="5220439"/>
            <a:ext cx="3411141" cy="3457593"/>
          </a:xfrm>
          <a:prstGeom prst="rect">
            <a:avLst/>
          </a:prstGeom>
          <a:ln w="12700">
            <a:miter lim="400000"/>
          </a:ln>
        </p:spPr>
      </p:pic>
      <p:grpSp>
        <p:nvGrpSpPr>
          <p:cNvPr id="651" name="Group"/>
          <p:cNvGrpSpPr/>
          <p:nvPr/>
        </p:nvGrpSpPr>
        <p:grpSpPr>
          <a:xfrm>
            <a:off x="10272724" y="5370456"/>
            <a:ext cx="3411142" cy="3161111"/>
            <a:chOff x="0" y="0"/>
            <a:chExt cx="3411140" cy="3161109"/>
          </a:xfrm>
        </p:grpSpPr>
        <p:sp>
          <p:nvSpPr>
            <p:cNvPr id="649" name="Arrow"/>
            <p:cNvSpPr/>
            <p:nvPr/>
          </p:nvSpPr>
          <p:spPr>
            <a:xfrm rot="5400000">
              <a:off x="125015" y="-125016"/>
              <a:ext cx="3161110" cy="3411141"/>
            </a:xfrm>
            <a:prstGeom prst="rightArrow">
              <a:avLst>
                <a:gd name="adj1" fmla="val 58115"/>
                <a:gd name="adj2" fmla="val 31262"/>
              </a:avLst>
            </a:prstGeom>
            <a:blipFill rotWithShape="1">
              <a:blip r:embed="rId3"/>
              <a:srcRect l="0" t="0" r="0" b="0"/>
              <a:tile tx="0" ty="0" sx="100000" sy="100000" flip="none" algn="tl"/>
            </a:blipFill>
            <a:ln w="25400" cap="flat">
              <a:solidFill>
                <a:srgbClr val="000000"/>
              </a:solidFill>
              <a:prstDash val="solid"/>
              <a:round/>
            </a:ln>
            <a:effectLst/>
          </p:spPr>
          <p:txBody>
            <a:bodyPr wrap="square" lIns="71437" tIns="71437" rIns="71437" bIns="71437" numCol="1" anchor="ctr">
              <a:noAutofit/>
            </a:bodyPr>
            <a:lstStyle/>
            <a:p>
              <a:pPr marL="81280" marR="81280" algn="l" defTabSz="1821656">
                <a:defRPr b="0" sz="2200">
                  <a:uFill>
                    <a:solidFill>
                      <a:srgbClr val="000000"/>
                    </a:solidFill>
                  </a:uFill>
                  <a:latin typeface="Gill Sans"/>
                  <a:ea typeface="Gill Sans"/>
                  <a:cs typeface="Gill Sans"/>
                  <a:sym typeface="Gill Sans"/>
                </a:defRPr>
              </a:pPr>
            </a:p>
          </p:txBody>
        </p:sp>
        <p:sp>
          <p:nvSpPr>
            <p:cNvPr id="650" name="Tele…"/>
            <p:cNvSpPr txBox="1"/>
            <p:nvPr/>
          </p:nvSpPr>
          <p:spPr>
            <a:xfrm>
              <a:off x="796275" y="607218"/>
              <a:ext cx="1829160" cy="142176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t">
              <a:spAutoFit/>
            </a:bodyPr>
            <a:lstStyle/>
            <a:p>
              <a:pPr defTabSz="1821656">
                <a:lnSpc>
                  <a:spcPct val="90000"/>
                </a:lnSpc>
                <a:buClr>
                  <a:srgbClr val="FFFFFF"/>
                </a:buClr>
                <a:buFont typeface="Gill Sans"/>
                <a:defRPr b="0" sz="4600">
                  <a:solidFill>
                    <a:srgbClr val="FFFFFF"/>
                  </a:solidFill>
                  <a:effectLst>
                    <a:outerShdw sx="100000" sy="100000" kx="0" ky="0" algn="b" rotWithShape="0" blurRad="12700" dist="25400" dir="2700000">
                      <a:srgbClr val="CBCBCB"/>
                    </a:outerShdw>
                  </a:effectLst>
                  <a:uFill>
                    <a:solidFill>
                      <a:srgbClr val="FFFFFF"/>
                    </a:solidFill>
                  </a:uFill>
                  <a:latin typeface="Gill Sans"/>
                  <a:ea typeface="Gill Sans"/>
                  <a:cs typeface="Gill Sans"/>
                  <a:sym typeface="Gill Sans"/>
                </a:defRPr>
              </a:pPr>
              <a:r>
                <a:t>Tele</a:t>
              </a:r>
            </a:p>
            <a:p>
              <a:pPr defTabSz="1821656">
                <a:lnSpc>
                  <a:spcPct val="90000"/>
                </a:lnSpc>
                <a:buClr>
                  <a:srgbClr val="FFFFFF"/>
                </a:buClr>
                <a:buFont typeface="Gill Sans"/>
                <a:defRPr b="0" sz="4600">
                  <a:solidFill>
                    <a:srgbClr val="FFFFFF"/>
                  </a:solidFill>
                  <a:effectLst>
                    <a:outerShdw sx="100000" sy="100000" kx="0" ky="0" algn="b" rotWithShape="0" blurRad="12700" dist="25400" dir="2700000">
                      <a:srgbClr val="CBCBCB"/>
                    </a:outerShdw>
                  </a:effectLst>
                  <a:uFill>
                    <a:solidFill>
                      <a:srgbClr val="FFFFFF"/>
                    </a:solidFill>
                  </a:uFill>
                  <a:latin typeface="Gill Sans"/>
                  <a:ea typeface="Gill Sans"/>
                  <a:cs typeface="Gill Sans"/>
                  <a:sym typeface="Gill Sans"/>
                </a:defRPr>
              </a:pPr>
              <a:r>
                <a:t>Market</a:t>
              </a:r>
            </a:p>
          </p:txBody>
        </p:sp>
      </p:grpSp>
      <p:pic>
        <p:nvPicPr>
          <p:cNvPr id="652" name="image.png" descr="image.png"/>
          <p:cNvPicPr>
            <a:picLocks noChangeAspect="0"/>
          </p:cNvPicPr>
          <p:nvPr/>
        </p:nvPicPr>
        <p:blipFill>
          <a:blip r:embed="rId6">
            <a:extLst/>
          </a:blip>
          <a:stretch>
            <a:fillRect/>
          </a:stretch>
        </p:blipFill>
        <p:spPr>
          <a:xfrm>
            <a:off x="10272724" y="5220439"/>
            <a:ext cx="3411142" cy="3457593"/>
          </a:xfrm>
          <a:prstGeom prst="rect">
            <a:avLst/>
          </a:prstGeom>
          <a:ln w="12700">
            <a:miter lim="400000"/>
          </a:ln>
        </p:spPr>
      </p:pic>
      <p:grpSp>
        <p:nvGrpSpPr>
          <p:cNvPr id="655" name="Group"/>
          <p:cNvGrpSpPr/>
          <p:nvPr/>
        </p:nvGrpSpPr>
        <p:grpSpPr>
          <a:xfrm>
            <a:off x="6450818" y="5370456"/>
            <a:ext cx="3411142" cy="3161111"/>
            <a:chOff x="0" y="0"/>
            <a:chExt cx="3411140" cy="3161109"/>
          </a:xfrm>
        </p:grpSpPr>
        <p:sp>
          <p:nvSpPr>
            <p:cNvPr id="653" name="Arrow"/>
            <p:cNvSpPr/>
            <p:nvPr/>
          </p:nvSpPr>
          <p:spPr>
            <a:xfrm rot="5400000">
              <a:off x="125015" y="-125016"/>
              <a:ext cx="3161110" cy="3411141"/>
            </a:xfrm>
            <a:prstGeom prst="rightArrow">
              <a:avLst>
                <a:gd name="adj1" fmla="val 58115"/>
                <a:gd name="adj2" fmla="val 31262"/>
              </a:avLst>
            </a:prstGeom>
            <a:blipFill rotWithShape="1">
              <a:blip r:embed="rId3"/>
              <a:srcRect l="0" t="0" r="0" b="0"/>
              <a:tile tx="0" ty="0" sx="100000" sy="100000" flip="none" algn="tl"/>
            </a:blipFill>
            <a:ln w="25400" cap="flat">
              <a:solidFill>
                <a:srgbClr val="000000"/>
              </a:solidFill>
              <a:prstDash val="solid"/>
              <a:round/>
            </a:ln>
            <a:effectLst/>
          </p:spPr>
          <p:txBody>
            <a:bodyPr wrap="square" lIns="71437" tIns="71437" rIns="71437" bIns="71437" numCol="1" anchor="ctr">
              <a:noAutofit/>
            </a:bodyPr>
            <a:lstStyle/>
            <a:p>
              <a:pPr marL="81280" marR="81280" algn="l" defTabSz="1821656">
                <a:defRPr b="0" sz="2200">
                  <a:uFill>
                    <a:solidFill>
                      <a:srgbClr val="000000"/>
                    </a:solidFill>
                  </a:uFill>
                  <a:latin typeface="Gill Sans"/>
                  <a:ea typeface="Gill Sans"/>
                  <a:cs typeface="Gill Sans"/>
                  <a:sym typeface="Gill Sans"/>
                </a:defRPr>
              </a:pPr>
            </a:p>
          </p:txBody>
        </p:sp>
        <p:sp>
          <p:nvSpPr>
            <p:cNvPr id="654" name="TV &amp;…"/>
            <p:cNvSpPr txBox="1"/>
            <p:nvPr/>
          </p:nvSpPr>
          <p:spPr>
            <a:xfrm>
              <a:off x="957871" y="607218"/>
              <a:ext cx="1505968" cy="14890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t">
              <a:spAutoFit/>
            </a:bodyPr>
            <a:lstStyle/>
            <a:p>
              <a:pPr defTabSz="1821656">
                <a:buClr>
                  <a:srgbClr val="FFFFFF"/>
                </a:buClr>
                <a:buFont typeface="Gill Sans"/>
                <a:defRPr b="0" sz="4600">
                  <a:solidFill>
                    <a:srgbClr val="FFFFFF"/>
                  </a:solidFill>
                  <a:effectLst>
                    <a:outerShdw sx="100000" sy="100000" kx="0" ky="0" algn="b" rotWithShape="0" blurRad="12700" dist="25400" dir="2700000">
                      <a:srgbClr val="CBCBCB"/>
                    </a:outerShdw>
                  </a:effectLst>
                  <a:uFill>
                    <a:solidFill>
                      <a:srgbClr val="FFFFFF"/>
                    </a:solidFill>
                  </a:uFill>
                  <a:latin typeface="Gill Sans"/>
                  <a:ea typeface="Gill Sans"/>
                  <a:cs typeface="Gill Sans"/>
                  <a:sym typeface="Gill Sans"/>
                </a:defRPr>
              </a:pPr>
              <a:r>
                <a:t>TV &amp;</a:t>
              </a:r>
            </a:p>
            <a:p>
              <a:pPr defTabSz="1821656">
                <a:lnSpc>
                  <a:spcPct val="90000"/>
                </a:lnSpc>
                <a:buClr>
                  <a:srgbClr val="FFFFFF"/>
                </a:buClr>
                <a:buFont typeface="Gill Sans"/>
                <a:defRPr b="0" sz="4600">
                  <a:solidFill>
                    <a:srgbClr val="FFFFFF"/>
                  </a:solidFill>
                  <a:effectLst>
                    <a:outerShdw sx="100000" sy="100000" kx="0" ky="0" algn="b" rotWithShape="0" blurRad="12700" dist="25400" dir="2700000">
                      <a:srgbClr val="CBCBCB"/>
                    </a:outerShdw>
                  </a:effectLst>
                  <a:uFill>
                    <a:solidFill>
                      <a:srgbClr val="FFFFFF"/>
                    </a:solidFill>
                  </a:uFill>
                  <a:latin typeface="Gill Sans"/>
                  <a:ea typeface="Gill Sans"/>
                  <a:cs typeface="Gill Sans"/>
                  <a:sym typeface="Gill Sans"/>
                </a:defRPr>
              </a:pPr>
              <a:r>
                <a:t>Radio</a:t>
              </a:r>
            </a:p>
          </p:txBody>
        </p:sp>
      </p:grpSp>
      <p:pic>
        <p:nvPicPr>
          <p:cNvPr id="656" name="image.png" descr="image.png"/>
          <p:cNvPicPr>
            <a:picLocks noChangeAspect="0"/>
          </p:cNvPicPr>
          <p:nvPr/>
        </p:nvPicPr>
        <p:blipFill>
          <a:blip r:embed="rId6">
            <a:extLst/>
          </a:blip>
          <a:stretch>
            <a:fillRect/>
          </a:stretch>
        </p:blipFill>
        <p:spPr>
          <a:xfrm>
            <a:off x="6450818" y="5220439"/>
            <a:ext cx="3411142" cy="3457593"/>
          </a:xfrm>
          <a:prstGeom prst="rect">
            <a:avLst/>
          </a:prstGeom>
          <a:ln w="12700">
            <a:miter lim="400000"/>
          </a:ln>
        </p:spPr>
      </p:pic>
      <p:pic>
        <p:nvPicPr>
          <p:cNvPr id="657" name="ASEA_new_Logo1_Blue_large.png" descr="ASEA_new_Logo1_Blue_large.png"/>
          <p:cNvPicPr>
            <a:picLocks noChangeAspect="1"/>
          </p:cNvPicPr>
          <p:nvPr/>
        </p:nvPicPr>
        <p:blipFill>
          <a:blip r:embed="rId7">
            <a:extLst/>
          </a:blip>
          <a:stretch>
            <a:fillRect/>
          </a:stretch>
        </p:blipFill>
        <p:spPr>
          <a:xfrm>
            <a:off x="8852386" y="-86477"/>
            <a:ext cx="6679228" cy="21858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0"/>
                                  </p:stCondLst>
                                  <p:iterate type="el" backwards="0">
                                    <p:tmAbs val="0"/>
                                  </p:iterate>
                                  <p:childTnLst>
                                    <p:set>
                                      <p:cBhvr>
                                        <p:cTn id="6" fill="hold"/>
                                        <p:tgtEl>
                                          <p:spTgt spid="643"/>
                                        </p:tgtEl>
                                        <p:attrNameLst>
                                          <p:attrName>style.visibility</p:attrName>
                                        </p:attrNameLst>
                                      </p:cBhvr>
                                      <p:to>
                                        <p:strVal val="visible"/>
                                      </p:to>
                                    </p:set>
                                    <p:animEffect filter="fade" transition="in">
                                      <p:cBhvr>
                                        <p:cTn id="7" dur="1000"/>
                                        <p:tgtEl>
                                          <p:spTgt spid="643"/>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ID="10" grpId="2" fill="hold">
                                  <p:stCondLst>
                                    <p:cond delay="0"/>
                                  </p:stCondLst>
                                  <p:iterate type="el" backwards="0">
                                    <p:tmAbs val="0"/>
                                  </p:iterate>
                                  <p:childTnLst>
                                    <p:set>
                                      <p:cBhvr>
                                        <p:cTn id="11" fill="hold"/>
                                        <p:tgtEl>
                                          <p:spTgt spid="637"/>
                                        </p:tgtEl>
                                        <p:attrNameLst>
                                          <p:attrName>style.visibility</p:attrName>
                                        </p:attrNameLst>
                                      </p:cBhvr>
                                      <p:to>
                                        <p:strVal val="visible"/>
                                      </p:to>
                                    </p:set>
                                    <p:animEffect filter="fade" transition="in">
                                      <p:cBhvr>
                                        <p:cTn id="12" dur="1000"/>
                                        <p:tgtEl>
                                          <p:spTgt spid="637"/>
                                        </p:tgtEl>
                                      </p:cBhvr>
                                    </p:animEffect>
                                  </p:childTnLst>
                                </p:cTn>
                              </p:par>
                            </p:childTnLst>
                          </p:cTn>
                        </p:par>
                      </p:childTnLst>
                    </p:cTn>
                  </p:par>
                  <p:par>
                    <p:cTn id="13" fill="hold">
                      <p:stCondLst>
                        <p:cond delay="indefinite"/>
                      </p:stCondLst>
                      <p:childTnLst>
                        <p:par>
                          <p:cTn id="14" fill="hold">
                            <p:stCondLst>
                              <p:cond delay="0"/>
                            </p:stCondLst>
                            <p:childTnLst>
                              <p:par>
                                <p:cTn id="15" presetClass="entr" nodeType="clickEffect" presetID="10" grpId="3" fill="hold">
                                  <p:stCondLst>
                                    <p:cond delay="0"/>
                                  </p:stCondLst>
                                  <p:iterate type="el" backwards="0">
                                    <p:tmAbs val="0"/>
                                  </p:iterate>
                                  <p:childTnLst>
                                    <p:set>
                                      <p:cBhvr>
                                        <p:cTn id="16" fill="hold"/>
                                        <p:tgtEl>
                                          <p:spTgt spid="655"/>
                                        </p:tgtEl>
                                        <p:attrNameLst>
                                          <p:attrName>style.visibility</p:attrName>
                                        </p:attrNameLst>
                                      </p:cBhvr>
                                      <p:to>
                                        <p:strVal val="visible"/>
                                      </p:to>
                                    </p:set>
                                    <p:animEffect filter="fade" transition="in">
                                      <p:cBhvr>
                                        <p:cTn id="17" dur="1000"/>
                                        <p:tgtEl>
                                          <p:spTgt spid="655"/>
                                        </p:tgtEl>
                                      </p:cBhvr>
                                    </p:animEffect>
                                  </p:childTnLst>
                                </p:cTn>
                              </p:par>
                            </p:childTnLst>
                          </p:cTn>
                        </p:par>
                        <p:par>
                          <p:cTn id="18" fill="hold">
                            <p:stCondLst>
                              <p:cond delay="1000"/>
                            </p:stCondLst>
                            <p:childTnLst>
                              <p:par>
                                <p:cTn id="19" presetClass="entr" nodeType="afterEffect" presetID="10" grpId="4" fill="hold">
                                  <p:stCondLst>
                                    <p:cond delay="0"/>
                                  </p:stCondLst>
                                  <p:iterate type="el" backwards="0">
                                    <p:tmAbs val="0"/>
                                  </p:iterate>
                                  <p:childTnLst>
                                    <p:set>
                                      <p:cBhvr>
                                        <p:cTn id="20" fill="hold"/>
                                        <p:tgtEl>
                                          <p:spTgt spid="651"/>
                                        </p:tgtEl>
                                        <p:attrNameLst>
                                          <p:attrName>style.visibility</p:attrName>
                                        </p:attrNameLst>
                                      </p:cBhvr>
                                      <p:to>
                                        <p:strVal val="visible"/>
                                      </p:to>
                                    </p:set>
                                    <p:animEffect filter="fade" transition="in">
                                      <p:cBhvr>
                                        <p:cTn id="21" dur="1000"/>
                                        <p:tgtEl>
                                          <p:spTgt spid="651"/>
                                        </p:tgtEl>
                                      </p:cBhvr>
                                    </p:animEffect>
                                  </p:childTnLst>
                                </p:cTn>
                              </p:par>
                            </p:childTnLst>
                          </p:cTn>
                        </p:par>
                        <p:par>
                          <p:cTn id="22" fill="hold">
                            <p:stCondLst>
                              <p:cond delay="2000"/>
                            </p:stCondLst>
                            <p:childTnLst>
                              <p:par>
                                <p:cTn id="23" presetClass="entr" nodeType="afterEffect" presetID="10" grpId="5" fill="hold">
                                  <p:stCondLst>
                                    <p:cond delay="0"/>
                                  </p:stCondLst>
                                  <p:iterate type="el" backwards="0">
                                    <p:tmAbs val="0"/>
                                  </p:iterate>
                                  <p:childTnLst>
                                    <p:set>
                                      <p:cBhvr>
                                        <p:cTn id="24" fill="hold"/>
                                        <p:tgtEl>
                                          <p:spTgt spid="647"/>
                                        </p:tgtEl>
                                        <p:attrNameLst>
                                          <p:attrName>style.visibility</p:attrName>
                                        </p:attrNameLst>
                                      </p:cBhvr>
                                      <p:to>
                                        <p:strVal val="visible"/>
                                      </p:to>
                                    </p:set>
                                    <p:animEffect filter="fade" transition="in">
                                      <p:cBhvr>
                                        <p:cTn id="25" dur="1000"/>
                                        <p:tgtEl>
                                          <p:spTgt spid="647"/>
                                        </p:tgtEl>
                                      </p:cBhvr>
                                    </p:animEffect>
                                  </p:childTnLst>
                                </p:cTn>
                              </p:par>
                            </p:childTnLst>
                          </p:cTn>
                        </p:par>
                      </p:childTnLst>
                    </p:cTn>
                  </p:par>
                  <p:par>
                    <p:cTn id="26" fill="hold">
                      <p:stCondLst>
                        <p:cond delay="indefinite"/>
                      </p:stCondLst>
                      <p:childTnLst>
                        <p:par>
                          <p:cTn id="27" fill="hold">
                            <p:stCondLst>
                              <p:cond delay="0"/>
                            </p:stCondLst>
                            <p:childTnLst>
                              <p:par>
                                <p:cTn id="28" presetClass="entr" nodeType="clickEffect" presetSubtype="16" presetID="23" grpId="6" fill="hold">
                                  <p:stCondLst>
                                    <p:cond delay="0"/>
                                  </p:stCondLst>
                                  <p:iterate type="el" backwards="0">
                                    <p:tmAbs val="0"/>
                                  </p:iterate>
                                  <p:childTnLst>
                                    <p:set>
                                      <p:cBhvr>
                                        <p:cTn id="29" fill="hold"/>
                                        <p:tgtEl>
                                          <p:spTgt spid="652"/>
                                        </p:tgtEl>
                                        <p:attrNameLst>
                                          <p:attrName>style.visibility</p:attrName>
                                        </p:attrNameLst>
                                      </p:cBhvr>
                                      <p:to>
                                        <p:strVal val="visible"/>
                                      </p:to>
                                    </p:set>
                                    <p:anim calcmode="lin" valueType="num">
                                      <p:cBhvr>
                                        <p:cTn id="30" dur="1000" fill="hold"/>
                                        <p:tgtEl>
                                          <p:spTgt spid="652"/>
                                        </p:tgtEl>
                                        <p:attrNameLst>
                                          <p:attrName>ppt_w</p:attrName>
                                        </p:attrNameLst>
                                      </p:cBhvr>
                                      <p:tavLst>
                                        <p:tav tm="0">
                                          <p:val>
                                            <p:fltVal val="0"/>
                                          </p:val>
                                        </p:tav>
                                        <p:tav tm="100000">
                                          <p:val>
                                            <p:strVal val="#ppt_w"/>
                                          </p:val>
                                        </p:tav>
                                      </p:tavLst>
                                    </p:anim>
                                    <p:anim calcmode="lin" valueType="num">
                                      <p:cBhvr>
                                        <p:cTn id="31" dur="1000" fill="hold"/>
                                        <p:tgtEl>
                                          <p:spTgt spid="652"/>
                                        </p:tgtEl>
                                        <p:attrNameLst>
                                          <p:attrName>ppt_h</p:attrName>
                                        </p:attrNameLst>
                                      </p:cBhvr>
                                      <p:tavLst>
                                        <p:tav tm="0">
                                          <p:val>
                                            <p:fltVal val="0"/>
                                          </p:val>
                                        </p:tav>
                                        <p:tav tm="100000">
                                          <p:val>
                                            <p:strVal val="#ppt_h"/>
                                          </p:val>
                                        </p:tav>
                                      </p:tavLst>
                                    </p:anim>
                                  </p:childTnLst>
                                </p:cTn>
                              </p:par>
                            </p:childTnLst>
                          </p:cTn>
                        </p:par>
                        <p:par>
                          <p:cTn id="32" fill="hold">
                            <p:stCondLst>
                              <p:cond delay="1000"/>
                            </p:stCondLst>
                            <p:childTnLst>
                              <p:par>
                                <p:cTn id="33" presetClass="entr" nodeType="afterEffect" presetID="10" grpId="7" fill="hold">
                                  <p:stCondLst>
                                    <p:cond delay="0"/>
                                  </p:stCondLst>
                                  <p:iterate type="el" backwards="0">
                                    <p:tmAbs val="0"/>
                                  </p:iterate>
                                  <p:childTnLst>
                                    <p:set>
                                      <p:cBhvr>
                                        <p:cTn id="34" fill="hold"/>
                                        <p:tgtEl>
                                          <p:spTgt spid="656"/>
                                        </p:tgtEl>
                                        <p:attrNameLst>
                                          <p:attrName>style.visibility</p:attrName>
                                        </p:attrNameLst>
                                      </p:cBhvr>
                                      <p:to>
                                        <p:strVal val="visible"/>
                                      </p:to>
                                    </p:set>
                                    <p:animEffect filter="fade" transition="in">
                                      <p:cBhvr>
                                        <p:cTn id="35" dur="1000"/>
                                        <p:tgtEl>
                                          <p:spTgt spid="656"/>
                                        </p:tgtEl>
                                      </p:cBhvr>
                                    </p:animEffect>
                                  </p:childTnLst>
                                </p:cTn>
                              </p:par>
                            </p:childTnLst>
                          </p:cTn>
                        </p:par>
                        <p:par>
                          <p:cTn id="36" fill="hold">
                            <p:stCondLst>
                              <p:cond delay="2000"/>
                            </p:stCondLst>
                            <p:childTnLst>
                              <p:par>
                                <p:cTn id="37" presetClass="entr" nodeType="afterEffect" presetSubtype="16" presetID="23" grpId="8" fill="hold">
                                  <p:stCondLst>
                                    <p:cond delay="0"/>
                                  </p:stCondLst>
                                  <p:iterate type="el" backwards="0">
                                    <p:tmAbs val="0"/>
                                  </p:iterate>
                                  <p:childTnLst>
                                    <p:set>
                                      <p:cBhvr>
                                        <p:cTn id="38" fill="hold"/>
                                        <p:tgtEl>
                                          <p:spTgt spid="648"/>
                                        </p:tgtEl>
                                        <p:attrNameLst>
                                          <p:attrName>style.visibility</p:attrName>
                                        </p:attrNameLst>
                                      </p:cBhvr>
                                      <p:to>
                                        <p:strVal val="visible"/>
                                      </p:to>
                                    </p:set>
                                    <p:anim calcmode="lin" valueType="num">
                                      <p:cBhvr>
                                        <p:cTn id="39" dur="1000" fill="hold"/>
                                        <p:tgtEl>
                                          <p:spTgt spid="648"/>
                                        </p:tgtEl>
                                        <p:attrNameLst>
                                          <p:attrName>ppt_w</p:attrName>
                                        </p:attrNameLst>
                                      </p:cBhvr>
                                      <p:tavLst>
                                        <p:tav tm="0">
                                          <p:val>
                                            <p:fltVal val="0"/>
                                          </p:val>
                                        </p:tav>
                                        <p:tav tm="100000">
                                          <p:val>
                                            <p:strVal val="#ppt_w"/>
                                          </p:val>
                                        </p:tav>
                                      </p:tavLst>
                                    </p:anim>
                                    <p:anim calcmode="lin" valueType="num">
                                      <p:cBhvr>
                                        <p:cTn id="40" dur="1000" fill="hold"/>
                                        <p:tgtEl>
                                          <p:spTgt spid="648"/>
                                        </p:tgtEl>
                                        <p:attrNameLst>
                                          <p:attrName>ppt_h</p:attrName>
                                        </p:attrNameLst>
                                      </p:cBhvr>
                                      <p:tavLst>
                                        <p:tav tm="0">
                                          <p:val>
                                            <p:fltVal val="0"/>
                                          </p:val>
                                        </p:tav>
                                        <p:tav tm="100000">
                                          <p:val>
                                            <p:strVal val="#ppt_h"/>
                                          </p:val>
                                        </p:tav>
                                      </p:tavLst>
                                    </p:anim>
                                  </p:childTnLst>
                                </p:cTn>
                              </p:par>
                            </p:childTnLst>
                          </p:cTn>
                        </p:par>
                      </p:childTnLst>
                    </p:cTn>
                  </p:par>
                  <p:par>
                    <p:cTn id="41" fill="hold">
                      <p:stCondLst>
                        <p:cond delay="indefinite"/>
                      </p:stCondLst>
                      <p:childTnLst>
                        <p:par>
                          <p:cTn id="42" fill="hold">
                            <p:stCondLst>
                              <p:cond delay="0"/>
                            </p:stCondLst>
                            <p:childTnLst>
                              <p:par>
                                <p:cTn id="43" presetClass="entr" nodeType="clickEffect" presetSubtype="1" presetID="22" grpId="9" fill="hold">
                                  <p:stCondLst>
                                    <p:cond delay="0"/>
                                  </p:stCondLst>
                                  <p:iterate type="el" backwards="0">
                                    <p:tmAbs val="0"/>
                                  </p:iterate>
                                  <p:childTnLst>
                                    <p:set>
                                      <p:cBhvr>
                                        <p:cTn id="44" fill="hold"/>
                                        <p:tgtEl>
                                          <p:spTgt spid="640"/>
                                        </p:tgtEl>
                                        <p:attrNameLst>
                                          <p:attrName>style.visibility</p:attrName>
                                        </p:attrNameLst>
                                      </p:cBhvr>
                                      <p:to>
                                        <p:strVal val="visible"/>
                                      </p:to>
                                    </p:set>
                                    <p:animEffect filter="wipe(up)" transition="in">
                                      <p:cBhvr>
                                        <p:cTn id="45" dur="1000"/>
                                        <p:tgtEl>
                                          <p:spTgt spid="640"/>
                                        </p:tgtEl>
                                      </p:cBhvr>
                                    </p:animEffect>
                                  </p:childTnLst>
                                </p:cTn>
                              </p:par>
                            </p:childTnLst>
                          </p:cTn>
                        </p:par>
                        <p:par>
                          <p:cTn id="46" fill="hold">
                            <p:stCondLst>
                              <p:cond delay="1000"/>
                            </p:stCondLst>
                            <p:childTnLst>
                              <p:par>
                                <p:cTn id="47" presetClass="entr" nodeType="afterEffect" presetID="10" grpId="10" fill="hold">
                                  <p:stCondLst>
                                    <p:cond delay="0"/>
                                  </p:stCondLst>
                                  <p:iterate type="el" backwards="0">
                                    <p:tmAbs val="0"/>
                                  </p:iterate>
                                  <p:childTnLst>
                                    <p:set>
                                      <p:cBhvr>
                                        <p:cTn id="48" fill="hold"/>
                                        <p:tgtEl>
                                          <p:spTgt spid="657"/>
                                        </p:tgtEl>
                                        <p:attrNameLst>
                                          <p:attrName>style.visibility</p:attrName>
                                        </p:attrNameLst>
                                      </p:cBhvr>
                                      <p:to>
                                        <p:strVal val="visible"/>
                                      </p:to>
                                    </p:set>
                                    <p:animEffect filter="fade" transition="in">
                                      <p:cBhvr>
                                        <p:cTn id="49" dur="1000"/>
                                        <p:tgtEl>
                                          <p:spTgt spid="657"/>
                                        </p:tgtEl>
                                      </p:cBhvr>
                                    </p:animEffect>
                                  </p:childTnLst>
                                </p:cTn>
                              </p:par>
                            </p:childTnLst>
                          </p:cTn>
                        </p:par>
                      </p:childTnLst>
                    </p:cTn>
                  </p:par>
                  <p:par>
                    <p:cTn id="50" fill="hold">
                      <p:stCondLst>
                        <p:cond delay="indefinite"/>
                      </p:stCondLst>
                      <p:childTnLst>
                        <p:par>
                          <p:cTn id="51" fill="hold">
                            <p:stCondLst>
                              <p:cond delay="0"/>
                            </p:stCondLst>
                            <p:childTnLst>
                              <p:par>
                                <p:cTn id="52" presetClass="entr" nodeType="clickEffect" presetID="10" grpId="11" fill="hold">
                                  <p:stCondLst>
                                    <p:cond delay="0"/>
                                  </p:stCondLst>
                                  <p:iterate type="el" backwards="0">
                                    <p:tmAbs val="0"/>
                                  </p:iterate>
                                  <p:childTnLst>
                                    <p:set>
                                      <p:cBhvr>
                                        <p:cTn id="53" fill="hold"/>
                                        <p:tgtEl>
                                          <p:spTgt spid="644"/>
                                        </p:tgtEl>
                                        <p:attrNameLst>
                                          <p:attrName>style.visibility</p:attrName>
                                        </p:attrNameLst>
                                      </p:cBhvr>
                                      <p:to>
                                        <p:strVal val="visible"/>
                                      </p:to>
                                    </p:set>
                                    <p:animEffect filter="fade" transition="in">
                                      <p:cBhvr>
                                        <p:cTn id="54" dur="1500"/>
                                        <p:tgtEl>
                                          <p:spTgt spid="64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43" grpId="1"/>
      <p:bldP build="whole" bldLvl="1" animBg="1" rev="0" advAuto="0" spid="651" grpId="4"/>
      <p:bldP build="whole" bldLvl="1" animBg="1" rev="0" advAuto="0" spid="647" grpId="5"/>
      <p:bldP build="whole" bldLvl="1" animBg="1" rev="0" advAuto="0" spid="655" grpId="3"/>
      <p:bldP build="whole" bldLvl="1" animBg="1" rev="0" advAuto="0" spid="648" grpId="8"/>
      <p:bldP build="whole" bldLvl="1" animBg="1" rev="0" advAuto="0" spid="657" grpId="10"/>
      <p:bldP build="whole" bldLvl="1" animBg="1" rev="0" advAuto="0" spid="637" grpId="2"/>
      <p:bldP build="whole" bldLvl="1" animBg="1" rev="0" advAuto="0" spid="644" grpId="11"/>
      <p:bldP build="whole" bldLvl="1" animBg="1" rev="0" advAuto="0" spid="640" grpId="9"/>
      <p:bldP build="whole" bldLvl="1" animBg="1" rev="0" advAuto="0" spid="656" grpId="7"/>
      <p:bldP build="whole" bldLvl="1" animBg="1" rev="0" advAuto="0" spid="652" grpId="6"/>
    </p:bldLst>
  </p:timing>
</p:sld>
</file>

<file path=ppt/slides/slide5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1" name="The Power of Relationship Marketing"/>
          <p:cNvSpPr txBox="1"/>
          <p:nvPr>
            <p:ph type="title"/>
          </p:nvPr>
        </p:nvSpPr>
        <p:spPr>
          <a:xfrm>
            <a:off x="1381036" y="-787874"/>
            <a:ext cx="21621928" cy="4643438"/>
          </a:xfrm>
          <a:prstGeom prst="rect">
            <a:avLst/>
          </a:prstGeom>
        </p:spPr>
        <p:txBody>
          <a:bodyPr/>
          <a:lstStyle>
            <a:lvl1pPr>
              <a:defRPr sz="10000">
                <a:latin typeface="Helvetica Neue"/>
                <a:ea typeface="Helvetica Neue"/>
                <a:cs typeface="Helvetica Neue"/>
                <a:sym typeface="Helvetica Neue"/>
              </a:defRPr>
            </a:lvl1pPr>
          </a:lstStyle>
          <a:p>
            <a:pPr/>
            <a:r>
              <a:t>The Power of Relationship Marketing</a:t>
            </a:r>
          </a:p>
        </p:txBody>
      </p:sp>
      <p:pic>
        <p:nvPicPr>
          <p:cNvPr id="662" name="bigstock-connected-World-Map-Information-5424204.jpg" descr="bigstock-connected-World-Map-Information-5424204.jpg"/>
          <p:cNvPicPr>
            <a:picLocks noChangeAspect="1"/>
          </p:cNvPicPr>
          <p:nvPr/>
        </p:nvPicPr>
        <p:blipFill>
          <a:blip r:embed="rId3">
            <a:extLst/>
          </a:blip>
          <a:srcRect l="0" t="71" r="0" b="8627"/>
          <a:stretch>
            <a:fillRect/>
          </a:stretch>
        </p:blipFill>
        <p:spPr>
          <a:xfrm>
            <a:off x="4366019" y="2708993"/>
            <a:ext cx="15651962" cy="10733091"/>
          </a:xfrm>
          <a:prstGeom prst="rect">
            <a:avLst/>
          </a:prstGeom>
          <a:ln w="12700">
            <a:miter lim="400000"/>
          </a:ln>
          <a:effectLst>
            <a:outerShdw sx="100000" sy="100000" kx="0" ky="0" algn="b" rotWithShape="0" blurRad="101600" dist="50800" dir="5520000">
              <a:srgbClr val="000000">
                <a:alpha val="60000"/>
              </a:srgbClr>
            </a:outerShdw>
          </a:effectLst>
        </p:spPr>
      </p:pic>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668" name="Image"/>
          <p:cNvGrpSpPr/>
          <p:nvPr/>
        </p:nvGrpSpPr>
        <p:grpSpPr>
          <a:xfrm>
            <a:off x="8182836" y="536637"/>
            <a:ext cx="8630007" cy="12642726"/>
            <a:chOff x="0" y="0"/>
            <a:chExt cx="8630006" cy="12642725"/>
          </a:xfrm>
        </p:grpSpPr>
        <p:pic>
          <p:nvPicPr>
            <p:cNvPr id="667" name="Image" descr="Image"/>
            <p:cNvPicPr>
              <a:picLocks noChangeAspect="1"/>
            </p:cNvPicPr>
            <p:nvPr/>
          </p:nvPicPr>
          <p:blipFill>
            <a:blip r:embed="rId2">
              <a:extLst/>
            </a:blip>
            <a:srcRect l="4086" t="0" r="0" b="0"/>
            <a:stretch>
              <a:fillRect/>
            </a:stretch>
          </p:blipFill>
          <p:spPr>
            <a:xfrm>
              <a:off x="126999" y="76200"/>
              <a:ext cx="8376007" cy="12299826"/>
            </a:xfrm>
            <a:prstGeom prst="rect">
              <a:avLst/>
            </a:prstGeom>
            <a:ln>
              <a:noFill/>
            </a:ln>
            <a:effectLst/>
          </p:spPr>
        </p:pic>
        <p:pic>
          <p:nvPicPr>
            <p:cNvPr id="666" name="Image" descr="Image"/>
            <p:cNvPicPr>
              <a:picLocks noChangeAspect="0"/>
            </p:cNvPicPr>
            <p:nvPr/>
          </p:nvPicPr>
          <p:blipFill>
            <a:blip r:embed="rId3">
              <a:extLst/>
            </a:blip>
            <a:stretch>
              <a:fillRect/>
            </a:stretch>
          </p:blipFill>
          <p:spPr>
            <a:xfrm>
              <a:off x="-1" y="-1"/>
              <a:ext cx="8630008" cy="12642727"/>
            </a:xfrm>
            <a:prstGeom prst="rect">
              <a:avLst/>
            </a:prstGeom>
            <a:effectLst/>
          </p:spPr>
        </p:pic>
      </p:gr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0" name="50%…"/>
          <p:cNvSpPr txBox="1"/>
          <p:nvPr/>
        </p:nvSpPr>
        <p:spPr>
          <a:xfrm>
            <a:off x="5641569" y="9859765"/>
            <a:ext cx="8754782" cy="327787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nchor="ctr">
            <a:spAutoFit/>
          </a:bodyPr>
          <a:lstStyle/>
          <a:p>
            <a:pPr defTabSz="642937">
              <a:lnSpc>
                <a:spcPct val="90000"/>
              </a:lnSpc>
              <a:defRPr b="0" sz="9000">
                <a:latin typeface="Helvetica"/>
                <a:ea typeface="Helvetica"/>
                <a:cs typeface="Helvetica"/>
                <a:sym typeface="Helvetica"/>
              </a:defRPr>
            </a:pPr>
            <a:r>
              <a:rPr>
                <a:solidFill>
                  <a:srgbClr val="0071CE"/>
                </a:solidFill>
              </a:rPr>
              <a:t>50%</a:t>
            </a:r>
            <a:endParaRPr>
              <a:solidFill>
                <a:srgbClr val="0071CE"/>
              </a:solidFill>
            </a:endParaRPr>
          </a:p>
          <a:p>
            <a:pPr defTabSz="642937">
              <a:lnSpc>
                <a:spcPct val="90000"/>
              </a:lnSpc>
              <a:defRPr b="0" sz="6600">
                <a:latin typeface="Helvetica"/>
                <a:ea typeface="Helvetica"/>
                <a:cs typeface="Helvetica"/>
                <a:sym typeface="Helvetica"/>
              </a:defRPr>
            </a:pPr>
            <a:r>
              <a:rPr>
                <a:solidFill>
                  <a:srgbClr val="0071CE"/>
                </a:solidFill>
              </a:rPr>
              <a:t>Of Global Volume</a:t>
            </a:r>
            <a:endParaRPr>
              <a:solidFill>
                <a:srgbClr val="0071CE"/>
              </a:solidFill>
            </a:endParaRPr>
          </a:p>
          <a:p>
            <a:pPr defTabSz="642937">
              <a:lnSpc>
                <a:spcPct val="90000"/>
              </a:lnSpc>
              <a:defRPr b="0" sz="6600">
                <a:latin typeface="Helvetica"/>
                <a:ea typeface="Helvetica"/>
                <a:cs typeface="Helvetica"/>
                <a:sym typeface="Helvetica"/>
              </a:defRPr>
            </a:pPr>
            <a:r>
              <a:rPr>
                <a:solidFill>
                  <a:srgbClr val="0071CE"/>
                </a:solidFill>
              </a:rPr>
              <a:t>Paid To Associates</a:t>
            </a:r>
          </a:p>
        </p:txBody>
      </p:sp>
      <p:pic>
        <p:nvPicPr>
          <p:cNvPr id="671" name="image.png" descr="image.png"/>
          <p:cNvPicPr>
            <a:picLocks noChangeAspect="1"/>
          </p:cNvPicPr>
          <p:nvPr/>
        </p:nvPicPr>
        <p:blipFill>
          <a:blip r:embed="rId3">
            <a:extLst/>
          </a:blip>
          <a:stretch>
            <a:fillRect/>
          </a:stretch>
        </p:blipFill>
        <p:spPr>
          <a:xfrm>
            <a:off x="13365849" y="9934441"/>
            <a:ext cx="6176964" cy="3690939"/>
          </a:xfrm>
          <a:prstGeom prst="rect">
            <a:avLst/>
          </a:prstGeom>
          <a:ln w="12700">
            <a:miter lim="400000"/>
          </a:ln>
        </p:spPr>
      </p:pic>
      <p:sp>
        <p:nvSpPr>
          <p:cNvPr id="672" name="MARKET CHANNEL EFFECTIVENESS  FOR NEW CUSTOMERS"/>
          <p:cNvSpPr txBox="1"/>
          <p:nvPr>
            <p:ph type="title" idx="4294967295"/>
          </p:nvPr>
        </p:nvSpPr>
        <p:spPr>
          <a:xfrm>
            <a:off x="4419600" y="359416"/>
            <a:ext cx="15544800" cy="2632075"/>
          </a:xfrm>
          <a:prstGeom prst="rect">
            <a:avLst/>
          </a:prstGeom>
        </p:spPr>
        <p:txBody>
          <a:bodyPr anchor="t">
            <a:normAutofit fontScale="100000" lnSpcReduction="0"/>
          </a:bodyPr>
          <a:lstStyle/>
          <a:p>
            <a:pPr algn="ctr" defTabSz="642937">
              <a:lnSpc>
                <a:spcPts val="7400"/>
              </a:lnSpc>
              <a:defRPr spc="733" sz="6600">
                <a:latin typeface="Helvetica Neue"/>
                <a:ea typeface="Helvetica Neue"/>
                <a:cs typeface="Helvetica Neue"/>
                <a:sym typeface="Helvetica Neue"/>
              </a:defRPr>
            </a:pPr>
            <a:r>
              <a:t>MARKET CHANNEL EFFECTIVENESS </a:t>
            </a:r>
            <a:br/>
            <a:r>
              <a:t>FOR NEW CUSTOMERS</a:t>
            </a:r>
          </a:p>
        </p:txBody>
      </p:sp>
      <p:sp>
        <p:nvSpPr>
          <p:cNvPr id="673" name="Word of Mouth"/>
          <p:cNvSpPr txBox="1"/>
          <p:nvPr/>
        </p:nvSpPr>
        <p:spPr>
          <a:xfrm rot="18900000">
            <a:off x="3496042" y="8906498"/>
            <a:ext cx="3207158" cy="640081"/>
          </a:xfrm>
          <a:prstGeom prst="rect">
            <a:avLst/>
          </a:prstGeom>
          <a:ln w="12700">
            <a:miter lim="400000"/>
          </a:ln>
          <a:extLst>
            <a:ext uri="{C572A759-6A51-4108-AA02-DFA0A04FC94B}">
              <ma14:wrappingTextBoxFlag xmlns:ma14="http://schemas.microsoft.com/office/mac/drawingml/2011/main" val="1"/>
            </a:ext>
          </a:extLst>
        </p:spPr>
        <p:txBody>
          <a:bodyPr tIns="91439" bIns="91439">
            <a:spAutoFit/>
          </a:bodyPr>
          <a:lstStyle>
            <a:lvl1pPr algn="r" defTabSz="1219200">
              <a:defRPr sz="3000">
                <a:solidFill>
                  <a:srgbClr val="0071AD"/>
                </a:solidFill>
                <a:latin typeface="Helvetica"/>
                <a:ea typeface="Helvetica"/>
                <a:cs typeface="Helvetica"/>
                <a:sym typeface="Helvetica"/>
              </a:defRPr>
            </a:lvl1pPr>
          </a:lstStyle>
          <a:p>
            <a:pPr>
              <a:defRPr sz="4600">
                <a:solidFill>
                  <a:srgbClr val="000000"/>
                </a:solidFill>
                <a:latin typeface="Calibri"/>
                <a:ea typeface="Calibri"/>
                <a:cs typeface="Calibri"/>
                <a:sym typeface="Calibri"/>
              </a:defRPr>
            </a:pPr>
            <a:r>
              <a:rPr sz="3000">
                <a:solidFill>
                  <a:srgbClr val="0071AD"/>
                </a:solidFill>
                <a:latin typeface="Helvetica"/>
                <a:ea typeface="Helvetica"/>
                <a:cs typeface="Helvetica"/>
                <a:sym typeface="Helvetica"/>
              </a:rPr>
              <a:t>Word of Mouth</a:t>
            </a:r>
          </a:p>
        </p:txBody>
      </p:sp>
      <p:grpSp>
        <p:nvGrpSpPr>
          <p:cNvPr id="697" name="Group"/>
          <p:cNvGrpSpPr/>
          <p:nvPr/>
        </p:nvGrpSpPr>
        <p:grpSpPr>
          <a:xfrm>
            <a:off x="4679078" y="2503252"/>
            <a:ext cx="15965505" cy="8209454"/>
            <a:chOff x="0" y="0"/>
            <a:chExt cx="15965504" cy="8209453"/>
          </a:xfrm>
        </p:grpSpPr>
        <p:sp>
          <p:nvSpPr>
            <p:cNvPr id="674" name="Line"/>
            <p:cNvSpPr/>
            <p:nvPr/>
          </p:nvSpPr>
          <p:spPr>
            <a:xfrm>
              <a:off x="1100693" y="328552"/>
              <a:ext cx="14693974" cy="1"/>
            </a:xfrm>
            <a:prstGeom prst="line">
              <a:avLst/>
            </a:prstGeom>
            <a:noFill/>
            <a:ln w="12700" cap="flat">
              <a:solidFill>
                <a:srgbClr val="6C6C6C"/>
              </a:solidFill>
              <a:prstDash val="solid"/>
              <a:bevel/>
            </a:ln>
            <a:effectLst/>
          </p:spPr>
          <p:txBody>
            <a:bodyPr wrap="square" lIns="91439" tIns="91439" rIns="91439" bIns="91439" numCol="1" anchor="t">
              <a:noAutofit/>
            </a:bodyPr>
            <a:lstStyle/>
            <a:p>
              <a:pPr algn="l" defTabSz="1219200">
                <a:defRPr b="0" sz="3000">
                  <a:latin typeface="Helvetica"/>
                  <a:ea typeface="Helvetica"/>
                  <a:cs typeface="Helvetica"/>
                  <a:sym typeface="Helvetica"/>
                </a:defRPr>
              </a:pPr>
            </a:p>
          </p:txBody>
        </p:sp>
        <p:sp>
          <p:nvSpPr>
            <p:cNvPr id="675" name="Line"/>
            <p:cNvSpPr/>
            <p:nvPr/>
          </p:nvSpPr>
          <p:spPr>
            <a:xfrm>
              <a:off x="1100693" y="1348198"/>
              <a:ext cx="14693974" cy="1"/>
            </a:xfrm>
            <a:prstGeom prst="line">
              <a:avLst/>
            </a:prstGeom>
            <a:noFill/>
            <a:ln w="12700" cap="flat">
              <a:solidFill>
                <a:srgbClr val="6C6C6C"/>
              </a:solidFill>
              <a:prstDash val="solid"/>
              <a:bevel/>
            </a:ln>
            <a:effectLst/>
          </p:spPr>
          <p:txBody>
            <a:bodyPr wrap="square" lIns="91439" tIns="91439" rIns="91439" bIns="91439" numCol="1" anchor="t">
              <a:noAutofit/>
            </a:bodyPr>
            <a:lstStyle/>
            <a:p>
              <a:pPr algn="l" defTabSz="1219200">
                <a:defRPr b="0" sz="3000">
                  <a:latin typeface="Helvetica"/>
                  <a:ea typeface="Helvetica"/>
                  <a:cs typeface="Helvetica"/>
                  <a:sym typeface="Helvetica"/>
                </a:defRPr>
              </a:pPr>
            </a:p>
          </p:txBody>
        </p:sp>
        <p:sp>
          <p:nvSpPr>
            <p:cNvPr id="676" name="Line"/>
            <p:cNvSpPr/>
            <p:nvPr/>
          </p:nvSpPr>
          <p:spPr>
            <a:xfrm>
              <a:off x="1100693" y="2367844"/>
              <a:ext cx="14693974" cy="1"/>
            </a:xfrm>
            <a:prstGeom prst="line">
              <a:avLst/>
            </a:prstGeom>
            <a:noFill/>
            <a:ln w="12700" cap="flat">
              <a:solidFill>
                <a:srgbClr val="6C6C6C"/>
              </a:solidFill>
              <a:prstDash val="solid"/>
              <a:bevel/>
            </a:ln>
            <a:effectLst/>
          </p:spPr>
          <p:txBody>
            <a:bodyPr wrap="square" lIns="91439" tIns="91439" rIns="91439" bIns="91439" numCol="1" anchor="t">
              <a:noAutofit/>
            </a:bodyPr>
            <a:lstStyle/>
            <a:p>
              <a:pPr algn="l" defTabSz="1219200">
                <a:defRPr b="0" sz="3000">
                  <a:latin typeface="Helvetica"/>
                  <a:ea typeface="Helvetica"/>
                  <a:cs typeface="Helvetica"/>
                  <a:sym typeface="Helvetica"/>
                </a:defRPr>
              </a:pPr>
            </a:p>
          </p:txBody>
        </p:sp>
        <p:sp>
          <p:nvSpPr>
            <p:cNvPr id="677" name="Line"/>
            <p:cNvSpPr/>
            <p:nvPr/>
          </p:nvSpPr>
          <p:spPr>
            <a:xfrm>
              <a:off x="1100693" y="3387489"/>
              <a:ext cx="14693974" cy="1"/>
            </a:xfrm>
            <a:prstGeom prst="line">
              <a:avLst/>
            </a:prstGeom>
            <a:noFill/>
            <a:ln w="12700" cap="flat">
              <a:solidFill>
                <a:srgbClr val="6C6C6C"/>
              </a:solidFill>
              <a:prstDash val="solid"/>
              <a:bevel/>
            </a:ln>
            <a:effectLst/>
          </p:spPr>
          <p:txBody>
            <a:bodyPr wrap="square" lIns="91439" tIns="91439" rIns="91439" bIns="91439" numCol="1" anchor="t">
              <a:noAutofit/>
            </a:bodyPr>
            <a:lstStyle/>
            <a:p>
              <a:pPr algn="l" defTabSz="1219200">
                <a:defRPr b="0" sz="3000">
                  <a:latin typeface="Helvetica"/>
                  <a:ea typeface="Helvetica"/>
                  <a:cs typeface="Helvetica"/>
                  <a:sym typeface="Helvetica"/>
                </a:defRPr>
              </a:pPr>
            </a:p>
          </p:txBody>
        </p:sp>
        <p:sp>
          <p:nvSpPr>
            <p:cNvPr id="678" name="Line"/>
            <p:cNvSpPr/>
            <p:nvPr/>
          </p:nvSpPr>
          <p:spPr>
            <a:xfrm>
              <a:off x="1100693" y="4407135"/>
              <a:ext cx="14693974" cy="1"/>
            </a:xfrm>
            <a:prstGeom prst="line">
              <a:avLst/>
            </a:prstGeom>
            <a:noFill/>
            <a:ln w="12700" cap="flat">
              <a:solidFill>
                <a:srgbClr val="6C6C6C"/>
              </a:solidFill>
              <a:prstDash val="solid"/>
              <a:bevel/>
            </a:ln>
            <a:effectLst/>
          </p:spPr>
          <p:txBody>
            <a:bodyPr wrap="square" lIns="91439" tIns="91439" rIns="91439" bIns="91439" numCol="1" anchor="t">
              <a:noAutofit/>
            </a:bodyPr>
            <a:lstStyle/>
            <a:p>
              <a:pPr algn="l" defTabSz="1219200">
                <a:defRPr b="0" sz="3000">
                  <a:latin typeface="Helvetica"/>
                  <a:ea typeface="Helvetica"/>
                  <a:cs typeface="Helvetica"/>
                  <a:sym typeface="Helvetica"/>
                </a:defRPr>
              </a:pPr>
            </a:p>
          </p:txBody>
        </p:sp>
        <p:sp>
          <p:nvSpPr>
            <p:cNvPr id="679" name="25"/>
            <p:cNvSpPr txBox="1"/>
            <p:nvPr/>
          </p:nvSpPr>
          <p:spPr>
            <a:xfrm>
              <a:off x="2886" y="0"/>
              <a:ext cx="1079043" cy="73560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25</a:t>
              </a:r>
            </a:p>
          </p:txBody>
        </p:sp>
        <p:sp>
          <p:nvSpPr>
            <p:cNvPr id="680" name="20"/>
            <p:cNvSpPr txBox="1"/>
            <p:nvPr/>
          </p:nvSpPr>
          <p:spPr>
            <a:xfrm>
              <a:off x="2886" y="1026549"/>
              <a:ext cx="1079043" cy="73560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20</a:t>
              </a:r>
            </a:p>
          </p:txBody>
        </p:sp>
        <p:sp>
          <p:nvSpPr>
            <p:cNvPr id="681" name="15"/>
            <p:cNvSpPr txBox="1"/>
            <p:nvPr/>
          </p:nvSpPr>
          <p:spPr>
            <a:xfrm>
              <a:off x="16425" y="2039289"/>
              <a:ext cx="1079043" cy="73560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15</a:t>
              </a:r>
            </a:p>
          </p:txBody>
        </p:sp>
        <p:sp>
          <p:nvSpPr>
            <p:cNvPr id="682" name="10"/>
            <p:cNvSpPr txBox="1"/>
            <p:nvPr/>
          </p:nvSpPr>
          <p:spPr>
            <a:xfrm>
              <a:off x="0" y="3054929"/>
              <a:ext cx="1079042" cy="73560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10</a:t>
              </a:r>
            </a:p>
          </p:txBody>
        </p:sp>
        <p:sp>
          <p:nvSpPr>
            <p:cNvPr id="683" name="5"/>
            <p:cNvSpPr txBox="1"/>
            <p:nvPr/>
          </p:nvSpPr>
          <p:spPr>
            <a:xfrm>
              <a:off x="124291" y="4081478"/>
              <a:ext cx="1079043" cy="73560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5</a:t>
              </a:r>
            </a:p>
          </p:txBody>
        </p:sp>
        <p:sp>
          <p:nvSpPr>
            <p:cNvPr id="684" name="0"/>
            <p:cNvSpPr txBox="1"/>
            <p:nvPr/>
          </p:nvSpPr>
          <p:spPr>
            <a:xfrm>
              <a:off x="118112" y="5108027"/>
              <a:ext cx="1079043" cy="73560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0</a:t>
              </a:r>
            </a:p>
          </p:txBody>
        </p:sp>
        <p:sp>
          <p:nvSpPr>
            <p:cNvPr id="685" name="SEO"/>
            <p:cNvSpPr/>
            <p:nvPr/>
          </p:nvSpPr>
          <p:spPr>
            <a:xfrm rot="18900000">
              <a:off x="1917613" y="5511956"/>
              <a:ext cx="1483853" cy="103603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9924" y="3863"/>
                  </a:lnTo>
                  <a:lnTo>
                    <a:pt x="21600" y="21600"/>
                  </a:lnTo>
                  <a:lnTo>
                    <a:pt x="1676" y="17737"/>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algn="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SEO</a:t>
              </a:r>
            </a:p>
          </p:txBody>
        </p:sp>
        <p:sp>
          <p:nvSpPr>
            <p:cNvPr id="686" name="OnlineDir"/>
            <p:cNvSpPr/>
            <p:nvPr/>
          </p:nvSpPr>
          <p:spPr>
            <a:xfrm rot="18900000">
              <a:off x="2456319" y="5629209"/>
              <a:ext cx="2557381" cy="17805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9929" y="3875"/>
                  </a:lnTo>
                  <a:lnTo>
                    <a:pt x="21600" y="21600"/>
                  </a:lnTo>
                  <a:lnTo>
                    <a:pt x="1671" y="17725"/>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algn="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OnlineDir</a:t>
              </a:r>
            </a:p>
          </p:txBody>
        </p:sp>
        <p:sp>
          <p:nvSpPr>
            <p:cNvPr id="687" name="Email"/>
            <p:cNvSpPr/>
            <p:nvPr/>
          </p:nvSpPr>
          <p:spPr>
            <a:xfrm rot="18900000">
              <a:off x="4474557" y="5421088"/>
              <a:ext cx="1682974" cy="166217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9062" y="2612"/>
                  </a:lnTo>
                  <a:lnTo>
                    <a:pt x="21600" y="21600"/>
                  </a:lnTo>
                  <a:lnTo>
                    <a:pt x="2538" y="18988"/>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algn="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Email</a:t>
              </a:r>
            </a:p>
          </p:txBody>
        </p:sp>
        <p:sp>
          <p:nvSpPr>
            <p:cNvPr id="688" name="Poster"/>
            <p:cNvSpPr/>
            <p:nvPr/>
          </p:nvSpPr>
          <p:spPr>
            <a:xfrm rot="18900000">
              <a:off x="5231354" y="5610531"/>
              <a:ext cx="1898005" cy="10920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0289" y="4773"/>
                  </a:lnTo>
                  <a:lnTo>
                    <a:pt x="21600" y="21600"/>
                  </a:lnTo>
                  <a:lnTo>
                    <a:pt x="1311" y="16827"/>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algn="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Poster</a:t>
              </a:r>
            </a:p>
          </p:txBody>
        </p:sp>
        <p:sp>
          <p:nvSpPr>
            <p:cNvPr id="689" name="PR"/>
            <p:cNvSpPr/>
            <p:nvPr/>
          </p:nvSpPr>
          <p:spPr>
            <a:xfrm rot="18900000">
              <a:off x="7092714" y="5443711"/>
              <a:ext cx="1197126" cy="9972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9522" y="3172"/>
                  </a:lnTo>
                  <a:lnTo>
                    <a:pt x="21600" y="21600"/>
                  </a:lnTo>
                  <a:lnTo>
                    <a:pt x="2078" y="18428"/>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algn="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PR</a:t>
              </a:r>
            </a:p>
          </p:txBody>
        </p:sp>
        <p:sp>
          <p:nvSpPr>
            <p:cNvPr id="690" name="LocalDir"/>
            <p:cNvSpPr/>
            <p:nvPr/>
          </p:nvSpPr>
          <p:spPr>
            <a:xfrm rot="18900000">
              <a:off x="7603399" y="5560286"/>
              <a:ext cx="2293927" cy="1752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9780" y="3588"/>
                  </a:lnTo>
                  <a:lnTo>
                    <a:pt x="21600" y="21600"/>
                  </a:lnTo>
                  <a:lnTo>
                    <a:pt x="1820" y="18012"/>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algn="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LocalDir</a:t>
              </a:r>
            </a:p>
          </p:txBody>
        </p:sp>
        <p:sp>
          <p:nvSpPr>
            <p:cNvPr id="691" name="Newspaper"/>
            <p:cNvSpPr/>
            <p:nvPr/>
          </p:nvSpPr>
          <p:spPr>
            <a:xfrm rot="18900000">
              <a:off x="8405474" y="5681815"/>
              <a:ext cx="2778406" cy="18104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0062" y="4168"/>
                  </a:lnTo>
                  <a:lnTo>
                    <a:pt x="21600" y="21600"/>
                  </a:lnTo>
                  <a:lnTo>
                    <a:pt x="1538" y="17432"/>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algn="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Newspaper</a:t>
              </a:r>
            </a:p>
          </p:txBody>
        </p:sp>
        <p:sp>
          <p:nvSpPr>
            <p:cNvPr id="692" name="Mobile"/>
            <p:cNvSpPr/>
            <p:nvPr/>
          </p:nvSpPr>
          <p:spPr>
            <a:xfrm rot="18900000">
              <a:off x="10457525" y="5470776"/>
              <a:ext cx="1891736" cy="16904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9342" y="2930"/>
                  </a:lnTo>
                  <a:lnTo>
                    <a:pt x="21600" y="21600"/>
                  </a:lnTo>
                  <a:lnTo>
                    <a:pt x="2258" y="18670"/>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algn="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Mobile</a:t>
              </a:r>
            </a:p>
          </p:txBody>
        </p:sp>
        <p:sp>
          <p:nvSpPr>
            <p:cNvPr id="693" name="PPC"/>
            <p:cNvSpPr/>
            <p:nvPr/>
          </p:nvSpPr>
          <p:spPr>
            <a:xfrm rot="18900000">
              <a:off x="11118139" y="5678776"/>
              <a:ext cx="2184732" cy="113090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0461" y="5351"/>
                  </a:lnTo>
                  <a:lnTo>
                    <a:pt x="21600" y="21600"/>
                  </a:lnTo>
                  <a:lnTo>
                    <a:pt x="1139" y="16249"/>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algn="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PPC</a:t>
              </a:r>
            </a:p>
          </p:txBody>
        </p:sp>
        <p:sp>
          <p:nvSpPr>
            <p:cNvPr id="694" name="TV"/>
            <p:cNvSpPr/>
            <p:nvPr/>
          </p:nvSpPr>
          <p:spPr>
            <a:xfrm rot="18900000">
              <a:off x="14690497" y="5417471"/>
              <a:ext cx="1086883" cy="9823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9311" y="2892"/>
                  </a:lnTo>
                  <a:lnTo>
                    <a:pt x="21600" y="21600"/>
                  </a:lnTo>
                  <a:lnTo>
                    <a:pt x="2289" y="18708"/>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algn="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TV</a:t>
              </a:r>
            </a:p>
          </p:txBody>
        </p:sp>
        <p:sp>
          <p:nvSpPr>
            <p:cNvPr id="695" name="Radio"/>
            <p:cNvSpPr/>
            <p:nvPr/>
          </p:nvSpPr>
          <p:spPr>
            <a:xfrm rot="18900000">
              <a:off x="12697345" y="5589374"/>
              <a:ext cx="1809115" cy="10800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0225" y="4586"/>
                  </a:lnTo>
                  <a:lnTo>
                    <a:pt x="21600" y="21600"/>
                  </a:lnTo>
                  <a:lnTo>
                    <a:pt x="1375" y="17014"/>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91439" tIns="91439" rIns="91439" bIns="91439" numCol="1" anchor="t">
              <a:noAutofit/>
            </a:bodyPr>
            <a:lstStyle>
              <a:lvl1pPr algn="r" defTabSz="1219200">
                <a:defRPr b="0" sz="3000">
                  <a:solidFill>
                    <a:srgbClr val="6C6C6C"/>
                  </a:solidFill>
                  <a:latin typeface="Helvetica Light"/>
                  <a:ea typeface="Helvetica Light"/>
                  <a:cs typeface="Helvetica Light"/>
                  <a:sym typeface="Helvetica Light"/>
                </a:defRPr>
              </a:lvl1pPr>
            </a:lstStyle>
            <a:p>
              <a:pPr>
                <a:defRPr sz="4600">
                  <a:solidFill>
                    <a:srgbClr val="000000"/>
                  </a:solidFill>
                  <a:latin typeface="Calibri"/>
                  <a:ea typeface="Calibri"/>
                  <a:cs typeface="Calibri"/>
                  <a:sym typeface="Calibri"/>
                </a:defRPr>
              </a:pPr>
              <a:r>
                <a:rPr sz="3000">
                  <a:solidFill>
                    <a:srgbClr val="6C6C6C"/>
                  </a:solidFill>
                  <a:latin typeface="Helvetica Light"/>
                  <a:ea typeface="Helvetica Light"/>
                  <a:cs typeface="Helvetica Light"/>
                  <a:sym typeface="Helvetica Light"/>
                </a:rPr>
                <a:t>Radio</a:t>
              </a:r>
            </a:p>
          </p:txBody>
        </p:sp>
        <p:sp>
          <p:nvSpPr>
            <p:cNvPr id="696" name="Line"/>
            <p:cNvSpPr/>
            <p:nvPr/>
          </p:nvSpPr>
          <p:spPr>
            <a:xfrm>
              <a:off x="1100693" y="5426785"/>
              <a:ext cx="14693974" cy="1"/>
            </a:xfrm>
            <a:prstGeom prst="line">
              <a:avLst/>
            </a:prstGeom>
            <a:noFill/>
            <a:ln w="12700" cap="flat">
              <a:solidFill>
                <a:srgbClr val="6C6C6C"/>
              </a:solidFill>
              <a:prstDash val="solid"/>
              <a:bevel/>
            </a:ln>
            <a:effectLst/>
          </p:spPr>
          <p:txBody>
            <a:bodyPr wrap="square" lIns="91439" tIns="91439" rIns="91439" bIns="91439" numCol="1" anchor="t">
              <a:noAutofit/>
            </a:bodyPr>
            <a:lstStyle/>
            <a:p>
              <a:pPr algn="l" defTabSz="1219200">
                <a:defRPr b="0" sz="3000">
                  <a:latin typeface="Helvetica"/>
                  <a:ea typeface="Helvetica"/>
                  <a:cs typeface="Helvetica"/>
                  <a:sym typeface="Helvetica"/>
                </a:defRPr>
              </a:pPr>
            </a:p>
          </p:txBody>
        </p:sp>
      </p:grpSp>
      <p:sp>
        <p:nvSpPr>
          <p:cNvPr id="698" name="Rectangle"/>
          <p:cNvSpPr/>
          <p:nvPr/>
        </p:nvSpPr>
        <p:spPr>
          <a:xfrm>
            <a:off x="6014384" y="3222300"/>
            <a:ext cx="360238" cy="4640517"/>
          </a:xfrm>
          <a:prstGeom prst="rect">
            <a:avLst/>
          </a:prstGeom>
          <a:solidFill>
            <a:srgbClr val="3DA547"/>
          </a:solidFill>
          <a:ln w="12700">
            <a:miter lim="400000"/>
          </a:ln>
        </p:spPr>
        <p:txBody>
          <a:bodyPr tIns="91439" bIns="91439"/>
          <a:lstStyle/>
          <a:p>
            <a:pPr algn="l" defTabSz="1219200">
              <a:defRPr b="0" sz="2800">
                <a:solidFill>
                  <a:srgbClr val="FFFFFF"/>
                </a:solidFill>
                <a:latin typeface="Calibri"/>
                <a:ea typeface="Calibri"/>
                <a:cs typeface="Calibri"/>
                <a:sym typeface="Calibri"/>
              </a:defRPr>
            </a:pPr>
          </a:p>
        </p:txBody>
      </p:sp>
      <p:grpSp>
        <p:nvGrpSpPr>
          <p:cNvPr id="710" name="Group"/>
          <p:cNvGrpSpPr/>
          <p:nvPr/>
        </p:nvGrpSpPr>
        <p:grpSpPr>
          <a:xfrm>
            <a:off x="7056101" y="3596648"/>
            <a:ext cx="12878625" cy="4274731"/>
            <a:chOff x="0" y="0"/>
            <a:chExt cx="12878624" cy="4274729"/>
          </a:xfrm>
        </p:grpSpPr>
        <p:sp>
          <p:nvSpPr>
            <p:cNvPr id="699" name="Rectangle"/>
            <p:cNvSpPr/>
            <p:nvPr/>
          </p:nvSpPr>
          <p:spPr>
            <a:xfrm>
              <a:off x="3739540" y="3199634"/>
              <a:ext cx="413483" cy="1075096"/>
            </a:xfrm>
            <a:prstGeom prst="rect">
              <a:avLst/>
            </a:prstGeom>
            <a:solidFill>
              <a:srgbClr val="3DA547"/>
            </a:solidFill>
            <a:ln w="12700" cap="flat">
              <a:noFill/>
              <a:miter lim="400000"/>
            </a:ln>
            <a:effectLst/>
          </p:spPr>
          <p:txBody>
            <a:bodyPr wrap="square" lIns="91439" tIns="91439" rIns="91439" bIns="91439" numCol="1" anchor="t">
              <a:noAutofit/>
            </a:bodyPr>
            <a:lstStyle/>
            <a:p>
              <a:pPr algn="l" defTabSz="1219200">
                <a:defRPr b="0" sz="2800">
                  <a:solidFill>
                    <a:srgbClr val="FFFFFF"/>
                  </a:solidFill>
                  <a:latin typeface="Calibri"/>
                  <a:ea typeface="Calibri"/>
                  <a:cs typeface="Calibri"/>
                  <a:sym typeface="Calibri"/>
                </a:defRPr>
              </a:pPr>
            </a:p>
          </p:txBody>
        </p:sp>
        <p:sp>
          <p:nvSpPr>
            <p:cNvPr id="700" name="Rectangle"/>
            <p:cNvSpPr/>
            <p:nvPr/>
          </p:nvSpPr>
          <p:spPr>
            <a:xfrm>
              <a:off x="4986054" y="3427615"/>
              <a:ext cx="413483" cy="847115"/>
            </a:xfrm>
            <a:prstGeom prst="rect">
              <a:avLst/>
            </a:prstGeom>
            <a:solidFill>
              <a:srgbClr val="3DA547"/>
            </a:solidFill>
            <a:ln w="12700" cap="flat">
              <a:noFill/>
              <a:miter lim="400000"/>
            </a:ln>
            <a:effectLst/>
          </p:spPr>
          <p:txBody>
            <a:bodyPr wrap="square" lIns="91439" tIns="91439" rIns="91439" bIns="91439" numCol="1" anchor="t">
              <a:noAutofit/>
            </a:bodyPr>
            <a:lstStyle/>
            <a:p>
              <a:pPr algn="l" defTabSz="1219200">
                <a:defRPr b="0" sz="2800">
                  <a:solidFill>
                    <a:srgbClr val="FFFFFF"/>
                  </a:solidFill>
                  <a:latin typeface="Calibri"/>
                  <a:ea typeface="Calibri"/>
                  <a:cs typeface="Calibri"/>
                  <a:sym typeface="Calibri"/>
                </a:defRPr>
              </a:pPr>
            </a:p>
          </p:txBody>
        </p:sp>
        <p:sp>
          <p:nvSpPr>
            <p:cNvPr id="701" name="Rectangle"/>
            <p:cNvSpPr/>
            <p:nvPr/>
          </p:nvSpPr>
          <p:spPr>
            <a:xfrm>
              <a:off x="6232568" y="3427615"/>
              <a:ext cx="413483" cy="847115"/>
            </a:xfrm>
            <a:prstGeom prst="rect">
              <a:avLst/>
            </a:prstGeom>
            <a:solidFill>
              <a:srgbClr val="3DA547"/>
            </a:solidFill>
            <a:ln w="12700" cap="flat">
              <a:noFill/>
              <a:miter lim="400000"/>
            </a:ln>
            <a:effectLst/>
          </p:spPr>
          <p:txBody>
            <a:bodyPr wrap="square" lIns="91439" tIns="91439" rIns="91439" bIns="91439" numCol="1" anchor="t">
              <a:noAutofit/>
            </a:bodyPr>
            <a:lstStyle/>
            <a:p>
              <a:pPr algn="l" defTabSz="1219200">
                <a:defRPr b="0" sz="2800">
                  <a:solidFill>
                    <a:srgbClr val="FFFFFF"/>
                  </a:solidFill>
                  <a:latin typeface="Calibri"/>
                  <a:ea typeface="Calibri"/>
                  <a:cs typeface="Calibri"/>
                  <a:sym typeface="Calibri"/>
                </a:defRPr>
              </a:pPr>
            </a:p>
          </p:txBody>
        </p:sp>
        <p:sp>
          <p:nvSpPr>
            <p:cNvPr id="702" name="Rectangle"/>
            <p:cNvSpPr/>
            <p:nvPr/>
          </p:nvSpPr>
          <p:spPr>
            <a:xfrm>
              <a:off x="7479081" y="3427615"/>
              <a:ext cx="413483" cy="847115"/>
            </a:xfrm>
            <a:prstGeom prst="rect">
              <a:avLst/>
            </a:prstGeom>
            <a:solidFill>
              <a:srgbClr val="3DA547"/>
            </a:solidFill>
            <a:ln w="12700" cap="flat">
              <a:noFill/>
              <a:miter lim="400000"/>
            </a:ln>
            <a:effectLst/>
          </p:spPr>
          <p:txBody>
            <a:bodyPr wrap="square" lIns="91439" tIns="91439" rIns="91439" bIns="91439" numCol="1" anchor="t">
              <a:noAutofit/>
            </a:bodyPr>
            <a:lstStyle/>
            <a:p>
              <a:pPr algn="l" defTabSz="1219200">
                <a:defRPr b="0" sz="2800">
                  <a:solidFill>
                    <a:srgbClr val="FFFFFF"/>
                  </a:solidFill>
                  <a:latin typeface="Calibri"/>
                  <a:ea typeface="Calibri"/>
                  <a:cs typeface="Calibri"/>
                  <a:sym typeface="Calibri"/>
                </a:defRPr>
              </a:pPr>
            </a:p>
          </p:txBody>
        </p:sp>
        <p:sp>
          <p:nvSpPr>
            <p:cNvPr id="703" name="Rectangle"/>
            <p:cNvSpPr/>
            <p:nvPr/>
          </p:nvSpPr>
          <p:spPr>
            <a:xfrm>
              <a:off x="8725595" y="3427615"/>
              <a:ext cx="413483" cy="847115"/>
            </a:xfrm>
            <a:prstGeom prst="rect">
              <a:avLst/>
            </a:prstGeom>
            <a:solidFill>
              <a:srgbClr val="3DA547"/>
            </a:solidFill>
            <a:ln w="12700" cap="flat">
              <a:noFill/>
              <a:miter lim="400000"/>
            </a:ln>
            <a:effectLst/>
          </p:spPr>
          <p:txBody>
            <a:bodyPr wrap="square" lIns="91439" tIns="91439" rIns="91439" bIns="91439" numCol="1" anchor="t">
              <a:noAutofit/>
            </a:bodyPr>
            <a:lstStyle/>
            <a:p>
              <a:pPr algn="l" defTabSz="1219200">
                <a:defRPr b="0" sz="2800">
                  <a:solidFill>
                    <a:srgbClr val="FFFFFF"/>
                  </a:solidFill>
                  <a:latin typeface="Calibri"/>
                  <a:ea typeface="Calibri"/>
                  <a:cs typeface="Calibri"/>
                  <a:sym typeface="Calibri"/>
                </a:defRPr>
              </a:pPr>
            </a:p>
          </p:txBody>
        </p:sp>
        <p:sp>
          <p:nvSpPr>
            <p:cNvPr id="704" name="Rectangle"/>
            <p:cNvSpPr/>
            <p:nvPr/>
          </p:nvSpPr>
          <p:spPr>
            <a:xfrm>
              <a:off x="9972109" y="3427615"/>
              <a:ext cx="413483" cy="847115"/>
            </a:xfrm>
            <a:prstGeom prst="rect">
              <a:avLst/>
            </a:prstGeom>
            <a:solidFill>
              <a:srgbClr val="3DA547"/>
            </a:solidFill>
            <a:ln w="12700" cap="flat">
              <a:noFill/>
              <a:miter lim="400000"/>
            </a:ln>
            <a:effectLst/>
          </p:spPr>
          <p:txBody>
            <a:bodyPr wrap="square" lIns="91439" tIns="91439" rIns="91439" bIns="91439" numCol="1" anchor="t">
              <a:noAutofit/>
            </a:bodyPr>
            <a:lstStyle/>
            <a:p>
              <a:pPr algn="l" defTabSz="1219200">
                <a:defRPr b="0" sz="2800">
                  <a:solidFill>
                    <a:srgbClr val="FFFFFF"/>
                  </a:solidFill>
                  <a:latin typeface="Calibri"/>
                  <a:ea typeface="Calibri"/>
                  <a:cs typeface="Calibri"/>
                  <a:sym typeface="Calibri"/>
                </a:defRPr>
              </a:pPr>
            </a:p>
          </p:txBody>
        </p:sp>
        <p:sp>
          <p:nvSpPr>
            <p:cNvPr id="705" name="Rectangle"/>
            <p:cNvSpPr/>
            <p:nvPr/>
          </p:nvSpPr>
          <p:spPr>
            <a:xfrm>
              <a:off x="11218621" y="3845581"/>
              <a:ext cx="413483" cy="429149"/>
            </a:xfrm>
            <a:prstGeom prst="rect">
              <a:avLst/>
            </a:prstGeom>
            <a:solidFill>
              <a:srgbClr val="3DA547"/>
            </a:solidFill>
            <a:ln w="12700" cap="flat">
              <a:noFill/>
              <a:miter lim="400000"/>
            </a:ln>
            <a:effectLst/>
          </p:spPr>
          <p:txBody>
            <a:bodyPr wrap="square" lIns="91439" tIns="91439" rIns="91439" bIns="91439" numCol="1" anchor="t">
              <a:noAutofit/>
            </a:bodyPr>
            <a:lstStyle/>
            <a:p>
              <a:pPr algn="l" defTabSz="1219200">
                <a:defRPr b="0" sz="2800">
                  <a:solidFill>
                    <a:srgbClr val="FFFFFF"/>
                  </a:solidFill>
                  <a:latin typeface="Calibri"/>
                  <a:ea typeface="Calibri"/>
                  <a:cs typeface="Calibri"/>
                  <a:sym typeface="Calibri"/>
                </a:defRPr>
              </a:pPr>
            </a:p>
          </p:txBody>
        </p:sp>
        <p:sp>
          <p:nvSpPr>
            <p:cNvPr id="706" name="Rectangle"/>
            <p:cNvSpPr/>
            <p:nvPr/>
          </p:nvSpPr>
          <p:spPr>
            <a:xfrm>
              <a:off x="12465142" y="3845581"/>
              <a:ext cx="413483" cy="429149"/>
            </a:xfrm>
            <a:prstGeom prst="rect">
              <a:avLst/>
            </a:prstGeom>
            <a:solidFill>
              <a:srgbClr val="3DA547"/>
            </a:solidFill>
            <a:ln w="12700" cap="flat">
              <a:noFill/>
              <a:miter lim="400000"/>
            </a:ln>
            <a:effectLst/>
          </p:spPr>
          <p:txBody>
            <a:bodyPr wrap="square" lIns="91439" tIns="91439" rIns="91439" bIns="91439" numCol="1" anchor="t">
              <a:noAutofit/>
            </a:bodyPr>
            <a:lstStyle/>
            <a:p>
              <a:pPr algn="l" defTabSz="1219200">
                <a:defRPr b="0" sz="2800">
                  <a:solidFill>
                    <a:srgbClr val="FFFFFF"/>
                  </a:solidFill>
                  <a:latin typeface="Calibri"/>
                  <a:ea typeface="Calibri"/>
                  <a:cs typeface="Calibri"/>
                  <a:sym typeface="Calibri"/>
                </a:defRPr>
              </a:pPr>
            </a:p>
          </p:txBody>
        </p:sp>
        <p:sp>
          <p:nvSpPr>
            <p:cNvPr id="707" name="Rectangle"/>
            <p:cNvSpPr/>
            <p:nvPr/>
          </p:nvSpPr>
          <p:spPr>
            <a:xfrm>
              <a:off x="0" y="-1"/>
              <a:ext cx="413482" cy="4274731"/>
            </a:xfrm>
            <a:prstGeom prst="rect">
              <a:avLst/>
            </a:prstGeom>
            <a:solidFill>
              <a:srgbClr val="3DA547"/>
            </a:solidFill>
            <a:ln w="12700" cap="flat">
              <a:noFill/>
              <a:miter lim="400000"/>
            </a:ln>
            <a:effectLst/>
          </p:spPr>
          <p:txBody>
            <a:bodyPr wrap="square" lIns="91439" tIns="91439" rIns="91439" bIns="91439" numCol="1" anchor="t">
              <a:noAutofit/>
            </a:bodyPr>
            <a:lstStyle/>
            <a:p>
              <a:pPr algn="l" defTabSz="1219200">
                <a:defRPr b="0" sz="2800">
                  <a:solidFill>
                    <a:srgbClr val="FFFFFF"/>
                  </a:solidFill>
                  <a:latin typeface="Calibri"/>
                  <a:ea typeface="Calibri"/>
                  <a:cs typeface="Calibri"/>
                  <a:sym typeface="Calibri"/>
                </a:defRPr>
              </a:pPr>
            </a:p>
          </p:txBody>
        </p:sp>
        <p:sp>
          <p:nvSpPr>
            <p:cNvPr id="708" name="Rectangle"/>
            <p:cNvSpPr/>
            <p:nvPr/>
          </p:nvSpPr>
          <p:spPr>
            <a:xfrm>
              <a:off x="1246513" y="1071809"/>
              <a:ext cx="413483" cy="3202921"/>
            </a:xfrm>
            <a:prstGeom prst="rect">
              <a:avLst/>
            </a:prstGeom>
            <a:solidFill>
              <a:srgbClr val="3DA547"/>
            </a:solidFill>
            <a:ln w="12700" cap="flat">
              <a:noFill/>
              <a:miter lim="400000"/>
            </a:ln>
            <a:effectLst/>
          </p:spPr>
          <p:txBody>
            <a:bodyPr wrap="square" lIns="91439" tIns="91439" rIns="91439" bIns="91439" numCol="1" anchor="t">
              <a:noAutofit/>
            </a:bodyPr>
            <a:lstStyle/>
            <a:p>
              <a:pPr algn="l" defTabSz="1219200">
                <a:defRPr b="0" sz="2800">
                  <a:solidFill>
                    <a:srgbClr val="FFFFFF"/>
                  </a:solidFill>
                  <a:latin typeface="Calibri"/>
                  <a:ea typeface="Calibri"/>
                  <a:cs typeface="Calibri"/>
                  <a:sym typeface="Calibri"/>
                </a:defRPr>
              </a:pPr>
            </a:p>
          </p:txBody>
        </p:sp>
        <p:sp>
          <p:nvSpPr>
            <p:cNvPr id="709" name="Rectangle"/>
            <p:cNvSpPr/>
            <p:nvPr/>
          </p:nvSpPr>
          <p:spPr>
            <a:xfrm>
              <a:off x="2493027" y="2123056"/>
              <a:ext cx="413483" cy="2151674"/>
            </a:xfrm>
            <a:prstGeom prst="rect">
              <a:avLst/>
            </a:prstGeom>
            <a:solidFill>
              <a:srgbClr val="3DA547"/>
            </a:solidFill>
            <a:ln w="12700" cap="flat">
              <a:noFill/>
              <a:miter lim="400000"/>
            </a:ln>
            <a:effectLst/>
          </p:spPr>
          <p:txBody>
            <a:bodyPr wrap="square" lIns="91439" tIns="91439" rIns="91439" bIns="91439" numCol="1" anchor="t">
              <a:noAutofit/>
            </a:bodyPr>
            <a:lstStyle/>
            <a:p>
              <a:pPr algn="l" defTabSz="1219200">
                <a:defRPr b="0" sz="2800">
                  <a:solidFill>
                    <a:srgbClr val="FFFFFF"/>
                  </a:solidFill>
                  <a:latin typeface="Calibri"/>
                  <a:ea typeface="Calibri"/>
                  <a:cs typeface="Calibri"/>
                  <a:sym typeface="Calibri"/>
                </a:defRPr>
              </a:pPr>
            </a:p>
          </p:txBody>
        </p:sp>
      </p:grpSp>
      <p:sp>
        <p:nvSpPr>
          <p:cNvPr id="711" name="Line"/>
          <p:cNvSpPr/>
          <p:nvPr/>
        </p:nvSpPr>
        <p:spPr>
          <a:xfrm flipV="1">
            <a:off x="4499538" y="8378046"/>
            <a:ext cx="1785939" cy="1785939"/>
          </a:xfrm>
          <a:prstGeom prst="line">
            <a:avLst/>
          </a:prstGeom>
          <a:ln w="63500">
            <a:solidFill>
              <a:srgbClr val="EB3D44"/>
            </a:solidFill>
            <a:miter lim="400000"/>
          </a:ln>
        </p:spPr>
        <p:txBody>
          <a:bodyPr lIns="71437" tIns="71437" rIns="71437" bIns="71437" anchor="ctr"/>
          <a:lstStyle/>
          <a:p>
            <a:pPr>
              <a:defRPr b="0" sz="5000">
                <a:solidFill>
                  <a:srgbClr val="FFFFFF"/>
                </a:solidFill>
                <a:latin typeface="Gill Sans Light"/>
                <a:ea typeface="Gill Sans Light"/>
                <a:cs typeface="Gill Sans Light"/>
                <a:sym typeface="Gill Sans Light"/>
              </a:defRPr>
            </a:pPr>
          </a:p>
        </p:txBody>
      </p:sp>
    </p:spTree>
  </p:cSld>
  <p:clrMapOvr>
    <a:masterClrMapping/>
  </p:clrMapOvr>
  <mc:AlternateContent xmlns:mc="http://schemas.openxmlformats.org/markup-compatibility/2006">
    <mc:Choice xmlns:p14="http://schemas.microsoft.com/office/powerpoint/2010/main" Requires="p14">
      <p:transition spd="fast" advClick="1" p14:dur="699">
        <p:fade/>
      </p:transition>
    </mc:Choice>
    <mc:Fallback>
      <p:transition spd="fast">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2" grpId="1" fill="hold">
                                  <p:stCondLst>
                                    <p:cond delay="0"/>
                                  </p:stCondLst>
                                  <p:iterate type="el" backwards="0">
                                    <p:tmAbs val="0"/>
                                  </p:iterate>
                                  <p:childTnLst>
                                    <p:set>
                                      <p:cBhvr>
                                        <p:cTn id="6" fill="hold"/>
                                        <p:tgtEl>
                                          <p:spTgt spid="710"/>
                                        </p:tgtEl>
                                        <p:attrNameLst>
                                          <p:attrName>style.visibility</p:attrName>
                                        </p:attrNameLst>
                                      </p:cBhvr>
                                      <p:to>
                                        <p:strVal val="visible"/>
                                      </p:to>
                                    </p:set>
                                    <p:animEffect filter="wipe(down)" transition="in">
                                      <p:cBhvr>
                                        <p:cTn id="7" dur="1000"/>
                                        <p:tgtEl>
                                          <p:spTgt spid="710"/>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4" presetID="22" grpId="2" fill="hold">
                                  <p:stCondLst>
                                    <p:cond delay="0"/>
                                  </p:stCondLst>
                                  <p:iterate type="el" backwards="0">
                                    <p:tmAbs val="0"/>
                                  </p:iterate>
                                  <p:childTnLst>
                                    <p:set>
                                      <p:cBhvr>
                                        <p:cTn id="11" fill="hold"/>
                                        <p:tgtEl>
                                          <p:spTgt spid="698"/>
                                        </p:tgtEl>
                                        <p:attrNameLst>
                                          <p:attrName>style.visibility</p:attrName>
                                        </p:attrNameLst>
                                      </p:cBhvr>
                                      <p:to>
                                        <p:strVal val="visible"/>
                                      </p:to>
                                    </p:set>
                                    <p:animEffect filter="wipe(down)" transition="in">
                                      <p:cBhvr>
                                        <p:cTn id="12" dur="1000"/>
                                        <p:tgtEl>
                                          <p:spTgt spid="698"/>
                                        </p:tgtEl>
                                      </p:cBhvr>
                                    </p:animEffect>
                                  </p:childTnLst>
                                </p:cTn>
                              </p:par>
                            </p:childTnLst>
                          </p:cTn>
                        </p:par>
                        <p:par>
                          <p:cTn id="13" fill="hold">
                            <p:stCondLst>
                              <p:cond delay="1000"/>
                            </p:stCondLst>
                            <p:childTnLst>
                              <p:par>
                                <p:cTn id="14" presetClass="entr" nodeType="afterEffect" presetSubtype="8" presetID="22" grpId="3" fill="hold">
                                  <p:stCondLst>
                                    <p:cond delay="0"/>
                                  </p:stCondLst>
                                  <p:iterate type="el" backwards="0">
                                    <p:tmAbs val="0"/>
                                  </p:iterate>
                                  <p:childTnLst>
                                    <p:set>
                                      <p:cBhvr>
                                        <p:cTn id="15" fill="hold"/>
                                        <p:tgtEl>
                                          <p:spTgt spid="711"/>
                                        </p:tgtEl>
                                        <p:attrNameLst>
                                          <p:attrName>style.visibility</p:attrName>
                                        </p:attrNameLst>
                                      </p:cBhvr>
                                      <p:to>
                                        <p:strVal val="visible"/>
                                      </p:to>
                                    </p:set>
                                    <p:animEffect filter="wipe(left)" transition="in">
                                      <p:cBhvr>
                                        <p:cTn id="16" dur="750"/>
                                        <p:tgtEl>
                                          <p:spTgt spid="711"/>
                                        </p:tgtEl>
                                      </p:cBhvr>
                                    </p:animEffect>
                                  </p:childTnLst>
                                </p:cTn>
                              </p:par>
                            </p:childTnLst>
                          </p:cTn>
                        </p:par>
                      </p:childTnLst>
                    </p:cTn>
                  </p:par>
                  <p:par>
                    <p:cTn id="17" fill="hold">
                      <p:stCondLst>
                        <p:cond delay="indefinite"/>
                      </p:stCondLst>
                      <p:childTnLst>
                        <p:par>
                          <p:cTn id="18" fill="hold">
                            <p:stCondLst>
                              <p:cond delay="0"/>
                            </p:stCondLst>
                            <p:childTnLst>
                              <p:par>
                                <p:cTn id="19" presetClass="entr" nodeType="clickEffect" presetID="10" grpId="4" fill="hold">
                                  <p:stCondLst>
                                    <p:cond delay="0"/>
                                  </p:stCondLst>
                                  <p:iterate type="el" backwards="0">
                                    <p:tmAbs val="0"/>
                                  </p:iterate>
                                  <p:childTnLst>
                                    <p:set>
                                      <p:cBhvr>
                                        <p:cTn id="20" fill="hold"/>
                                        <p:tgtEl>
                                          <p:spTgt spid="670"/>
                                        </p:tgtEl>
                                        <p:attrNameLst>
                                          <p:attrName>style.visibility</p:attrName>
                                        </p:attrNameLst>
                                      </p:cBhvr>
                                      <p:to>
                                        <p:strVal val="visible"/>
                                      </p:to>
                                    </p:set>
                                    <p:animEffect filter="fade" transition="in">
                                      <p:cBhvr>
                                        <p:cTn id="21" dur="500"/>
                                        <p:tgtEl>
                                          <p:spTgt spid="670"/>
                                        </p:tgtEl>
                                      </p:cBhvr>
                                    </p:animEffect>
                                  </p:childTnLst>
                                </p:cTn>
                              </p:par>
                            </p:childTnLst>
                          </p:cTn>
                        </p:par>
                        <p:par>
                          <p:cTn id="22" fill="hold">
                            <p:stCondLst>
                              <p:cond delay="500"/>
                            </p:stCondLst>
                            <p:childTnLst>
                              <p:par>
                                <p:cTn id="23" presetClass="entr" nodeType="afterEffect" presetSubtype="32" presetID="4" grpId="5" fill="hold">
                                  <p:stCondLst>
                                    <p:cond delay="0"/>
                                  </p:stCondLst>
                                  <p:iterate type="el" backwards="0">
                                    <p:tmAbs val="0"/>
                                  </p:iterate>
                                  <p:childTnLst>
                                    <p:set>
                                      <p:cBhvr>
                                        <p:cTn id="24" fill="hold"/>
                                        <p:tgtEl>
                                          <p:spTgt spid="671"/>
                                        </p:tgtEl>
                                        <p:attrNameLst>
                                          <p:attrName>style.visibility</p:attrName>
                                        </p:attrNameLst>
                                      </p:cBhvr>
                                      <p:to>
                                        <p:strVal val="visible"/>
                                      </p:to>
                                    </p:set>
                                    <p:animEffect filter="box(out)" transition="in">
                                      <p:cBhvr>
                                        <p:cTn id="25" dur="700"/>
                                        <p:tgtEl>
                                          <p:spTgt spid="67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11" grpId="3"/>
      <p:bldP build="whole" bldLvl="1" animBg="1" rev="0" advAuto="0" spid="698" grpId="2"/>
      <p:bldP build="whole" bldLvl="1" animBg="1" rev="0" advAuto="0" spid="670" grpId="4"/>
      <p:bldP build="whole" bldLvl="1" animBg="1" rev="0" advAuto="0" spid="671" grpId="5"/>
      <p:bldP build="whole" bldLvl="1" animBg="1" rev="0" advAuto="0" spid="710" grpId="1"/>
    </p:bldLst>
  </p:timing>
</p:sld>
</file>

<file path=ppt/slides/slide5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15" name="Seamless comp plan 36 Markets around…"/>
          <p:cNvSpPr txBox="1"/>
          <p:nvPr>
            <p:ph type="body" sz="half" idx="1"/>
          </p:nvPr>
        </p:nvSpPr>
        <p:spPr>
          <a:xfrm>
            <a:off x="1529895" y="4194887"/>
            <a:ext cx="11402396" cy="7886699"/>
          </a:xfrm>
          <a:prstGeom prst="rect">
            <a:avLst/>
          </a:prstGeom>
        </p:spPr>
        <p:txBody>
          <a:bodyPr/>
          <a:lstStyle/>
          <a:p>
            <a:pPr marL="0" indent="0">
              <a:buSzTx/>
              <a:buFontTx/>
              <a:buNone/>
              <a:defRPr b="1" sz="8400">
                <a:solidFill>
                  <a:schemeClr val="accent1">
                    <a:lumOff val="-13575"/>
                  </a:schemeClr>
                </a:solidFill>
                <a:latin typeface="Helvetica"/>
                <a:ea typeface="Helvetica"/>
                <a:cs typeface="Helvetica"/>
                <a:sym typeface="Helvetica"/>
              </a:defRPr>
            </a:pPr>
            <a:r>
              <a:t>Seamless comp plan 36 Markets around </a:t>
            </a:r>
          </a:p>
          <a:p>
            <a:pPr marL="0" indent="0">
              <a:buSzTx/>
              <a:buFontTx/>
              <a:buNone/>
              <a:defRPr b="1" sz="8400">
                <a:solidFill>
                  <a:schemeClr val="accent1">
                    <a:lumOff val="-13575"/>
                  </a:schemeClr>
                </a:solidFill>
                <a:latin typeface="Helvetica"/>
                <a:ea typeface="Helvetica"/>
                <a:cs typeface="Helvetica"/>
                <a:sym typeface="Helvetica"/>
              </a:defRPr>
            </a:pPr>
            <a:r>
              <a:t>the Globe</a:t>
            </a:r>
          </a:p>
        </p:txBody>
      </p:sp>
      <p:pic>
        <p:nvPicPr>
          <p:cNvPr id="716" name="image31.png" descr="image31.png"/>
          <p:cNvPicPr>
            <a:picLocks noChangeAspect="1"/>
          </p:cNvPicPr>
          <p:nvPr/>
        </p:nvPicPr>
        <p:blipFill>
          <a:blip r:embed="rId2">
            <a:extLst/>
          </a:blip>
          <a:stretch>
            <a:fillRect/>
          </a:stretch>
        </p:blipFill>
        <p:spPr>
          <a:xfrm>
            <a:off x="11067091" y="1262656"/>
            <a:ext cx="13396249" cy="12480487"/>
          </a:xfrm>
          <a:prstGeom prst="rect">
            <a:avLst/>
          </a:prstGeom>
          <a:ln w="12700">
            <a:miter lim="400000"/>
          </a:ln>
        </p:spPr>
      </p:pic>
      <p:sp>
        <p:nvSpPr>
          <p:cNvPr id="717" name="Earn “Thank You” money"/>
          <p:cNvSpPr txBox="1"/>
          <p:nvPr/>
        </p:nvSpPr>
        <p:spPr>
          <a:xfrm>
            <a:off x="3098559" y="882060"/>
            <a:ext cx="11203311" cy="2759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defTabSz="584199">
              <a:defRPr sz="8400">
                <a:solidFill>
                  <a:srgbClr val="0070C0"/>
                </a:solidFill>
                <a:latin typeface="Calibri"/>
                <a:ea typeface="Calibri"/>
                <a:cs typeface="Calibri"/>
                <a:sym typeface="Calibri"/>
              </a:defRPr>
            </a:lvl1pPr>
          </a:lstStyle>
          <a:p>
            <a:pPr/>
            <a:r>
              <a:t>Earn “Thank You” money</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19" name="iStock1554388househand_Large.jpg" descr="iStock1554388househand_Large.jpg"/>
          <p:cNvPicPr>
            <a:picLocks noChangeAspect="0"/>
          </p:cNvPicPr>
          <p:nvPr/>
        </p:nvPicPr>
        <p:blipFill>
          <a:blip r:embed="rId3">
            <a:extLst/>
          </a:blip>
          <a:stretch>
            <a:fillRect/>
          </a:stretch>
        </p:blipFill>
        <p:spPr>
          <a:xfrm>
            <a:off x="2834688" y="-216304"/>
            <a:ext cx="19224899" cy="14148608"/>
          </a:xfrm>
          <a:prstGeom prst="rect">
            <a:avLst/>
          </a:prstGeom>
          <a:ln w="12700">
            <a:miter lim="400000"/>
          </a:ln>
        </p:spPr>
      </p:pic>
      <p:sp>
        <p:nvSpPr>
          <p:cNvPr id="720" name="“There is nothing better than making a living while making a difference.”"/>
          <p:cNvSpPr txBox="1"/>
          <p:nvPr/>
        </p:nvSpPr>
        <p:spPr>
          <a:xfrm>
            <a:off x="8223395" y="4841520"/>
            <a:ext cx="8447486" cy="5107783"/>
          </a:xfrm>
          <a:prstGeom prst="rect">
            <a:avLst/>
          </a:prstGeom>
          <a:ln w="12700">
            <a:miter lim="400000"/>
          </a:ln>
          <a:extLst>
            <a:ext uri="{C572A759-6A51-4108-AA02-DFA0A04FC94B}">
              <ma14:wrappingTextBoxFlag xmlns:ma14="http://schemas.microsoft.com/office/mac/drawingml/2011/main" val="1"/>
            </a:ext>
          </a:extLst>
        </p:spPr>
        <p:txBody>
          <a:bodyPr lIns="53578" tIns="53578" rIns="53578" bIns="53578">
            <a:spAutoFit/>
          </a:bodyPr>
          <a:lstStyle>
            <a:lvl1pPr defTabSz="642937">
              <a:buClr>
                <a:srgbClr val="002F73"/>
              </a:buClr>
              <a:buFont typeface="Lucida Grande"/>
              <a:defRPr b="0" sz="6600">
                <a:solidFill>
                  <a:srgbClr val="002F73"/>
                </a:solidFill>
                <a:uFill>
                  <a:solidFill>
                    <a:srgbClr val="002F73"/>
                  </a:solidFill>
                </a:uFill>
                <a:latin typeface="Lucida Grande"/>
                <a:ea typeface="Lucida Grande"/>
                <a:cs typeface="Lucida Grande"/>
                <a:sym typeface="Lucida Grande"/>
              </a:defRPr>
            </a:lvl1pPr>
          </a:lstStyle>
          <a:p>
            <a:pPr>
              <a:defRPr sz="2400">
                <a:solidFill>
                  <a:srgbClr val="000000"/>
                </a:solidFill>
                <a:uFill>
                  <a:solidFill>
                    <a:srgbClr val="000000"/>
                  </a:solidFill>
                </a:uFill>
                <a:latin typeface="Arial"/>
                <a:ea typeface="Arial"/>
                <a:cs typeface="Arial"/>
                <a:sym typeface="Arial"/>
              </a:defRPr>
            </a:pPr>
            <a:r>
              <a:rPr sz="6600">
                <a:solidFill>
                  <a:srgbClr val="002F73"/>
                </a:solidFill>
                <a:uFill>
                  <a:solidFill>
                    <a:srgbClr val="002F73"/>
                  </a:solidFill>
                </a:uFill>
                <a:latin typeface="Lucida Grande"/>
                <a:ea typeface="Lucida Grande"/>
                <a:cs typeface="Lucida Grande"/>
                <a:sym typeface="Lucida Grande"/>
              </a:rPr>
              <a:t>“There is nothing better than making a living while making a difference.”</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719"/>
                                        </p:tgtEl>
                                        <p:attrNameLst>
                                          <p:attrName>style.visibility</p:attrName>
                                        </p:attrNameLst>
                                      </p:cBhvr>
                                      <p:to>
                                        <p:strVal val="visible"/>
                                      </p:to>
                                    </p:set>
                                    <p:anim calcmode="lin" valueType="num">
                                      <p:cBhvr>
                                        <p:cTn id="7" dur="1500" fill="hold"/>
                                        <p:tgtEl>
                                          <p:spTgt spid="719"/>
                                        </p:tgtEl>
                                        <p:attrNameLst>
                                          <p:attrName>ppt_w</p:attrName>
                                        </p:attrNameLst>
                                      </p:cBhvr>
                                      <p:tavLst>
                                        <p:tav tm="0">
                                          <p:val>
                                            <p:fltVal val="0"/>
                                          </p:val>
                                        </p:tav>
                                        <p:tav tm="100000">
                                          <p:val>
                                            <p:strVal val="#ppt_w"/>
                                          </p:val>
                                        </p:tav>
                                      </p:tavLst>
                                    </p:anim>
                                    <p:anim calcmode="lin" valueType="num">
                                      <p:cBhvr>
                                        <p:cTn id="8" dur="1500" fill="hold"/>
                                        <p:tgtEl>
                                          <p:spTgt spid="719"/>
                                        </p:tgtEl>
                                        <p:attrNameLst>
                                          <p:attrName>ppt_h</p:attrName>
                                        </p:attrNameLst>
                                      </p:cBhvr>
                                      <p:tavLst>
                                        <p:tav tm="0">
                                          <p:val>
                                            <p:fltVal val="0"/>
                                          </p:val>
                                        </p:tav>
                                        <p:tav tm="100000">
                                          <p:val>
                                            <p:strVal val="#ppt_h"/>
                                          </p:val>
                                        </p:tav>
                                      </p:tavLst>
                                    </p:anim>
                                  </p:childTnLst>
                                </p:cTn>
                              </p:par>
                            </p:childTnLst>
                          </p:cTn>
                        </p:par>
                        <p:par>
                          <p:cTn id="9" fill="hold">
                            <p:stCondLst>
                              <p:cond delay="1500"/>
                            </p:stCondLst>
                            <p:childTnLst>
                              <p:par>
                                <p:cTn id="10" presetClass="entr" nodeType="afterEffect" presetID="10" grpId="2" fill="hold">
                                  <p:stCondLst>
                                    <p:cond delay="0"/>
                                  </p:stCondLst>
                                  <p:iterate type="lt" backwards="0">
                                    <p:tmAbs val="0"/>
                                  </p:iterate>
                                  <p:childTnLst>
                                    <p:set>
                                      <p:cBhvr>
                                        <p:cTn id="11" fill="hold"/>
                                        <p:tgtEl>
                                          <p:spTgt spid="720"/>
                                        </p:tgtEl>
                                        <p:attrNameLst>
                                          <p:attrName>style.visibility</p:attrName>
                                        </p:attrNameLst>
                                      </p:cBhvr>
                                      <p:to>
                                        <p:strVal val="visible"/>
                                      </p:to>
                                    </p:set>
                                    <p:animEffect filter="fade" transition="in">
                                      <p:cBhvr>
                                        <p:cTn id="12" dur="1000"/>
                                        <p:tgtEl>
                                          <p:spTgt spid="72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19" grpId="1"/>
      <p:bldP build="whole" bldLvl="1" animBg="1" rev="0" advAuto="0" spid="720" grpId="2"/>
    </p:bldLst>
  </p:timing>
</p:sld>
</file>

<file path=ppt/slides/slide5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24" name="bigstock-Freedom-of-Choice-Doors-Choose-231683281.jpg" descr="bigstock-Freedom-of-Choice-Doors-Choose-231683281.jpg"/>
          <p:cNvPicPr>
            <a:picLocks noChangeAspect="1"/>
          </p:cNvPicPr>
          <p:nvPr/>
        </p:nvPicPr>
        <p:blipFill>
          <a:blip r:embed="rId2">
            <a:extLst/>
          </a:blip>
          <a:stretch>
            <a:fillRect/>
          </a:stretch>
        </p:blipFill>
        <p:spPr>
          <a:xfrm>
            <a:off x="5032478" y="2836520"/>
            <a:ext cx="14319044" cy="10500634"/>
          </a:xfrm>
          <a:prstGeom prst="rect">
            <a:avLst/>
          </a:prstGeom>
          <a:ln w="25400">
            <a:miter lim="400000"/>
          </a:ln>
          <a:effectLst>
            <a:outerShdw sx="100000" sy="100000" kx="0" ky="0" algn="b" rotWithShape="0" blurRad="355600" dist="177800" dir="5400000">
              <a:srgbClr val="000000">
                <a:alpha val="70000"/>
              </a:srgbClr>
            </a:outerShdw>
          </a:effectLst>
        </p:spPr>
      </p:pic>
      <p:sp>
        <p:nvSpPr>
          <p:cNvPr id="725" name="Tittel 1"/>
          <p:cNvSpPr txBox="1"/>
          <p:nvPr>
            <p:ph type="title" idx="4294967295"/>
          </p:nvPr>
        </p:nvSpPr>
        <p:spPr>
          <a:xfrm>
            <a:off x="4419600" y="422423"/>
            <a:ext cx="15544800" cy="2632076"/>
          </a:xfrm>
          <a:prstGeom prst="rect">
            <a:avLst/>
          </a:prstGeom>
        </p:spPr>
        <p:txBody>
          <a:bodyPr anchor="t"/>
          <a:lstStyle/>
          <a:p>
            <a:pPr algn="ctr" defTabSz="642937">
              <a:lnSpc>
                <a:spcPct val="100000"/>
              </a:lnSpc>
              <a:defRPr sz="7600">
                <a:latin typeface="Helvetica Neue"/>
                <a:ea typeface="Helvetica Neue"/>
                <a:cs typeface="Helvetica Neue"/>
                <a:sym typeface="Helvetica Neue"/>
              </a:defRPr>
            </a:pPr>
            <a:r>
              <a:t>Your future depends</a:t>
            </a:r>
          </a:p>
          <a:p>
            <a:pPr algn="ctr" defTabSz="642937">
              <a:lnSpc>
                <a:spcPct val="100000"/>
              </a:lnSpc>
              <a:defRPr sz="7600">
                <a:latin typeface="Helvetica Neue"/>
                <a:ea typeface="Helvetica Neue"/>
                <a:cs typeface="Helvetica Neue"/>
                <a:sym typeface="Helvetica Neue"/>
              </a:defRPr>
            </a:pPr>
            <a:r>
              <a:t>on the choices you make.  </a:t>
            </a:r>
          </a:p>
        </p:txBody>
      </p:sp>
    </p:spTree>
  </p:cSld>
  <p:clrMapOvr>
    <a:masterClrMapping/>
  </p:clrMapOvr>
  <mc:AlternateContent xmlns:mc="http://schemas.openxmlformats.org/markup-compatibility/2006">
    <mc:Choice xmlns:p14="http://schemas.microsoft.com/office/powerpoint/2010/main" Requires="p14">
      <p:transition spd="med" advClick="1" p14:dur="1000">
        <p:circle/>
      </p:transition>
    </mc:Choice>
    <mc:Fallback>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pic>
        <p:nvPicPr>
          <p:cNvPr id="727" name="Bilde 4" descr="Bilde 4"/>
          <p:cNvPicPr>
            <a:picLocks noChangeAspect="0"/>
          </p:cNvPicPr>
          <p:nvPr/>
        </p:nvPicPr>
        <p:blipFill>
          <a:blip r:embed="rId2">
            <a:extLst/>
          </a:blip>
          <a:stretch>
            <a:fillRect/>
          </a:stretch>
        </p:blipFill>
        <p:spPr>
          <a:xfrm>
            <a:off x="6656636" y="1722556"/>
            <a:ext cx="11558085" cy="10270888"/>
          </a:xfrm>
          <a:prstGeom prst="rect">
            <a:avLst/>
          </a:prstGeom>
          <a:ln w="12700">
            <a:miter lim="400000"/>
          </a:ln>
        </p:spPr>
      </p:pic>
      <p:pic>
        <p:nvPicPr>
          <p:cNvPr id="728" name="ASEA REDOX Bottle.jpg" descr="ASEA REDOX Bottle.jpg"/>
          <p:cNvPicPr>
            <a:picLocks noChangeAspect="1"/>
          </p:cNvPicPr>
          <p:nvPr/>
        </p:nvPicPr>
        <p:blipFill>
          <a:blip r:embed="rId3">
            <a:extLst/>
          </a:blip>
          <a:stretch>
            <a:fillRect/>
          </a:stretch>
        </p:blipFill>
        <p:spPr>
          <a:xfrm>
            <a:off x="6931827" y="1967880"/>
            <a:ext cx="3299231" cy="1028700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30" name="Square"/>
          <p:cNvSpPr/>
          <p:nvPr/>
        </p:nvSpPr>
        <p:spPr>
          <a:xfrm>
            <a:off x="4748850" y="5105878"/>
            <a:ext cx="4112945" cy="4112945"/>
          </a:xfrm>
          <a:prstGeom prst="rect">
            <a:avLst/>
          </a:prstGeom>
          <a:solidFill>
            <a:srgbClr val="C6E6E9">
              <a:alpha val="47750"/>
            </a:srgbClr>
          </a:solidFill>
          <a:ln w="12700">
            <a:solidFill>
              <a:srgbClr val="6C6C6C">
                <a:alpha val="47750"/>
              </a:srgbClr>
            </a:solidFill>
            <a:bevel/>
          </a:ln>
        </p:spPr>
        <p:txBody>
          <a:bodyPr tIns="91439" bIns="91439" anchor="ctr"/>
          <a:lstStyle/>
          <a:p>
            <a:pPr defTabSz="1219200">
              <a:defRPr b="0" sz="4600">
                <a:latin typeface="Calibri"/>
                <a:ea typeface="Calibri"/>
                <a:cs typeface="Calibri"/>
                <a:sym typeface="Calibri"/>
              </a:defRPr>
            </a:pPr>
          </a:p>
        </p:txBody>
      </p:sp>
      <p:sp>
        <p:nvSpPr>
          <p:cNvPr id="731" name="Customer"/>
          <p:cNvSpPr txBox="1"/>
          <p:nvPr/>
        </p:nvSpPr>
        <p:spPr>
          <a:xfrm>
            <a:off x="4524891" y="9226317"/>
            <a:ext cx="4560863" cy="881381"/>
          </a:xfrm>
          <a:prstGeom prst="rect">
            <a:avLst/>
          </a:prstGeom>
          <a:ln w="12700">
            <a:miter lim="400000"/>
          </a:ln>
          <a:extLst>
            <a:ext uri="{C572A759-6A51-4108-AA02-DFA0A04FC94B}">
              <ma14:wrappingTextBoxFlag xmlns:ma14="http://schemas.microsoft.com/office/mac/drawingml/2011/main" val="1"/>
            </a:ext>
          </a:extLst>
        </p:spPr>
        <p:txBody>
          <a:bodyPr tIns="91439" bIns="91439">
            <a:spAutoFit/>
          </a:bodyPr>
          <a:lstStyle>
            <a:lvl1pPr defTabSz="1219200">
              <a:spcBef>
                <a:spcPts val="1100"/>
              </a:spcBef>
              <a:defRPr b="0" sz="4600">
                <a:solidFill>
                  <a:srgbClr val="6C6C6C"/>
                </a:solidFill>
                <a:latin typeface="Helvetica Light"/>
                <a:ea typeface="Helvetica Light"/>
                <a:cs typeface="Helvetica Light"/>
                <a:sym typeface="Helvetica Light"/>
              </a:defRPr>
            </a:lvl1pPr>
          </a:lstStyle>
          <a:p>
            <a:pPr/>
            <a:r>
              <a:t>Customer</a:t>
            </a:r>
          </a:p>
        </p:txBody>
      </p:sp>
      <p:sp>
        <p:nvSpPr>
          <p:cNvPr id="732" name="Part-time sharing"/>
          <p:cNvSpPr txBox="1"/>
          <p:nvPr/>
        </p:nvSpPr>
        <p:spPr>
          <a:xfrm>
            <a:off x="10003071" y="9226317"/>
            <a:ext cx="4571131" cy="1579881"/>
          </a:xfrm>
          <a:prstGeom prst="rect">
            <a:avLst/>
          </a:prstGeom>
          <a:ln w="12700">
            <a:miter lim="400000"/>
          </a:ln>
          <a:extLst>
            <a:ext uri="{C572A759-6A51-4108-AA02-DFA0A04FC94B}">
              <ma14:wrappingTextBoxFlag xmlns:ma14="http://schemas.microsoft.com/office/mac/drawingml/2011/main" val="1"/>
            </a:ext>
          </a:extLst>
        </p:spPr>
        <p:txBody>
          <a:bodyPr tIns="91439" bIns="91439">
            <a:spAutoFit/>
          </a:bodyPr>
          <a:lstStyle>
            <a:lvl1pPr defTabSz="1219200">
              <a:spcBef>
                <a:spcPts val="1100"/>
              </a:spcBef>
              <a:defRPr b="0" sz="4600">
                <a:solidFill>
                  <a:srgbClr val="6C6C6C"/>
                </a:solidFill>
                <a:latin typeface="Helvetica Light"/>
                <a:ea typeface="Helvetica Light"/>
                <a:cs typeface="Helvetica Light"/>
                <a:sym typeface="Helvetica Light"/>
              </a:defRPr>
            </a:lvl1pPr>
          </a:lstStyle>
          <a:p>
            <a:pPr/>
            <a:r>
              <a:t>Part-time sharing</a:t>
            </a:r>
          </a:p>
        </p:txBody>
      </p:sp>
      <p:sp>
        <p:nvSpPr>
          <p:cNvPr id="733" name="Business builder"/>
          <p:cNvSpPr txBox="1"/>
          <p:nvPr/>
        </p:nvSpPr>
        <p:spPr>
          <a:xfrm>
            <a:off x="15375556" y="9299469"/>
            <a:ext cx="4748710" cy="881381"/>
          </a:xfrm>
          <a:prstGeom prst="rect">
            <a:avLst/>
          </a:prstGeom>
          <a:ln w="12700">
            <a:miter lim="400000"/>
          </a:ln>
          <a:extLst>
            <a:ext uri="{C572A759-6A51-4108-AA02-DFA0A04FC94B}">
              <ma14:wrappingTextBoxFlag xmlns:ma14="http://schemas.microsoft.com/office/mac/drawingml/2011/main" val="1"/>
            </a:ext>
          </a:extLst>
        </p:spPr>
        <p:txBody>
          <a:bodyPr tIns="91439" bIns="91439">
            <a:spAutoFit/>
          </a:bodyPr>
          <a:lstStyle>
            <a:lvl1pPr defTabSz="1219200">
              <a:defRPr b="0" sz="4600">
                <a:solidFill>
                  <a:srgbClr val="6C6C6C"/>
                </a:solidFill>
                <a:latin typeface="Helvetica Light"/>
                <a:ea typeface="Helvetica Light"/>
                <a:cs typeface="Helvetica Light"/>
                <a:sym typeface="Helvetica Light"/>
              </a:defRPr>
            </a:lvl1pPr>
          </a:lstStyle>
          <a:p>
            <a:pPr/>
            <a:r>
              <a:t>Business builder</a:t>
            </a:r>
          </a:p>
        </p:txBody>
      </p:sp>
      <p:sp>
        <p:nvSpPr>
          <p:cNvPr id="734" name="Line"/>
          <p:cNvSpPr/>
          <p:nvPr/>
        </p:nvSpPr>
        <p:spPr>
          <a:xfrm flipH="1">
            <a:off x="9524880" y="4986597"/>
            <a:ext cx="1" cy="5304625"/>
          </a:xfrm>
          <a:prstGeom prst="line">
            <a:avLst/>
          </a:prstGeom>
          <a:ln w="12700">
            <a:solidFill>
              <a:srgbClr val="0071AC"/>
            </a:solidFill>
            <a:bevel/>
          </a:ln>
          <a:effectLst>
            <a:outerShdw sx="100000" sy="100000" kx="0" ky="0" algn="b" rotWithShape="0" blurRad="63500" dist="25400" dir="5400000">
              <a:srgbClr val="000000">
                <a:alpha val="38000"/>
              </a:srgbClr>
            </a:outerShdw>
          </a:effectLst>
        </p:spPr>
        <p:txBody>
          <a:bodyPr tIns="91439" bIns="91439"/>
          <a:lstStyle/>
          <a:p>
            <a:pPr algn="l" defTabSz="1219200">
              <a:defRPr b="0" sz="3000">
                <a:latin typeface="Helvetica"/>
                <a:ea typeface="Helvetica"/>
                <a:cs typeface="Helvetica"/>
                <a:sym typeface="Helvetica"/>
              </a:defRPr>
            </a:pPr>
          </a:p>
        </p:txBody>
      </p:sp>
      <p:sp>
        <p:nvSpPr>
          <p:cNvPr id="735" name="Line"/>
          <p:cNvSpPr/>
          <p:nvPr/>
        </p:nvSpPr>
        <p:spPr>
          <a:xfrm>
            <a:off x="15013329" y="4986597"/>
            <a:ext cx="1" cy="5304625"/>
          </a:xfrm>
          <a:prstGeom prst="line">
            <a:avLst/>
          </a:prstGeom>
          <a:ln w="12700">
            <a:solidFill>
              <a:srgbClr val="0071AC"/>
            </a:solidFill>
            <a:bevel/>
          </a:ln>
          <a:effectLst>
            <a:outerShdw sx="100000" sy="100000" kx="0" ky="0" algn="b" rotWithShape="0" blurRad="63500" dist="25400" dir="5400000">
              <a:srgbClr val="000000">
                <a:alpha val="38000"/>
              </a:srgbClr>
            </a:outerShdw>
          </a:effectLst>
        </p:spPr>
        <p:txBody>
          <a:bodyPr tIns="91439" bIns="91439"/>
          <a:lstStyle/>
          <a:p>
            <a:pPr algn="l" defTabSz="1219200">
              <a:defRPr b="0" sz="3000">
                <a:latin typeface="Helvetica"/>
                <a:ea typeface="Helvetica"/>
                <a:cs typeface="Helvetica"/>
                <a:sym typeface="Helvetica"/>
              </a:defRPr>
            </a:pPr>
          </a:p>
        </p:txBody>
      </p:sp>
      <p:pic>
        <p:nvPicPr>
          <p:cNvPr id="736" name="bigstock-Extended-Families-In-asian-Ro-4132219.jpg" descr="bigstock-Extended-Families-In-asian-Ro-4132219.jpg"/>
          <p:cNvPicPr>
            <a:picLocks noChangeAspect="1"/>
          </p:cNvPicPr>
          <p:nvPr/>
        </p:nvPicPr>
        <p:blipFill>
          <a:blip r:embed="rId3">
            <a:extLst/>
          </a:blip>
          <a:srcRect l="20120" t="0" r="13258" b="0"/>
          <a:stretch>
            <a:fillRect/>
          </a:stretch>
        </p:blipFill>
        <p:spPr>
          <a:xfrm>
            <a:off x="10204069" y="4976988"/>
            <a:ext cx="4118457" cy="4122554"/>
          </a:xfrm>
          <a:prstGeom prst="rect">
            <a:avLst/>
          </a:prstGeom>
          <a:ln w="12700">
            <a:solidFill>
              <a:srgbClr val="6C6C6C"/>
            </a:solidFill>
            <a:bevel/>
          </a:ln>
        </p:spPr>
      </p:pic>
      <p:pic>
        <p:nvPicPr>
          <p:cNvPr id="737" name="image197.jpeg" descr="image197.jpeg"/>
          <p:cNvPicPr>
            <a:picLocks noChangeAspect="1"/>
          </p:cNvPicPr>
          <p:nvPr/>
        </p:nvPicPr>
        <p:blipFill>
          <a:blip r:embed="rId4">
            <a:extLst/>
          </a:blip>
          <a:stretch>
            <a:fillRect/>
          </a:stretch>
        </p:blipFill>
        <p:spPr>
          <a:xfrm>
            <a:off x="15688636" y="4986597"/>
            <a:ext cx="4122551" cy="4103339"/>
          </a:xfrm>
          <a:prstGeom prst="rect">
            <a:avLst/>
          </a:prstGeom>
          <a:ln w="12700">
            <a:solidFill>
              <a:srgbClr val="6C6C6C"/>
            </a:solidFill>
            <a:bevel/>
          </a:ln>
        </p:spPr>
      </p:pic>
      <p:pic>
        <p:nvPicPr>
          <p:cNvPr id="738" name="personal pack.png" descr="personal pack.png"/>
          <p:cNvPicPr>
            <a:picLocks noChangeAspect="1"/>
          </p:cNvPicPr>
          <p:nvPr/>
        </p:nvPicPr>
        <p:blipFill>
          <a:blip r:embed="rId5">
            <a:extLst/>
          </a:blip>
          <a:srcRect l="12089" t="6466" r="12089" b="1565"/>
          <a:stretch>
            <a:fillRect/>
          </a:stretch>
        </p:blipFill>
        <p:spPr>
          <a:xfrm>
            <a:off x="4815151" y="5248806"/>
            <a:ext cx="3787319" cy="3828253"/>
          </a:xfrm>
          <a:custGeom>
            <a:avLst/>
            <a:gdLst/>
            <a:ahLst/>
            <a:cxnLst>
              <a:cxn ang="0">
                <a:pos x="wd2" y="hd2"/>
              </a:cxn>
              <a:cxn ang="5400000">
                <a:pos x="wd2" y="hd2"/>
              </a:cxn>
              <a:cxn ang="10800000">
                <a:pos x="wd2" y="hd2"/>
              </a:cxn>
              <a:cxn ang="16200000">
                <a:pos x="wd2" y="hd2"/>
              </a:cxn>
            </a:cxnLst>
            <a:rect l="0" t="0" r="r" b="b"/>
            <a:pathLst>
              <a:path w="21600" h="21458" fill="norm" stroke="1" extrusionOk="0">
                <a:moveTo>
                  <a:pt x="11437" y="1"/>
                </a:moveTo>
                <a:cubicBezTo>
                  <a:pt x="12380" y="-2"/>
                  <a:pt x="12962" y="90"/>
                  <a:pt x="12969" y="244"/>
                </a:cubicBezTo>
                <a:cubicBezTo>
                  <a:pt x="12972" y="316"/>
                  <a:pt x="12970" y="960"/>
                  <a:pt x="12964" y="1675"/>
                </a:cubicBezTo>
                <a:cubicBezTo>
                  <a:pt x="12955" y="2707"/>
                  <a:pt x="12979" y="3029"/>
                  <a:pt x="13080" y="3239"/>
                </a:cubicBezTo>
                <a:cubicBezTo>
                  <a:pt x="13200" y="3485"/>
                  <a:pt x="14082" y="4265"/>
                  <a:pt x="14239" y="4263"/>
                </a:cubicBezTo>
                <a:cubicBezTo>
                  <a:pt x="14278" y="4263"/>
                  <a:pt x="14543" y="4050"/>
                  <a:pt x="14828" y="3790"/>
                </a:cubicBezTo>
                <a:lnTo>
                  <a:pt x="15346" y="3317"/>
                </a:lnTo>
                <a:lnTo>
                  <a:pt x="15287" y="1748"/>
                </a:lnTo>
                <a:lnTo>
                  <a:pt x="15227" y="179"/>
                </a:lnTo>
                <a:lnTo>
                  <a:pt x="15462" y="89"/>
                </a:lnTo>
                <a:cubicBezTo>
                  <a:pt x="15702" y="-3"/>
                  <a:pt x="17316" y="32"/>
                  <a:pt x="17671" y="138"/>
                </a:cubicBezTo>
                <a:cubicBezTo>
                  <a:pt x="17846" y="190"/>
                  <a:pt x="17848" y="211"/>
                  <a:pt x="17820" y="1621"/>
                </a:cubicBezTo>
                <a:cubicBezTo>
                  <a:pt x="17803" y="2495"/>
                  <a:pt x="17826" y="3161"/>
                  <a:pt x="17879" y="3332"/>
                </a:cubicBezTo>
                <a:cubicBezTo>
                  <a:pt x="17934" y="3509"/>
                  <a:pt x="18130" y="3751"/>
                  <a:pt x="18408" y="3987"/>
                </a:cubicBezTo>
                <a:lnTo>
                  <a:pt x="18850" y="4361"/>
                </a:lnTo>
                <a:lnTo>
                  <a:pt x="19157" y="4052"/>
                </a:lnTo>
                <a:cubicBezTo>
                  <a:pt x="19326" y="3882"/>
                  <a:pt x="19622" y="3610"/>
                  <a:pt x="19814" y="3448"/>
                </a:cubicBezTo>
                <a:lnTo>
                  <a:pt x="20165" y="3152"/>
                </a:lnTo>
                <a:lnTo>
                  <a:pt x="20106" y="1627"/>
                </a:lnTo>
                <a:lnTo>
                  <a:pt x="20047" y="102"/>
                </a:lnTo>
                <a:lnTo>
                  <a:pt x="20259" y="50"/>
                </a:lnTo>
                <a:cubicBezTo>
                  <a:pt x="20403" y="15"/>
                  <a:pt x="21044" y="14"/>
                  <a:pt x="21600" y="32"/>
                </a:cubicBezTo>
                <a:lnTo>
                  <a:pt x="21600" y="17069"/>
                </a:lnTo>
                <a:lnTo>
                  <a:pt x="19616" y="17082"/>
                </a:lnTo>
                <a:lnTo>
                  <a:pt x="19467" y="17528"/>
                </a:lnTo>
                <a:lnTo>
                  <a:pt x="19319" y="17975"/>
                </a:lnTo>
                <a:lnTo>
                  <a:pt x="13619" y="17975"/>
                </a:lnTo>
                <a:lnTo>
                  <a:pt x="13568" y="17754"/>
                </a:lnTo>
                <a:cubicBezTo>
                  <a:pt x="13391" y="16984"/>
                  <a:pt x="13454" y="17050"/>
                  <a:pt x="12921" y="17078"/>
                </a:cubicBezTo>
                <a:cubicBezTo>
                  <a:pt x="12657" y="17092"/>
                  <a:pt x="12410" y="17122"/>
                  <a:pt x="12372" y="17145"/>
                </a:cubicBezTo>
                <a:cubicBezTo>
                  <a:pt x="12335" y="17167"/>
                  <a:pt x="12310" y="17968"/>
                  <a:pt x="12316" y="18923"/>
                </a:cubicBezTo>
                <a:cubicBezTo>
                  <a:pt x="12322" y="19879"/>
                  <a:pt x="12301" y="20832"/>
                  <a:pt x="12269" y="21042"/>
                </a:cubicBezTo>
                <a:cubicBezTo>
                  <a:pt x="12214" y="21398"/>
                  <a:pt x="12193" y="21424"/>
                  <a:pt x="11954" y="21438"/>
                </a:cubicBezTo>
                <a:cubicBezTo>
                  <a:pt x="11591" y="21461"/>
                  <a:pt x="4351" y="21463"/>
                  <a:pt x="0" y="21452"/>
                </a:cubicBezTo>
                <a:lnTo>
                  <a:pt x="0" y="9627"/>
                </a:lnTo>
                <a:cubicBezTo>
                  <a:pt x="154" y="9628"/>
                  <a:pt x="315" y="9629"/>
                  <a:pt x="485" y="9630"/>
                </a:cubicBezTo>
                <a:cubicBezTo>
                  <a:pt x="2398" y="9642"/>
                  <a:pt x="3984" y="9621"/>
                  <a:pt x="4008" y="9583"/>
                </a:cubicBezTo>
                <a:cubicBezTo>
                  <a:pt x="4032" y="9544"/>
                  <a:pt x="4024" y="8720"/>
                  <a:pt x="3990" y="7751"/>
                </a:cubicBezTo>
                <a:cubicBezTo>
                  <a:pt x="3922" y="5795"/>
                  <a:pt x="3963" y="5461"/>
                  <a:pt x="4356" y="4751"/>
                </a:cubicBezTo>
                <a:cubicBezTo>
                  <a:pt x="4517" y="4460"/>
                  <a:pt x="4778" y="4177"/>
                  <a:pt x="5159" y="3878"/>
                </a:cubicBezTo>
                <a:lnTo>
                  <a:pt x="5723" y="3436"/>
                </a:lnTo>
                <a:lnTo>
                  <a:pt x="5671" y="1854"/>
                </a:lnTo>
                <a:cubicBezTo>
                  <a:pt x="5627" y="504"/>
                  <a:pt x="5637" y="258"/>
                  <a:pt x="5742" y="173"/>
                </a:cubicBezTo>
                <a:cubicBezTo>
                  <a:pt x="5981" y="-23"/>
                  <a:pt x="7819" y="-24"/>
                  <a:pt x="8140" y="171"/>
                </a:cubicBezTo>
                <a:cubicBezTo>
                  <a:pt x="8226" y="223"/>
                  <a:pt x="8248" y="564"/>
                  <a:pt x="8240" y="1776"/>
                </a:cubicBezTo>
                <a:cubicBezTo>
                  <a:pt x="8234" y="2652"/>
                  <a:pt x="8264" y="3377"/>
                  <a:pt x="8310" y="3461"/>
                </a:cubicBezTo>
                <a:cubicBezTo>
                  <a:pt x="8354" y="3542"/>
                  <a:pt x="8597" y="3782"/>
                  <a:pt x="8850" y="3995"/>
                </a:cubicBezTo>
                <a:lnTo>
                  <a:pt x="9310" y="4381"/>
                </a:lnTo>
                <a:lnTo>
                  <a:pt x="9565" y="4097"/>
                </a:lnTo>
                <a:cubicBezTo>
                  <a:pt x="9706" y="3941"/>
                  <a:pt x="10000" y="3674"/>
                  <a:pt x="10220" y="3503"/>
                </a:cubicBezTo>
                <a:lnTo>
                  <a:pt x="10620" y="3192"/>
                </a:lnTo>
                <a:lnTo>
                  <a:pt x="10564" y="1650"/>
                </a:lnTo>
                <a:cubicBezTo>
                  <a:pt x="10499" y="-137"/>
                  <a:pt x="10424" y="5"/>
                  <a:pt x="11437" y="1"/>
                </a:cubicBezTo>
                <a:close/>
              </a:path>
            </a:pathLst>
          </a:custGeom>
          <a:ln w="12700">
            <a:miter lim="400000"/>
          </a:ln>
        </p:spPr>
      </p:pic>
      <p:sp>
        <p:nvSpPr>
          <p:cNvPr id="739" name="1"/>
          <p:cNvSpPr txBox="1"/>
          <p:nvPr/>
        </p:nvSpPr>
        <p:spPr>
          <a:xfrm>
            <a:off x="5364060" y="4177691"/>
            <a:ext cx="2865446" cy="5948681"/>
          </a:xfrm>
          <a:prstGeom prst="rect">
            <a:avLst/>
          </a:prstGeom>
          <a:ln w="12700">
            <a:miter lim="400000"/>
          </a:ln>
          <a:extLst>
            <a:ext uri="{C572A759-6A51-4108-AA02-DFA0A04FC94B}">
              <ma14:wrappingTextBoxFlag xmlns:ma14="http://schemas.microsoft.com/office/mac/drawingml/2011/main" val="1"/>
            </a:ext>
          </a:extLst>
        </p:spPr>
        <p:txBody>
          <a:bodyPr wrap="none" tIns="91439" bIns="91439">
            <a:spAutoFit/>
          </a:bodyPr>
          <a:lstStyle>
            <a:lvl1pPr algn="l" defTabSz="1219200">
              <a:defRPr sz="37800">
                <a:solidFill>
                  <a:srgbClr val="FFFFFF"/>
                </a:solidFill>
                <a:effectLst>
                  <a:outerShdw sx="100000" sy="100000" kx="0" ky="0" algn="b" rotWithShape="0" blurRad="50800" dist="38100" dir="5400000">
                    <a:srgbClr val="000000">
                      <a:alpha val="75000"/>
                    </a:srgbClr>
                  </a:outerShdw>
                </a:effectLst>
                <a:latin typeface="Helvetica"/>
                <a:ea typeface="Helvetica"/>
                <a:cs typeface="Helvetica"/>
                <a:sym typeface="Helvetica"/>
              </a:defRPr>
            </a:lvl1pPr>
          </a:lstStyle>
          <a:p>
            <a:pPr>
              <a:defRPr b="0">
                <a:solidFill>
                  <a:srgbClr val="000000"/>
                </a:solidFill>
                <a:effectLst/>
                <a:latin typeface="Calibri"/>
                <a:ea typeface="Calibri"/>
                <a:cs typeface="Calibri"/>
                <a:sym typeface="Calibri"/>
              </a:defRPr>
            </a:pPr>
            <a:r>
              <a:rPr b="1">
                <a:solidFill>
                  <a:srgbClr val="FFFFFF"/>
                </a:solidFill>
                <a:effectLst>
                  <a:outerShdw sx="100000" sy="100000" kx="0" ky="0" algn="b" rotWithShape="0" blurRad="50800" dist="38100" dir="5400000">
                    <a:srgbClr val="000000">
                      <a:alpha val="75000"/>
                    </a:srgbClr>
                  </a:outerShdw>
                </a:effectLst>
                <a:latin typeface="Helvetica"/>
                <a:ea typeface="Helvetica"/>
                <a:cs typeface="Helvetica"/>
                <a:sym typeface="Helvetica"/>
              </a:rPr>
              <a:t>1</a:t>
            </a:r>
          </a:p>
        </p:txBody>
      </p:sp>
      <p:sp>
        <p:nvSpPr>
          <p:cNvPr id="740" name="2"/>
          <p:cNvSpPr txBox="1"/>
          <p:nvPr/>
        </p:nvSpPr>
        <p:spPr>
          <a:xfrm>
            <a:off x="11034765" y="3695530"/>
            <a:ext cx="3006708" cy="6253481"/>
          </a:xfrm>
          <a:prstGeom prst="rect">
            <a:avLst/>
          </a:prstGeom>
          <a:ln w="12700">
            <a:miter lim="400000"/>
          </a:ln>
          <a:extLst>
            <a:ext uri="{C572A759-6A51-4108-AA02-DFA0A04FC94B}">
              <ma14:wrappingTextBoxFlag xmlns:ma14="http://schemas.microsoft.com/office/mac/drawingml/2011/main" val="1"/>
            </a:ext>
          </a:extLst>
        </p:spPr>
        <p:txBody>
          <a:bodyPr wrap="none" tIns="91439" bIns="91439">
            <a:spAutoFit/>
          </a:bodyPr>
          <a:lstStyle>
            <a:lvl1pPr algn="l" defTabSz="1219200">
              <a:defRPr sz="39800">
                <a:solidFill>
                  <a:srgbClr val="FFFFFF"/>
                </a:solidFill>
                <a:effectLst>
                  <a:outerShdw sx="100000" sy="100000" kx="0" ky="0" algn="b" rotWithShape="0" blurRad="50800" dist="38100" dir="5400000">
                    <a:srgbClr val="000000">
                      <a:alpha val="75000"/>
                    </a:srgbClr>
                  </a:outerShdw>
                </a:effectLst>
                <a:latin typeface="Helvetica"/>
                <a:ea typeface="Helvetica"/>
                <a:cs typeface="Helvetica"/>
                <a:sym typeface="Helvetica"/>
              </a:defRPr>
            </a:lvl1pPr>
          </a:lstStyle>
          <a:p>
            <a:pPr>
              <a:defRPr b="0" sz="4600">
                <a:solidFill>
                  <a:srgbClr val="000000"/>
                </a:solidFill>
                <a:effectLst/>
                <a:latin typeface="Calibri"/>
                <a:ea typeface="Calibri"/>
                <a:cs typeface="Calibri"/>
                <a:sym typeface="Calibri"/>
              </a:defRPr>
            </a:pPr>
            <a:r>
              <a:rPr b="1" sz="39800">
                <a:solidFill>
                  <a:srgbClr val="FFFFFF"/>
                </a:solidFill>
                <a:effectLst>
                  <a:outerShdw sx="100000" sy="100000" kx="0" ky="0" algn="b" rotWithShape="0" blurRad="50800" dist="38100" dir="5400000">
                    <a:srgbClr val="000000">
                      <a:alpha val="75000"/>
                    </a:srgbClr>
                  </a:outerShdw>
                </a:effectLst>
                <a:latin typeface="Helvetica"/>
                <a:ea typeface="Helvetica"/>
                <a:cs typeface="Helvetica"/>
                <a:sym typeface="Helvetica"/>
              </a:rPr>
              <a:t>2</a:t>
            </a:r>
          </a:p>
        </p:txBody>
      </p:sp>
      <p:sp>
        <p:nvSpPr>
          <p:cNvPr id="741" name="3"/>
          <p:cNvSpPr txBox="1"/>
          <p:nvPr/>
        </p:nvSpPr>
        <p:spPr>
          <a:xfrm>
            <a:off x="16488654" y="3695530"/>
            <a:ext cx="3006708" cy="6253481"/>
          </a:xfrm>
          <a:prstGeom prst="rect">
            <a:avLst/>
          </a:prstGeom>
          <a:ln w="12700">
            <a:miter lim="400000"/>
          </a:ln>
          <a:extLst>
            <a:ext uri="{C572A759-6A51-4108-AA02-DFA0A04FC94B}">
              <ma14:wrappingTextBoxFlag xmlns:ma14="http://schemas.microsoft.com/office/mac/drawingml/2011/main" val="1"/>
            </a:ext>
          </a:extLst>
        </p:spPr>
        <p:txBody>
          <a:bodyPr wrap="none" tIns="91439" bIns="91439">
            <a:spAutoFit/>
          </a:bodyPr>
          <a:lstStyle>
            <a:lvl1pPr algn="l" defTabSz="1219200">
              <a:defRPr sz="39800">
                <a:solidFill>
                  <a:srgbClr val="FFFFFF"/>
                </a:solidFill>
                <a:effectLst>
                  <a:outerShdw sx="100000" sy="100000" kx="0" ky="0" algn="b" rotWithShape="0" blurRad="50800" dist="38100" dir="5400000">
                    <a:srgbClr val="000000">
                      <a:alpha val="75000"/>
                    </a:srgbClr>
                  </a:outerShdw>
                </a:effectLst>
                <a:latin typeface="Helvetica"/>
                <a:ea typeface="Helvetica"/>
                <a:cs typeface="Helvetica"/>
                <a:sym typeface="Helvetica"/>
              </a:defRPr>
            </a:lvl1pPr>
          </a:lstStyle>
          <a:p>
            <a:pPr>
              <a:defRPr b="0" sz="4600">
                <a:solidFill>
                  <a:srgbClr val="000000"/>
                </a:solidFill>
                <a:effectLst/>
                <a:latin typeface="Calibri"/>
                <a:ea typeface="Calibri"/>
                <a:cs typeface="Calibri"/>
                <a:sym typeface="Calibri"/>
              </a:defRPr>
            </a:pPr>
            <a:r>
              <a:rPr b="1" sz="39800">
                <a:solidFill>
                  <a:srgbClr val="FFFFFF"/>
                </a:solidFill>
                <a:effectLst>
                  <a:outerShdw sx="100000" sy="100000" kx="0" ky="0" algn="b" rotWithShape="0" blurRad="50800" dist="38100" dir="5400000">
                    <a:srgbClr val="000000">
                      <a:alpha val="75000"/>
                    </a:srgbClr>
                  </a:outerShdw>
                </a:effectLst>
                <a:latin typeface="Helvetica"/>
                <a:ea typeface="Helvetica"/>
                <a:cs typeface="Helvetica"/>
                <a:sym typeface="Helvetica"/>
              </a:rPr>
              <a:t>3</a:t>
            </a:r>
          </a:p>
        </p:txBody>
      </p:sp>
      <p:sp>
        <p:nvSpPr>
          <p:cNvPr id="742" name="WHERE DO YOU SEE YOURSELF?"/>
          <p:cNvSpPr txBox="1"/>
          <p:nvPr>
            <p:ph type="title"/>
          </p:nvPr>
        </p:nvSpPr>
        <p:spPr>
          <a:xfrm>
            <a:off x="4236391" y="612105"/>
            <a:ext cx="16603456" cy="2751784"/>
          </a:xfrm>
          <a:prstGeom prst="rect">
            <a:avLst/>
          </a:prstGeom>
        </p:spPr>
        <p:txBody>
          <a:bodyPr/>
          <a:lstStyle>
            <a:lvl1pPr defTabSz="821531">
              <a:defRPr spc="0" sz="9100">
                <a:solidFill>
                  <a:srgbClr val="000000"/>
                </a:solidFill>
                <a:latin typeface="Helvetica Neue"/>
                <a:ea typeface="Helvetica Neue"/>
                <a:cs typeface="Helvetica Neue"/>
                <a:sym typeface="Helvetica Neue"/>
              </a:defRPr>
            </a:lvl1pPr>
          </a:lstStyle>
          <a:p>
            <a:pPr/>
            <a:r>
              <a:t>WHERE DO YOU SEE YOURSELF?</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 presetID="22" grpId="1" fill="hold">
                                  <p:stCondLst>
                                    <p:cond delay="0"/>
                                  </p:stCondLst>
                                  <p:iterate type="el" backwards="0">
                                    <p:tmAbs val="0"/>
                                  </p:iterate>
                                  <p:childTnLst>
                                    <p:set>
                                      <p:cBhvr>
                                        <p:cTn id="6" fill="hold"/>
                                        <p:tgtEl>
                                          <p:spTgt spid="730"/>
                                        </p:tgtEl>
                                        <p:attrNameLst>
                                          <p:attrName>style.visibility</p:attrName>
                                        </p:attrNameLst>
                                      </p:cBhvr>
                                      <p:to>
                                        <p:strVal val="visible"/>
                                      </p:to>
                                    </p:set>
                                    <p:animEffect filter="wipe(up)" transition="in">
                                      <p:cBhvr>
                                        <p:cTn id="7" dur="500"/>
                                        <p:tgtEl>
                                          <p:spTgt spid="730"/>
                                        </p:tgtEl>
                                      </p:cBhvr>
                                    </p:animEffect>
                                  </p:childTnLst>
                                </p:cTn>
                              </p:par>
                            </p:childTnLst>
                          </p:cTn>
                        </p:par>
                        <p:par>
                          <p:cTn id="8" fill="hold">
                            <p:stCondLst>
                              <p:cond delay="500"/>
                            </p:stCondLst>
                            <p:childTnLst>
                              <p:par>
                                <p:cTn id="9" presetClass="entr" nodeType="afterEffect" presetSubtype="1" presetID="22" grpId="2" fill="hold">
                                  <p:stCondLst>
                                    <p:cond delay="0"/>
                                  </p:stCondLst>
                                  <p:iterate type="el" backwards="0">
                                    <p:tmAbs val="0"/>
                                  </p:iterate>
                                  <p:childTnLst>
                                    <p:set>
                                      <p:cBhvr>
                                        <p:cTn id="10" fill="hold"/>
                                        <p:tgtEl>
                                          <p:spTgt spid="738"/>
                                        </p:tgtEl>
                                        <p:attrNameLst>
                                          <p:attrName>style.visibility</p:attrName>
                                        </p:attrNameLst>
                                      </p:cBhvr>
                                      <p:to>
                                        <p:strVal val="visible"/>
                                      </p:to>
                                    </p:set>
                                    <p:animEffect filter="wipe(up)" transition="in">
                                      <p:cBhvr>
                                        <p:cTn id="11" dur="500"/>
                                        <p:tgtEl>
                                          <p:spTgt spid="738"/>
                                        </p:tgtEl>
                                      </p:cBhvr>
                                    </p:animEffect>
                                  </p:childTnLst>
                                </p:cTn>
                              </p:par>
                            </p:childTnLst>
                          </p:cTn>
                        </p:par>
                        <p:par>
                          <p:cTn id="12" fill="hold">
                            <p:stCondLst>
                              <p:cond delay="1000"/>
                            </p:stCondLst>
                            <p:childTnLst>
                              <p:par>
                                <p:cTn id="13" presetClass="entr" nodeType="afterEffect" presetSubtype="1" presetID="22" grpId="3" fill="hold">
                                  <p:stCondLst>
                                    <p:cond delay="0"/>
                                  </p:stCondLst>
                                  <p:iterate type="el" backwards="0">
                                    <p:tmAbs val="0"/>
                                  </p:iterate>
                                  <p:childTnLst>
                                    <p:set>
                                      <p:cBhvr>
                                        <p:cTn id="14" fill="hold"/>
                                        <p:tgtEl>
                                          <p:spTgt spid="731"/>
                                        </p:tgtEl>
                                        <p:attrNameLst>
                                          <p:attrName>style.visibility</p:attrName>
                                        </p:attrNameLst>
                                      </p:cBhvr>
                                      <p:to>
                                        <p:strVal val="visible"/>
                                      </p:to>
                                    </p:set>
                                    <p:animEffect filter="wipe(up)" transition="in">
                                      <p:cBhvr>
                                        <p:cTn id="15" dur="500"/>
                                        <p:tgtEl>
                                          <p:spTgt spid="731"/>
                                        </p:tgtEl>
                                      </p:cBhvr>
                                    </p:animEffect>
                                  </p:childTnLst>
                                </p:cTn>
                              </p:par>
                            </p:childTnLst>
                          </p:cTn>
                        </p:par>
                        <p:par>
                          <p:cTn id="16" fill="hold">
                            <p:stCondLst>
                              <p:cond delay="1500"/>
                            </p:stCondLst>
                            <p:childTnLst>
                              <p:par>
                                <p:cTn id="17" presetClass="entr" nodeType="afterEffect" presetSubtype="1" presetID="22" grpId="4" fill="hold">
                                  <p:stCondLst>
                                    <p:cond delay="0"/>
                                  </p:stCondLst>
                                  <p:iterate type="el" backwards="0">
                                    <p:tmAbs val="0"/>
                                  </p:iterate>
                                  <p:childTnLst>
                                    <p:set>
                                      <p:cBhvr>
                                        <p:cTn id="18" fill="hold"/>
                                        <p:tgtEl>
                                          <p:spTgt spid="734"/>
                                        </p:tgtEl>
                                        <p:attrNameLst>
                                          <p:attrName>style.visibility</p:attrName>
                                        </p:attrNameLst>
                                      </p:cBhvr>
                                      <p:to>
                                        <p:strVal val="visible"/>
                                      </p:to>
                                    </p:set>
                                    <p:animEffect filter="wipe(up)" transition="in">
                                      <p:cBhvr>
                                        <p:cTn id="19" dur="500"/>
                                        <p:tgtEl>
                                          <p:spTgt spid="734"/>
                                        </p:tgtEl>
                                      </p:cBhvr>
                                    </p:animEffect>
                                  </p:childTnLst>
                                </p:cTn>
                              </p:par>
                            </p:childTnLst>
                          </p:cTn>
                        </p:par>
                        <p:par>
                          <p:cTn id="20" fill="hold">
                            <p:stCondLst>
                              <p:cond delay="2000"/>
                            </p:stCondLst>
                            <p:childTnLst>
                              <p:par>
                                <p:cTn id="21" presetClass="entr" nodeType="afterEffect" presetID="10" grpId="5" fill="hold">
                                  <p:stCondLst>
                                    <p:cond delay="0"/>
                                  </p:stCondLst>
                                  <p:iterate type="el" backwards="0">
                                    <p:tmAbs val="0"/>
                                  </p:iterate>
                                  <p:childTnLst>
                                    <p:set>
                                      <p:cBhvr>
                                        <p:cTn id="22" fill="hold"/>
                                        <p:tgtEl>
                                          <p:spTgt spid="739"/>
                                        </p:tgtEl>
                                        <p:attrNameLst>
                                          <p:attrName>style.visibility</p:attrName>
                                        </p:attrNameLst>
                                      </p:cBhvr>
                                      <p:to>
                                        <p:strVal val="visible"/>
                                      </p:to>
                                    </p:set>
                                    <p:animEffect filter="fade" transition="in">
                                      <p:cBhvr>
                                        <p:cTn id="23" dur="500"/>
                                        <p:tgtEl>
                                          <p:spTgt spid="739"/>
                                        </p:tgtEl>
                                      </p:cBhvr>
                                    </p:animEffec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1" presetID="22" grpId="6" fill="hold">
                                  <p:stCondLst>
                                    <p:cond delay="0"/>
                                  </p:stCondLst>
                                  <p:iterate type="el" backwards="0">
                                    <p:tmAbs val="0"/>
                                  </p:iterate>
                                  <p:childTnLst>
                                    <p:set>
                                      <p:cBhvr>
                                        <p:cTn id="27" fill="hold"/>
                                        <p:tgtEl>
                                          <p:spTgt spid="736"/>
                                        </p:tgtEl>
                                        <p:attrNameLst>
                                          <p:attrName>style.visibility</p:attrName>
                                        </p:attrNameLst>
                                      </p:cBhvr>
                                      <p:to>
                                        <p:strVal val="visible"/>
                                      </p:to>
                                    </p:set>
                                    <p:animEffect filter="wipe(up)" transition="in">
                                      <p:cBhvr>
                                        <p:cTn id="28" dur="500"/>
                                        <p:tgtEl>
                                          <p:spTgt spid="736"/>
                                        </p:tgtEl>
                                      </p:cBhvr>
                                    </p:animEffect>
                                  </p:childTnLst>
                                </p:cTn>
                              </p:par>
                            </p:childTnLst>
                          </p:cTn>
                        </p:par>
                        <p:par>
                          <p:cTn id="29" fill="hold">
                            <p:stCondLst>
                              <p:cond delay="500"/>
                            </p:stCondLst>
                            <p:childTnLst>
                              <p:par>
                                <p:cTn id="30" presetClass="entr" nodeType="afterEffect" presetSubtype="1" presetID="22" grpId="7" fill="hold">
                                  <p:stCondLst>
                                    <p:cond delay="0"/>
                                  </p:stCondLst>
                                  <p:iterate type="el" backwards="0">
                                    <p:tmAbs val="0"/>
                                  </p:iterate>
                                  <p:childTnLst>
                                    <p:set>
                                      <p:cBhvr>
                                        <p:cTn id="31" fill="hold"/>
                                        <p:tgtEl>
                                          <p:spTgt spid="732"/>
                                        </p:tgtEl>
                                        <p:attrNameLst>
                                          <p:attrName>style.visibility</p:attrName>
                                        </p:attrNameLst>
                                      </p:cBhvr>
                                      <p:to>
                                        <p:strVal val="visible"/>
                                      </p:to>
                                    </p:set>
                                    <p:animEffect filter="wipe(up)" transition="in">
                                      <p:cBhvr>
                                        <p:cTn id="32" dur="500"/>
                                        <p:tgtEl>
                                          <p:spTgt spid="732"/>
                                        </p:tgtEl>
                                      </p:cBhvr>
                                    </p:animEffect>
                                  </p:childTnLst>
                                </p:cTn>
                              </p:par>
                            </p:childTnLst>
                          </p:cTn>
                        </p:par>
                        <p:par>
                          <p:cTn id="33" fill="hold">
                            <p:stCondLst>
                              <p:cond delay="1000"/>
                            </p:stCondLst>
                            <p:childTnLst>
                              <p:par>
                                <p:cTn id="34" presetClass="entr" nodeType="afterEffect" presetSubtype="1" presetID="22" grpId="8" fill="hold">
                                  <p:stCondLst>
                                    <p:cond delay="0"/>
                                  </p:stCondLst>
                                  <p:iterate type="el" backwards="0">
                                    <p:tmAbs val="0"/>
                                  </p:iterate>
                                  <p:childTnLst>
                                    <p:set>
                                      <p:cBhvr>
                                        <p:cTn id="35" fill="hold"/>
                                        <p:tgtEl>
                                          <p:spTgt spid="735"/>
                                        </p:tgtEl>
                                        <p:attrNameLst>
                                          <p:attrName>style.visibility</p:attrName>
                                        </p:attrNameLst>
                                      </p:cBhvr>
                                      <p:to>
                                        <p:strVal val="visible"/>
                                      </p:to>
                                    </p:set>
                                    <p:animEffect filter="wipe(up)" transition="in">
                                      <p:cBhvr>
                                        <p:cTn id="36" dur="500"/>
                                        <p:tgtEl>
                                          <p:spTgt spid="735"/>
                                        </p:tgtEl>
                                      </p:cBhvr>
                                    </p:animEffect>
                                  </p:childTnLst>
                                </p:cTn>
                              </p:par>
                            </p:childTnLst>
                          </p:cTn>
                        </p:par>
                        <p:par>
                          <p:cTn id="37" fill="hold">
                            <p:stCondLst>
                              <p:cond delay="1500"/>
                            </p:stCondLst>
                            <p:childTnLst>
                              <p:par>
                                <p:cTn id="38" presetClass="entr" nodeType="afterEffect" presetID="10" grpId="9" fill="hold">
                                  <p:stCondLst>
                                    <p:cond delay="0"/>
                                  </p:stCondLst>
                                  <p:iterate type="el" backwards="0">
                                    <p:tmAbs val="0"/>
                                  </p:iterate>
                                  <p:childTnLst>
                                    <p:set>
                                      <p:cBhvr>
                                        <p:cTn id="39" fill="hold"/>
                                        <p:tgtEl>
                                          <p:spTgt spid="740"/>
                                        </p:tgtEl>
                                        <p:attrNameLst>
                                          <p:attrName>style.visibility</p:attrName>
                                        </p:attrNameLst>
                                      </p:cBhvr>
                                      <p:to>
                                        <p:strVal val="visible"/>
                                      </p:to>
                                    </p:set>
                                    <p:animEffect filter="fade" transition="in">
                                      <p:cBhvr>
                                        <p:cTn id="40" dur="500"/>
                                        <p:tgtEl>
                                          <p:spTgt spid="740"/>
                                        </p:tgtEl>
                                      </p:cBhvr>
                                    </p:animEffect>
                                  </p:childTnLst>
                                </p:cTn>
                              </p:par>
                            </p:childTnLst>
                          </p:cTn>
                        </p:par>
                      </p:childTnLst>
                    </p:cTn>
                  </p:par>
                  <p:par>
                    <p:cTn id="41" fill="hold">
                      <p:stCondLst>
                        <p:cond delay="indefinite"/>
                      </p:stCondLst>
                      <p:childTnLst>
                        <p:par>
                          <p:cTn id="42" fill="hold">
                            <p:stCondLst>
                              <p:cond delay="0"/>
                            </p:stCondLst>
                            <p:childTnLst>
                              <p:par>
                                <p:cTn id="43" presetClass="entr" nodeType="clickEffect" presetSubtype="1" presetID="22" grpId="10" fill="hold">
                                  <p:stCondLst>
                                    <p:cond delay="0"/>
                                  </p:stCondLst>
                                  <p:iterate type="el" backwards="0">
                                    <p:tmAbs val="0"/>
                                  </p:iterate>
                                  <p:childTnLst>
                                    <p:set>
                                      <p:cBhvr>
                                        <p:cTn id="44" fill="hold"/>
                                        <p:tgtEl>
                                          <p:spTgt spid="737"/>
                                        </p:tgtEl>
                                        <p:attrNameLst>
                                          <p:attrName>style.visibility</p:attrName>
                                        </p:attrNameLst>
                                      </p:cBhvr>
                                      <p:to>
                                        <p:strVal val="visible"/>
                                      </p:to>
                                    </p:set>
                                    <p:animEffect filter="wipe(up)" transition="in">
                                      <p:cBhvr>
                                        <p:cTn id="45" dur="500"/>
                                        <p:tgtEl>
                                          <p:spTgt spid="737"/>
                                        </p:tgtEl>
                                      </p:cBhvr>
                                    </p:animEffect>
                                  </p:childTnLst>
                                </p:cTn>
                              </p:par>
                            </p:childTnLst>
                          </p:cTn>
                        </p:par>
                        <p:par>
                          <p:cTn id="46" fill="hold">
                            <p:stCondLst>
                              <p:cond delay="500"/>
                            </p:stCondLst>
                            <p:childTnLst>
                              <p:par>
                                <p:cTn id="47" presetClass="entr" nodeType="afterEffect" presetSubtype="1" presetID="22" grpId="11" fill="hold">
                                  <p:stCondLst>
                                    <p:cond delay="0"/>
                                  </p:stCondLst>
                                  <p:iterate type="el" backwards="0">
                                    <p:tmAbs val="0"/>
                                  </p:iterate>
                                  <p:childTnLst>
                                    <p:set>
                                      <p:cBhvr>
                                        <p:cTn id="48" fill="hold"/>
                                        <p:tgtEl>
                                          <p:spTgt spid="733"/>
                                        </p:tgtEl>
                                        <p:attrNameLst>
                                          <p:attrName>style.visibility</p:attrName>
                                        </p:attrNameLst>
                                      </p:cBhvr>
                                      <p:to>
                                        <p:strVal val="visible"/>
                                      </p:to>
                                    </p:set>
                                    <p:animEffect filter="wipe(up)" transition="in">
                                      <p:cBhvr>
                                        <p:cTn id="49" dur="500"/>
                                        <p:tgtEl>
                                          <p:spTgt spid="733"/>
                                        </p:tgtEl>
                                      </p:cBhvr>
                                    </p:animEffect>
                                  </p:childTnLst>
                                </p:cTn>
                              </p:par>
                            </p:childTnLst>
                          </p:cTn>
                        </p:par>
                        <p:par>
                          <p:cTn id="50" fill="hold">
                            <p:stCondLst>
                              <p:cond delay="1000"/>
                            </p:stCondLst>
                            <p:childTnLst>
                              <p:par>
                                <p:cTn id="51" presetClass="entr" nodeType="afterEffect" presetID="10" grpId="12" fill="hold">
                                  <p:stCondLst>
                                    <p:cond delay="0"/>
                                  </p:stCondLst>
                                  <p:iterate type="el" backwards="0">
                                    <p:tmAbs val="0"/>
                                  </p:iterate>
                                  <p:childTnLst>
                                    <p:set>
                                      <p:cBhvr>
                                        <p:cTn id="52" fill="hold"/>
                                        <p:tgtEl>
                                          <p:spTgt spid="741"/>
                                        </p:tgtEl>
                                        <p:attrNameLst>
                                          <p:attrName>style.visibility</p:attrName>
                                        </p:attrNameLst>
                                      </p:cBhvr>
                                      <p:to>
                                        <p:strVal val="visible"/>
                                      </p:to>
                                    </p:set>
                                    <p:animEffect filter="fade" transition="in">
                                      <p:cBhvr>
                                        <p:cTn id="53" dur="500"/>
                                        <p:tgtEl>
                                          <p:spTgt spid="74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41" grpId="12"/>
      <p:bldP build="whole" bldLvl="1" animBg="1" rev="0" advAuto="0" spid="738" grpId="2"/>
      <p:bldP build="whole" bldLvl="1" animBg="1" rev="0" advAuto="0" spid="731" grpId="3"/>
      <p:bldP build="whole" bldLvl="1" animBg="1" rev="0" advAuto="0" spid="735" grpId="8"/>
      <p:bldP build="whole" bldLvl="1" animBg="1" rev="0" advAuto="0" spid="734" grpId="4"/>
      <p:bldP build="whole" bldLvl="1" animBg="1" rev="0" advAuto="0" spid="737" grpId="10"/>
      <p:bldP build="whole" bldLvl="1" animBg="1" rev="0" advAuto="0" spid="733" grpId="11"/>
      <p:bldP build="whole" bldLvl="1" animBg="1" rev="0" advAuto="0" spid="736" grpId="6"/>
      <p:bldP build="whole" bldLvl="1" animBg="1" rev="0" advAuto="0" spid="730" grpId="1"/>
      <p:bldP build="whole" bldLvl="1" animBg="1" rev="0" advAuto="0" spid="732" grpId="7"/>
      <p:bldP build="whole" bldLvl="1" animBg="1" rev="0" advAuto="0" spid="739" grpId="5"/>
      <p:bldP build="whole" bldLvl="1" animBg="1" rev="0" advAuto="0" spid="740" grpId="9"/>
    </p:bldLst>
  </p:timing>
</p:sld>
</file>

<file path=ppt/slides/slide6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46" name="connecting-the-world.png" descr="connecting-the-world.png"/>
          <p:cNvPicPr>
            <a:picLocks noChangeAspect="1"/>
          </p:cNvPicPr>
          <p:nvPr/>
        </p:nvPicPr>
        <p:blipFill>
          <a:blip r:embed="rId3">
            <a:extLst/>
          </a:blip>
          <a:stretch>
            <a:fillRect/>
          </a:stretch>
        </p:blipFill>
        <p:spPr>
          <a:xfrm>
            <a:off x="3330261" y="2263716"/>
            <a:ext cx="18708902" cy="8637982"/>
          </a:xfrm>
          <a:prstGeom prst="rect">
            <a:avLst/>
          </a:prstGeom>
          <a:ln w="12700">
            <a:miter lim="400000"/>
          </a:ln>
          <a:effectLst>
            <a:outerShdw sx="100000" sy="100000" kx="0" ky="0" algn="b" rotWithShape="0" blurRad="101600" dist="63500" dir="5520000">
              <a:srgbClr val="000000">
                <a:alpha val="60000"/>
              </a:srgbClr>
            </a:outerShdw>
          </a:effectLst>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50" name="bigstock-happy family dignity peace-219231607.jpg" descr="bigstock-happy family dignity peace-219231607.jpg"/>
          <p:cNvPicPr>
            <a:picLocks noChangeAspect="1"/>
          </p:cNvPicPr>
          <p:nvPr/>
        </p:nvPicPr>
        <p:blipFill>
          <a:blip r:embed="rId3">
            <a:extLst/>
          </a:blip>
          <a:stretch>
            <a:fillRect/>
          </a:stretch>
        </p:blipFill>
        <p:spPr>
          <a:xfrm>
            <a:off x="3653404" y="-59553"/>
            <a:ext cx="20746174" cy="13835106"/>
          </a:xfrm>
          <a:prstGeom prst="rect">
            <a:avLst/>
          </a:prstGeom>
          <a:ln w="12700">
            <a:miter lim="400000"/>
          </a:ln>
        </p:spPr>
      </p:pic>
      <p:pic>
        <p:nvPicPr>
          <p:cNvPr id="751" name="Image" descr="Image"/>
          <p:cNvPicPr>
            <a:picLocks noChangeAspect="0"/>
          </p:cNvPicPr>
          <p:nvPr/>
        </p:nvPicPr>
        <p:blipFill>
          <a:blip r:embed="rId4">
            <a:extLst/>
          </a:blip>
          <a:stretch>
            <a:fillRect/>
          </a:stretch>
        </p:blipFill>
        <p:spPr>
          <a:xfrm>
            <a:off x="100655" y="4694"/>
            <a:ext cx="3634279" cy="1370661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2151C0"/>
            </a:gs>
            <a:gs pos="100000">
              <a:srgbClr val="4192E3"/>
            </a:gs>
          </a:gsLst>
          <a:lin ang="5400000" scaled="0"/>
        </a:gradFill>
      </p:bgPr>
    </p:bg>
    <p:spTree>
      <p:nvGrpSpPr>
        <p:cNvPr id="1" name=""/>
        <p:cNvGrpSpPr/>
        <p:nvPr/>
      </p:nvGrpSpPr>
      <p:grpSpPr>
        <a:xfrm>
          <a:off x="0" y="0"/>
          <a:ext cx="0" cy="0"/>
          <a:chOff x="0" y="0"/>
          <a:chExt cx="0" cy="0"/>
        </a:xfrm>
      </p:grpSpPr>
      <p:pic>
        <p:nvPicPr>
          <p:cNvPr id="755" name="world hads globe.jpg" descr="world hads globe.jpg"/>
          <p:cNvPicPr>
            <a:picLocks noChangeAspect="1"/>
          </p:cNvPicPr>
          <p:nvPr/>
        </p:nvPicPr>
        <p:blipFill>
          <a:blip r:embed="rId3">
            <a:extLst/>
          </a:blip>
          <a:stretch>
            <a:fillRect/>
          </a:stretch>
        </p:blipFill>
        <p:spPr>
          <a:xfrm>
            <a:off x="5110757" y="17859"/>
            <a:ext cx="14162486" cy="13680282"/>
          </a:xfrm>
          <a:prstGeom prst="rect">
            <a:avLst/>
          </a:prstGeom>
          <a:ln w="12700">
            <a:miter lim="400000"/>
          </a:ln>
        </p:spPr>
      </p:pic>
      <p:sp>
        <p:nvSpPr>
          <p:cNvPr id="756" name="ASEA is changing the world one cell at a time"/>
          <p:cNvSpPr txBox="1"/>
          <p:nvPr/>
        </p:nvSpPr>
        <p:spPr>
          <a:xfrm>
            <a:off x="7406639" y="3435171"/>
            <a:ext cx="9438029" cy="3739494"/>
          </a:xfrm>
          <a:prstGeom prst="rect">
            <a:avLst/>
          </a:prstGeom>
          <a:ln w="12700">
            <a:miter lim="400000"/>
          </a:ln>
          <a:effectLst>
            <a:outerShdw sx="100000" sy="100000" kx="0" ky="0" algn="b" rotWithShape="0" blurRad="88900" dist="25400" dir="1996736">
              <a:srgbClr val="FFFFFF"/>
            </a:outerShdw>
          </a:effectLst>
          <a:extLst>
            <a:ext uri="{C572A759-6A51-4108-AA02-DFA0A04FC94B}">
              <ma14:wrappingTextBoxFlag xmlns:ma14="http://schemas.microsoft.com/office/mac/drawingml/2011/main" val="1"/>
            </a:ext>
          </a:extLst>
        </p:spPr>
        <p:txBody>
          <a:bodyPr lIns="71437" tIns="71437" rIns="71437" bIns="71437" anchor="ctr">
            <a:normAutofit fontScale="100000" lnSpcReduction="0"/>
          </a:bodyPr>
          <a:lstStyle>
            <a:lvl1pPr defTabSz="714732">
              <a:defRPr b="0" sz="7830">
                <a:solidFill>
                  <a:srgbClr val="011993"/>
                </a:solidFill>
                <a:latin typeface="Helvetica"/>
                <a:ea typeface="Helvetica"/>
                <a:cs typeface="Helvetica"/>
                <a:sym typeface="Helvetica"/>
              </a:defRPr>
            </a:lvl1pPr>
          </a:lstStyle>
          <a:p>
            <a:pPr/>
            <a:r>
              <a:t>ASEA is changing the world one cell at a time</a:t>
            </a:r>
          </a:p>
        </p:txBody>
      </p:sp>
      <p:pic>
        <p:nvPicPr>
          <p:cNvPr id="757" name="ASEA REDOX Bottle.jpg" descr="ASEA REDOX Bottle.jpg"/>
          <p:cNvPicPr>
            <a:picLocks noChangeAspect="1"/>
          </p:cNvPicPr>
          <p:nvPr/>
        </p:nvPicPr>
        <p:blipFill>
          <a:blip r:embed="rId4">
            <a:extLst/>
          </a:blip>
          <a:srcRect l="3924" t="1824" r="4256" b="12946"/>
          <a:stretch>
            <a:fillRect/>
          </a:stretch>
        </p:blipFill>
        <p:spPr>
          <a:xfrm>
            <a:off x="2850139" y="3987233"/>
            <a:ext cx="3041971" cy="8804154"/>
          </a:xfrm>
          <a:custGeom>
            <a:avLst/>
            <a:gdLst/>
            <a:ahLst/>
            <a:cxnLst>
              <a:cxn ang="0">
                <a:pos x="wd2" y="hd2"/>
              </a:cxn>
              <a:cxn ang="5400000">
                <a:pos x="wd2" y="hd2"/>
              </a:cxn>
              <a:cxn ang="10800000">
                <a:pos x="wd2" y="hd2"/>
              </a:cxn>
              <a:cxn ang="16200000">
                <a:pos x="wd2" y="hd2"/>
              </a:cxn>
            </a:cxnLst>
            <a:rect l="0" t="0" r="r" b="b"/>
            <a:pathLst>
              <a:path w="21387" h="21554" fill="norm" stroke="1" extrusionOk="0">
                <a:moveTo>
                  <a:pt x="10412" y="1"/>
                </a:moveTo>
                <a:cubicBezTo>
                  <a:pt x="10796" y="2"/>
                  <a:pt x="11178" y="4"/>
                  <a:pt x="11550" y="8"/>
                </a:cubicBezTo>
                <a:cubicBezTo>
                  <a:pt x="11686" y="11"/>
                  <a:pt x="11824" y="14"/>
                  <a:pt x="11958" y="18"/>
                </a:cubicBezTo>
                <a:cubicBezTo>
                  <a:pt x="13139" y="57"/>
                  <a:pt x="14313" y="116"/>
                  <a:pt x="14565" y="150"/>
                </a:cubicBezTo>
                <a:cubicBezTo>
                  <a:pt x="15106" y="222"/>
                  <a:pt x="15090" y="144"/>
                  <a:pt x="15029" y="2531"/>
                </a:cubicBezTo>
                <a:cubicBezTo>
                  <a:pt x="14980" y="4463"/>
                  <a:pt x="14914" y="4395"/>
                  <a:pt x="17642" y="5187"/>
                </a:cubicBezTo>
                <a:cubicBezTo>
                  <a:pt x="19722" y="5790"/>
                  <a:pt x="20252" y="6004"/>
                  <a:pt x="20944" y="6522"/>
                </a:cubicBezTo>
                <a:cubicBezTo>
                  <a:pt x="21404" y="6866"/>
                  <a:pt x="21414" y="6897"/>
                  <a:pt x="21369" y="7917"/>
                </a:cubicBezTo>
                <a:cubicBezTo>
                  <a:pt x="21344" y="8491"/>
                  <a:pt x="21202" y="9955"/>
                  <a:pt x="21053" y="11171"/>
                </a:cubicBezTo>
                <a:cubicBezTo>
                  <a:pt x="20652" y="14462"/>
                  <a:pt x="20549" y="17265"/>
                  <a:pt x="20788" y="18413"/>
                </a:cubicBezTo>
                <a:cubicBezTo>
                  <a:pt x="21217" y="20476"/>
                  <a:pt x="21219" y="20662"/>
                  <a:pt x="20810" y="20888"/>
                </a:cubicBezTo>
                <a:cubicBezTo>
                  <a:pt x="20362" y="21136"/>
                  <a:pt x="19309" y="21309"/>
                  <a:pt x="17494" y="21433"/>
                </a:cubicBezTo>
                <a:cubicBezTo>
                  <a:pt x="15927" y="21540"/>
                  <a:pt x="5986" y="21599"/>
                  <a:pt x="4198" y="21512"/>
                </a:cubicBezTo>
                <a:cubicBezTo>
                  <a:pt x="2671" y="21438"/>
                  <a:pt x="1328" y="21293"/>
                  <a:pt x="791" y="21145"/>
                </a:cubicBezTo>
                <a:cubicBezTo>
                  <a:pt x="-129" y="20892"/>
                  <a:pt x="-186" y="20579"/>
                  <a:pt x="310" y="18475"/>
                </a:cubicBezTo>
                <a:cubicBezTo>
                  <a:pt x="550" y="17457"/>
                  <a:pt x="521" y="15257"/>
                  <a:pt x="211" y="11132"/>
                </a:cubicBezTo>
                <a:cubicBezTo>
                  <a:pt x="-47" y="7697"/>
                  <a:pt x="-46" y="7379"/>
                  <a:pt x="217" y="7019"/>
                </a:cubicBezTo>
                <a:cubicBezTo>
                  <a:pt x="938" y="6032"/>
                  <a:pt x="2275" y="5401"/>
                  <a:pt x="5113" y="4709"/>
                </a:cubicBezTo>
                <a:cubicBezTo>
                  <a:pt x="5648" y="4579"/>
                  <a:pt x="5965" y="4500"/>
                  <a:pt x="6140" y="4309"/>
                </a:cubicBezTo>
                <a:lnTo>
                  <a:pt x="6318" y="4235"/>
                </a:lnTo>
                <a:lnTo>
                  <a:pt x="6299" y="3930"/>
                </a:lnTo>
                <a:cubicBezTo>
                  <a:pt x="6355" y="3594"/>
                  <a:pt x="6309" y="3074"/>
                  <a:pt x="6225" y="2189"/>
                </a:cubicBezTo>
                <a:cubicBezTo>
                  <a:pt x="6067" y="529"/>
                  <a:pt x="6078" y="254"/>
                  <a:pt x="6298" y="177"/>
                </a:cubicBezTo>
                <a:cubicBezTo>
                  <a:pt x="6516" y="101"/>
                  <a:pt x="7268" y="44"/>
                  <a:pt x="8250" y="13"/>
                </a:cubicBezTo>
                <a:cubicBezTo>
                  <a:pt x="8897" y="4"/>
                  <a:pt x="9642" y="-1"/>
                  <a:pt x="10412" y="1"/>
                </a:cubicBezTo>
                <a:close/>
              </a:path>
            </a:pathLst>
          </a:custGeom>
          <a:ln w="12700">
            <a:miter lim="400000"/>
          </a:ln>
        </p:spPr>
      </p:pic>
      <p:pic>
        <p:nvPicPr>
          <p:cNvPr id="758" name="ASEA REDOX Bottle.jpg" descr="ASEA REDOX Bottle.jpg"/>
          <p:cNvPicPr>
            <a:picLocks noChangeAspect="1"/>
          </p:cNvPicPr>
          <p:nvPr/>
        </p:nvPicPr>
        <p:blipFill>
          <a:blip r:embed="rId4">
            <a:extLst/>
          </a:blip>
          <a:srcRect l="3535" t="1821" r="4222" b="12847"/>
          <a:stretch>
            <a:fillRect/>
          </a:stretch>
        </p:blipFill>
        <p:spPr>
          <a:xfrm>
            <a:off x="18327613" y="3982114"/>
            <a:ext cx="3056001" cy="8814624"/>
          </a:xfrm>
          <a:custGeom>
            <a:avLst/>
            <a:gdLst/>
            <a:ahLst/>
            <a:cxnLst>
              <a:cxn ang="0">
                <a:pos x="wd2" y="hd2"/>
              </a:cxn>
              <a:cxn ang="5400000">
                <a:pos x="wd2" y="hd2"/>
              </a:cxn>
              <a:cxn ang="10800000">
                <a:pos x="wd2" y="hd2"/>
              </a:cxn>
              <a:cxn ang="16200000">
                <a:pos x="wd2" y="hd2"/>
              </a:cxn>
            </a:cxnLst>
            <a:rect l="0" t="0" r="r" b="b"/>
            <a:pathLst>
              <a:path w="21413" h="21572" fill="norm" stroke="1" extrusionOk="0">
                <a:moveTo>
                  <a:pt x="10783" y="1"/>
                </a:moveTo>
                <a:cubicBezTo>
                  <a:pt x="11818" y="4"/>
                  <a:pt x="12833" y="21"/>
                  <a:pt x="13537" y="51"/>
                </a:cubicBezTo>
                <a:cubicBezTo>
                  <a:pt x="15336" y="129"/>
                  <a:pt x="15292" y="92"/>
                  <a:pt x="15217" y="1500"/>
                </a:cubicBezTo>
                <a:cubicBezTo>
                  <a:pt x="15182" y="2160"/>
                  <a:pt x="15172" y="3048"/>
                  <a:pt x="15195" y="3473"/>
                </a:cubicBezTo>
                <a:cubicBezTo>
                  <a:pt x="15235" y="4204"/>
                  <a:pt x="15263" y="4260"/>
                  <a:pt x="15716" y="4493"/>
                </a:cubicBezTo>
                <a:cubicBezTo>
                  <a:pt x="15980" y="4628"/>
                  <a:pt x="16904" y="4945"/>
                  <a:pt x="17768" y="5197"/>
                </a:cubicBezTo>
                <a:cubicBezTo>
                  <a:pt x="19712" y="5763"/>
                  <a:pt x="20397" y="6035"/>
                  <a:pt x="20979" y="6471"/>
                </a:cubicBezTo>
                <a:cubicBezTo>
                  <a:pt x="21423" y="6804"/>
                  <a:pt x="21432" y="6837"/>
                  <a:pt x="21404" y="8008"/>
                </a:cubicBezTo>
                <a:cubicBezTo>
                  <a:pt x="21388" y="8666"/>
                  <a:pt x="21203" y="10640"/>
                  <a:pt x="20992" y="12395"/>
                </a:cubicBezTo>
                <a:cubicBezTo>
                  <a:pt x="20591" y="15722"/>
                  <a:pt x="20600" y="17731"/>
                  <a:pt x="21022" y="19268"/>
                </a:cubicBezTo>
                <a:cubicBezTo>
                  <a:pt x="21385" y="20590"/>
                  <a:pt x="21269" y="20876"/>
                  <a:pt x="20265" y="21128"/>
                </a:cubicBezTo>
                <a:cubicBezTo>
                  <a:pt x="20171" y="21152"/>
                  <a:pt x="20110" y="21169"/>
                  <a:pt x="20076" y="21187"/>
                </a:cubicBezTo>
                <a:lnTo>
                  <a:pt x="19129" y="21297"/>
                </a:lnTo>
                <a:cubicBezTo>
                  <a:pt x="18476" y="21373"/>
                  <a:pt x="17196" y="21467"/>
                  <a:pt x="16284" y="21506"/>
                </a:cubicBezTo>
                <a:cubicBezTo>
                  <a:pt x="14224" y="21594"/>
                  <a:pt x="5835" y="21595"/>
                  <a:pt x="4066" y="21508"/>
                </a:cubicBezTo>
                <a:cubicBezTo>
                  <a:pt x="2623" y="21437"/>
                  <a:pt x="1163" y="21286"/>
                  <a:pt x="996" y="21191"/>
                </a:cubicBezTo>
                <a:cubicBezTo>
                  <a:pt x="981" y="21182"/>
                  <a:pt x="958" y="21178"/>
                  <a:pt x="929" y="21177"/>
                </a:cubicBezTo>
                <a:cubicBezTo>
                  <a:pt x="892" y="21160"/>
                  <a:pt x="848" y="21141"/>
                  <a:pt x="787" y="21118"/>
                </a:cubicBezTo>
                <a:cubicBezTo>
                  <a:pt x="-83" y="20781"/>
                  <a:pt x="-168" y="20477"/>
                  <a:pt x="222" y="19083"/>
                </a:cubicBezTo>
                <a:cubicBezTo>
                  <a:pt x="555" y="17896"/>
                  <a:pt x="563" y="15024"/>
                  <a:pt x="247" y="10677"/>
                </a:cubicBezTo>
                <a:cubicBezTo>
                  <a:pt x="27" y="7649"/>
                  <a:pt x="31" y="7330"/>
                  <a:pt x="289" y="6977"/>
                </a:cubicBezTo>
                <a:cubicBezTo>
                  <a:pt x="886" y="6162"/>
                  <a:pt x="2249" y="5448"/>
                  <a:pt x="4070" y="4995"/>
                </a:cubicBezTo>
                <a:cubicBezTo>
                  <a:pt x="4670" y="4847"/>
                  <a:pt x="5437" y="4629"/>
                  <a:pt x="5775" y="4511"/>
                </a:cubicBezTo>
                <a:lnTo>
                  <a:pt x="6389" y="4297"/>
                </a:lnTo>
                <a:lnTo>
                  <a:pt x="6268" y="2231"/>
                </a:lnTo>
                <a:lnTo>
                  <a:pt x="6148" y="165"/>
                </a:lnTo>
                <a:lnTo>
                  <a:pt x="6808" y="83"/>
                </a:lnTo>
                <a:cubicBezTo>
                  <a:pt x="7282" y="24"/>
                  <a:pt x="9059" y="-5"/>
                  <a:pt x="10783" y="1"/>
                </a:cubicBezTo>
                <a:close/>
              </a:path>
            </a:pathLst>
          </a:cu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756"/>
                                        </p:tgtEl>
                                        <p:attrNameLst>
                                          <p:attrName>style.visibility</p:attrName>
                                        </p:attrNameLst>
                                      </p:cBhvr>
                                      <p:to>
                                        <p:strVal val="visible"/>
                                      </p:to>
                                    </p:set>
                                    <p:animEffect filter="fade" transition="in">
                                      <p:cBhvr>
                                        <p:cTn id="7" dur="750"/>
                                        <p:tgtEl>
                                          <p:spTgt spid="75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56" grpId="1"/>
    </p:bldLst>
  </p:timing>
</p:sld>
</file>

<file path=ppt/slides/slide6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62" name="iStock4121485XS_globe.jpg" descr="iStock4121485XS_globe.jpg"/>
          <p:cNvPicPr>
            <a:picLocks noChangeAspect="0"/>
          </p:cNvPicPr>
          <p:nvPr/>
        </p:nvPicPr>
        <p:blipFill>
          <a:blip r:embed="rId3">
            <a:alphaModFix amt="54000"/>
            <a:extLst/>
          </a:blip>
          <a:stretch>
            <a:fillRect/>
          </a:stretch>
        </p:blipFill>
        <p:spPr>
          <a:xfrm>
            <a:off x="12175610" y="452775"/>
            <a:ext cx="10122774" cy="13478572"/>
          </a:xfrm>
          <a:prstGeom prst="rect">
            <a:avLst/>
          </a:prstGeom>
        </p:spPr>
      </p:pic>
      <p:sp>
        <p:nvSpPr>
          <p:cNvPr id="763" name="You Can Change Your Life…"/>
          <p:cNvSpPr txBox="1"/>
          <p:nvPr>
            <p:ph type="title" idx="4294967295"/>
          </p:nvPr>
        </p:nvSpPr>
        <p:spPr>
          <a:xfrm>
            <a:off x="780901" y="3021493"/>
            <a:ext cx="11717015" cy="7173090"/>
          </a:xfrm>
          <a:prstGeom prst="rect">
            <a:avLst/>
          </a:prstGeom>
        </p:spPr>
        <p:txBody>
          <a:bodyPr anchor="t"/>
          <a:lstStyle/>
          <a:p>
            <a:pPr algn="ctr" defTabSz="821531">
              <a:lnSpc>
                <a:spcPct val="100000"/>
              </a:lnSpc>
              <a:defRPr sz="10100">
                <a:latin typeface="+mn-lt"/>
                <a:ea typeface="+mn-ea"/>
                <a:cs typeface="+mn-cs"/>
                <a:sym typeface="Helvetica Neue Medium"/>
              </a:defRPr>
            </a:pPr>
            <a:r>
              <a:t>You Can Change Your Life</a:t>
            </a:r>
          </a:p>
          <a:p>
            <a:pPr algn="ctr" defTabSz="821531">
              <a:lnSpc>
                <a:spcPct val="100000"/>
              </a:lnSpc>
              <a:defRPr sz="10100">
                <a:latin typeface="+mn-lt"/>
                <a:ea typeface="+mn-ea"/>
                <a:cs typeface="+mn-cs"/>
                <a:sym typeface="Helvetica Neue Medium"/>
              </a:defRPr>
            </a:pPr>
            <a:r>
              <a:t>with </a:t>
            </a:r>
          </a:p>
          <a:p>
            <a:pPr algn="ctr" defTabSz="821531">
              <a:lnSpc>
                <a:spcPct val="100000"/>
              </a:lnSpc>
              <a:defRPr sz="10100">
                <a:latin typeface="+mn-lt"/>
                <a:ea typeface="+mn-ea"/>
                <a:cs typeface="+mn-cs"/>
                <a:sym typeface="Helvetica Neue Medium"/>
              </a:defRPr>
            </a:pPr>
            <a:r>
              <a:t>ASEA</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762"/>
                                        </p:tgtEl>
                                        <p:attrNameLst>
                                          <p:attrName>style.visibility</p:attrName>
                                        </p:attrNameLst>
                                      </p:cBhvr>
                                      <p:to>
                                        <p:strVal val="visible"/>
                                      </p:to>
                                    </p:set>
                                    <p:anim calcmode="lin" valueType="num">
                                      <p:cBhvr>
                                        <p:cTn id="7" dur="1500" fill="hold"/>
                                        <p:tgtEl>
                                          <p:spTgt spid="762"/>
                                        </p:tgtEl>
                                        <p:attrNameLst>
                                          <p:attrName>ppt_w</p:attrName>
                                        </p:attrNameLst>
                                      </p:cBhvr>
                                      <p:tavLst>
                                        <p:tav tm="0">
                                          <p:val>
                                            <p:fltVal val="0"/>
                                          </p:val>
                                        </p:tav>
                                        <p:tav tm="100000">
                                          <p:val>
                                            <p:strVal val="#ppt_w"/>
                                          </p:val>
                                        </p:tav>
                                      </p:tavLst>
                                    </p:anim>
                                    <p:anim calcmode="lin" valueType="num">
                                      <p:cBhvr>
                                        <p:cTn id="8" dur="1500" fill="hold"/>
                                        <p:tgtEl>
                                          <p:spTgt spid="76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62" grpId="1"/>
    </p:bldLst>
  </p:timing>
</p:sld>
</file>

<file path=ppt/slides/slide6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67" name="New Slides…"/>
          <p:cNvSpPr txBox="1"/>
          <p:nvPr>
            <p:ph type="title" idx="4294967295"/>
          </p:nvPr>
        </p:nvSpPr>
        <p:spPr>
          <a:xfrm>
            <a:off x="2720671" y="966573"/>
            <a:ext cx="18942658" cy="8402638"/>
          </a:xfrm>
          <a:prstGeom prst="rect">
            <a:avLst/>
          </a:prstGeom>
        </p:spPr>
        <p:txBody>
          <a:bodyPr lIns="84406" tIns="84406" rIns="84406" bIns="84406" anchor="t"/>
          <a:lstStyle/>
          <a:p>
            <a:pPr algn="ctr" defTabSz="914400">
              <a:lnSpc>
                <a:spcPct val="100000"/>
              </a:lnSpc>
              <a:defRPr sz="8600">
                <a:latin typeface="Calibri"/>
                <a:ea typeface="Calibri"/>
                <a:cs typeface="Calibri"/>
                <a:sym typeface="Calibri"/>
              </a:defRPr>
            </a:pPr>
            <a:r>
              <a:t>New Slides</a:t>
            </a:r>
          </a:p>
          <a:p>
            <a:pPr algn="ctr" defTabSz="914400">
              <a:lnSpc>
                <a:spcPct val="100000"/>
              </a:lnSpc>
              <a:defRPr sz="8600">
                <a:latin typeface="Calibri"/>
                <a:ea typeface="Calibri"/>
                <a:cs typeface="Calibri"/>
                <a:sym typeface="Calibri"/>
              </a:defRPr>
            </a:pPr>
            <a:r>
              <a:t>Not sure how to fit them in </a:t>
            </a:r>
          </a:p>
          <a:p>
            <a:pPr algn="ctr" defTabSz="914400">
              <a:lnSpc>
                <a:spcPct val="100000"/>
              </a:lnSpc>
              <a:defRPr sz="8600">
                <a:latin typeface="Calibri"/>
                <a:ea typeface="Calibri"/>
                <a:cs typeface="Calibri"/>
                <a:sym typeface="Calibri"/>
              </a:defRPr>
            </a:pPr>
            <a:r>
              <a:t>Don’t think they are needed</a:t>
            </a:r>
          </a:p>
          <a:p>
            <a:pPr algn="ctr" defTabSz="914400">
              <a:lnSpc>
                <a:spcPct val="100000"/>
              </a:lnSpc>
              <a:defRPr sz="8600">
                <a:latin typeface="Calibri"/>
                <a:ea typeface="Calibri"/>
                <a:cs typeface="Calibri"/>
                <a:sym typeface="Calibri"/>
              </a:defRPr>
            </a:pPr>
            <a:r>
              <a:t>Leave them in the slide deck</a:t>
            </a:r>
          </a:p>
          <a:p>
            <a:pPr algn="ctr" defTabSz="914400">
              <a:lnSpc>
                <a:spcPct val="100000"/>
              </a:lnSpc>
              <a:defRPr sz="8600">
                <a:latin typeface="Calibri"/>
                <a:ea typeface="Calibri"/>
                <a:cs typeface="Calibri"/>
                <a:sym typeface="Calibri"/>
              </a:defRPr>
            </a:pPr>
            <a:r>
              <a:t>People can use them if they want to </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769" name="Arrow"/>
          <p:cNvSpPr/>
          <p:nvPr/>
        </p:nvSpPr>
        <p:spPr>
          <a:xfrm>
            <a:off x="6928130" y="9395417"/>
            <a:ext cx="5348731" cy="1022357"/>
          </a:xfrm>
          <a:prstGeom prst="rightArrow">
            <a:avLst>
              <a:gd name="adj1" fmla="val 47201"/>
              <a:gd name="adj2" fmla="val 66952"/>
            </a:avLst>
          </a:prstGeom>
          <a:solidFill>
            <a:srgbClr val="808080"/>
          </a:solidFill>
          <a:ln w="12700">
            <a:miter lim="400000"/>
          </a:ln>
        </p:spPr>
        <p:txBody>
          <a:bodyPr lIns="76200" tIns="76200" rIns="76200" bIns="76200" anchor="ctr"/>
          <a:lstStyle/>
          <a:p>
            <a:pPr defTabSz="1219200">
              <a:defRPr b="0" sz="4600">
                <a:latin typeface="Calibri"/>
                <a:ea typeface="Calibri"/>
                <a:cs typeface="Calibri"/>
                <a:sym typeface="Calibri"/>
              </a:defRPr>
            </a:pPr>
          </a:p>
        </p:txBody>
      </p:sp>
      <p:sp>
        <p:nvSpPr>
          <p:cNvPr id="770" name="IMMEDIATE INCOME: linear income…"/>
          <p:cNvSpPr txBox="1"/>
          <p:nvPr/>
        </p:nvSpPr>
        <p:spPr>
          <a:xfrm>
            <a:off x="6802152" y="10395076"/>
            <a:ext cx="5600686" cy="906109"/>
          </a:xfrm>
          <a:prstGeom prst="rect">
            <a:avLst/>
          </a:prstGeom>
          <a:ln w="12700">
            <a:miter lim="400000"/>
          </a:ln>
          <a:extLst>
            <a:ext uri="{C572A759-6A51-4108-AA02-DFA0A04FC94B}">
              <ma14:wrappingTextBoxFlag xmlns:ma14="http://schemas.microsoft.com/office/mac/drawingml/2011/main" val="1"/>
            </a:ext>
          </a:extLst>
        </p:spPr>
        <p:txBody>
          <a:bodyPr lIns="76200" tIns="76200" rIns="76200" bIns="76200" anchor="ctr"/>
          <a:lstStyle/>
          <a:p>
            <a:pPr defTabSz="1219200">
              <a:defRPr sz="2400">
                <a:solidFill>
                  <a:srgbClr val="535353"/>
                </a:solidFill>
                <a:latin typeface="Helvetica"/>
                <a:ea typeface="Helvetica"/>
                <a:cs typeface="Helvetica"/>
                <a:sym typeface="Helvetica"/>
              </a:defRPr>
            </a:pPr>
            <a:r>
              <a:t>IMMEDIATE INCOME: linear income</a:t>
            </a:r>
          </a:p>
          <a:p>
            <a:pPr defTabSz="1219200">
              <a:defRPr sz="2400">
                <a:solidFill>
                  <a:srgbClr val="535353"/>
                </a:solidFill>
                <a:latin typeface="Helvetica"/>
                <a:ea typeface="Helvetica"/>
                <a:cs typeface="Helvetica"/>
                <a:sym typeface="Helvetica"/>
              </a:defRPr>
            </a:pPr>
            <a:r>
              <a:t>Based on your personal activity</a:t>
            </a:r>
          </a:p>
        </p:txBody>
      </p:sp>
      <p:sp>
        <p:nvSpPr>
          <p:cNvPr id="771" name="Arrow"/>
          <p:cNvSpPr/>
          <p:nvPr/>
        </p:nvSpPr>
        <p:spPr>
          <a:xfrm>
            <a:off x="13100504" y="9353312"/>
            <a:ext cx="6260211" cy="1106567"/>
          </a:xfrm>
          <a:prstGeom prst="rightArrow">
            <a:avLst>
              <a:gd name="adj1" fmla="val 47201"/>
              <a:gd name="adj2" fmla="val 66952"/>
            </a:avLst>
          </a:prstGeom>
          <a:solidFill>
            <a:srgbClr val="808080"/>
          </a:solidFill>
          <a:ln w="12700">
            <a:miter lim="400000"/>
          </a:ln>
        </p:spPr>
        <p:txBody>
          <a:bodyPr lIns="76200" tIns="76200" rIns="76200" bIns="76200" anchor="ctr"/>
          <a:lstStyle/>
          <a:p>
            <a:pPr defTabSz="1219200">
              <a:defRPr b="0" sz="4600">
                <a:latin typeface="Calibri"/>
                <a:ea typeface="Calibri"/>
                <a:cs typeface="Calibri"/>
                <a:sym typeface="Calibri"/>
              </a:defRPr>
            </a:pPr>
          </a:p>
        </p:txBody>
      </p:sp>
      <p:sp>
        <p:nvSpPr>
          <p:cNvPr id="772" name="RESIDUAL INCOME: developed over time…"/>
          <p:cNvSpPr txBox="1"/>
          <p:nvPr/>
        </p:nvSpPr>
        <p:spPr>
          <a:xfrm>
            <a:off x="12871247" y="10178702"/>
            <a:ext cx="6718726" cy="1338858"/>
          </a:xfrm>
          <a:prstGeom prst="rect">
            <a:avLst/>
          </a:prstGeom>
          <a:ln w="12700">
            <a:miter lim="400000"/>
          </a:ln>
          <a:extLst>
            <a:ext uri="{C572A759-6A51-4108-AA02-DFA0A04FC94B}">
              <ma14:wrappingTextBoxFlag xmlns:ma14="http://schemas.microsoft.com/office/mac/drawingml/2011/main" val="1"/>
            </a:ext>
          </a:extLst>
        </p:spPr>
        <p:txBody>
          <a:bodyPr lIns="76200" tIns="76200" rIns="76200" bIns="76200" anchor="ctr"/>
          <a:lstStyle/>
          <a:p>
            <a:pPr defTabSz="1219200">
              <a:defRPr sz="2400">
                <a:solidFill>
                  <a:srgbClr val="535353"/>
                </a:solidFill>
                <a:latin typeface="Helvetica"/>
                <a:ea typeface="Helvetica"/>
                <a:cs typeface="Helvetica"/>
                <a:sym typeface="Helvetica"/>
              </a:defRPr>
            </a:pPr>
            <a:r>
              <a:t>RESIDUAL INCOME: </a:t>
            </a:r>
            <a:r>
              <a:rPr b="0"/>
              <a:t>developed over time </a:t>
            </a:r>
            <a:endParaRPr b="0"/>
          </a:p>
          <a:p>
            <a:pPr defTabSz="1219200">
              <a:defRPr sz="2400">
                <a:solidFill>
                  <a:srgbClr val="535353"/>
                </a:solidFill>
                <a:latin typeface="Helvetica"/>
                <a:ea typeface="Helvetica"/>
                <a:cs typeface="Helvetica"/>
                <a:sym typeface="Helvetica"/>
              </a:defRPr>
            </a:pPr>
            <a:r>
              <a:rPr b="0"/>
              <a:t>Based on the activity of your Team</a:t>
            </a:r>
          </a:p>
        </p:txBody>
      </p:sp>
      <p:sp>
        <p:nvSpPr>
          <p:cNvPr id="773" name="7"/>
          <p:cNvSpPr txBox="1"/>
          <p:nvPr/>
        </p:nvSpPr>
        <p:spPr>
          <a:xfrm>
            <a:off x="4228307" y="474735"/>
            <a:ext cx="2269915" cy="4699001"/>
          </a:xfrm>
          <a:prstGeom prst="rect">
            <a:avLst/>
          </a:prstGeom>
          <a:ln w="12700">
            <a:miter lim="400000"/>
          </a:ln>
          <a:extLst>
            <a:ext uri="{C572A759-6A51-4108-AA02-DFA0A04FC94B}">
              <ma14:wrappingTextBoxFlag xmlns:ma14="http://schemas.microsoft.com/office/mac/drawingml/2011/main" val="1"/>
            </a:ext>
          </a:extLst>
        </p:spPr>
        <p:txBody>
          <a:bodyPr wrap="none" lIns="76200" tIns="76200" rIns="76200" bIns="76200" anchor="ctr">
            <a:spAutoFit/>
          </a:bodyPr>
          <a:lstStyle>
            <a:lvl1pPr algn="l" defTabSz="914400">
              <a:defRPr sz="29800">
                <a:solidFill>
                  <a:srgbClr val="1E84BA"/>
                </a:solidFill>
                <a:latin typeface="Helvetica"/>
                <a:ea typeface="Helvetica"/>
                <a:cs typeface="Helvetica"/>
                <a:sym typeface="Helvetica"/>
              </a:defRPr>
            </a:lvl1pPr>
          </a:lstStyle>
          <a:p>
            <a:pPr/>
            <a:r>
              <a:t>7</a:t>
            </a:r>
          </a:p>
        </p:txBody>
      </p:sp>
      <p:grpSp>
        <p:nvGrpSpPr>
          <p:cNvPr id="797" name="Group"/>
          <p:cNvGrpSpPr/>
          <p:nvPr/>
        </p:nvGrpSpPr>
        <p:grpSpPr>
          <a:xfrm>
            <a:off x="7053893" y="3706241"/>
            <a:ext cx="10361906" cy="5579237"/>
            <a:chOff x="0" y="0"/>
            <a:chExt cx="10361904" cy="5579235"/>
          </a:xfrm>
        </p:grpSpPr>
        <p:sp>
          <p:nvSpPr>
            <p:cNvPr id="774" name="Shape"/>
            <p:cNvSpPr/>
            <p:nvPr/>
          </p:nvSpPr>
          <p:spPr>
            <a:xfrm>
              <a:off x="5332997" y="1100637"/>
              <a:ext cx="1495226" cy="447859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999"/>
                  </a:moveTo>
                  <a:cubicBezTo>
                    <a:pt x="0" y="447"/>
                    <a:pt x="4835" y="0"/>
                    <a:pt x="10800" y="0"/>
                  </a:cubicBezTo>
                  <a:cubicBezTo>
                    <a:pt x="16765" y="0"/>
                    <a:pt x="21600" y="447"/>
                    <a:pt x="21600" y="999"/>
                  </a:cubicBezTo>
                  <a:lnTo>
                    <a:pt x="21600" y="20601"/>
                  </a:lnTo>
                  <a:cubicBezTo>
                    <a:pt x="21600" y="21153"/>
                    <a:pt x="16765" y="21600"/>
                    <a:pt x="10800" y="21600"/>
                  </a:cubicBezTo>
                  <a:cubicBezTo>
                    <a:pt x="4835" y="21600"/>
                    <a:pt x="0" y="21153"/>
                    <a:pt x="0" y="20601"/>
                  </a:cubicBezTo>
                  <a:close/>
                </a:path>
              </a:pathLst>
            </a:custGeom>
            <a:solidFill>
              <a:srgbClr val="FA694E"/>
            </a:solidFill>
            <a:ln w="12700" cap="flat">
              <a:noFill/>
              <a:miter lim="400000"/>
            </a:ln>
            <a:effectLst>
              <a:outerShdw sx="100000" sy="100000" kx="0" ky="0" algn="b" rotWithShape="0" blurRad="50800" dist="25400" dir="5400000">
                <a:srgbClr val="000000">
                  <a:alpha val="25000"/>
                </a:srgbClr>
              </a:outerShdw>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sp>
          <p:nvSpPr>
            <p:cNvPr id="775" name="Shape"/>
            <p:cNvSpPr/>
            <p:nvPr/>
          </p:nvSpPr>
          <p:spPr>
            <a:xfrm>
              <a:off x="8866679" y="0"/>
              <a:ext cx="1495226" cy="55779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999"/>
                  </a:moveTo>
                  <a:cubicBezTo>
                    <a:pt x="0" y="447"/>
                    <a:pt x="4835" y="0"/>
                    <a:pt x="10800" y="0"/>
                  </a:cubicBezTo>
                  <a:cubicBezTo>
                    <a:pt x="16765" y="0"/>
                    <a:pt x="21600" y="447"/>
                    <a:pt x="21600" y="999"/>
                  </a:cubicBezTo>
                  <a:lnTo>
                    <a:pt x="21600" y="20601"/>
                  </a:lnTo>
                  <a:cubicBezTo>
                    <a:pt x="21600" y="21153"/>
                    <a:pt x="16765" y="21600"/>
                    <a:pt x="10800" y="21600"/>
                  </a:cubicBezTo>
                  <a:cubicBezTo>
                    <a:pt x="4835" y="21600"/>
                    <a:pt x="0" y="21153"/>
                    <a:pt x="0" y="20601"/>
                  </a:cubicBezTo>
                  <a:close/>
                </a:path>
              </a:pathLst>
            </a:custGeom>
            <a:solidFill>
              <a:srgbClr val="00B0F0"/>
            </a:solidFill>
            <a:ln w="12700" cap="flat">
              <a:noFill/>
              <a:miter lim="400000"/>
            </a:ln>
            <a:effectLst>
              <a:outerShdw sx="100000" sy="100000" kx="0" ky="0" algn="b" rotWithShape="0" blurRad="50800" dist="25400" dir="5400000">
                <a:srgbClr val="000000">
                  <a:alpha val="25000"/>
                </a:srgbClr>
              </a:outerShdw>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sp>
          <p:nvSpPr>
            <p:cNvPr id="776" name="Oval"/>
            <p:cNvSpPr/>
            <p:nvPr/>
          </p:nvSpPr>
          <p:spPr>
            <a:xfrm>
              <a:off x="8866682" y="9073"/>
              <a:ext cx="1495222" cy="463329"/>
            </a:xfrm>
            <a:prstGeom prst="ellipse">
              <a:avLst/>
            </a:prstGeom>
            <a:solidFill>
              <a:srgbClr val="FFFFFF">
                <a:alpha val="40000"/>
              </a:srgbClr>
            </a:solidFill>
            <a:ln w="12700" cap="flat">
              <a:noFill/>
              <a:miter lim="400000"/>
            </a:ln>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grpSp>
          <p:nvGrpSpPr>
            <p:cNvPr id="795" name="Group"/>
            <p:cNvGrpSpPr/>
            <p:nvPr/>
          </p:nvGrpSpPr>
          <p:grpSpPr>
            <a:xfrm>
              <a:off x="0" y="532371"/>
              <a:ext cx="10361896" cy="5019878"/>
              <a:chOff x="0" y="0"/>
              <a:chExt cx="10361895" cy="5019877"/>
            </a:xfrm>
          </p:grpSpPr>
          <p:grpSp>
            <p:nvGrpSpPr>
              <p:cNvPr id="779" name="Group"/>
              <p:cNvGrpSpPr/>
              <p:nvPr/>
            </p:nvGrpSpPr>
            <p:grpSpPr>
              <a:xfrm>
                <a:off x="11413" y="2248127"/>
                <a:ext cx="1502080" cy="2771751"/>
                <a:chOff x="0" y="0"/>
                <a:chExt cx="1502079" cy="2771750"/>
              </a:xfrm>
            </p:grpSpPr>
            <p:sp>
              <p:nvSpPr>
                <p:cNvPr id="777" name="Shape"/>
                <p:cNvSpPr/>
                <p:nvPr/>
              </p:nvSpPr>
              <p:spPr>
                <a:xfrm>
                  <a:off x="6853" y="3"/>
                  <a:ext cx="1495227" cy="277174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805"/>
                      </a:moveTo>
                      <a:cubicBezTo>
                        <a:pt x="0" y="808"/>
                        <a:pt x="4835" y="0"/>
                        <a:pt x="10800" y="0"/>
                      </a:cubicBezTo>
                      <a:cubicBezTo>
                        <a:pt x="16765" y="0"/>
                        <a:pt x="21600" y="808"/>
                        <a:pt x="21600" y="1805"/>
                      </a:cubicBezTo>
                      <a:lnTo>
                        <a:pt x="21600" y="19795"/>
                      </a:lnTo>
                      <a:cubicBezTo>
                        <a:pt x="21600" y="20792"/>
                        <a:pt x="16765" y="21600"/>
                        <a:pt x="10800" y="21600"/>
                      </a:cubicBezTo>
                      <a:cubicBezTo>
                        <a:pt x="4835" y="21600"/>
                        <a:pt x="0" y="20792"/>
                        <a:pt x="0" y="19795"/>
                      </a:cubicBezTo>
                      <a:close/>
                    </a:path>
                  </a:pathLst>
                </a:custGeom>
                <a:solidFill>
                  <a:srgbClr val="92D050"/>
                </a:solidFill>
                <a:ln w="12700" cap="flat">
                  <a:noFill/>
                  <a:miter lim="400000"/>
                </a:ln>
                <a:effectLst>
                  <a:outerShdw sx="100000" sy="100000" kx="0" ky="0" algn="b" rotWithShape="0" blurRad="50800" dist="25400" dir="5400000">
                    <a:srgbClr val="000000">
                      <a:alpha val="25000"/>
                    </a:srgbClr>
                  </a:outerShdw>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sp>
              <p:nvSpPr>
                <p:cNvPr id="778" name="Oval"/>
                <p:cNvSpPr/>
                <p:nvPr/>
              </p:nvSpPr>
              <p:spPr>
                <a:xfrm>
                  <a:off x="-1" y="0"/>
                  <a:ext cx="1495222" cy="463329"/>
                </a:xfrm>
                <a:prstGeom prst="ellipse">
                  <a:avLst/>
                </a:prstGeom>
                <a:solidFill>
                  <a:srgbClr val="FFFFFF">
                    <a:alpha val="40000"/>
                  </a:srgbClr>
                </a:solidFill>
                <a:ln w="12700" cap="flat">
                  <a:noFill/>
                  <a:miter lim="400000"/>
                </a:ln>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grpSp>
          <p:grpSp>
            <p:nvGrpSpPr>
              <p:cNvPr id="782" name="Group"/>
              <p:cNvGrpSpPr/>
              <p:nvPr/>
            </p:nvGrpSpPr>
            <p:grpSpPr>
              <a:xfrm>
                <a:off x="1782465" y="1682232"/>
                <a:ext cx="1495226" cy="3337645"/>
                <a:chOff x="0" y="0"/>
                <a:chExt cx="1495225" cy="3337644"/>
              </a:xfrm>
            </p:grpSpPr>
            <p:sp>
              <p:nvSpPr>
                <p:cNvPr id="780" name="Shape"/>
                <p:cNvSpPr/>
                <p:nvPr/>
              </p:nvSpPr>
              <p:spPr>
                <a:xfrm>
                  <a:off x="0" y="0"/>
                  <a:ext cx="1495226" cy="333764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499"/>
                      </a:moveTo>
                      <a:cubicBezTo>
                        <a:pt x="0" y="671"/>
                        <a:pt x="4835" y="0"/>
                        <a:pt x="10800" y="0"/>
                      </a:cubicBezTo>
                      <a:cubicBezTo>
                        <a:pt x="16765" y="0"/>
                        <a:pt x="21600" y="671"/>
                        <a:pt x="21600" y="1499"/>
                      </a:cubicBezTo>
                      <a:lnTo>
                        <a:pt x="21600" y="20101"/>
                      </a:lnTo>
                      <a:cubicBezTo>
                        <a:pt x="21600" y="20929"/>
                        <a:pt x="16765" y="21600"/>
                        <a:pt x="10800" y="21600"/>
                      </a:cubicBezTo>
                      <a:cubicBezTo>
                        <a:pt x="4835" y="21600"/>
                        <a:pt x="0" y="20929"/>
                        <a:pt x="0" y="20101"/>
                      </a:cubicBezTo>
                      <a:close/>
                    </a:path>
                  </a:pathLst>
                </a:custGeom>
                <a:solidFill>
                  <a:srgbClr val="92D050"/>
                </a:solidFill>
                <a:ln w="12700" cap="flat">
                  <a:noFill/>
                  <a:miter lim="400000"/>
                </a:ln>
                <a:effectLst>
                  <a:outerShdw sx="100000" sy="100000" kx="0" ky="0" algn="b" rotWithShape="0" blurRad="50800" dist="25400" dir="5400000">
                    <a:srgbClr val="000000">
                      <a:alpha val="25000"/>
                    </a:srgbClr>
                  </a:outerShdw>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sp>
              <p:nvSpPr>
                <p:cNvPr id="781" name="Oval"/>
                <p:cNvSpPr/>
                <p:nvPr/>
              </p:nvSpPr>
              <p:spPr>
                <a:xfrm>
                  <a:off x="3" y="-1"/>
                  <a:ext cx="1495221" cy="463330"/>
                </a:xfrm>
                <a:prstGeom prst="ellipse">
                  <a:avLst/>
                </a:prstGeom>
                <a:solidFill>
                  <a:srgbClr val="FFFFFF">
                    <a:alpha val="40000"/>
                  </a:srgbClr>
                </a:solidFill>
                <a:ln w="12700" cap="flat">
                  <a:noFill/>
                  <a:miter lim="400000"/>
                </a:ln>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grpSp>
          <p:grpSp>
            <p:nvGrpSpPr>
              <p:cNvPr id="785" name="Group"/>
              <p:cNvGrpSpPr/>
              <p:nvPr/>
            </p:nvGrpSpPr>
            <p:grpSpPr>
              <a:xfrm>
                <a:off x="3553517" y="1130485"/>
                <a:ext cx="1495226" cy="3889393"/>
                <a:chOff x="0" y="0"/>
                <a:chExt cx="1495225" cy="3889391"/>
              </a:xfrm>
            </p:grpSpPr>
            <p:sp>
              <p:nvSpPr>
                <p:cNvPr id="783" name="Shape"/>
                <p:cNvSpPr/>
                <p:nvPr/>
              </p:nvSpPr>
              <p:spPr>
                <a:xfrm>
                  <a:off x="0" y="0"/>
                  <a:ext cx="1495226" cy="388939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287"/>
                      </a:moveTo>
                      <a:cubicBezTo>
                        <a:pt x="0" y="576"/>
                        <a:pt x="4835" y="0"/>
                        <a:pt x="10800" y="0"/>
                      </a:cubicBezTo>
                      <a:cubicBezTo>
                        <a:pt x="16765" y="0"/>
                        <a:pt x="21600" y="576"/>
                        <a:pt x="21600" y="1287"/>
                      </a:cubicBezTo>
                      <a:lnTo>
                        <a:pt x="21600" y="20313"/>
                      </a:lnTo>
                      <a:cubicBezTo>
                        <a:pt x="21600" y="21024"/>
                        <a:pt x="16765" y="21600"/>
                        <a:pt x="10800" y="21600"/>
                      </a:cubicBezTo>
                      <a:cubicBezTo>
                        <a:pt x="4835" y="21600"/>
                        <a:pt x="0" y="21024"/>
                        <a:pt x="0" y="20313"/>
                      </a:cubicBezTo>
                      <a:close/>
                    </a:path>
                  </a:pathLst>
                </a:custGeom>
                <a:solidFill>
                  <a:srgbClr val="DCBD23"/>
                </a:solidFill>
                <a:ln w="12700" cap="flat">
                  <a:noFill/>
                  <a:miter lim="400000"/>
                </a:ln>
                <a:effectLst>
                  <a:outerShdw sx="100000" sy="100000" kx="0" ky="0" algn="b" rotWithShape="0" blurRad="50800" dist="25400" dir="5400000">
                    <a:srgbClr val="000000">
                      <a:alpha val="25000"/>
                    </a:srgbClr>
                  </a:outerShdw>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sp>
              <p:nvSpPr>
                <p:cNvPr id="784" name="Oval"/>
                <p:cNvSpPr/>
                <p:nvPr/>
              </p:nvSpPr>
              <p:spPr>
                <a:xfrm>
                  <a:off x="3" y="0"/>
                  <a:ext cx="1495221" cy="463329"/>
                </a:xfrm>
                <a:prstGeom prst="ellipse">
                  <a:avLst/>
                </a:prstGeom>
                <a:solidFill>
                  <a:srgbClr val="FFFFFF">
                    <a:alpha val="40000"/>
                  </a:srgbClr>
                </a:solidFill>
                <a:ln w="12700" cap="flat">
                  <a:noFill/>
                  <a:miter lim="400000"/>
                </a:ln>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grpSp>
          <p:grpSp>
            <p:nvGrpSpPr>
              <p:cNvPr id="788" name="Group"/>
              <p:cNvGrpSpPr/>
              <p:nvPr/>
            </p:nvGrpSpPr>
            <p:grpSpPr>
              <a:xfrm>
                <a:off x="7089774" y="-1"/>
                <a:ext cx="1501076" cy="5019878"/>
                <a:chOff x="0" y="0"/>
                <a:chExt cx="1501075" cy="5019876"/>
              </a:xfrm>
            </p:grpSpPr>
            <p:sp>
              <p:nvSpPr>
                <p:cNvPr id="786" name="Shape"/>
                <p:cNvSpPr/>
                <p:nvPr/>
              </p:nvSpPr>
              <p:spPr>
                <a:xfrm>
                  <a:off x="0" y="12843"/>
                  <a:ext cx="1501076" cy="50070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999"/>
                      </a:moveTo>
                      <a:cubicBezTo>
                        <a:pt x="0" y="447"/>
                        <a:pt x="4835" y="0"/>
                        <a:pt x="10800" y="0"/>
                      </a:cubicBezTo>
                      <a:cubicBezTo>
                        <a:pt x="16765" y="0"/>
                        <a:pt x="21600" y="447"/>
                        <a:pt x="21600" y="999"/>
                      </a:cubicBezTo>
                      <a:lnTo>
                        <a:pt x="21600" y="20601"/>
                      </a:lnTo>
                      <a:cubicBezTo>
                        <a:pt x="21600" y="21153"/>
                        <a:pt x="16765" y="21600"/>
                        <a:pt x="10800" y="21600"/>
                      </a:cubicBezTo>
                      <a:cubicBezTo>
                        <a:pt x="4835" y="21600"/>
                        <a:pt x="0" y="21153"/>
                        <a:pt x="0" y="20601"/>
                      </a:cubicBezTo>
                      <a:close/>
                    </a:path>
                  </a:pathLst>
                </a:custGeom>
                <a:solidFill>
                  <a:srgbClr val="00B0F0"/>
                </a:solidFill>
                <a:ln w="12700" cap="flat">
                  <a:noFill/>
                  <a:miter lim="400000"/>
                </a:ln>
                <a:effectLst>
                  <a:outerShdw sx="100000" sy="100000" kx="0" ky="0" algn="b" rotWithShape="0" blurRad="50800" dist="25400" dir="5400000">
                    <a:srgbClr val="000000">
                      <a:alpha val="25000"/>
                    </a:srgbClr>
                  </a:outerShdw>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sp>
              <p:nvSpPr>
                <p:cNvPr id="787" name="Oval"/>
                <p:cNvSpPr/>
                <p:nvPr/>
              </p:nvSpPr>
              <p:spPr>
                <a:xfrm>
                  <a:off x="3" y="0"/>
                  <a:ext cx="1501072" cy="463329"/>
                </a:xfrm>
                <a:prstGeom prst="ellipse">
                  <a:avLst/>
                </a:prstGeom>
                <a:solidFill>
                  <a:srgbClr val="FFFFFF">
                    <a:alpha val="40000"/>
                  </a:srgbClr>
                </a:solidFill>
                <a:ln w="12700" cap="flat">
                  <a:noFill/>
                  <a:miter lim="400000"/>
                </a:ln>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grpSp>
          <p:sp>
            <p:nvSpPr>
              <p:cNvPr id="789" name="Fast…"/>
              <p:cNvSpPr txBox="1"/>
              <p:nvPr/>
            </p:nvSpPr>
            <p:spPr>
              <a:xfrm>
                <a:off x="1793881" y="3219627"/>
                <a:ext cx="1495219" cy="90598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78" tIns="68578" rIns="68578" bIns="68578" numCol="1" anchor="t">
                <a:noAutofit/>
              </a:bodyPr>
              <a:lstStyle/>
              <a:p>
                <a:pPr defTabSz="1219200">
                  <a:defRPr sz="1800">
                    <a:solidFill>
                      <a:srgbClr val="FFFFFF"/>
                    </a:solidFill>
                    <a:latin typeface="Helvetica"/>
                    <a:ea typeface="Helvetica"/>
                    <a:cs typeface="Helvetica"/>
                    <a:sym typeface="Helvetica"/>
                  </a:defRPr>
                </a:pPr>
                <a:r>
                  <a:t>Fast </a:t>
                </a:r>
                <a:endParaRPr sz="4600">
                  <a:latin typeface="Calibri"/>
                  <a:ea typeface="Calibri"/>
                  <a:cs typeface="Calibri"/>
                  <a:sym typeface="Calibri"/>
                </a:endParaRPr>
              </a:p>
              <a:p>
                <a:pPr defTabSz="1219200">
                  <a:defRPr sz="1800">
                    <a:solidFill>
                      <a:srgbClr val="FFFFFF"/>
                    </a:solidFill>
                    <a:latin typeface="Helvetica"/>
                    <a:ea typeface="Helvetica"/>
                    <a:cs typeface="Helvetica"/>
                    <a:sym typeface="Helvetica"/>
                  </a:defRPr>
                </a:pPr>
                <a:r>
                  <a:t>Start</a:t>
                </a:r>
              </a:p>
            </p:txBody>
          </p:sp>
          <p:sp>
            <p:nvSpPr>
              <p:cNvPr id="790" name="Director 300 Bonus"/>
              <p:cNvSpPr txBox="1"/>
              <p:nvPr/>
            </p:nvSpPr>
            <p:spPr>
              <a:xfrm>
                <a:off x="3555898" y="2747912"/>
                <a:ext cx="1495221" cy="90598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78" tIns="68578" rIns="68578" bIns="68578" numCol="1" anchor="t">
                <a:noAutofit/>
              </a:bodyPr>
              <a:lstStyle>
                <a:lvl1pPr defTabSz="1219200">
                  <a:defRPr sz="1800">
                    <a:solidFill>
                      <a:srgbClr val="FFFFFF"/>
                    </a:solidFill>
                    <a:latin typeface="Helvetica"/>
                    <a:ea typeface="Helvetica"/>
                    <a:cs typeface="Helvetica"/>
                    <a:sym typeface="Helvetica"/>
                  </a:defRPr>
                </a:lvl1pPr>
              </a:lstStyle>
              <a:p>
                <a:pPr/>
                <a:r>
                  <a:t>Director 300 Bonus</a:t>
                </a:r>
              </a:p>
            </p:txBody>
          </p:sp>
          <p:sp>
            <p:nvSpPr>
              <p:cNvPr id="791" name="Team…"/>
              <p:cNvSpPr txBox="1"/>
              <p:nvPr/>
            </p:nvSpPr>
            <p:spPr>
              <a:xfrm>
                <a:off x="5204963" y="2381953"/>
                <a:ext cx="1757265" cy="127551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78" tIns="68578" rIns="68578" bIns="68578" numCol="1" anchor="t">
                <a:noAutofit/>
              </a:bodyPr>
              <a:lstStyle/>
              <a:p>
                <a:pPr defTabSz="1219200">
                  <a:defRPr sz="1800">
                    <a:solidFill>
                      <a:srgbClr val="FFFFFF"/>
                    </a:solidFill>
                    <a:latin typeface="Helvetica"/>
                    <a:ea typeface="Helvetica"/>
                    <a:cs typeface="Helvetica"/>
                    <a:sym typeface="Helvetica"/>
                  </a:defRPr>
                </a:pPr>
                <a:r>
                  <a:t>Team </a:t>
                </a:r>
                <a:endParaRPr>
                  <a:latin typeface="Calibri"/>
                  <a:ea typeface="Calibri"/>
                  <a:cs typeface="Calibri"/>
                  <a:sym typeface="Calibri"/>
                </a:endParaRPr>
              </a:p>
              <a:p>
                <a:pPr defTabSz="1219200">
                  <a:defRPr sz="1800">
                    <a:solidFill>
                      <a:srgbClr val="FFFFFF"/>
                    </a:solidFill>
                    <a:latin typeface="Helvetica"/>
                    <a:ea typeface="Helvetica"/>
                    <a:cs typeface="Helvetica"/>
                    <a:sym typeface="Helvetica"/>
                  </a:defRPr>
                </a:pPr>
                <a:r>
                  <a:t>Commi-</a:t>
                </a:r>
                <a:endParaRPr>
                  <a:latin typeface="Calibri"/>
                  <a:ea typeface="Calibri"/>
                  <a:cs typeface="Calibri"/>
                  <a:sym typeface="Calibri"/>
                </a:endParaRPr>
              </a:p>
              <a:p>
                <a:pPr defTabSz="1219200">
                  <a:defRPr sz="1800">
                    <a:solidFill>
                      <a:srgbClr val="FFFFFF"/>
                    </a:solidFill>
                    <a:latin typeface="Helvetica"/>
                    <a:ea typeface="Helvetica"/>
                    <a:cs typeface="Helvetica"/>
                    <a:sym typeface="Helvetica"/>
                  </a:defRPr>
                </a:pPr>
                <a:r>
                  <a:t>ssions</a:t>
                </a:r>
              </a:p>
            </p:txBody>
          </p:sp>
          <p:sp>
            <p:nvSpPr>
              <p:cNvPr id="792" name="Entrepreneur Momentum Pool"/>
              <p:cNvSpPr txBox="1"/>
              <p:nvPr/>
            </p:nvSpPr>
            <p:spPr>
              <a:xfrm>
                <a:off x="7049699" y="1945464"/>
                <a:ext cx="1581226" cy="16450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78" tIns="68578" rIns="68578" bIns="68578" numCol="1" anchor="t">
                <a:noAutofit/>
              </a:bodyPr>
              <a:lstStyle>
                <a:lvl1pPr defTabSz="1219200">
                  <a:defRPr sz="1800">
                    <a:solidFill>
                      <a:srgbClr val="FFFFFF"/>
                    </a:solidFill>
                    <a:latin typeface="Helvetica"/>
                    <a:ea typeface="Helvetica"/>
                    <a:cs typeface="Helvetica"/>
                    <a:sym typeface="Helvetica"/>
                  </a:defRPr>
                </a:lvl1pPr>
              </a:lstStyle>
              <a:p>
                <a:pPr/>
                <a:r>
                  <a:t>Entrepreneur Momentum Pool</a:t>
                </a:r>
              </a:p>
            </p:txBody>
          </p:sp>
          <p:sp>
            <p:nvSpPr>
              <p:cNvPr id="793" name="Customer Bonus"/>
              <p:cNvSpPr txBox="1"/>
              <p:nvPr/>
            </p:nvSpPr>
            <p:spPr>
              <a:xfrm>
                <a:off x="0" y="3528854"/>
                <a:ext cx="1495218" cy="100649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78" tIns="68578" rIns="68578" bIns="68578" numCol="1" anchor="t">
                <a:noAutofit/>
              </a:bodyPr>
              <a:lstStyle>
                <a:lvl1pPr defTabSz="1219200">
                  <a:defRPr sz="1800">
                    <a:solidFill>
                      <a:srgbClr val="FFFFFF"/>
                    </a:solidFill>
                    <a:latin typeface="Helvetica"/>
                    <a:ea typeface="Helvetica"/>
                    <a:cs typeface="Helvetica"/>
                    <a:sym typeface="Helvetica"/>
                  </a:defRPr>
                </a:lvl1pPr>
              </a:lstStyle>
              <a:p>
                <a:pPr/>
                <a:r>
                  <a:t>Customer Bonus</a:t>
                </a:r>
              </a:p>
            </p:txBody>
          </p:sp>
          <p:sp>
            <p:nvSpPr>
              <p:cNvPr id="794" name="Check…"/>
              <p:cNvSpPr txBox="1"/>
              <p:nvPr/>
            </p:nvSpPr>
            <p:spPr>
              <a:xfrm>
                <a:off x="8866677" y="1734852"/>
                <a:ext cx="1495219" cy="90598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78" tIns="68578" rIns="68578" bIns="68578" numCol="1" anchor="t">
                <a:noAutofit/>
              </a:bodyPr>
              <a:lstStyle/>
              <a:p>
                <a:pPr defTabSz="1219200">
                  <a:defRPr sz="1800">
                    <a:solidFill>
                      <a:srgbClr val="FFFFFF"/>
                    </a:solidFill>
                    <a:latin typeface="Helvetica"/>
                    <a:ea typeface="Helvetica"/>
                    <a:cs typeface="Helvetica"/>
                    <a:sym typeface="Helvetica"/>
                  </a:defRPr>
                </a:pPr>
                <a:r>
                  <a:t>Check </a:t>
                </a:r>
                <a:endParaRPr sz="4600">
                  <a:latin typeface="Calibri"/>
                  <a:ea typeface="Calibri"/>
                  <a:cs typeface="Calibri"/>
                  <a:sym typeface="Calibri"/>
                </a:endParaRPr>
              </a:p>
              <a:p>
                <a:pPr defTabSz="1219200">
                  <a:defRPr sz="1800">
                    <a:solidFill>
                      <a:srgbClr val="FFFFFF"/>
                    </a:solidFill>
                    <a:latin typeface="Helvetica"/>
                    <a:ea typeface="Helvetica"/>
                    <a:cs typeface="Helvetica"/>
                    <a:sym typeface="Helvetica"/>
                  </a:defRPr>
                </a:pPr>
                <a:r>
                  <a:t>Match</a:t>
                </a:r>
              </a:p>
            </p:txBody>
          </p:sp>
        </p:grpSp>
        <p:sp>
          <p:nvSpPr>
            <p:cNvPr id="796" name="Oval"/>
            <p:cNvSpPr/>
            <p:nvPr/>
          </p:nvSpPr>
          <p:spPr>
            <a:xfrm>
              <a:off x="5330094" y="1089505"/>
              <a:ext cx="1495222" cy="463330"/>
            </a:xfrm>
            <a:prstGeom prst="ellipse">
              <a:avLst/>
            </a:prstGeom>
            <a:solidFill>
              <a:srgbClr val="FFFFFF">
                <a:alpha val="40000"/>
              </a:srgbClr>
            </a:solidFill>
            <a:ln w="12700" cap="flat">
              <a:noFill/>
              <a:miter lim="400000"/>
            </a:ln>
            <a:effectLst/>
          </p:spPr>
          <p:txBody>
            <a:bodyPr wrap="square" lIns="76200" tIns="76200" rIns="76200" bIns="76200" numCol="1" anchor="ctr">
              <a:noAutofit/>
            </a:bodyPr>
            <a:lstStyle/>
            <a:p>
              <a:pPr defTabSz="1219200">
                <a:defRPr b="0" sz="4600">
                  <a:solidFill>
                    <a:srgbClr val="FFFFFF"/>
                  </a:solidFill>
                  <a:latin typeface="Calibri"/>
                  <a:ea typeface="Calibri"/>
                  <a:cs typeface="Calibri"/>
                  <a:sym typeface="Calibri"/>
                </a:defRPr>
              </a:pPr>
            </a:p>
          </p:txBody>
        </p:sp>
      </p:grpSp>
      <p:sp>
        <p:nvSpPr>
          <p:cNvPr id="798" name="Shape"/>
          <p:cNvSpPr/>
          <p:nvPr/>
        </p:nvSpPr>
        <p:spPr>
          <a:xfrm>
            <a:off x="17674717" y="3341613"/>
            <a:ext cx="1456664" cy="586415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999"/>
                </a:moveTo>
                <a:cubicBezTo>
                  <a:pt x="0" y="447"/>
                  <a:pt x="4835" y="0"/>
                  <a:pt x="10800" y="0"/>
                </a:cubicBezTo>
                <a:cubicBezTo>
                  <a:pt x="16765" y="0"/>
                  <a:pt x="21600" y="447"/>
                  <a:pt x="21600" y="999"/>
                </a:cubicBezTo>
                <a:lnTo>
                  <a:pt x="21600" y="20601"/>
                </a:lnTo>
                <a:cubicBezTo>
                  <a:pt x="21600" y="21153"/>
                  <a:pt x="16765" y="21600"/>
                  <a:pt x="10800" y="21600"/>
                </a:cubicBezTo>
                <a:cubicBezTo>
                  <a:pt x="4835" y="21600"/>
                  <a:pt x="0" y="21153"/>
                  <a:pt x="0" y="20601"/>
                </a:cubicBezTo>
                <a:close/>
              </a:path>
            </a:pathLst>
          </a:custGeom>
          <a:solidFill>
            <a:srgbClr val="00B0F0"/>
          </a:solidFill>
          <a:ln w="12700">
            <a:miter lim="400000"/>
          </a:ln>
          <a:effectLst>
            <a:outerShdw sx="100000" sy="100000" kx="0" ky="0" algn="b" rotWithShape="0" blurRad="50800" dist="25400" dir="5400000">
              <a:srgbClr val="000000">
                <a:alpha val="25000"/>
              </a:srgbClr>
            </a:outerShdw>
          </a:effectLst>
        </p:spPr>
        <p:txBody>
          <a:bodyPr lIns="76200" tIns="76200" rIns="76200" bIns="76200" anchor="ctr"/>
          <a:lstStyle/>
          <a:p>
            <a:pPr defTabSz="1219200">
              <a:defRPr b="0" sz="4600">
                <a:solidFill>
                  <a:srgbClr val="FFFFFF"/>
                </a:solidFill>
                <a:latin typeface="Calibri"/>
                <a:ea typeface="Calibri"/>
                <a:cs typeface="Calibri"/>
                <a:sym typeface="Calibri"/>
              </a:defRPr>
            </a:pPr>
          </a:p>
        </p:txBody>
      </p:sp>
      <p:sp>
        <p:nvSpPr>
          <p:cNvPr id="799" name="Diamond…"/>
          <p:cNvSpPr txBox="1"/>
          <p:nvPr/>
        </p:nvSpPr>
        <p:spPr>
          <a:xfrm>
            <a:off x="17757721" y="5823041"/>
            <a:ext cx="1290656" cy="695958"/>
          </a:xfrm>
          <a:prstGeom prst="rect">
            <a:avLst/>
          </a:prstGeom>
          <a:ln w="12700">
            <a:miter lim="400000"/>
          </a:ln>
          <a:extLst>
            <a:ext uri="{C572A759-6A51-4108-AA02-DFA0A04FC94B}">
              <ma14:wrappingTextBoxFlag xmlns:ma14="http://schemas.microsoft.com/office/mac/drawingml/2011/main" val="1"/>
            </a:ext>
          </a:extLst>
        </p:spPr>
        <p:txBody>
          <a:bodyPr lIns="68578" tIns="68578" rIns="68578" bIns="68578">
            <a:spAutoFit/>
          </a:bodyPr>
          <a:lstStyle/>
          <a:p>
            <a:pPr defTabSz="1219200">
              <a:defRPr sz="1800">
                <a:solidFill>
                  <a:srgbClr val="FFFFFF"/>
                </a:solidFill>
                <a:latin typeface="Helvetica"/>
                <a:ea typeface="Helvetica"/>
                <a:cs typeface="Helvetica"/>
                <a:sym typeface="Helvetica"/>
              </a:defRPr>
            </a:pPr>
            <a:r>
              <a:t>Diamond </a:t>
            </a:r>
            <a:endParaRPr sz="4600">
              <a:latin typeface="Calibri"/>
              <a:ea typeface="Calibri"/>
              <a:cs typeface="Calibri"/>
              <a:sym typeface="Calibri"/>
            </a:endParaRPr>
          </a:p>
          <a:p>
            <a:pPr defTabSz="1219200">
              <a:defRPr sz="1800">
                <a:solidFill>
                  <a:srgbClr val="FFFFFF"/>
                </a:solidFill>
                <a:latin typeface="Helvetica"/>
                <a:ea typeface="Helvetica"/>
                <a:cs typeface="Helvetica"/>
                <a:sym typeface="Helvetica"/>
              </a:defRPr>
            </a:pPr>
            <a:r>
              <a:t>Pool</a:t>
            </a:r>
          </a:p>
        </p:txBody>
      </p:sp>
      <p:sp>
        <p:nvSpPr>
          <p:cNvPr id="800" name="Ways to Get Paid with ASEA"/>
          <p:cNvSpPr txBox="1"/>
          <p:nvPr>
            <p:ph type="title" idx="4294967295"/>
          </p:nvPr>
        </p:nvSpPr>
        <p:spPr>
          <a:xfrm>
            <a:off x="6644755" y="1394608"/>
            <a:ext cx="15544801" cy="1714269"/>
          </a:xfrm>
          <a:prstGeom prst="rect">
            <a:avLst/>
          </a:prstGeom>
        </p:spPr>
        <p:txBody>
          <a:bodyPr anchor="t"/>
          <a:lstStyle>
            <a:lvl1pPr algn="ctr" defTabSz="1219200">
              <a:lnSpc>
                <a:spcPct val="100000"/>
              </a:lnSpc>
              <a:defRPr sz="8000">
                <a:latin typeface="Helvetica Neue"/>
                <a:ea typeface="Helvetica Neue"/>
                <a:cs typeface="Helvetica Neue"/>
                <a:sym typeface="Helvetica Neue"/>
              </a:defRPr>
            </a:lvl1pPr>
          </a:lstStyle>
          <a:p>
            <a:pPr/>
            <a:r>
              <a:t>Ways to Get Paid with ASEA</a:t>
            </a:r>
          </a:p>
        </p:txBody>
      </p:sp>
      <p:sp>
        <p:nvSpPr>
          <p:cNvPr id="801" name="Oval"/>
          <p:cNvSpPr/>
          <p:nvPr/>
        </p:nvSpPr>
        <p:spPr>
          <a:xfrm>
            <a:off x="17655438" y="3341613"/>
            <a:ext cx="1495222" cy="463329"/>
          </a:xfrm>
          <a:prstGeom prst="ellipse">
            <a:avLst/>
          </a:prstGeom>
          <a:solidFill>
            <a:srgbClr val="FFFFFF">
              <a:alpha val="40000"/>
            </a:srgbClr>
          </a:solidFill>
          <a:ln w="12700">
            <a:miter lim="400000"/>
          </a:ln>
        </p:spPr>
        <p:txBody>
          <a:bodyPr lIns="76200" tIns="76200" rIns="76200" bIns="76200" anchor="ctr"/>
          <a:lstStyle/>
          <a:p>
            <a:pPr defTabSz="1219200">
              <a:defRPr b="0" sz="4600">
                <a:solidFill>
                  <a:srgbClr val="FFFFFF"/>
                </a:solidFill>
                <a:latin typeface="Calibri"/>
                <a:ea typeface="Calibri"/>
                <a:cs typeface="Calibri"/>
                <a:sym typeface="Calibri"/>
              </a:defRPr>
            </a:pP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03" name="Your body is comprised of ~75 trillion Intelligent Cells"/>
          <p:cNvSpPr txBox="1"/>
          <p:nvPr>
            <p:ph type="title" idx="4294967295"/>
          </p:nvPr>
        </p:nvSpPr>
        <p:spPr>
          <a:xfrm>
            <a:off x="2720671" y="966573"/>
            <a:ext cx="18942658" cy="2632076"/>
          </a:xfrm>
          <a:prstGeom prst="rect">
            <a:avLst/>
          </a:prstGeom>
        </p:spPr>
        <p:txBody>
          <a:bodyPr lIns="84406" tIns="84406" rIns="84406" bIns="84406" anchor="t"/>
          <a:lstStyle>
            <a:lvl1pPr algn="ctr" defTabSz="914400">
              <a:lnSpc>
                <a:spcPct val="100000"/>
              </a:lnSpc>
              <a:defRPr sz="8600">
                <a:latin typeface="Calibri"/>
                <a:ea typeface="Calibri"/>
                <a:cs typeface="Calibri"/>
                <a:sym typeface="Calibri"/>
              </a:defRPr>
            </a:lvl1pPr>
          </a:lstStyle>
          <a:p>
            <a:pPr/>
            <a:r>
              <a:t>Your body is comprised of ~75 trillion Intelligent Cells</a:t>
            </a:r>
          </a:p>
        </p:txBody>
      </p:sp>
      <p:pic>
        <p:nvPicPr>
          <p:cNvPr id="804" name="GettyImages-510828349-56848c3d5f9b586a9e0c0a1f-3684925579.jpg" descr="GettyImages-510828349-56848c3d5f9b586a9e0c0a1f-3684925579.jpg"/>
          <p:cNvPicPr>
            <a:picLocks noChangeAspect="1"/>
          </p:cNvPicPr>
          <p:nvPr/>
        </p:nvPicPr>
        <p:blipFill>
          <a:blip r:embed="rId3">
            <a:extLst/>
          </a:blip>
          <a:stretch>
            <a:fillRect/>
          </a:stretch>
        </p:blipFill>
        <p:spPr>
          <a:xfrm>
            <a:off x="5173824" y="4042568"/>
            <a:ext cx="13598607" cy="9065739"/>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08" name="Double-click to edit"/>
          <p:cNvSpPr txBox="1"/>
          <p:nvPr>
            <p:ph type="title"/>
          </p:nvPr>
        </p:nvSpPr>
        <p:spPr>
          <a:prstGeom prst="rect">
            <a:avLst/>
          </a:prstGeom>
        </p:spPr>
        <p:txBody>
          <a:bodyPr/>
          <a:lstStyle/>
          <a:p>
            <a:pPr defTabSz="649009">
              <a:defRPr sz="11060"/>
            </a:pPr>
          </a:p>
        </p:txBody>
      </p:sp>
      <p:pic>
        <p:nvPicPr>
          <p:cNvPr id="809" name="cell intelligence.jpg" descr="cell intelligence.jpg"/>
          <p:cNvPicPr>
            <a:picLocks noChangeAspect="1"/>
          </p:cNvPicPr>
          <p:nvPr/>
        </p:nvPicPr>
        <p:blipFill>
          <a:blip r:embed="rId2">
            <a:extLst/>
          </a:blip>
          <a:stretch>
            <a:fillRect/>
          </a:stretch>
        </p:blipFill>
        <p:spPr>
          <a:xfrm>
            <a:off x="-49594" y="1407693"/>
            <a:ext cx="24384001" cy="1190731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11" name="ASEA Molecules 1.png" descr="ASEA Molecules 1.png"/>
          <p:cNvPicPr>
            <a:picLocks noChangeAspect="1"/>
          </p:cNvPicPr>
          <p:nvPr/>
        </p:nvPicPr>
        <p:blipFill>
          <a:blip r:embed="rId2">
            <a:alphaModFix amt="50942"/>
            <a:extLst/>
          </a:blip>
          <a:stretch>
            <a:fillRect/>
          </a:stretch>
        </p:blipFill>
        <p:spPr>
          <a:xfrm rot="5383601">
            <a:off x="13046797" y="-3172625"/>
            <a:ext cx="5079415" cy="11455993"/>
          </a:xfrm>
          <a:prstGeom prst="rect">
            <a:avLst/>
          </a:prstGeom>
          <a:ln w="12700">
            <a:miter lim="400000"/>
          </a:ln>
        </p:spPr>
      </p:pic>
      <p:sp>
        <p:nvSpPr>
          <p:cNvPr id="812" name="Cellular intelligence: refers to the information-processing and decision-making capacities of cells and tissues—bioelectric signaling, morphological computation, and collective problem-solving that do not require a nervous system."/>
          <p:cNvSpPr txBox="1"/>
          <p:nvPr>
            <p:ph type="title"/>
          </p:nvPr>
        </p:nvSpPr>
        <p:spPr>
          <a:xfrm>
            <a:off x="4114518" y="3820551"/>
            <a:ext cx="16154964" cy="8058852"/>
          </a:xfrm>
          <a:prstGeom prst="rect">
            <a:avLst/>
          </a:prstGeom>
        </p:spPr>
        <p:txBody>
          <a:bodyPr/>
          <a:lstStyle/>
          <a:p>
            <a:pPr algn="l">
              <a:defRPr sz="7100"/>
            </a:pPr>
            <a:r>
              <a:rPr i="1"/>
              <a:t>Cellular intelligence:</a:t>
            </a:r>
            <a:r>
              <a:t> </a:t>
            </a:r>
            <a:r>
              <a:rPr>
                <a:latin typeface="Helvetica Light"/>
                <a:ea typeface="Helvetica Light"/>
                <a:cs typeface="Helvetica Light"/>
                <a:sym typeface="Helvetica Light"/>
              </a:rPr>
              <a:t>refers to the information-processing and decision-making capacities of cells and tissues—bioelectric signaling, morphological computation, and collective problem-solving that do not require a nervous system.</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812"/>
                                        </p:tgtEl>
                                        <p:attrNameLst>
                                          <p:attrName>style.visibility</p:attrName>
                                        </p:attrNameLst>
                                      </p:cBhvr>
                                      <p:to>
                                        <p:strVal val="visible"/>
                                      </p:to>
                                    </p:set>
                                    <p:anim calcmode="lin" valueType="num">
                                      <p:cBhvr>
                                        <p:cTn id="7" dur="1625" fill="hold"/>
                                        <p:tgtEl>
                                          <p:spTgt spid="812"/>
                                        </p:tgtEl>
                                        <p:attrNameLst>
                                          <p:attrName>ppt_w</p:attrName>
                                        </p:attrNameLst>
                                      </p:cBhvr>
                                      <p:tavLst>
                                        <p:tav tm="0">
                                          <p:val>
                                            <p:fltVal val="0"/>
                                          </p:val>
                                        </p:tav>
                                        <p:tav tm="100000">
                                          <p:val>
                                            <p:strVal val="#ppt_w"/>
                                          </p:val>
                                        </p:tav>
                                      </p:tavLst>
                                    </p:anim>
                                    <p:anim calcmode="lin" valueType="num">
                                      <p:cBhvr>
                                        <p:cTn id="8" dur="1625" fill="hold"/>
                                        <p:tgtEl>
                                          <p:spTgt spid="81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812" grpId="1"/>
    </p:bldLst>
  </p:timing>
</p:sld>
</file>

<file path=ppt/slides/slide7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14" name="key pts cell intelligence.jpg" descr="key pts cell intelligence.jpg"/>
          <p:cNvPicPr>
            <a:picLocks noChangeAspect="1"/>
          </p:cNvPicPr>
          <p:nvPr/>
        </p:nvPicPr>
        <p:blipFill>
          <a:blip r:embed="rId2">
            <a:extLst/>
          </a:blip>
          <a:stretch>
            <a:fillRect/>
          </a:stretch>
        </p:blipFill>
        <p:spPr>
          <a:xfrm>
            <a:off x="51124" y="2075986"/>
            <a:ext cx="24112187" cy="11325046"/>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16" name="Double-click to edit"/>
          <p:cNvSpPr txBox="1"/>
          <p:nvPr>
            <p:ph type="title"/>
          </p:nvPr>
        </p:nvSpPr>
        <p:spPr>
          <a:prstGeom prst="rect">
            <a:avLst/>
          </a:prstGeom>
        </p:spPr>
        <p:txBody>
          <a:bodyPr/>
          <a:lstStyle/>
          <a:p>
            <a:pPr defTabSz="649009">
              <a:defRPr sz="11060"/>
            </a:pPr>
          </a:p>
        </p:txBody>
      </p:sp>
      <p:pic>
        <p:nvPicPr>
          <p:cNvPr id="817" name="key pts cell intelligence.jpg" descr="key pts cell intelligence.jpg"/>
          <p:cNvPicPr>
            <a:picLocks noChangeAspect="1"/>
          </p:cNvPicPr>
          <p:nvPr/>
        </p:nvPicPr>
        <p:blipFill>
          <a:blip r:embed="rId2">
            <a:extLst/>
          </a:blip>
          <a:stretch>
            <a:fillRect/>
          </a:stretch>
        </p:blipFill>
        <p:spPr>
          <a:xfrm>
            <a:off x="-59957" y="1852813"/>
            <a:ext cx="24384001" cy="1145271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19" name="Double-click to edit"/>
          <p:cNvSpPr txBox="1"/>
          <p:nvPr>
            <p:ph type="title"/>
          </p:nvPr>
        </p:nvSpPr>
        <p:spPr>
          <a:prstGeom prst="rect">
            <a:avLst/>
          </a:prstGeom>
        </p:spPr>
        <p:txBody>
          <a:bodyPr/>
          <a:lstStyle/>
          <a:p>
            <a:pPr defTabSz="649009">
              <a:defRPr sz="11060"/>
            </a:pPr>
          </a:p>
        </p:txBody>
      </p:sp>
      <p:pic>
        <p:nvPicPr>
          <p:cNvPr id="820" name="age strong.jpg" descr="age strong.jpg"/>
          <p:cNvPicPr>
            <a:picLocks noChangeAspect="1"/>
          </p:cNvPicPr>
          <p:nvPr/>
        </p:nvPicPr>
        <p:blipFill>
          <a:blip r:embed="rId2">
            <a:extLst/>
          </a:blip>
          <a:stretch>
            <a:fillRect/>
          </a:stretch>
        </p:blipFill>
        <p:spPr>
          <a:xfrm>
            <a:off x="-17113" y="3198451"/>
            <a:ext cx="24418226" cy="10010536"/>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22" name="Redox Signaling Molecules"/>
          <p:cNvSpPr txBox="1"/>
          <p:nvPr>
            <p:ph type="title"/>
          </p:nvPr>
        </p:nvSpPr>
        <p:spPr>
          <a:xfrm>
            <a:off x="4299930" y="324285"/>
            <a:ext cx="16289754" cy="2849991"/>
          </a:xfrm>
          <a:prstGeom prst="rect">
            <a:avLst/>
          </a:prstGeom>
        </p:spPr>
        <p:txBody>
          <a:bodyPr/>
          <a:lstStyle>
            <a:lvl1pPr marR="114299" indent="6278" defTabSz="1295400">
              <a:defRPr b="1">
                <a:solidFill>
                  <a:srgbClr val="002F73"/>
                </a:solidFill>
                <a:uFill>
                  <a:solidFill>
                    <a:srgbClr val="002F73"/>
                  </a:solidFill>
                </a:uFill>
                <a:latin typeface="Helvetica"/>
                <a:ea typeface="Helvetica"/>
                <a:cs typeface="Helvetica"/>
                <a:sym typeface="Helvetica"/>
              </a:defRPr>
            </a:lvl1pPr>
          </a:lstStyle>
          <a:p>
            <a:pPr/>
            <a:r>
              <a:t>Redox Signaling Molecules</a:t>
            </a:r>
          </a:p>
        </p:txBody>
      </p:sp>
      <p:sp>
        <p:nvSpPr>
          <p:cNvPr id="823" name="Different…"/>
          <p:cNvSpPr txBox="1"/>
          <p:nvPr/>
        </p:nvSpPr>
        <p:spPr>
          <a:xfrm>
            <a:off x="4495891" y="3371438"/>
            <a:ext cx="11187802" cy="927100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56508" marR="57149" algn="l" defTabSz="910828">
              <a:buClr>
                <a:srgbClr val="A74A44"/>
              </a:buClr>
              <a:buFont typeface="Lucida Grande"/>
              <a:defRPr sz="5600" u="sng">
                <a:solidFill>
                  <a:srgbClr val="A74A44"/>
                </a:solidFill>
                <a:uFill>
                  <a:solidFill>
                    <a:srgbClr val="A74A44"/>
                  </a:solidFill>
                </a:uFill>
                <a:latin typeface="Lucida Grande"/>
                <a:ea typeface="Lucida Grande"/>
                <a:cs typeface="Lucida Grande"/>
                <a:sym typeface="Lucida Grande"/>
              </a:defRPr>
            </a:pPr>
            <a:r>
              <a:t>Different</a:t>
            </a:r>
          </a:p>
          <a:p>
            <a:pPr marL="57150" marR="57149" algn="l" defTabSz="910828">
              <a:buClr>
                <a:srgbClr val="000000"/>
              </a:buClr>
              <a:buSzPct val="77000"/>
              <a:buFont typeface="Times Roman"/>
              <a:buChar char="•"/>
              <a:defRPr b="0" sz="5600">
                <a:uFill>
                  <a:solidFill>
                    <a:srgbClr val="000000"/>
                  </a:solidFill>
                </a:uFill>
                <a:latin typeface="Lucida Grande"/>
                <a:ea typeface="Lucida Grande"/>
                <a:cs typeface="Lucida Grande"/>
                <a:sym typeface="Lucida Grande"/>
              </a:defRPr>
            </a:pPr>
            <a:r>
              <a:t>True Category Creator</a:t>
            </a:r>
          </a:p>
          <a:p>
            <a:pPr marL="57150" marR="57149" algn="l" defTabSz="910828">
              <a:buClr>
                <a:srgbClr val="000000"/>
              </a:buClr>
              <a:buSzPct val="77000"/>
              <a:buFont typeface="Times Roman"/>
              <a:buChar char="•"/>
              <a:defRPr b="0" sz="5600">
                <a:uFill>
                  <a:solidFill>
                    <a:srgbClr val="000000"/>
                  </a:solidFill>
                </a:uFill>
                <a:latin typeface="Lucida Grande"/>
                <a:ea typeface="Lucida Grande"/>
                <a:cs typeface="Lucida Grande"/>
                <a:sym typeface="Lucida Grande"/>
              </a:defRPr>
            </a:pPr>
            <a:r>
              <a:t>New Frontier of Science</a:t>
            </a:r>
          </a:p>
          <a:p>
            <a:pPr marL="56508" marR="57149" algn="l" defTabSz="910828">
              <a:buClr>
                <a:srgbClr val="000000"/>
              </a:buClr>
              <a:buFont typeface="Lucida Grande"/>
              <a:defRPr b="0" sz="3000">
                <a:uFill>
                  <a:solidFill>
                    <a:srgbClr val="000000"/>
                  </a:solidFill>
                </a:uFill>
                <a:latin typeface="Lucida Grande"/>
                <a:ea typeface="Lucida Grande"/>
                <a:cs typeface="Lucida Grande"/>
                <a:sym typeface="Lucida Grande"/>
              </a:defRPr>
            </a:pPr>
          </a:p>
          <a:p>
            <a:pPr marL="56508" marR="57149" algn="l" defTabSz="910828">
              <a:buClr>
                <a:srgbClr val="A74A44"/>
              </a:buClr>
              <a:buFont typeface="Lucida Grande"/>
              <a:defRPr sz="5600" u="sng">
                <a:solidFill>
                  <a:srgbClr val="A74A44"/>
                </a:solidFill>
                <a:uFill>
                  <a:solidFill>
                    <a:srgbClr val="A74A44"/>
                  </a:solidFill>
                </a:uFill>
                <a:latin typeface="Lucida Grande"/>
                <a:ea typeface="Lucida Grande"/>
                <a:cs typeface="Lucida Grande"/>
                <a:sym typeface="Lucida Grande"/>
              </a:defRPr>
            </a:pPr>
            <a:r>
              <a:t>Sustainable</a:t>
            </a:r>
          </a:p>
          <a:p>
            <a:pPr marL="57150" marR="57149" algn="l" defTabSz="910828">
              <a:buClr>
                <a:srgbClr val="000000"/>
              </a:buClr>
              <a:buSzPct val="77000"/>
              <a:buFont typeface="Lucida Grande"/>
              <a:buChar char="•"/>
              <a:defRPr b="0" sz="5600">
                <a:uFill>
                  <a:solidFill>
                    <a:srgbClr val="000000"/>
                  </a:solidFill>
                </a:uFill>
                <a:latin typeface="Lucida Grande"/>
                <a:ea typeface="Lucida Grande"/>
                <a:cs typeface="Lucida Grande"/>
                <a:sym typeface="Lucida Grande"/>
              </a:defRPr>
            </a:pPr>
            <a:r>
              <a:t>Heavily Patented </a:t>
            </a:r>
          </a:p>
          <a:p>
            <a:pPr marL="57150" marR="57149" algn="l" defTabSz="910828">
              <a:buClr>
                <a:srgbClr val="000000"/>
              </a:buClr>
              <a:buSzPct val="77000"/>
              <a:buFont typeface="Lucida Grande"/>
              <a:buChar char="•"/>
              <a:defRPr b="0" sz="5600">
                <a:uFill>
                  <a:solidFill>
                    <a:srgbClr val="000000"/>
                  </a:solidFill>
                </a:uFill>
                <a:latin typeface="Lucida Grande"/>
                <a:ea typeface="Lucida Grande"/>
                <a:cs typeface="Lucida Grande"/>
                <a:sym typeface="Lucida Grande"/>
              </a:defRPr>
            </a:pPr>
            <a:r>
              <a:t>No Competition </a:t>
            </a:r>
          </a:p>
          <a:p>
            <a:pPr marL="57150" marR="57149" algn="l" defTabSz="910828">
              <a:buClr>
                <a:srgbClr val="000000"/>
              </a:buClr>
              <a:buSzPct val="77000"/>
              <a:buFont typeface="Lucida Grande"/>
              <a:buChar char="•"/>
              <a:defRPr b="0" sz="5600">
                <a:uFill>
                  <a:solidFill>
                    <a:srgbClr val="000000"/>
                  </a:solidFill>
                </a:uFill>
                <a:latin typeface="Lucida Grande"/>
                <a:ea typeface="Lucida Grande"/>
                <a:cs typeface="Lucida Grande"/>
                <a:sym typeface="Lucida Grande"/>
              </a:defRPr>
            </a:pPr>
            <a:r>
              <a:t>No Copy Cats</a:t>
            </a:r>
          </a:p>
          <a:p>
            <a:pPr marL="56508" marR="57149" algn="l" defTabSz="910828">
              <a:buClr>
                <a:srgbClr val="000000"/>
              </a:buClr>
              <a:buFont typeface="Lucida Grande"/>
              <a:defRPr b="0" sz="3000">
                <a:uFill>
                  <a:solidFill>
                    <a:srgbClr val="000000"/>
                  </a:solidFill>
                </a:uFill>
                <a:latin typeface="Lucida Grande"/>
                <a:ea typeface="Lucida Grande"/>
                <a:cs typeface="Lucida Grande"/>
                <a:sym typeface="Lucida Grande"/>
              </a:defRPr>
            </a:pPr>
          </a:p>
          <a:p>
            <a:pPr marL="56508" marR="57149" algn="l" defTabSz="910828">
              <a:buClr>
                <a:srgbClr val="A74A44"/>
              </a:buClr>
              <a:buFont typeface="Lucida Grande"/>
              <a:defRPr sz="5600" u="sng">
                <a:solidFill>
                  <a:srgbClr val="A74A44"/>
                </a:solidFill>
                <a:uFill>
                  <a:solidFill>
                    <a:srgbClr val="A74A44"/>
                  </a:solidFill>
                </a:uFill>
                <a:latin typeface="Lucida Grande"/>
                <a:ea typeface="Lucida Grande"/>
                <a:cs typeface="Lucida Grande"/>
                <a:sym typeface="Lucida Grande"/>
              </a:defRPr>
            </a:pPr>
            <a:r>
              <a:t>Advantage</a:t>
            </a:r>
          </a:p>
          <a:p>
            <a:pPr marL="57150" marR="57149" algn="l" defTabSz="910828">
              <a:buClr>
                <a:srgbClr val="000000"/>
              </a:buClr>
              <a:buSzPct val="77000"/>
              <a:buFont typeface="Lucida Grande"/>
              <a:buChar char="•"/>
              <a:defRPr b="0" sz="5600">
                <a:uFill>
                  <a:solidFill>
                    <a:srgbClr val="000000"/>
                  </a:solidFill>
                </a:uFill>
                <a:latin typeface="Lucida Grande"/>
                <a:ea typeface="Lucida Grande"/>
                <a:cs typeface="Lucida Grande"/>
                <a:sym typeface="Lucida Grande"/>
              </a:defRPr>
            </a:pPr>
            <a:r>
              <a:t>Meaningful Results</a:t>
            </a:r>
          </a:p>
          <a:p>
            <a:pPr marL="57150" marR="57149" algn="l" defTabSz="910828">
              <a:buClr>
                <a:srgbClr val="000000"/>
              </a:buClr>
              <a:buSzPct val="77000"/>
              <a:buFont typeface="Lucida Grande"/>
              <a:buChar char="•"/>
              <a:defRPr b="0" sz="5600">
                <a:uFill>
                  <a:solidFill>
                    <a:srgbClr val="000000"/>
                  </a:solidFill>
                </a:uFill>
                <a:latin typeface="Lucida Grande"/>
                <a:ea typeface="Lucida Grande"/>
                <a:cs typeface="Lucida Grande"/>
                <a:sym typeface="Lucida Grande"/>
              </a:defRPr>
            </a:pPr>
            <a:r>
              <a:t>Premier Business Opportunity</a:t>
            </a:r>
          </a:p>
        </p:txBody>
      </p:sp>
      <p:pic>
        <p:nvPicPr>
          <p:cNvPr id="824" name="iStock4434805_Large.jpg" descr="iStock4434805_Large.jpg"/>
          <p:cNvPicPr>
            <a:picLocks noChangeAspect="1"/>
          </p:cNvPicPr>
          <p:nvPr/>
        </p:nvPicPr>
        <p:blipFill>
          <a:blip r:embed="rId3">
            <a:extLst/>
          </a:blip>
          <a:stretch>
            <a:fillRect/>
          </a:stretch>
        </p:blipFill>
        <p:spPr>
          <a:xfrm>
            <a:off x="12661487" y="6038853"/>
            <a:ext cx="8186105" cy="5455395"/>
          </a:xfrm>
          <a:prstGeom prst="rect">
            <a:avLst/>
          </a:prstGeom>
          <a:ln w="25400">
            <a:miter lim="400000"/>
          </a:ln>
          <a:effectLst>
            <a:outerShdw sx="100000" sy="100000" kx="0" ky="0" algn="b" rotWithShape="0" blurRad="241300" dist="114300" dir="5400000">
              <a:srgbClr val="000000">
                <a:alpha val="70000"/>
              </a:srgbClr>
            </a:outerShdw>
          </a:effectLst>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8" presetID="22" grpId="1" fill="hold">
                                  <p:stCondLst>
                                    <p:cond delay="0"/>
                                  </p:stCondLst>
                                  <p:iterate type="el" backwards="0">
                                    <p:tmAbs val="0"/>
                                  </p:iterate>
                                  <p:childTnLst>
                                    <p:set>
                                      <p:cBhvr>
                                        <p:cTn id="6" fill="hold"/>
                                        <p:tgtEl>
                                          <p:spTgt spid="822"/>
                                        </p:tgtEl>
                                        <p:attrNameLst>
                                          <p:attrName>style.visibility</p:attrName>
                                        </p:attrNameLst>
                                      </p:cBhvr>
                                      <p:to>
                                        <p:strVal val="visible"/>
                                      </p:to>
                                    </p:set>
                                    <p:animEffect filter="wipe(left)" transition="in">
                                      <p:cBhvr>
                                        <p:cTn id="7" dur="1000"/>
                                        <p:tgtEl>
                                          <p:spTgt spid="822"/>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8" presetID="22" grpId="2" fill="hold">
                                  <p:stCondLst>
                                    <p:cond delay="0"/>
                                  </p:stCondLst>
                                  <p:iterate type="el" backwards="0">
                                    <p:tmAbs val="0"/>
                                  </p:iterate>
                                  <p:childTnLst>
                                    <p:set>
                                      <p:cBhvr>
                                        <p:cTn id="11" fill="hold"/>
                                        <p:tgtEl>
                                          <p:spTgt spid="824"/>
                                        </p:tgtEl>
                                        <p:attrNameLst>
                                          <p:attrName>style.visibility</p:attrName>
                                        </p:attrNameLst>
                                      </p:cBhvr>
                                      <p:to>
                                        <p:strVal val="visible"/>
                                      </p:to>
                                    </p:set>
                                    <p:animEffect filter="wipe(left)" transition="in">
                                      <p:cBhvr>
                                        <p:cTn id="12" dur="1000"/>
                                        <p:tgtEl>
                                          <p:spTgt spid="824"/>
                                        </p:tgtEl>
                                      </p:cBhvr>
                                    </p:animEffect>
                                  </p:childTnLst>
                                </p:cTn>
                              </p:par>
                            </p:childTnLst>
                          </p:cTn>
                        </p:par>
                      </p:childTnLst>
                    </p:cTn>
                  </p:par>
                  <p:par>
                    <p:cTn id="13" fill="hold">
                      <p:stCondLst>
                        <p:cond delay="indefinite"/>
                      </p:stCondLst>
                      <p:childTnLst>
                        <p:par>
                          <p:cTn id="14" fill="hold">
                            <p:stCondLst>
                              <p:cond delay="0"/>
                            </p:stCondLst>
                            <p:childTnLst>
                              <p:par>
                                <p:cTn id="15" presetClass="entr" nodeType="clickEffect" presetID="10" grpId="3" fill="hold">
                                  <p:stCondLst>
                                    <p:cond delay="0"/>
                                  </p:stCondLst>
                                  <p:iterate type="el" backwards="0">
                                    <p:tmAbs val="0"/>
                                  </p:iterate>
                                  <p:childTnLst>
                                    <p:set>
                                      <p:cBhvr>
                                        <p:cTn id="16" fill="hold"/>
                                        <p:tgtEl>
                                          <p:spTgt spid="823">
                                            <p:bg/>
                                          </p:spTgt>
                                        </p:tgtEl>
                                        <p:attrNameLst>
                                          <p:attrName>style.visibility</p:attrName>
                                        </p:attrNameLst>
                                      </p:cBhvr>
                                      <p:to>
                                        <p:strVal val="visible"/>
                                      </p:to>
                                    </p:set>
                                    <p:animEffect filter="fade" transition="in">
                                      <p:cBhvr>
                                        <p:cTn id="17" dur="1000"/>
                                        <p:tgtEl>
                                          <p:spTgt spid="823">
                                            <p:bg/>
                                          </p:spTgt>
                                        </p:tgtEl>
                                      </p:cBhvr>
                                    </p:animEffect>
                                  </p:childTnLst>
                                </p:cTn>
                              </p:par>
                              <p:par>
                                <p:cTn id="18" presetClass="entr" nodeType="withEffect" presetSubtype="0" presetID="10" grpId="3" fill="hold">
                                  <p:stCondLst>
                                    <p:cond delay="0"/>
                                  </p:stCondLst>
                                  <p:iterate type="el" backwards="0">
                                    <p:tmAbs val="0"/>
                                  </p:iterate>
                                  <p:childTnLst>
                                    <p:set>
                                      <p:cBhvr>
                                        <p:cTn id="19" fill="hold"/>
                                        <p:tgtEl>
                                          <p:spTgt spid="823">
                                            <p:txEl>
                                              <p:pRg st="0" end="0"/>
                                            </p:txEl>
                                          </p:spTgt>
                                        </p:tgtEl>
                                        <p:attrNameLst>
                                          <p:attrName>style.visibility</p:attrName>
                                        </p:attrNameLst>
                                      </p:cBhvr>
                                      <p:to>
                                        <p:strVal val="visible"/>
                                      </p:to>
                                    </p:set>
                                    <p:animEffect filter="fade" transition="in">
                                      <p:cBhvr>
                                        <p:cTn id="20" dur="1000"/>
                                        <p:tgtEl>
                                          <p:spTgt spid="823">
                                            <p:txEl>
                                              <p:pRg st="0" end="0"/>
                                            </p:txEl>
                                          </p:spTgt>
                                        </p:tgtEl>
                                      </p:cBhvr>
                                    </p:animEffect>
                                  </p:childTnLst>
                                </p:cTn>
                              </p:par>
                            </p:childTnLst>
                          </p:cTn>
                        </p:par>
                        <p:par>
                          <p:cTn id="21" fill="hold">
                            <p:stCondLst>
                              <p:cond delay="1000"/>
                            </p:stCondLst>
                            <p:childTnLst>
                              <p:par>
                                <p:cTn id="22" presetClass="entr" nodeType="afterEffect" presetID="10" grpId="3" fill="hold">
                                  <p:stCondLst>
                                    <p:cond delay="0"/>
                                  </p:stCondLst>
                                  <p:iterate type="el" backwards="0">
                                    <p:tmAbs val="0"/>
                                  </p:iterate>
                                  <p:childTnLst>
                                    <p:set>
                                      <p:cBhvr>
                                        <p:cTn id="23" fill="hold"/>
                                        <p:tgtEl>
                                          <p:spTgt spid="823">
                                            <p:txEl>
                                              <p:pRg st="1" end="1"/>
                                            </p:txEl>
                                          </p:spTgt>
                                        </p:tgtEl>
                                        <p:attrNameLst>
                                          <p:attrName>style.visibility</p:attrName>
                                        </p:attrNameLst>
                                      </p:cBhvr>
                                      <p:to>
                                        <p:strVal val="visible"/>
                                      </p:to>
                                    </p:set>
                                    <p:animEffect filter="fade" transition="in">
                                      <p:cBhvr>
                                        <p:cTn id="24" dur="1000"/>
                                        <p:tgtEl>
                                          <p:spTgt spid="823">
                                            <p:txEl>
                                              <p:pRg st="1" end="1"/>
                                            </p:txEl>
                                          </p:spTgt>
                                        </p:tgtEl>
                                      </p:cBhvr>
                                    </p:animEffect>
                                  </p:childTnLst>
                                </p:cTn>
                              </p:par>
                            </p:childTnLst>
                          </p:cTn>
                        </p:par>
                        <p:par>
                          <p:cTn id="25" fill="hold">
                            <p:stCondLst>
                              <p:cond delay="2000"/>
                            </p:stCondLst>
                            <p:childTnLst>
                              <p:par>
                                <p:cTn id="26" presetClass="entr" nodeType="afterEffect" presetID="10" grpId="3" fill="hold">
                                  <p:stCondLst>
                                    <p:cond delay="0"/>
                                  </p:stCondLst>
                                  <p:iterate type="el" backwards="0">
                                    <p:tmAbs val="0"/>
                                  </p:iterate>
                                  <p:childTnLst>
                                    <p:set>
                                      <p:cBhvr>
                                        <p:cTn id="27" fill="hold"/>
                                        <p:tgtEl>
                                          <p:spTgt spid="823">
                                            <p:txEl>
                                              <p:pRg st="2" end="2"/>
                                            </p:txEl>
                                          </p:spTgt>
                                        </p:tgtEl>
                                        <p:attrNameLst>
                                          <p:attrName>style.visibility</p:attrName>
                                        </p:attrNameLst>
                                      </p:cBhvr>
                                      <p:to>
                                        <p:strVal val="visible"/>
                                      </p:to>
                                    </p:set>
                                    <p:animEffect filter="fade" transition="in">
                                      <p:cBhvr>
                                        <p:cTn id="28" dur="1000"/>
                                        <p:tgtEl>
                                          <p:spTgt spid="823">
                                            <p:txEl>
                                              <p:pRg st="2" end="2"/>
                                            </p:txEl>
                                          </p:spTgt>
                                        </p:tgtEl>
                                      </p:cBhvr>
                                    </p:animEffect>
                                  </p:childTnLst>
                                </p:cTn>
                              </p:par>
                            </p:childTnLst>
                          </p:cTn>
                        </p:par>
                        <p:par>
                          <p:cTn id="29" fill="hold">
                            <p:stCondLst>
                              <p:cond delay="3000"/>
                            </p:stCondLst>
                            <p:childTnLst>
                              <p:par>
                                <p:cTn id="30" presetClass="entr" nodeType="afterEffect" presetID="10" grpId="3" fill="hold">
                                  <p:stCondLst>
                                    <p:cond delay="0"/>
                                  </p:stCondLst>
                                  <p:iterate type="el" backwards="0">
                                    <p:tmAbs val="0"/>
                                  </p:iterate>
                                  <p:childTnLst>
                                    <p:set>
                                      <p:cBhvr>
                                        <p:cTn id="31" fill="hold"/>
                                        <p:tgtEl>
                                          <p:spTgt spid="823">
                                            <p:txEl>
                                              <p:pRg st="3" end="3"/>
                                            </p:txEl>
                                          </p:spTgt>
                                        </p:tgtEl>
                                        <p:attrNameLst>
                                          <p:attrName>style.visibility</p:attrName>
                                        </p:attrNameLst>
                                      </p:cBhvr>
                                      <p:to>
                                        <p:strVal val="visible"/>
                                      </p:to>
                                    </p:set>
                                    <p:animEffect filter="fade" transition="in">
                                      <p:cBhvr>
                                        <p:cTn id="32" dur="1000"/>
                                        <p:tgtEl>
                                          <p:spTgt spid="82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Class="entr" nodeType="clickEffect" presetID="10" grpId="3" fill="hold">
                                  <p:stCondLst>
                                    <p:cond delay="0"/>
                                  </p:stCondLst>
                                  <p:iterate type="el" backwards="0">
                                    <p:tmAbs val="0"/>
                                  </p:iterate>
                                  <p:childTnLst>
                                    <p:set>
                                      <p:cBhvr>
                                        <p:cTn id="36" fill="hold"/>
                                        <p:tgtEl>
                                          <p:spTgt spid="823">
                                            <p:txEl>
                                              <p:pRg st="4" end="4"/>
                                            </p:txEl>
                                          </p:spTgt>
                                        </p:tgtEl>
                                        <p:attrNameLst>
                                          <p:attrName>style.visibility</p:attrName>
                                        </p:attrNameLst>
                                      </p:cBhvr>
                                      <p:to>
                                        <p:strVal val="visible"/>
                                      </p:to>
                                    </p:set>
                                    <p:animEffect filter="fade" transition="in">
                                      <p:cBhvr>
                                        <p:cTn id="37" dur="1000"/>
                                        <p:tgtEl>
                                          <p:spTgt spid="823">
                                            <p:txEl>
                                              <p:pRg st="4" end="4"/>
                                            </p:txEl>
                                          </p:spTgt>
                                        </p:tgtEl>
                                      </p:cBhvr>
                                    </p:animEffect>
                                  </p:childTnLst>
                                </p:cTn>
                              </p:par>
                            </p:childTnLst>
                          </p:cTn>
                        </p:par>
                        <p:par>
                          <p:cTn id="38" fill="hold">
                            <p:stCondLst>
                              <p:cond delay="1000"/>
                            </p:stCondLst>
                            <p:childTnLst>
                              <p:par>
                                <p:cTn id="39" presetClass="entr" nodeType="afterEffect" presetID="10" grpId="3" fill="hold">
                                  <p:stCondLst>
                                    <p:cond delay="0"/>
                                  </p:stCondLst>
                                  <p:iterate type="el" backwards="0">
                                    <p:tmAbs val="0"/>
                                  </p:iterate>
                                  <p:childTnLst>
                                    <p:set>
                                      <p:cBhvr>
                                        <p:cTn id="40" fill="hold"/>
                                        <p:tgtEl>
                                          <p:spTgt spid="823">
                                            <p:txEl>
                                              <p:pRg st="5" end="5"/>
                                            </p:txEl>
                                          </p:spTgt>
                                        </p:tgtEl>
                                        <p:attrNameLst>
                                          <p:attrName>style.visibility</p:attrName>
                                        </p:attrNameLst>
                                      </p:cBhvr>
                                      <p:to>
                                        <p:strVal val="visible"/>
                                      </p:to>
                                    </p:set>
                                    <p:animEffect filter="fade" transition="in">
                                      <p:cBhvr>
                                        <p:cTn id="41" dur="1000"/>
                                        <p:tgtEl>
                                          <p:spTgt spid="823">
                                            <p:txEl>
                                              <p:pRg st="5" end="5"/>
                                            </p:txEl>
                                          </p:spTgt>
                                        </p:tgtEl>
                                      </p:cBhvr>
                                    </p:animEffect>
                                  </p:childTnLst>
                                </p:cTn>
                              </p:par>
                            </p:childTnLst>
                          </p:cTn>
                        </p:par>
                        <p:par>
                          <p:cTn id="42" fill="hold">
                            <p:stCondLst>
                              <p:cond delay="2000"/>
                            </p:stCondLst>
                            <p:childTnLst>
                              <p:par>
                                <p:cTn id="43" presetClass="entr" nodeType="afterEffect" presetID="10" grpId="3" fill="hold">
                                  <p:stCondLst>
                                    <p:cond delay="0"/>
                                  </p:stCondLst>
                                  <p:iterate type="el" backwards="0">
                                    <p:tmAbs val="0"/>
                                  </p:iterate>
                                  <p:childTnLst>
                                    <p:set>
                                      <p:cBhvr>
                                        <p:cTn id="44" fill="hold"/>
                                        <p:tgtEl>
                                          <p:spTgt spid="823">
                                            <p:txEl>
                                              <p:pRg st="6" end="6"/>
                                            </p:txEl>
                                          </p:spTgt>
                                        </p:tgtEl>
                                        <p:attrNameLst>
                                          <p:attrName>style.visibility</p:attrName>
                                        </p:attrNameLst>
                                      </p:cBhvr>
                                      <p:to>
                                        <p:strVal val="visible"/>
                                      </p:to>
                                    </p:set>
                                    <p:animEffect filter="fade" transition="in">
                                      <p:cBhvr>
                                        <p:cTn id="45" dur="1000"/>
                                        <p:tgtEl>
                                          <p:spTgt spid="823">
                                            <p:txEl>
                                              <p:pRg st="6" end="6"/>
                                            </p:txEl>
                                          </p:spTgt>
                                        </p:tgtEl>
                                      </p:cBhvr>
                                    </p:animEffect>
                                  </p:childTnLst>
                                </p:cTn>
                              </p:par>
                            </p:childTnLst>
                          </p:cTn>
                        </p:par>
                        <p:par>
                          <p:cTn id="46" fill="hold">
                            <p:stCondLst>
                              <p:cond delay="3000"/>
                            </p:stCondLst>
                            <p:childTnLst>
                              <p:par>
                                <p:cTn id="47" presetClass="entr" nodeType="afterEffect" presetID="10" grpId="3" fill="hold">
                                  <p:stCondLst>
                                    <p:cond delay="0"/>
                                  </p:stCondLst>
                                  <p:iterate type="el" backwards="0">
                                    <p:tmAbs val="0"/>
                                  </p:iterate>
                                  <p:childTnLst>
                                    <p:set>
                                      <p:cBhvr>
                                        <p:cTn id="48" fill="hold"/>
                                        <p:tgtEl>
                                          <p:spTgt spid="823">
                                            <p:txEl>
                                              <p:pRg st="7" end="7"/>
                                            </p:txEl>
                                          </p:spTgt>
                                        </p:tgtEl>
                                        <p:attrNameLst>
                                          <p:attrName>style.visibility</p:attrName>
                                        </p:attrNameLst>
                                      </p:cBhvr>
                                      <p:to>
                                        <p:strVal val="visible"/>
                                      </p:to>
                                    </p:set>
                                    <p:animEffect filter="fade" transition="in">
                                      <p:cBhvr>
                                        <p:cTn id="49" dur="1000"/>
                                        <p:tgtEl>
                                          <p:spTgt spid="823">
                                            <p:txEl>
                                              <p:pRg st="7" end="7"/>
                                            </p:txEl>
                                          </p:spTgt>
                                        </p:tgtEl>
                                      </p:cBhvr>
                                    </p:animEffect>
                                  </p:childTnLst>
                                </p:cTn>
                              </p:par>
                            </p:childTnLst>
                          </p:cTn>
                        </p:par>
                        <p:par>
                          <p:cTn id="50" fill="hold">
                            <p:stCondLst>
                              <p:cond delay="4000"/>
                            </p:stCondLst>
                            <p:childTnLst>
                              <p:par>
                                <p:cTn id="51" presetClass="entr" nodeType="afterEffect" presetID="10" grpId="3" fill="hold">
                                  <p:stCondLst>
                                    <p:cond delay="0"/>
                                  </p:stCondLst>
                                  <p:iterate type="el" backwards="0">
                                    <p:tmAbs val="0"/>
                                  </p:iterate>
                                  <p:childTnLst>
                                    <p:set>
                                      <p:cBhvr>
                                        <p:cTn id="52" fill="hold"/>
                                        <p:tgtEl>
                                          <p:spTgt spid="823">
                                            <p:txEl>
                                              <p:pRg st="8" end="8"/>
                                            </p:txEl>
                                          </p:spTgt>
                                        </p:tgtEl>
                                        <p:attrNameLst>
                                          <p:attrName>style.visibility</p:attrName>
                                        </p:attrNameLst>
                                      </p:cBhvr>
                                      <p:to>
                                        <p:strVal val="visible"/>
                                      </p:to>
                                    </p:set>
                                    <p:animEffect filter="fade" transition="in">
                                      <p:cBhvr>
                                        <p:cTn id="53" dur="1000"/>
                                        <p:tgtEl>
                                          <p:spTgt spid="823">
                                            <p:txEl>
                                              <p:pRg st="8" end="8"/>
                                            </p:txEl>
                                          </p:spTgt>
                                        </p:tgtEl>
                                      </p:cBhvr>
                                    </p:animEffect>
                                  </p:childTnLst>
                                </p:cTn>
                              </p:par>
                            </p:childTnLst>
                          </p:cTn>
                        </p:par>
                      </p:childTnLst>
                    </p:cTn>
                  </p:par>
                  <p:par>
                    <p:cTn id="54" fill="hold">
                      <p:stCondLst>
                        <p:cond delay="indefinite"/>
                      </p:stCondLst>
                      <p:childTnLst>
                        <p:par>
                          <p:cTn id="55" fill="hold">
                            <p:stCondLst>
                              <p:cond delay="0"/>
                            </p:stCondLst>
                            <p:childTnLst>
                              <p:par>
                                <p:cTn id="56" presetClass="entr" nodeType="clickEffect" presetID="10" grpId="3" fill="hold">
                                  <p:stCondLst>
                                    <p:cond delay="0"/>
                                  </p:stCondLst>
                                  <p:iterate type="el" backwards="0">
                                    <p:tmAbs val="0"/>
                                  </p:iterate>
                                  <p:childTnLst>
                                    <p:set>
                                      <p:cBhvr>
                                        <p:cTn id="57" fill="hold"/>
                                        <p:tgtEl>
                                          <p:spTgt spid="823">
                                            <p:txEl>
                                              <p:pRg st="9" end="9"/>
                                            </p:txEl>
                                          </p:spTgt>
                                        </p:tgtEl>
                                        <p:attrNameLst>
                                          <p:attrName>style.visibility</p:attrName>
                                        </p:attrNameLst>
                                      </p:cBhvr>
                                      <p:to>
                                        <p:strVal val="visible"/>
                                      </p:to>
                                    </p:set>
                                    <p:animEffect filter="fade" transition="in">
                                      <p:cBhvr>
                                        <p:cTn id="58" dur="1000"/>
                                        <p:tgtEl>
                                          <p:spTgt spid="823">
                                            <p:txEl>
                                              <p:pRg st="9" end="9"/>
                                            </p:txEl>
                                          </p:spTgt>
                                        </p:tgtEl>
                                      </p:cBhvr>
                                    </p:animEffect>
                                  </p:childTnLst>
                                </p:cTn>
                              </p:par>
                            </p:childTnLst>
                          </p:cTn>
                        </p:par>
                        <p:par>
                          <p:cTn id="59" fill="hold">
                            <p:stCondLst>
                              <p:cond delay="1000"/>
                            </p:stCondLst>
                            <p:childTnLst>
                              <p:par>
                                <p:cTn id="60" presetClass="entr" nodeType="afterEffect" presetID="10" grpId="3" fill="hold">
                                  <p:stCondLst>
                                    <p:cond delay="0"/>
                                  </p:stCondLst>
                                  <p:iterate type="el" backwards="0">
                                    <p:tmAbs val="0"/>
                                  </p:iterate>
                                  <p:childTnLst>
                                    <p:set>
                                      <p:cBhvr>
                                        <p:cTn id="61" fill="hold"/>
                                        <p:tgtEl>
                                          <p:spTgt spid="823">
                                            <p:txEl>
                                              <p:pRg st="10" end="10"/>
                                            </p:txEl>
                                          </p:spTgt>
                                        </p:tgtEl>
                                        <p:attrNameLst>
                                          <p:attrName>style.visibility</p:attrName>
                                        </p:attrNameLst>
                                      </p:cBhvr>
                                      <p:to>
                                        <p:strVal val="visible"/>
                                      </p:to>
                                    </p:set>
                                    <p:animEffect filter="fade" transition="in">
                                      <p:cBhvr>
                                        <p:cTn id="62" dur="1000"/>
                                        <p:tgtEl>
                                          <p:spTgt spid="823">
                                            <p:txEl>
                                              <p:pRg st="10" end="10"/>
                                            </p:txEl>
                                          </p:spTgt>
                                        </p:tgtEl>
                                      </p:cBhvr>
                                    </p:animEffect>
                                  </p:childTnLst>
                                </p:cTn>
                              </p:par>
                            </p:childTnLst>
                          </p:cTn>
                        </p:par>
                        <p:par>
                          <p:cTn id="63" fill="hold">
                            <p:stCondLst>
                              <p:cond delay="2000"/>
                            </p:stCondLst>
                            <p:childTnLst>
                              <p:par>
                                <p:cTn id="64" presetClass="entr" nodeType="afterEffect" presetID="10" grpId="3" fill="hold">
                                  <p:stCondLst>
                                    <p:cond delay="0"/>
                                  </p:stCondLst>
                                  <p:iterate type="el" backwards="0">
                                    <p:tmAbs val="0"/>
                                  </p:iterate>
                                  <p:childTnLst>
                                    <p:set>
                                      <p:cBhvr>
                                        <p:cTn id="65" fill="hold"/>
                                        <p:tgtEl>
                                          <p:spTgt spid="823">
                                            <p:txEl>
                                              <p:pRg st="11" end="11"/>
                                            </p:txEl>
                                          </p:spTgt>
                                        </p:tgtEl>
                                        <p:attrNameLst>
                                          <p:attrName>style.visibility</p:attrName>
                                        </p:attrNameLst>
                                      </p:cBhvr>
                                      <p:to>
                                        <p:strVal val="visible"/>
                                      </p:to>
                                    </p:set>
                                    <p:animEffect filter="fade" transition="in">
                                      <p:cBhvr>
                                        <p:cTn id="66" dur="1000"/>
                                        <p:tgtEl>
                                          <p:spTgt spid="823">
                                            <p:txEl>
                                              <p:pRg st="11" end="11"/>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824" grpId="2"/>
      <p:bldP build="p" bldLvl="5" animBg="1" rev="0" advAuto="0" spid="823" grpId="3"/>
      <p:bldP build="whole" bldLvl="1" animBg="1" rev="0" advAuto="0" spid="822" grpId="1"/>
    </p:bldLst>
  </p:timing>
</p:sld>
</file>

<file path=ppt/slides/slide7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28" name="ASEA Molecules 2.png" descr="ASEA Molecules 2.png"/>
          <p:cNvPicPr>
            <a:picLocks noChangeAspect="1"/>
          </p:cNvPicPr>
          <p:nvPr/>
        </p:nvPicPr>
        <p:blipFill>
          <a:blip r:embed="rId3">
            <a:alphaModFix amt="37969"/>
            <a:extLst/>
          </a:blip>
          <a:stretch>
            <a:fillRect/>
          </a:stretch>
        </p:blipFill>
        <p:spPr>
          <a:xfrm rot="620369">
            <a:off x="3003680" y="1835402"/>
            <a:ext cx="3267077" cy="6934202"/>
          </a:xfrm>
          <a:prstGeom prst="rect">
            <a:avLst/>
          </a:prstGeom>
          <a:ln w="12700">
            <a:miter lim="400000"/>
          </a:ln>
        </p:spPr>
      </p:pic>
      <p:pic>
        <p:nvPicPr>
          <p:cNvPr id="829" name="PatrickFilipinoTestimony.m4v" descr="PatrickFilipinoTestimony.m4v"/>
          <p:cNvPicPr>
            <a:picLocks noChangeAspect="0"/>
          </p:cNvPicPr>
          <p:nvPr>
            <a:videoFile r:link="rId4"/>
            <p:extLst>
              <p:ext uri="{DAA4B4D4-6D71-4841-9C94-3DE7FCFB9230}">
                <p14:media xmlns:p14="http://schemas.microsoft.com/office/powerpoint/2010/main" r:embed="rId5"/>
              </p:ext>
            </p:extLst>
          </p:nvPr>
        </p:nvPicPr>
        <p:blipFill>
          <a:blip r:embed="rId6">
            <a:extLst/>
          </a:blip>
          <a:stretch>
            <a:fillRect/>
          </a:stretch>
        </p:blipFill>
        <p:spPr>
          <a:xfrm>
            <a:off x="4064000" y="2286000"/>
            <a:ext cx="16256000" cy="9144000"/>
          </a:xfrm>
          <a:prstGeom prst="rect">
            <a:avLst/>
          </a:prstGeom>
          <a:ln w="12700">
            <a:miter lim="400000"/>
          </a:ln>
        </p:spPr>
      </p:pic>
      <p:sp>
        <p:nvSpPr>
          <p:cNvPr id="830" name="Patrick testimony"/>
          <p:cNvSpPr txBox="1"/>
          <p:nvPr>
            <p:ph type="title"/>
          </p:nvPr>
        </p:nvSpPr>
        <p:spPr>
          <a:xfrm>
            <a:off x="4419600" y="425761"/>
            <a:ext cx="15544800" cy="3618250"/>
          </a:xfrm>
          <a:prstGeom prst="rect">
            <a:avLst/>
          </a:prstGeom>
        </p:spPr>
        <p:txBody>
          <a:bodyPr lIns="91439" tIns="91439" rIns="91439" bIns="91439" anchor="t"/>
          <a:lstStyle>
            <a:lvl1pPr defTabSz="642937">
              <a:defRPr b="0" sz="10500">
                <a:solidFill>
                  <a:srgbClr val="000000"/>
                </a:solidFill>
                <a:uFillTx/>
                <a:latin typeface="Helvetica Neue"/>
                <a:ea typeface="Helvetica Neue"/>
                <a:cs typeface="Helvetica Neue"/>
                <a:sym typeface="Helvetica Neue"/>
              </a:defRPr>
            </a:lvl1pPr>
          </a:lstStyle>
          <a:p>
            <a:pPr/>
            <a:r>
              <a:t>Patrick testimony </a:t>
            </a:r>
          </a:p>
        </p:txBody>
      </p:sp>
    </p:spTree>
  </p:cSld>
  <p:clrMapOvr>
    <a:masterClrMapping/>
  </p:clrMapOvr>
  <mc:AlternateContent xmlns:mc="http://schemas.openxmlformats.org/markup-compatibility/2006">
    <mc:Choice xmlns:p14="http://schemas.microsoft.com/office/powerpoint/2010/main" Requires="p14">
      <p:transition spd="med" advClick="1" p14:dur="899">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25839" fill="hold"/>
                                        <p:tgtEl>
                                          <p:spTgt spid="829"/>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829"/>
                </p:tgtEl>
              </p:cMediaNode>
            </p:video>
            <p:seq concurrent="1" prevAc="none" nextAc="seek">
              <p:cTn id="8" evtFilter="cancelBubble" nodeType="interactiveSeq" restart="whenNotActive" fill="hold">
                <p:stCondLst>
                  <p:cond delay="0" evt="onClick">
                    <p:tgtEl>
                      <p:spTgt spid="829"/>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829"/>
                                        </p:tgtEl>
                                      </p:cBhvr>
                                    </p:cmd>
                                  </p:childTnLst>
                                </p:cTn>
                              </p:par>
                            </p:childTnLst>
                          </p:cTn>
                        </p:par>
                      </p:childTnLst>
                    </p:cTn>
                  </p:par>
                </p:childTnLst>
              </p:cTn>
              <p:nextCondLst>
                <p:cond delay="0" evt="onClick">
                  <p:tgtEl>
                    <p:spTgt spid="829"/>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34" name="Double-click to edit"/>
          <p:cNvSpPr txBox="1"/>
          <p:nvPr>
            <p:ph type="title"/>
          </p:nvPr>
        </p:nvSpPr>
        <p:spPr>
          <a:xfrm>
            <a:off x="4991241" y="2742791"/>
            <a:ext cx="16722213" cy="3488183"/>
          </a:xfrm>
          <a:prstGeom prst="rect">
            <a:avLst/>
          </a:prstGeom>
        </p:spPr>
        <p:txBody>
          <a:bodyPr/>
          <a:lstStyle/>
          <a:p>
            <a:pPr algn="l" defTabSz="914295">
              <a:defRPr spc="0" sz="5200">
                <a:solidFill>
                  <a:srgbClr val="000000"/>
                </a:solidFill>
                <a:latin typeface="Helvetica"/>
                <a:ea typeface="Helvetica"/>
                <a:cs typeface="Helvetica"/>
                <a:sym typeface="Helvetica"/>
              </a:defRPr>
            </a:pPr>
          </a:p>
          <a:p>
            <a:pPr algn="l" defTabSz="914295">
              <a:defRPr spc="0" sz="5200">
                <a:solidFill>
                  <a:srgbClr val="000000"/>
                </a:solidFill>
                <a:latin typeface="Helvetica"/>
                <a:ea typeface="Helvetica"/>
                <a:cs typeface="Helvetica"/>
                <a:sym typeface="Helvetica"/>
              </a:defRPr>
            </a:pPr>
          </a:p>
        </p:txBody>
      </p:sp>
      <p:sp>
        <p:nvSpPr>
          <p:cNvPr id="835" name="Redox Molecules Enhance our Body’s Natural Ability to Heal Itself"/>
          <p:cNvSpPr txBox="1"/>
          <p:nvPr/>
        </p:nvSpPr>
        <p:spPr>
          <a:xfrm>
            <a:off x="2153443" y="84726"/>
            <a:ext cx="20572712" cy="2632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8400">
                <a:solidFill>
                  <a:srgbClr val="002F73"/>
                </a:solidFill>
                <a:latin typeface="Gill Sans"/>
                <a:ea typeface="Gill Sans"/>
                <a:cs typeface="Gill Sans"/>
                <a:sym typeface="Gill Sans"/>
              </a:defRPr>
            </a:lvl1pPr>
          </a:lstStyle>
          <a:p>
            <a:pPr/>
            <a:r>
              <a:t>Redox Molecules Enhance our Body’s Natural Ability to Heal Itself </a:t>
            </a:r>
          </a:p>
        </p:txBody>
      </p:sp>
      <p:pic>
        <p:nvPicPr>
          <p:cNvPr id="836" name="Screen Shot 2022-03-04 at 11.32.57 AM.png" descr="Screen Shot 2022-03-04 at 11.32.57 AM.png"/>
          <p:cNvPicPr>
            <a:picLocks noChangeAspect="1"/>
          </p:cNvPicPr>
          <p:nvPr/>
        </p:nvPicPr>
        <p:blipFill>
          <a:blip r:embed="rId3">
            <a:extLst/>
          </a:blip>
          <a:stretch>
            <a:fillRect/>
          </a:stretch>
        </p:blipFill>
        <p:spPr>
          <a:xfrm>
            <a:off x="5348830" y="3425602"/>
            <a:ext cx="14292827" cy="9355654"/>
          </a:xfrm>
          <a:prstGeom prst="rect">
            <a:avLst/>
          </a:prstGeom>
          <a:ln w="12700">
            <a:miter lim="400000"/>
          </a:ln>
        </p:spPr>
      </p:pic>
    </p:spTree>
  </p:cSld>
  <p:clrMapOvr>
    <a:masterClrMapping/>
  </p:clrMapOvr>
  <p:transition xmlns:p14="http://schemas.microsoft.com/office/powerpoint/2010/main" spd="med" advClick="1"/>
</p:sld>
</file>

<file path=ppt/slides/slide7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40" name="image15.jpg" descr="image15.jpg"/>
          <p:cNvPicPr>
            <a:picLocks noChangeAspect="1"/>
          </p:cNvPicPr>
          <p:nvPr/>
        </p:nvPicPr>
        <p:blipFill>
          <a:blip r:embed="rId3">
            <a:extLst/>
          </a:blip>
          <a:stretch>
            <a:fillRect/>
          </a:stretch>
        </p:blipFill>
        <p:spPr>
          <a:xfrm>
            <a:off x="3565921" y="3321843"/>
            <a:ext cx="5766488" cy="7467601"/>
          </a:xfrm>
          <a:prstGeom prst="rect">
            <a:avLst/>
          </a:prstGeom>
          <a:ln w="12700"/>
        </p:spPr>
      </p:pic>
      <p:pic>
        <p:nvPicPr>
          <p:cNvPr id="841" name="redox sign mag.jpg" descr="redox sign mag.jpg"/>
          <p:cNvPicPr>
            <a:picLocks noChangeAspect="1"/>
          </p:cNvPicPr>
          <p:nvPr/>
        </p:nvPicPr>
        <p:blipFill>
          <a:blip r:embed="rId4">
            <a:extLst/>
          </a:blip>
          <a:stretch>
            <a:fillRect/>
          </a:stretch>
        </p:blipFill>
        <p:spPr>
          <a:xfrm>
            <a:off x="7036323" y="4141539"/>
            <a:ext cx="4714413" cy="7030977"/>
          </a:xfrm>
          <a:prstGeom prst="rect">
            <a:avLst/>
          </a:prstGeom>
          <a:ln w="12700"/>
          <a:effectLst>
            <a:outerShdw sx="100000" sy="100000" kx="0" ky="0" algn="b" rotWithShape="0" blurRad="406400" dist="190500" dir="2700000">
              <a:srgbClr val="424242">
                <a:alpha val="64999"/>
              </a:srgbClr>
            </a:outerShdw>
          </a:effectLst>
        </p:spPr>
      </p:pic>
      <p:pic>
        <p:nvPicPr>
          <p:cNvPr id="842" name="image18.jpg" descr="image18.jpg"/>
          <p:cNvPicPr>
            <a:picLocks noChangeAspect="1"/>
          </p:cNvPicPr>
          <p:nvPr/>
        </p:nvPicPr>
        <p:blipFill>
          <a:blip r:embed="rId5">
            <a:extLst/>
          </a:blip>
          <a:stretch>
            <a:fillRect/>
          </a:stretch>
        </p:blipFill>
        <p:spPr>
          <a:xfrm>
            <a:off x="10709857" y="5133872"/>
            <a:ext cx="5061166" cy="7465220"/>
          </a:xfrm>
          <a:prstGeom prst="rect">
            <a:avLst/>
          </a:prstGeom>
          <a:ln w="12700"/>
          <a:effectLst>
            <a:outerShdw sx="100000" sy="100000" kx="0" ky="0" algn="b" rotWithShape="0" blurRad="406400" dist="190500" dir="2700000">
              <a:srgbClr val="424242">
                <a:alpha val="64999"/>
              </a:srgbClr>
            </a:outerShdw>
          </a:effectLst>
        </p:spPr>
      </p:pic>
      <p:pic>
        <p:nvPicPr>
          <p:cNvPr id="843" name="image18.jpg" descr="image18.jpg"/>
          <p:cNvPicPr>
            <a:picLocks noChangeAspect="1"/>
          </p:cNvPicPr>
          <p:nvPr/>
        </p:nvPicPr>
        <p:blipFill>
          <a:blip r:embed="rId6">
            <a:extLst/>
          </a:blip>
          <a:stretch>
            <a:fillRect/>
          </a:stretch>
        </p:blipFill>
        <p:spPr>
          <a:xfrm>
            <a:off x="15013781" y="5822156"/>
            <a:ext cx="5791201" cy="7499605"/>
          </a:xfrm>
          <a:prstGeom prst="rect">
            <a:avLst/>
          </a:prstGeom>
          <a:ln w="12700"/>
          <a:effectLst>
            <a:outerShdw sx="100000" sy="100000" kx="0" ky="0" algn="b" rotWithShape="0" blurRad="406400" dist="190500" dir="2700000">
              <a:srgbClr val="424242">
                <a:alpha val="64999"/>
              </a:srgbClr>
            </a:outerShdw>
          </a:effectLst>
        </p:spPr>
      </p:pic>
      <p:sp>
        <p:nvSpPr>
          <p:cNvPr id="844" name="Over 1200 books on Redox BioChemistry have been published"/>
          <p:cNvSpPr txBox="1"/>
          <p:nvPr/>
        </p:nvSpPr>
        <p:spPr>
          <a:xfrm>
            <a:off x="13843778" y="4257230"/>
            <a:ext cx="6621767" cy="2494758"/>
          </a:xfrm>
          <a:prstGeom prst="rect">
            <a:avLst/>
          </a:prstGeom>
          <a:solidFill>
            <a:srgbClr val="D0E1F4"/>
          </a:solidFill>
          <a:ln w="25400">
            <a:solidFill>
              <a:srgbClr val="4575A3"/>
            </a:solidFill>
          </a:ln>
          <a:effectLst>
            <a:outerShdw sx="100000" sy="100000" kx="0" ky="0" algn="b" rotWithShape="0" blurRad="406400" dist="190500" dir="2700000">
              <a:srgbClr val="424242">
                <a:alpha val="64999"/>
              </a:srgbClr>
            </a:outerShdw>
          </a:effectLst>
          <a:extLst>
            <a:ext uri="{C572A759-6A51-4108-AA02-DFA0A04FC94B}">
              <ma14:wrappingTextBoxFlag xmlns:ma14="http://schemas.microsoft.com/office/mac/drawingml/2011/main" val="1"/>
            </a:ext>
          </a:extLst>
        </p:spPr>
        <p:txBody>
          <a:bodyPr lIns="53578" tIns="53578" rIns="53578" bIns="53578">
            <a:spAutoFit/>
          </a:bodyPr>
          <a:lstStyle>
            <a:lvl1pPr defTabSz="1821656">
              <a:buClr>
                <a:srgbClr val="A74B44"/>
              </a:buClr>
              <a:defRPr b="0" sz="5200">
                <a:solidFill>
                  <a:srgbClr val="A74B44"/>
                </a:solidFill>
                <a:uFill>
                  <a:solidFill>
                    <a:srgbClr val="A74B44"/>
                  </a:solidFill>
                </a:uFill>
                <a:latin typeface="Helvetica"/>
                <a:ea typeface="Helvetica"/>
                <a:cs typeface="Helvetica"/>
                <a:sym typeface="Helvetica"/>
              </a:defRPr>
            </a:lvl1pPr>
          </a:lstStyle>
          <a:p>
            <a:pPr>
              <a:defRPr sz="3200">
                <a:solidFill>
                  <a:srgbClr val="000000"/>
                </a:solidFill>
                <a:uFill>
                  <a:solidFill>
                    <a:srgbClr val="000000"/>
                  </a:solidFill>
                </a:uFill>
              </a:defRPr>
            </a:pPr>
            <a:r>
              <a:rPr sz="5200">
                <a:solidFill>
                  <a:srgbClr val="A74B44"/>
                </a:solidFill>
                <a:uFill>
                  <a:solidFill>
                    <a:srgbClr val="A74B44"/>
                  </a:solidFill>
                </a:uFill>
              </a:rPr>
              <a:t>Over 1200 books on Redox BioChemistry have been published</a:t>
            </a:r>
          </a:p>
        </p:txBody>
      </p:sp>
      <p:grpSp>
        <p:nvGrpSpPr>
          <p:cNvPr id="847" name="Group"/>
          <p:cNvGrpSpPr/>
          <p:nvPr/>
        </p:nvGrpSpPr>
        <p:grpSpPr>
          <a:xfrm>
            <a:off x="5352360" y="8442696"/>
            <a:ext cx="14466095" cy="5036345"/>
            <a:chOff x="0" y="0"/>
            <a:chExt cx="14466093" cy="5036343"/>
          </a:xfrm>
        </p:grpSpPr>
        <p:pic>
          <p:nvPicPr>
            <p:cNvPr id="845" name="redox book3.png" descr="redox book3.png"/>
            <p:cNvPicPr>
              <a:picLocks noChangeAspect="1"/>
            </p:cNvPicPr>
            <p:nvPr/>
          </p:nvPicPr>
          <p:blipFill>
            <a:blip r:embed="rId7">
              <a:extLst/>
            </a:blip>
            <a:stretch>
              <a:fillRect/>
            </a:stretch>
          </p:blipFill>
          <p:spPr>
            <a:xfrm>
              <a:off x="0" y="376595"/>
              <a:ext cx="14466094" cy="4625579"/>
            </a:xfrm>
            <a:prstGeom prst="rect">
              <a:avLst/>
            </a:prstGeom>
            <a:ln w="25400" cap="flat">
              <a:noFill/>
              <a:miter lim="400000"/>
            </a:ln>
            <a:effectLst>
              <a:outerShdw sx="100000" sy="100000" kx="0" ky="0" algn="b" rotWithShape="0" blurRad="177800" dist="101600" dir="5520000">
                <a:srgbClr val="000000">
                  <a:alpha val="60000"/>
                </a:srgbClr>
              </a:outerShdw>
            </a:effectLst>
          </p:spPr>
        </p:pic>
        <p:pic>
          <p:nvPicPr>
            <p:cNvPr id="846" name="redox book4.png" descr="redox book4.png"/>
            <p:cNvPicPr>
              <a:picLocks noChangeAspect="1"/>
            </p:cNvPicPr>
            <p:nvPr/>
          </p:nvPicPr>
          <p:blipFill>
            <a:blip r:embed="rId8">
              <a:extLst/>
            </a:blip>
            <a:stretch>
              <a:fillRect/>
            </a:stretch>
          </p:blipFill>
          <p:spPr>
            <a:xfrm>
              <a:off x="3572159" y="0"/>
              <a:ext cx="7625954" cy="5036344"/>
            </a:xfrm>
            <a:prstGeom prst="rect">
              <a:avLst/>
            </a:prstGeom>
            <a:ln w="25400" cap="flat">
              <a:noFill/>
              <a:miter lim="400000"/>
            </a:ln>
            <a:effectLst>
              <a:outerShdw sx="100000" sy="100000" kx="0" ky="0" algn="b" rotWithShape="0" blurRad="177800" dist="101600" dir="5520000">
                <a:srgbClr val="000000">
                  <a:alpha val="60000"/>
                </a:srgbClr>
              </a:outerShdw>
            </a:effectLst>
          </p:spPr>
        </p:pic>
      </p:grpSp>
      <p:sp>
        <p:nvSpPr>
          <p:cNvPr id="848" name="Over 10,000 studies on Redox Signaling have been published in peer-reviewed scientific and medical journals!"/>
          <p:cNvSpPr txBox="1"/>
          <p:nvPr/>
        </p:nvSpPr>
        <p:spPr>
          <a:xfrm>
            <a:off x="3724945" y="9192840"/>
            <a:ext cx="9460941" cy="3282157"/>
          </a:xfrm>
          <a:prstGeom prst="rect">
            <a:avLst/>
          </a:prstGeom>
          <a:solidFill>
            <a:srgbClr val="D0E1F4"/>
          </a:solidFill>
          <a:ln w="25400">
            <a:solidFill>
              <a:srgbClr val="4575A3"/>
            </a:solidFill>
          </a:ln>
          <a:effectLst>
            <a:outerShdw sx="100000" sy="100000" kx="0" ky="0" algn="b" rotWithShape="0" blurRad="177800" dist="101600" dir="5520000">
              <a:srgbClr val="000000">
                <a:alpha val="60000"/>
              </a:srgbClr>
            </a:outerShdw>
          </a:effectLst>
          <a:extLst>
            <a:ext uri="{C572A759-6A51-4108-AA02-DFA0A04FC94B}">
              <ma14:wrappingTextBoxFlag xmlns:ma14="http://schemas.microsoft.com/office/mac/drawingml/2011/main" val="1"/>
            </a:ext>
          </a:extLst>
        </p:spPr>
        <p:txBody>
          <a:bodyPr lIns="53578" tIns="53578" rIns="53578" bIns="53578">
            <a:spAutoFit/>
          </a:bodyPr>
          <a:lstStyle>
            <a:lvl1pPr defTabSz="1821656">
              <a:buClr>
                <a:srgbClr val="A74B44"/>
              </a:buClr>
              <a:defRPr b="0" sz="5200">
                <a:solidFill>
                  <a:srgbClr val="A74B44"/>
                </a:solidFill>
                <a:uFill>
                  <a:solidFill>
                    <a:srgbClr val="A74B44"/>
                  </a:solidFill>
                </a:uFill>
                <a:latin typeface="Helvetica"/>
                <a:ea typeface="Helvetica"/>
                <a:cs typeface="Helvetica"/>
                <a:sym typeface="Helvetica"/>
              </a:defRPr>
            </a:lvl1pPr>
          </a:lstStyle>
          <a:p>
            <a:pPr>
              <a:defRPr sz="3200">
                <a:solidFill>
                  <a:srgbClr val="000000"/>
                </a:solidFill>
                <a:uFill>
                  <a:solidFill>
                    <a:srgbClr val="000000"/>
                  </a:solidFill>
                </a:uFill>
              </a:defRPr>
            </a:pPr>
            <a:r>
              <a:rPr sz="5200">
                <a:solidFill>
                  <a:srgbClr val="A74B44"/>
                </a:solidFill>
                <a:uFill>
                  <a:solidFill>
                    <a:srgbClr val="A74B44"/>
                  </a:solidFill>
                </a:uFill>
              </a:rPr>
              <a:t>Over 10,000 studies on Redox Signaling have been published in peer-reviewed scientific and medical journals!</a:t>
            </a:r>
          </a:p>
        </p:txBody>
      </p:sp>
      <p:sp>
        <p:nvSpPr>
          <p:cNvPr id="849" name="Redox Biochemistry:…"/>
          <p:cNvSpPr txBox="1"/>
          <p:nvPr>
            <p:ph type="title" idx="4294967295"/>
          </p:nvPr>
        </p:nvSpPr>
        <p:spPr>
          <a:xfrm>
            <a:off x="4277832" y="260606"/>
            <a:ext cx="15544801" cy="2632075"/>
          </a:xfrm>
          <a:prstGeom prst="rect">
            <a:avLst/>
          </a:prstGeom>
        </p:spPr>
        <p:txBody>
          <a:bodyPr anchor="t"/>
          <a:lstStyle/>
          <a:p>
            <a:pPr algn="ctr" defTabSz="642937">
              <a:defRPr sz="6400">
                <a:latin typeface="Helvetica"/>
                <a:ea typeface="Helvetica"/>
                <a:cs typeface="Helvetica"/>
                <a:sym typeface="Helvetica"/>
              </a:defRPr>
            </a:pPr>
            <a:r>
              <a:t>Redox Biochemistry:</a:t>
            </a:r>
          </a:p>
          <a:p>
            <a:pPr algn="ctr" defTabSz="642937">
              <a:defRPr sz="6000">
                <a:latin typeface="Helvetica Neue"/>
                <a:ea typeface="Helvetica Neue"/>
                <a:cs typeface="Helvetica Neue"/>
                <a:sym typeface="Helvetica Neue"/>
              </a:defRPr>
            </a:pPr>
            <a:r>
              <a:t> </a:t>
            </a:r>
            <a:r>
              <a:t>one of the fastest growing areas of science in the world</a:t>
            </a:r>
            <a:r>
              <a:t>!</a:t>
            </a:r>
          </a:p>
        </p:txBody>
      </p:sp>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8" presetID="22" grpId="1" fill="hold">
                                  <p:stCondLst>
                                    <p:cond delay="0"/>
                                  </p:stCondLst>
                                  <p:iterate type="el" backwards="0">
                                    <p:tmAbs val="0"/>
                                  </p:iterate>
                                  <p:childTnLst>
                                    <p:set>
                                      <p:cBhvr>
                                        <p:cTn id="6" fill="hold"/>
                                        <p:tgtEl>
                                          <p:spTgt spid="840"/>
                                        </p:tgtEl>
                                        <p:attrNameLst>
                                          <p:attrName>style.visibility</p:attrName>
                                        </p:attrNameLst>
                                      </p:cBhvr>
                                      <p:to>
                                        <p:strVal val="visible"/>
                                      </p:to>
                                    </p:set>
                                    <p:animEffect filter="wipe(left)" transition="in">
                                      <p:cBhvr>
                                        <p:cTn id="7" dur="500"/>
                                        <p:tgtEl>
                                          <p:spTgt spid="840"/>
                                        </p:tgtEl>
                                      </p:cBhvr>
                                    </p:animEffect>
                                  </p:childTnLst>
                                </p:cTn>
                              </p:par>
                            </p:childTnLst>
                          </p:cTn>
                        </p:par>
                        <p:par>
                          <p:cTn id="8" fill="hold">
                            <p:stCondLst>
                              <p:cond delay="500"/>
                            </p:stCondLst>
                            <p:childTnLst>
                              <p:par>
                                <p:cTn id="9" presetClass="entr" nodeType="afterEffect" presetSubtype="8" presetID="22" grpId="2" fill="hold">
                                  <p:stCondLst>
                                    <p:cond delay="0"/>
                                  </p:stCondLst>
                                  <p:iterate type="el" backwards="0">
                                    <p:tmAbs val="0"/>
                                  </p:iterate>
                                  <p:childTnLst>
                                    <p:set>
                                      <p:cBhvr>
                                        <p:cTn id="10" fill="hold"/>
                                        <p:tgtEl>
                                          <p:spTgt spid="841"/>
                                        </p:tgtEl>
                                        <p:attrNameLst>
                                          <p:attrName>style.visibility</p:attrName>
                                        </p:attrNameLst>
                                      </p:cBhvr>
                                      <p:to>
                                        <p:strVal val="visible"/>
                                      </p:to>
                                    </p:set>
                                    <p:animEffect filter="wipe(left)" transition="in">
                                      <p:cBhvr>
                                        <p:cTn id="11" dur="499"/>
                                        <p:tgtEl>
                                          <p:spTgt spid="841"/>
                                        </p:tgtEl>
                                      </p:cBhvr>
                                    </p:animEffect>
                                  </p:childTnLst>
                                </p:cTn>
                              </p:par>
                            </p:childTnLst>
                          </p:cTn>
                        </p:par>
                        <p:par>
                          <p:cTn id="12" fill="hold">
                            <p:stCondLst>
                              <p:cond delay="999"/>
                            </p:stCondLst>
                            <p:childTnLst>
                              <p:par>
                                <p:cTn id="13" presetClass="entr" nodeType="afterEffect" presetSubtype="8" presetID="22" grpId="3" fill="hold">
                                  <p:stCondLst>
                                    <p:cond delay="0"/>
                                  </p:stCondLst>
                                  <p:iterate type="el" backwards="0">
                                    <p:tmAbs val="0"/>
                                  </p:iterate>
                                  <p:childTnLst>
                                    <p:set>
                                      <p:cBhvr>
                                        <p:cTn id="14" fill="hold"/>
                                        <p:tgtEl>
                                          <p:spTgt spid="842"/>
                                        </p:tgtEl>
                                        <p:attrNameLst>
                                          <p:attrName>style.visibility</p:attrName>
                                        </p:attrNameLst>
                                      </p:cBhvr>
                                      <p:to>
                                        <p:strVal val="visible"/>
                                      </p:to>
                                    </p:set>
                                    <p:animEffect filter="wipe(left)" transition="in">
                                      <p:cBhvr>
                                        <p:cTn id="15" dur="500"/>
                                        <p:tgtEl>
                                          <p:spTgt spid="842"/>
                                        </p:tgtEl>
                                      </p:cBhvr>
                                    </p:animEffect>
                                  </p:childTnLst>
                                </p:cTn>
                              </p:par>
                            </p:childTnLst>
                          </p:cTn>
                        </p:par>
                        <p:par>
                          <p:cTn id="16" fill="hold">
                            <p:stCondLst>
                              <p:cond delay="1499"/>
                            </p:stCondLst>
                            <p:childTnLst>
                              <p:par>
                                <p:cTn id="17" presetClass="entr" nodeType="afterEffect" presetSubtype="8" presetID="22" grpId="4" fill="hold">
                                  <p:stCondLst>
                                    <p:cond delay="0"/>
                                  </p:stCondLst>
                                  <p:iterate type="el" backwards="0">
                                    <p:tmAbs val="0"/>
                                  </p:iterate>
                                  <p:childTnLst>
                                    <p:set>
                                      <p:cBhvr>
                                        <p:cTn id="18" fill="hold"/>
                                        <p:tgtEl>
                                          <p:spTgt spid="843"/>
                                        </p:tgtEl>
                                        <p:attrNameLst>
                                          <p:attrName>style.visibility</p:attrName>
                                        </p:attrNameLst>
                                      </p:cBhvr>
                                      <p:to>
                                        <p:strVal val="visible"/>
                                      </p:to>
                                    </p:set>
                                    <p:animEffect filter="wipe(left)" transition="in">
                                      <p:cBhvr>
                                        <p:cTn id="19" dur="500"/>
                                        <p:tgtEl>
                                          <p:spTgt spid="843"/>
                                        </p:tgtEl>
                                      </p:cBhvr>
                                    </p:animEffect>
                                  </p:childTnLst>
                                </p:cTn>
                              </p:par>
                            </p:childTnLst>
                          </p:cTn>
                        </p:par>
                        <p:par>
                          <p:cTn id="20" fill="hold">
                            <p:stCondLst>
                              <p:cond delay="1999"/>
                            </p:stCondLst>
                            <p:childTnLst>
                              <p:par>
                                <p:cTn id="21" presetClass="entr" nodeType="afterEffect" presetID="10" grpId="5" fill="hold">
                                  <p:stCondLst>
                                    <p:cond delay="0"/>
                                  </p:stCondLst>
                                  <p:iterate type="el" backwards="0">
                                    <p:tmAbs val="0"/>
                                  </p:iterate>
                                  <p:childTnLst>
                                    <p:set>
                                      <p:cBhvr>
                                        <p:cTn id="22" fill="hold"/>
                                        <p:tgtEl>
                                          <p:spTgt spid="848"/>
                                        </p:tgtEl>
                                        <p:attrNameLst>
                                          <p:attrName>style.visibility</p:attrName>
                                        </p:attrNameLst>
                                      </p:cBhvr>
                                      <p:to>
                                        <p:strVal val="visible"/>
                                      </p:to>
                                    </p:set>
                                    <p:animEffect filter="fade" transition="in">
                                      <p:cBhvr>
                                        <p:cTn id="23" dur="500"/>
                                        <p:tgtEl>
                                          <p:spTgt spid="848"/>
                                        </p:tgtEl>
                                      </p:cBhvr>
                                    </p:animEffect>
                                  </p:childTnLst>
                                </p:cTn>
                              </p:par>
                            </p:childTnLst>
                          </p:cTn>
                        </p:par>
                      </p:childTnLst>
                    </p:cTn>
                  </p:par>
                  <p:par>
                    <p:cTn id="24" fill="hold">
                      <p:stCondLst>
                        <p:cond delay="indefinite"/>
                      </p:stCondLst>
                      <p:childTnLst>
                        <p:par>
                          <p:cTn id="25" fill="hold">
                            <p:stCondLst>
                              <p:cond delay="0"/>
                            </p:stCondLst>
                            <p:childTnLst>
                              <p:par>
                                <p:cTn id="26" presetClass="path" nodeType="clickEffect" presetSubtype="0" presetID="-1" grpId="6" accel="50000" decel="50000" fill="hold">
                                  <p:stCondLst>
                                    <p:cond delay="0"/>
                                  </p:stCondLst>
                                  <p:childTnLst>
                                    <p:animMotion path="M 0.000000 0.000000 L 0.010747 -0.391761" origin="layout" pathEditMode="relative">
                                      <p:cBhvr>
                                        <p:cTn id="27" dur="1000" fill="hold"/>
                                        <p:tgtEl>
                                          <p:spTgt spid="848"/>
                                        </p:tgtEl>
                                        <p:attrNameLst>
                                          <p:attrName>ppt_x</p:attrName>
                                          <p:attrName>ppt_y</p:attrName>
                                        </p:attrNameLst>
                                      </p:cBhvr>
                                    </p:animMotion>
                                  </p:childTnLst>
                                </p:cTn>
                              </p:par>
                            </p:childTnLst>
                          </p:cTn>
                        </p:par>
                        <p:par>
                          <p:cTn id="28" fill="hold">
                            <p:stCondLst>
                              <p:cond delay="0"/>
                            </p:stCondLst>
                            <p:childTnLst>
                              <p:par>
                                <p:cTn id="29" presetClass="emph" nodeType="withEffect" presetID="9" grpId="7" fill="hold">
                                  <p:stCondLst>
                                    <p:cond delay="0"/>
                                  </p:stCondLst>
                                  <p:childTnLst>
                                    <p:set>
                                      <p:cBhvr>
                                        <p:cTn id="30" dur="indefinite" fill="hold"/>
                                        <p:tgtEl>
                                          <p:spTgt spid="840"/>
                                        </p:tgtEl>
                                        <p:attrNameLst>
                                          <p:attrName>style.opacity</p:attrName>
                                        </p:attrNameLst>
                                      </p:cBhvr>
                                      <p:to>
                                        <p:strVal val="0.50"/>
                                      </p:to>
                                    </p:set>
                                    <p:animEffect filter="image" prLst="opacity: 0.50; ">
                                      <p:cBhvr>
                                        <p:cTn id="31" dur="indefinite" fill="hold"/>
                                        <p:tgtEl>
                                          <p:spTgt spid="840"/>
                                        </p:tgtEl>
                                      </p:cBhvr>
                                    </p:animEffect>
                                  </p:childTnLst>
                                </p:cTn>
                              </p:par>
                            </p:childTnLst>
                          </p:cTn>
                        </p:par>
                        <p:par>
                          <p:cTn id="32" fill="hold">
                            <p:stCondLst>
                              <p:cond delay="0"/>
                            </p:stCondLst>
                            <p:childTnLst>
                              <p:par>
                                <p:cTn id="33" presetClass="emph" nodeType="withEffect" presetID="9" grpId="8" fill="hold">
                                  <p:stCondLst>
                                    <p:cond delay="0"/>
                                  </p:stCondLst>
                                  <p:childTnLst>
                                    <p:set>
                                      <p:cBhvr>
                                        <p:cTn id="34" dur="indefinite" fill="hold"/>
                                        <p:tgtEl>
                                          <p:spTgt spid="841"/>
                                        </p:tgtEl>
                                        <p:attrNameLst>
                                          <p:attrName>style.opacity</p:attrName>
                                        </p:attrNameLst>
                                      </p:cBhvr>
                                      <p:to>
                                        <p:strVal val="0.50"/>
                                      </p:to>
                                    </p:set>
                                    <p:animEffect filter="image" prLst="opacity: 0.50; ">
                                      <p:cBhvr>
                                        <p:cTn id="35" dur="indefinite" fill="hold"/>
                                        <p:tgtEl>
                                          <p:spTgt spid="841"/>
                                        </p:tgtEl>
                                      </p:cBhvr>
                                    </p:animEffect>
                                  </p:childTnLst>
                                </p:cTn>
                              </p:par>
                            </p:childTnLst>
                          </p:cTn>
                        </p:par>
                        <p:par>
                          <p:cTn id="36" fill="hold">
                            <p:stCondLst>
                              <p:cond delay="0"/>
                            </p:stCondLst>
                            <p:childTnLst>
                              <p:par>
                                <p:cTn id="37" presetClass="emph" nodeType="withEffect" presetID="9" grpId="9" fill="hold">
                                  <p:stCondLst>
                                    <p:cond delay="0"/>
                                  </p:stCondLst>
                                  <p:childTnLst>
                                    <p:set>
                                      <p:cBhvr>
                                        <p:cTn id="38" dur="indefinite" fill="hold"/>
                                        <p:tgtEl>
                                          <p:spTgt spid="842"/>
                                        </p:tgtEl>
                                        <p:attrNameLst>
                                          <p:attrName>style.opacity</p:attrName>
                                        </p:attrNameLst>
                                      </p:cBhvr>
                                      <p:to>
                                        <p:strVal val="0.50"/>
                                      </p:to>
                                    </p:set>
                                    <p:animEffect filter="image" prLst="opacity: 0.50; ">
                                      <p:cBhvr>
                                        <p:cTn id="39" dur="indefinite" fill="hold"/>
                                        <p:tgtEl>
                                          <p:spTgt spid="842"/>
                                        </p:tgtEl>
                                      </p:cBhvr>
                                    </p:animEffect>
                                  </p:childTnLst>
                                </p:cTn>
                              </p:par>
                            </p:childTnLst>
                          </p:cTn>
                        </p:par>
                        <p:par>
                          <p:cTn id="40" fill="hold">
                            <p:stCondLst>
                              <p:cond delay="0"/>
                            </p:stCondLst>
                            <p:childTnLst>
                              <p:par>
                                <p:cTn id="41" presetClass="emph" nodeType="withEffect" presetID="9" grpId="10" fill="hold">
                                  <p:stCondLst>
                                    <p:cond delay="0"/>
                                  </p:stCondLst>
                                  <p:childTnLst>
                                    <p:set>
                                      <p:cBhvr>
                                        <p:cTn id="42" dur="indefinite" fill="hold"/>
                                        <p:tgtEl>
                                          <p:spTgt spid="843"/>
                                        </p:tgtEl>
                                        <p:attrNameLst>
                                          <p:attrName>style.opacity</p:attrName>
                                        </p:attrNameLst>
                                      </p:cBhvr>
                                      <p:to>
                                        <p:strVal val="0.50"/>
                                      </p:to>
                                    </p:set>
                                    <p:animEffect filter="image" prLst="opacity: 0.50; ">
                                      <p:cBhvr>
                                        <p:cTn id="43" dur="indefinite" fill="hold"/>
                                        <p:tgtEl>
                                          <p:spTgt spid="843"/>
                                        </p:tgtEl>
                                      </p:cBhvr>
                                    </p:animEffect>
                                  </p:childTnLst>
                                </p:cTn>
                              </p:par>
                            </p:childTnLst>
                          </p:cTn>
                        </p:par>
                        <p:par>
                          <p:cTn id="44" fill="hold">
                            <p:stCondLst>
                              <p:cond delay="1000"/>
                            </p:stCondLst>
                            <p:childTnLst>
                              <p:par>
                                <p:cTn id="45" presetClass="entr" nodeType="afterEffect" presetID="10" grpId="11" fill="hold">
                                  <p:stCondLst>
                                    <p:cond delay="0"/>
                                  </p:stCondLst>
                                  <p:iterate type="el" backwards="0">
                                    <p:tmAbs val="0"/>
                                  </p:iterate>
                                  <p:childTnLst>
                                    <p:set>
                                      <p:cBhvr>
                                        <p:cTn id="46" fill="hold"/>
                                        <p:tgtEl>
                                          <p:spTgt spid="847"/>
                                        </p:tgtEl>
                                        <p:attrNameLst>
                                          <p:attrName>style.visibility</p:attrName>
                                        </p:attrNameLst>
                                      </p:cBhvr>
                                      <p:to>
                                        <p:strVal val="visible"/>
                                      </p:to>
                                    </p:set>
                                    <p:animEffect filter="fade" transition="in">
                                      <p:cBhvr>
                                        <p:cTn id="47" dur="1000"/>
                                        <p:tgtEl>
                                          <p:spTgt spid="847"/>
                                        </p:tgtEl>
                                      </p:cBhvr>
                                    </p:animEffect>
                                  </p:childTnLst>
                                </p:cTn>
                              </p:par>
                            </p:childTnLst>
                          </p:cTn>
                        </p:par>
                        <p:par>
                          <p:cTn id="48" fill="hold">
                            <p:stCondLst>
                              <p:cond delay="2000"/>
                            </p:stCondLst>
                            <p:childTnLst>
                              <p:par>
                                <p:cTn id="49" presetClass="entr" nodeType="afterEffect" presetID="10" grpId="12" fill="hold">
                                  <p:stCondLst>
                                    <p:cond delay="0"/>
                                  </p:stCondLst>
                                  <p:iterate type="el" backwards="0">
                                    <p:tmAbs val="0"/>
                                  </p:iterate>
                                  <p:childTnLst>
                                    <p:set>
                                      <p:cBhvr>
                                        <p:cTn id="50" fill="hold"/>
                                        <p:tgtEl>
                                          <p:spTgt spid="844"/>
                                        </p:tgtEl>
                                        <p:attrNameLst>
                                          <p:attrName>style.visibility</p:attrName>
                                        </p:attrNameLst>
                                      </p:cBhvr>
                                      <p:to>
                                        <p:strVal val="visible"/>
                                      </p:to>
                                    </p:set>
                                    <p:animEffect filter="fade" transition="in">
                                      <p:cBhvr>
                                        <p:cTn id="51" dur="1000"/>
                                        <p:tgtEl>
                                          <p:spTgt spid="84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842" grpId="9"/>
      <p:bldP build="whole" bldLvl="1" animBg="1" rev="0" advAuto="0" spid="844" grpId="12"/>
      <p:bldP build="whole" bldLvl="1" animBg="1" rev="0" advAuto="0" spid="843" grpId="4"/>
      <p:bldP build="whole" bldLvl="1" animBg="1" rev="0" advAuto="0" spid="848" grpId="5"/>
      <p:bldP build="whole" bldLvl="1" animBg="1" rev="0" advAuto="0" spid="840" grpId="7"/>
      <p:bldP build="whole" bldLvl="1" animBg="1" rev="0" advAuto="0" spid="842" grpId="3"/>
      <p:bldP build="whole" bldLvl="1" animBg="1" rev="0" advAuto="0" spid="841" grpId="2"/>
      <p:bldP build="whole" bldLvl="1" animBg="1" rev="0" advAuto="0" spid="847" grpId="11"/>
      <p:bldP build="whole" bldLvl="1" animBg="1" rev="0" advAuto="0" spid="843" grpId="10"/>
      <p:bldP build="whole" bldLvl="1" animBg="1" rev="0" advAuto="0" spid="841" grpId="8"/>
      <p:bldP build="whole" bldLvl="1" animBg="1" rev="0" advAuto="0" spid="840" grpId="1"/>
    </p:bldLst>
  </p:timing>
</p:sld>
</file>

<file path=ppt/slides/slide7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53" name="Screen Shot 2021-08-03 at 10.47.25 AM.png" descr="Screen Shot 2021-08-03 at 10.47.25 AM.png"/>
          <p:cNvPicPr>
            <a:picLocks noChangeAspect="1"/>
          </p:cNvPicPr>
          <p:nvPr/>
        </p:nvPicPr>
        <p:blipFill>
          <a:blip r:embed="rId3">
            <a:extLst/>
          </a:blip>
          <a:srcRect l="2473" t="814" r="4492" b="2478"/>
          <a:stretch>
            <a:fillRect/>
          </a:stretch>
        </p:blipFill>
        <p:spPr>
          <a:xfrm>
            <a:off x="7408865" y="2763798"/>
            <a:ext cx="10242126" cy="10252715"/>
          </a:xfrm>
          <a:custGeom>
            <a:avLst/>
            <a:gdLst/>
            <a:ahLst/>
            <a:cxnLst>
              <a:cxn ang="0">
                <a:pos x="wd2" y="hd2"/>
              </a:cxn>
              <a:cxn ang="5400000">
                <a:pos x="wd2" y="hd2"/>
              </a:cxn>
              <a:cxn ang="10800000">
                <a:pos x="wd2" y="hd2"/>
              </a:cxn>
              <a:cxn ang="16200000">
                <a:pos x="wd2" y="hd2"/>
              </a:cxn>
            </a:cxnLst>
            <a:rect l="0" t="0" r="r" b="b"/>
            <a:pathLst>
              <a:path w="21599" h="21542" fill="norm" stroke="1" extrusionOk="0">
                <a:moveTo>
                  <a:pt x="12430" y="111"/>
                </a:moveTo>
                <a:cubicBezTo>
                  <a:pt x="15044" y="498"/>
                  <a:pt x="17354" y="1762"/>
                  <a:pt x="18990" y="3699"/>
                </a:cubicBezTo>
                <a:cubicBezTo>
                  <a:pt x="19636" y="4464"/>
                  <a:pt x="20101" y="5186"/>
                  <a:pt x="20517" y="6067"/>
                </a:cubicBezTo>
                <a:cubicBezTo>
                  <a:pt x="20766" y="6593"/>
                  <a:pt x="20828" y="6746"/>
                  <a:pt x="21012" y="7290"/>
                </a:cubicBezTo>
                <a:cubicBezTo>
                  <a:pt x="21417" y="8483"/>
                  <a:pt x="21599" y="9574"/>
                  <a:pt x="21600" y="10819"/>
                </a:cubicBezTo>
                <a:cubicBezTo>
                  <a:pt x="21600" y="11797"/>
                  <a:pt x="21525" y="12438"/>
                  <a:pt x="21306" y="13343"/>
                </a:cubicBezTo>
                <a:cubicBezTo>
                  <a:pt x="20604" y="16238"/>
                  <a:pt x="18641" y="18741"/>
                  <a:pt x="15907" y="20229"/>
                </a:cubicBezTo>
                <a:cubicBezTo>
                  <a:pt x="15318" y="20549"/>
                  <a:pt x="14199" y="21013"/>
                  <a:pt x="13764" y="21118"/>
                </a:cubicBezTo>
                <a:cubicBezTo>
                  <a:pt x="13713" y="21130"/>
                  <a:pt x="13562" y="21170"/>
                  <a:pt x="13427" y="21207"/>
                </a:cubicBezTo>
                <a:cubicBezTo>
                  <a:pt x="13069" y="21304"/>
                  <a:pt x="12483" y="21412"/>
                  <a:pt x="11924" y="21482"/>
                </a:cubicBezTo>
                <a:cubicBezTo>
                  <a:pt x="11338" y="21556"/>
                  <a:pt x="10274" y="21563"/>
                  <a:pt x="9761" y="21496"/>
                </a:cubicBezTo>
                <a:cubicBezTo>
                  <a:pt x="8631" y="21348"/>
                  <a:pt x="7949" y="21187"/>
                  <a:pt x="7063" y="20856"/>
                </a:cubicBezTo>
                <a:cubicBezTo>
                  <a:pt x="6124" y="20506"/>
                  <a:pt x="5276" y="20044"/>
                  <a:pt x="4364" y="19388"/>
                </a:cubicBezTo>
                <a:cubicBezTo>
                  <a:pt x="3273" y="18603"/>
                  <a:pt x="2200" y="17435"/>
                  <a:pt x="1502" y="16273"/>
                </a:cubicBezTo>
                <a:cubicBezTo>
                  <a:pt x="761" y="15041"/>
                  <a:pt x="307" y="13761"/>
                  <a:pt x="83" y="12270"/>
                </a:cubicBezTo>
                <a:cubicBezTo>
                  <a:pt x="8" y="11770"/>
                  <a:pt x="0" y="11640"/>
                  <a:pt x="0" y="10834"/>
                </a:cubicBezTo>
                <a:cubicBezTo>
                  <a:pt x="0" y="9943"/>
                  <a:pt x="20" y="9701"/>
                  <a:pt x="165" y="8879"/>
                </a:cubicBezTo>
                <a:cubicBezTo>
                  <a:pt x="390" y="7593"/>
                  <a:pt x="981" y="6080"/>
                  <a:pt x="1714" y="4914"/>
                </a:cubicBezTo>
                <a:cubicBezTo>
                  <a:pt x="3365" y="2287"/>
                  <a:pt x="6074" y="547"/>
                  <a:pt x="9194" y="110"/>
                </a:cubicBezTo>
                <a:cubicBezTo>
                  <a:pt x="10246" y="-37"/>
                  <a:pt x="11433" y="-37"/>
                  <a:pt x="12430" y="111"/>
                </a:cubicBezTo>
                <a:close/>
              </a:path>
            </a:pathLst>
          </a:custGeom>
          <a:ln w="25400">
            <a:solidFill>
              <a:srgbClr val="FFFFFF"/>
            </a:solidFill>
            <a:miter lim="400000"/>
          </a:ln>
        </p:spPr>
      </p:pic>
      <p:pic>
        <p:nvPicPr>
          <p:cNvPr id="854" name="tauret labs.jpg" descr="tauret labs.jpg"/>
          <p:cNvPicPr>
            <a:picLocks noChangeAspect="1"/>
          </p:cNvPicPr>
          <p:nvPr/>
        </p:nvPicPr>
        <p:blipFill>
          <a:blip r:embed="rId4">
            <a:extLst/>
          </a:blip>
          <a:stretch>
            <a:fillRect/>
          </a:stretch>
        </p:blipFill>
        <p:spPr>
          <a:xfrm>
            <a:off x="9418841" y="548771"/>
            <a:ext cx="5546319" cy="1617677"/>
          </a:xfrm>
          <a:prstGeom prst="rect">
            <a:avLst/>
          </a:prstGeom>
          <a:ln w="25400">
            <a:miter lim="400000"/>
          </a:ln>
          <a:effectLst>
            <a:outerShdw sx="100000" sy="100000" kx="0" ky="0" algn="b" rotWithShape="0" blurRad="355600" dist="177800" dir="5400000">
              <a:srgbClr val="000000">
                <a:alpha val="70000"/>
              </a:srgbClr>
            </a:outerShdw>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med" advClick="1" p14:dur="1000">
        <p15:prstTrans prst="peelOff" invX="1"/>
      </p:transition>
    </mc:Choice>
    <mc:Choice xmlns:p14="http://schemas.microsoft.com/office/powerpoint/2010/main" Requires="p14">
      <p:transition spd="med" advClick="1" p14:dur="1000">
        <p:peelOff/>
      </p:transition>
    </mc:Choice>
    <mc:Fallback>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58" name="Picture 4" descr="Picture 4"/>
          <p:cNvPicPr>
            <a:picLocks noChangeAspect="1"/>
          </p:cNvPicPr>
          <p:nvPr/>
        </p:nvPicPr>
        <p:blipFill>
          <a:blip r:embed="rId3">
            <a:extLst/>
          </a:blip>
          <a:stretch>
            <a:fillRect/>
          </a:stretch>
        </p:blipFill>
        <p:spPr>
          <a:xfrm>
            <a:off x="1966314" y="3609158"/>
            <a:ext cx="2717320" cy="8453883"/>
          </a:xfrm>
          <a:prstGeom prst="rect">
            <a:avLst/>
          </a:prstGeom>
          <a:ln w="12700">
            <a:miter lim="400000"/>
          </a:ln>
        </p:spPr>
      </p:pic>
      <p:sp>
        <p:nvSpPr>
          <p:cNvPr id="859" name="TextBox 5"/>
          <p:cNvSpPr txBox="1"/>
          <p:nvPr/>
        </p:nvSpPr>
        <p:spPr>
          <a:xfrm>
            <a:off x="1439023" y="11118290"/>
            <a:ext cx="3771902" cy="112776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lvl1pPr defTabSz="1828800">
              <a:defRPr b="0" i="1" sz="2200">
                <a:latin typeface="Helvetica"/>
                <a:ea typeface="Helvetica"/>
                <a:cs typeface="Helvetica"/>
                <a:sym typeface="Helvetica"/>
              </a:defRPr>
            </a:lvl1pPr>
          </a:lstStyle>
          <a:p>
            <a:pPr/>
            <a:r>
              <a:t>ASEA REDOX is not a treatment or cure for any disease or medical condition</a:t>
            </a:r>
          </a:p>
        </p:txBody>
      </p:sp>
      <p:sp>
        <p:nvSpPr>
          <p:cNvPr id="860" name="Rectangle 14"/>
          <p:cNvSpPr txBox="1"/>
          <p:nvPr/>
        </p:nvSpPr>
        <p:spPr>
          <a:xfrm>
            <a:off x="5665512" y="4055716"/>
            <a:ext cx="6484786" cy="502666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p>
            <a:pPr defTabSz="1828800">
              <a:defRPr b="0" sz="4600">
                <a:solidFill>
                  <a:srgbClr val="595959"/>
                </a:solidFill>
                <a:latin typeface="Helvetica"/>
                <a:ea typeface="Helvetica"/>
                <a:cs typeface="Helvetica"/>
                <a:sym typeface="Helvetica"/>
              </a:defRPr>
            </a:pPr>
            <a:r>
              <a:t>In an 8 week study </a:t>
            </a:r>
            <a:r>
              <a:rPr>
                <a:solidFill>
                  <a:srgbClr val="0070C0"/>
                </a:solidFill>
              </a:rPr>
              <a:t>ASEA REDOX </a:t>
            </a:r>
            <a:r>
              <a:t>was shown to activate</a:t>
            </a:r>
            <a:br/>
            <a:r>
              <a:t>gene signaling pathways</a:t>
            </a:r>
          </a:p>
          <a:p>
            <a:pPr defTabSz="1828800">
              <a:defRPr b="0" sz="4600">
                <a:solidFill>
                  <a:srgbClr val="595959"/>
                </a:solidFill>
                <a:latin typeface="Helvetica"/>
                <a:ea typeface="Helvetica"/>
                <a:cs typeface="Helvetica"/>
                <a:sym typeface="Helvetica"/>
              </a:defRPr>
            </a:pPr>
            <a:r>
              <a:t>that positively impact </a:t>
            </a:r>
          </a:p>
          <a:p>
            <a:pPr defTabSz="1828800">
              <a:defRPr b="0" sz="4600">
                <a:solidFill>
                  <a:srgbClr val="595959"/>
                </a:solidFill>
                <a:latin typeface="Helvetica"/>
                <a:ea typeface="Helvetica"/>
                <a:cs typeface="Helvetica"/>
                <a:sym typeface="Helvetica"/>
              </a:defRPr>
            </a:pPr>
            <a:r>
              <a:t>5 major areas of health  </a:t>
            </a:r>
          </a:p>
        </p:txBody>
      </p:sp>
      <p:graphicFrame>
        <p:nvGraphicFramePr>
          <p:cNvPr id="861" name="Content Placeholder 6"/>
          <p:cNvGraphicFramePr/>
          <p:nvPr/>
        </p:nvGraphicFramePr>
        <p:xfrm>
          <a:off x="13363370" y="3980569"/>
          <a:ext cx="7439810" cy="7439810"/>
        </p:xfrm>
        <a:graphic xmlns:a="http://schemas.openxmlformats.org/drawingml/2006/main">
          <a:graphicData uri="http://schemas.openxmlformats.org/drawingml/2006/chart">
            <c:chart xmlns:c="http://schemas.openxmlformats.org/drawingml/2006/chart" r:id="rId4"/>
          </a:graphicData>
        </a:graphic>
      </p:graphicFrame>
      <p:sp>
        <p:nvSpPr>
          <p:cNvPr id="862" name="TextBox 23"/>
          <p:cNvSpPr txBox="1"/>
          <p:nvPr/>
        </p:nvSpPr>
        <p:spPr>
          <a:xfrm>
            <a:off x="17103247" y="4973977"/>
            <a:ext cx="2603698" cy="177546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lvl1pPr defTabSz="1828800">
              <a:defRPr b="0" sz="3600">
                <a:solidFill>
                  <a:srgbClr val="FFFFFF"/>
                </a:solidFill>
                <a:latin typeface="Helvetica"/>
                <a:ea typeface="Helvetica"/>
                <a:cs typeface="Helvetica"/>
                <a:sym typeface="Helvetica"/>
              </a:defRPr>
            </a:lvl1pPr>
          </a:lstStyle>
          <a:p>
            <a:pPr/>
            <a:r>
              <a:t>Immune System</a:t>
            </a:r>
          </a:p>
        </p:txBody>
      </p:sp>
      <p:pic>
        <p:nvPicPr>
          <p:cNvPr id="863" name="Picture 24" descr="Picture 24"/>
          <p:cNvPicPr>
            <a:picLocks noChangeAspect="1"/>
          </p:cNvPicPr>
          <p:nvPr/>
        </p:nvPicPr>
        <p:blipFill>
          <a:blip r:embed="rId5">
            <a:extLst/>
          </a:blip>
          <a:stretch>
            <a:fillRect/>
          </a:stretch>
        </p:blipFill>
        <p:spPr>
          <a:xfrm>
            <a:off x="16797470" y="11569008"/>
            <a:ext cx="571609" cy="841965"/>
          </a:xfrm>
          <a:prstGeom prst="rect">
            <a:avLst/>
          </a:prstGeom>
          <a:ln w="12700">
            <a:miter lim="400000"/>
          </a:ln>
        </p:spPr>
      </p:pic>
      <p:pic>
        <p:nvPicPr>
          <p:cNvPr id="864" name="Picture 25" descr="Picture 25"/>
          <p:cNvPicPr>
            <a:picLocks noChangeAspect="1"/>
          </p:cNvPicPr>
          <p:nvPr/>
        </p:nvPicPr>
        <p:blipFill>
          <a:blip r:embed="rId6">
            <a:extLst/>
          </a:blip>
          <a:stretch>
            <a:fillRect/>
          </a:stretch>
        </p:blipFill>
        <p:spPr>
          <a:xfrm>
            <a:off x="12670115" y="8497196"/>
            <a:ext cx="802437" cy="841966"/>
          </a:xfrm>
          <a:prstGeom prst="rect">
            <a:avLst/>
          </a:prstGeom>
          <a:ln w="12700">
            <a:miter lim="400000"/>
          </a:ln>
        </p:spPr>
      </p:pic>
      <p:pic>
        <p:nvPicPr>
          <p:cNvPr id="865" name="Picture 26" descr="Picture 26"/>
          <p:cNvPicPr>
            <a:picLocks noChangeAspect="1"/>
          </p:cNvPicPr>
          <p:nvPr/>
        </p:nvPicPr>
        <p:blipFill>
          <a:blip r:embed="rId7">
            <a:extLst/>
          </a:blip>
          <a:stretch>
            <a:fillRect/>
          </a:stretch>
        </p:blipFill>
        <p:spPr>
          <a:xfrm>
            <a:off x="14165524" y="3855410"/>
            <a:ext cx="733957" cy="839120"/>
          </a:xfrm>
          <a:prstGeom prst="rect">
            <a:avLst/>
          </a:prstGeom>
          <a:ln w="12700">
            <a:miter lim="400000"/>
          </a:ln>
        </p:spPr>
      </p:pic>
      <p:pic>
        <p:nvPicPr>
          <p:cNvPr id="866" name="Picture 27" descr="Picture 27"/>
          <p:cNvPicPr>
            <a:picLocks noChangeAspect="1"/>
          </p:cNvPicPr>
          <p:nvPr/>
        </p:nvPicPr>
        <p:blipFill>
          <a:blip r:embed="rId8">
            <a:extLst/>
          </a:blip>
          <a:stretch>
            <a:fillRect/>
          </a:stretch>
        </p:blipFill>
        <p:spPr>
          <a:xfrm>
            <a:off x="19226294" y="3854217"/>
            <a:ext cx="845367" cy="841506"/>
          </a:xfrm>
          <a:prstGeom prst="rect">
            <a:avLst/>
          </a:prstGeom>
          <a:ln w="12700">
            <a:miter lim="400000"/>
          </a:ln>
        </p:spPr>
      </p:pic>
      <p:pic>
        <p:nvPicPr>
          <p:cNvPr id="867" name="Picture 28" descr="Picture 28"/>
          <p:cNvPicPr>
            <a:picLocks noChangeAspect="1"/>
          </p:cNvPicPr>
          <p:nvPr/>
        </p:nvPicPr>
        <p:blipFill>
          <a:blip r:embed="rId9">
            <a:extLst/>
          </a:blip>
          <a:stretch>
            <a:fillRect/>
          </a:stretch>
        </p:blipFill>
        <p:spPr>
          <a:xfrm>
            <a:off x="20472916" y="8497426"/>
            <a:ext cx="774109" cy="841507"/>
          </a:xfrm>
          <a:prstGeom prst="rect">
            <a:avLst/>
          </a:prstGeom>
          <a:ln w="12700">
            <a:miter lim="400000"/>
          </a:ln>
        </p:spPr>
      </p:pic>
      <p:sp>
        <p:nvSpPr>
          <p:cNvPr id="868" name="TextBox 29"/>
          <p:cNvSpPr txBox="1"/>
          <p:nvPr/>
        </p:nvSpPr>
        <p:spPr>
          <a:xfrm>
            <a:off x="17371121" y="7564845"/>
            <a:ext cx="3594455" cy="177546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lvl1pPr defTabSz="1828800">
              <a:defRPr b="0" sz="3600">
                <a:solidFill>
                  <a:srgbClr val="FFFFFF"/>
                </a:solidFill>
                <a:latin typeface="Helvetica"/>
                <a:ea typeface="Helvetica"/>
                <a:cs typeface="Helvetica"/>
                <a:sym typeface="Helvetica"/>
              </a:defRPr>
            </a:lvl1pPr>
          </a:lstStyle>
          <a:p>
            <a:pPr/>
            <a:r>
              <a:t>Inflammatory Response </a:t>
            </a:r>
          </a:p>
        </p:txBody>
      </p:sp>
      <p:sp>
        <p:nvSpPr>
          <p:cNvPr id="869" name="TextBox 30"/>
          <p:cNvSpPr txBox="1"/>
          <p:nvPr/>
        </p:nvSpPr>
        <p:spPr>
          <a:xfrm>
            <a:off x="15286048" y="9809051"/>
            <a:ext cx="3594455" cy="110236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p>
            <a:pPr defTabSz="1828800">
              <a:defRPr b="0">
                <a:solidFill>
                  <a:srgbClr val="FFFFFF"/>
                </a:solidFill>
                <a:latin typeface="Helvetica"/>
                <a:ea typeface="Helvetica"/>
                <a:cs typeface="Helvetica"/>
                <a:sym typeface="Helvetica"/>
              </a:defRPr>
            </a:pPr>
            <a:r>
              <a:t>Cardiovascular </a:t>
            </a:r>
            <a:br/>
            <a:r>
              <a:t>Health</a:t>
            </a:r>
          </a:p>
        </p:txBody>
      </p:sp>
      <p:sp>
        <p:nvSpPr>
          <p:cNvPr id="870" name="TextBox 31"/>
          <p:cNvSpPr txBox="1"/>
          <p:nvPr/>
        </p:nvSpPr>
        <p:spPr>
          <a:xfrm>
            <a:off x="12785633" y="7645212"/>
            <a:ext cx="4114801" cy="158496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p>
            <a:pPr defTabSz="1828800">
              <a:defRPr b="0">
                <a:solidFill>
                  <a:srgbClr val="FFFFFF"/>
                </a:solidFill>
                <a:latin typeface="Helvetica"/>
                <a:ea typeface="Helvetica"/>
                <a:cs typeface="Helvetica"/>
                <a:sym typeface="Helvetica"/>
              </a:defRPr>
            </a:pPr>
            <a:r>
              <a:t>Healthy</a:t>
            </a:r>
          </a:p>
          <a:p>
            <a:pPr defTabSz="1828800">
              <a:defRPr b="0">
                <a:solidFill>
                  <a:srgbClr val="FFFFFF"/>
                </a:solidFill>
                <a:latin typeface="Helvetica"/>
                <a:ea typeface="Helvetica"/>
                <a:cs typeface="Helvetica"/>
                <a:sym typeface="Helvetica"/>
              </a:defRPr>
            </a:pPr>
            <a:r>
              <a:t>Digestion </a:t>
            </a:r>
          </a:p>
        </p:txBody>
      </p:sp>
      <p:sp>
        <p:nvSpPr>
          <p:cNvPr id="871" name="TextBox 32"/>
          <p:cNvSpPr txBox="1"/>
          <p:nvPr/>
        </p:nvSpPr>
        <p:spPr>
          <a:xfrm>
            <a:off x="13594267" y="4974755"/>
            <a:ext cx="4114801" cy="169926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p>
            <a:pPr defTabSz="1828800">
              <a:defRPr b="0" sz="3400">
                <a:solidFill>
                  <a:srgbClr val="FFFFFF"/>
                </a:solidFill>
                <a:latin typeface="Helvetica"/>
                <a:ea typeface="Helvetica"/>
                <a:cs typeface="Helvetica"/>
                <a:sym typeface="Helvetica"/>
              </a:defRPr>
            </a:pPr>
            <a:r>
              <a:t>Hormone</a:t>
            </a:r>
          </a:p>
          <a:p>
            <a:pPr defTabSz="1828800">
              <a:defRPr b="0" sz="3400">
                <a:solidFill>
                  <a:srgbClr val="FFFFFF"/>
                </a:solidFill>
                <a:latin typeface="Helvetica"/>
                <a:ea typeface="Helvetica"/>
                <a:cs typeface="Helvetica"/>
                <a:sym typeface="Helvetica"/>
              </a:defRPr>
            </a:pPr>
            <a:r>
              <a:t>Modulation </a:t>
            </a:r>
          </a:p>
        </p:txBody>
      </p:sp>
      <p:pic>
        <p:nvPicPr>
          <p:cNvPr id="872" name="Image" descr="Image"/>
          <p:cNvPicPr>
            <a:picLocks noChangeAspect="1"/>
          </p:cNvPicPr>
          <p:nvPr/>
        </p:nvPicPr>
        <p:blipFill>
          <a:blip r:embed="rId10">
            <a:extLst/>
          </a:blip>
          <a:stretch>
            <a:fillRect/>
          </a:stretch>
        </p:blipFill>
        <p:spPr>
          <a:prstGeom prst="rect">
            <a:avLst/>
          </a:prstGeom>
          <a:ln w="12700">
            <a:miter lim="400000"/>
          </a:ln>
        </p:spPr>
      </p:pic>
      <p:sp>
        <p:nvSpPr>
          <p:cNvPr id="873" name="Title 1"/>
          <p:cNvSpPr txBox="1"/>
          <p:nvPr>
            <p:ph type="title" idx="4294967295"/>
          </p:nvPr>
        </p:nvSpPr>
        <p:spPr>
          <a:xfrm>
            <a:off x="566663" y="438175"/>
            <a:ext cx="23250674" cy="2632076"/>
          </a:xfrm>
          <a:prstGeom prst="rect">
            <a:avLst/>
          </a:prstGeom>
        </p:spPr>
        <p:txBody>
          <a:bodyPr anchor="t"/>
          <a:lstStyle>
            <a:lvl1pPr algn="ctr" defTabSz="642937">
              <a:lnSpc>
                <a:spcPct val="100000"/>
              </a:lnSpc>
              <a:defRPr sz="9200">
                <a:latin typeface="Helvetica Neue"/>
                <a:ea typeface="Helvetica Neue"/>
                <a:cs typeface="Helvetica Neue"/>
                <a:sym typeface="Helvetica Neue"/>
              </a:defRPr>
            </a:lvl1pPr>
          </a:lstStyle>
          <a:p>
            <a:pPr/>
            <a:r>
              <a:t>ASEA Regulates Healthy Gene Expression</a:t>
            </a:r>
          </a:p>
        </p:txBody>
      </p:sp>
      <p:pic>
        <p:nvPicPr>
          <p:cNvPr id="874" name="tauret labs.jpg" descr="tauret labs.jpg"/>
          <p:cNvPicPr>
            <a:picLocks noChangeAspect="1"/>
          </p:cNvPicPr>
          <p:nvPr/>
        </p:nvPicPr>
        <p:blipFill>
          <a:blip r:embed="rId11">
            <a:extLst/>
          </a:blip>
          <a:stretch>
            <a:fillRect/>
          </a:stretch>
        </p:blipFill>
        <p:spPr>
          <a:xfrm>
            <a:off x="7717632" y="10693019"/>
            <a:ext cx="5546318" cy="1617677"/>
          </a:xfrm>
          <a:prstGeom prst="rect">
            <a:avLst/>
          </a:prstGeom>
          <a:ln w="25400">
            <a:miter lim="400000"/>
          </a:ln>
          <a:effectLst>
            <a:outerShdw sx="100000" sy="100000" kx="0" ky="0" algn="b" rotWithShape="0" blurRad="355600" dist="177800" dir="5400000">
              <a:srgbClr val="000000">
                <a:alpha val="70000"/>
              </a:srgbClr>
            </a:outerShdw>
          </a:effectLst>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 presetID="22" grpId="1" fill="hold">
                                  <p:stCondLst>
                                    <p:cond delay="0"/>
                                  </p:stCondLst>
                                  <p:iterate type="el" backwards="0">
                                    <p:tmAbs val="0"/>
                                  </p:iterate>
                                  <p:childTnLst>
                                    <p:set>
                                      <p:cBhvr>
                                        <p:cTn id="6" fill="hold"/>
                                        <p:tgtEl>
                                          <p:spTgt spid="860"/>
                                        </p:tgtEl>
                                        <p:attrNameLst>
                                          <p:attrName>style.visibility</p:attrName>
                                        </p:attrNameLst>
                                      </p:cBhvr>
                                      <p:to>
                                        <p:strVal val="visible"/>
                                      </p:to>
                                    </p:set>
                                    <p:animEffect filter="wipe(up)" transition="in">
                                      <p:cBhvr>
                                        <p:cTn id="7" dur="2750"/>
                                        <p:tgtEl>
                                          <p:spTgt spid="860"/>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ID="10" grpId="2" fill="hold">
                                  <p:stCondLst>
                                    <p:cond delay="0"/>
                                  </p:stCondLst>
                                  <p:iterate type="el" backwards="0">
                                    <p:tmAbs val="0"/>
                                  </p:iterate>
                                  <p:childTnLst>
                                    <p:set>
                                      <p:cBhvr>
                                        <p:cTn id="11" fill="hold"/>
                                        <p:tgtEl>
                                          <p:spTgt spid="861"/>
                                        </p:tgtEl>
                                        <p:attrNameLst>
                                          <p:attrName>style.visibility</p:attrName>
                                        </p:attrNameLst>
                                      </p:cBhvr>
                                      <p:to>
                                        <p:strVal val="visible"/>
                                      </p:to>
                                    </p:set>
                                    <p:animEffect filter="fade" transition="in">
                                      <p:cBhvr>
                                        <p:cTn id="12" dur="1000"/>
                                        <p:tgtEl>
                                          <p:spTgt spid="861"/>
                                        </p:tgtEl>
                                      </p:cBhvr>
                                    </p:animEffect>
                                  </p:childTnLst>
                                </p:cTn>
                              </p:par>
                            </p:childTnLst>
                          </p:cTn>
                        </p:par>
                        <p:par>
                          <p:cTn id="13" fill="hold">
                            <p:stCondLst>
                              <p:cond delay="1000"/>
                            </p:stCondLst>
                            <p:childTnLst>
                              <p:par>
                                <p:cTn id="14" presetClass="entr" nodeType="afterEffect" presetID="10" grpId="3" fill="hold">
                                  <p:stCondLst>
                                    <p:cond delay="0"/>
                                  </p:stCondLst>
                                  <p:iterate type="el" backwards="0">
                                    <p:tmAbs val="0"/>
                                  </p:iterate>
                                  <p:childTnLst>
                                    <p:set>
                                      <p:cBhvr>
                                        <p:cTn id="15" fill="hold"/>
                                        <p:tgtEl>
                                          <p:spTgt spid="867"/>
                                        </p:tgtEl>
                                        <p:attrNameLst>
                                          <p:attrName>style.visibility</p:attrName>
                                        </p:attrNameLst>
                                      </p:cBhvr>
                                      <p:to>
                                        <p:strVal val="visible"/>
                                      </p:to>
                                    </p:set>
                                    <p:animEffect filter="fade" transition="in">
                                      <p:cBhvr>
                                        <p:cTn id="16" dur="750"/>
                                        <p:tgtEl>
                                          <p:spTgt spid="867"/>
                                        </p:tgtEl>
                                      </p:cBhvr>
                                    </p:animEffect>
                                  </p:childTnLst>
                                </p:cTn>
                              </p:par>
                            </p:childTnLst>
                          </p:cTn>
                        </p:par>
                        <p:par>
                          <p:cTn id="17" fill="hold">
                            <p:stCondLst>
                              <p:cond delay="1750"/>
                            </p:stCondLst>
                            <p:childTnLst>
                              <p:par>
                                <p:cTn id="18" presetClass="entr" nodeType="afterEffect" presetID="10" grpId="4" fill="hold">
                                  <p:stCondLst>
                                    <p:cond delay="0"/>
                                  </p:stCondLst>
                                  <p:iterate type="el" backwards="0">
                                    <p:tmAbs val="0"/>
                                  </p:iterate>
                                  <p:childTnLst>
                                    <p:set>
                                      <p:cBhvr>
                                        <p:cTn id="19" fill="hold"/>
                                        <p:tgtEl>
                                          <p:spTgt spid="866"/>
                                        </p:tgtEl>
                                        <p:attrNameLst>
                                          <p:attrName>style.visibility</p:attrName>
                                        </p:attrNameLst>
                                      </p:cBhvr>
                                      <p:to>
                                        <p:strVal val="visible"/>
                                      </p:to>
                                    </p:set>
                                    <p:animEffect filter="fade" transition="in">
                                      <p:cBhvr>
                                        <p:cTn id="20" dur="750"/>
                                        <p:tgtEl>
                                          <p:spTgt spid="866"/>
                                        </p:tgtEl>
                                      </p:cBhvr>
                                    </p:animEffect>
                                  </p:childTnLst>
                                </p:cTn>
                              </p:par>
                            </p:childTnLst>
                          </p:cTn>
                        </p:par>
                        <p:par>
                          <p:cTn id="21" fill="hold">
                            <p:stCondLst>
                              <p:cond delay="2500"/>
                            </p:stCondLst>
                            <p:childTnLst>
                              <p:par>
                                <p:cTn id="22" presetClass="entr" nodeType="afterEffect" presetID="10" grpId="5" fill="hold">
                                  <p:stCondLst>
                                    <p:cond delay="0"/>
                                  </p:stCondLst>
                                  <p:iterate type="el" backwards="0">
                                    <p:tmAbs val="0"/>
                                  </p:iterate>
                                  <p:childTnLst>
                                    <p:set>
                                      <p:cBhvr>
                                        <p:cTn id="23" fill="hold"/>
                                        <p:tgtEl>
                                          <p:spTgt spid="863"/>
                                        </p:tgtEl>
                                        <p:attrNameLst>
                                          <p:attrName>style.visibility</p:attrName>
                                        </p:attrNameLst>
                                      </p:cBhvr>
                                      <p:to>
                                        <p:strVal val="visible"/>
                                      </p:to>
                                    </p:set>
                                    <p:animEffect filter="fade" transition="in">
                                      <p:cBhvr>
                                        <p:cTn id="24" dur="750"/>
                                        <p:tgtEl>
                                          <p:spTgt spid="863"/>
                                        </p:tgtEl>
                                      </p:cBhvr>
                                    </p:animEffect>
                                  </p:childTnLst>
                                </p:cTn>
                              </p:par>
                            </p:childTnLst>
                          </p:cTn>
                        </p:par>
                        <p:par>
                          <p:cTn id="25" fill="hold">
                            <p:stCondLst>
                              <p:cond delay="3250"/>
                            </p:stCondLst>
                            <p:childTnLst>
                              <p:par>
                                <p:cTn id="26" presetClass="entr" nodeType="afterEffect" presetID="10" grpId="6" fill="hold">
                                  <p:stCondLst>
                                    <p:cond delay="0"/>
                                  </p:stCondLst>
                                  <p:iterate type="el" backwards="0">
                                    <p:tmAbs val="0"/>
                                  </p:iterate>
                                  <p:childTnLst>
                                    <p:set>
                                      <p:cBhvr>
                                        <p:cTn id="27" fill="hold"/>
                                        <p:tgtEl>
                                          <p:spTgt spid="864"/>
                                        </p:tgtEl>
                                        <p:attrNameLst>
                                          <p:attrName>style.visibility</p:attrName>
                                        </p:attrNameLst>
                                      </p:cBhvr>
                                      <p:to>
                                        <p:strVal val="visible"/>
                                      </p:to>
                                    </p:set>
                                    <p:animEffect filter="fade" transition="in">
                                      <p:cBhvr>
                                        <p:cTn id="28" dur="750"/>
                                        <p:tgtEl>
                                          <p:spTgt spid="864"/>
                                        </p:tgtEl>
                                      </p:cBhvr>
                                    </p:animEffect>
                                  </p:childTnLst>
                                </p:cTn>
                              </p:par>
                            </p:childTnLst>
                          </p:cTn>
                        </p:par>
                        <p:par>
                          <p:cTn id="29" fill="hold">
                            <p:stCondLst>
                              <p:cond delay="4000"/>
                            </p:stCondLst>
                            <p:childTnLst>
                              <p:par>
                                <p:cTn id="30" presetClass="entr" nodeType="afterEffect" presetID="10" grpId="7" fill="hold">
                                  <p:stCondLst>
                                    <p:cond delay="0"/>
                                  </p:stCondLst>
                                  <p:iterate type="el" backwards="0">
                                    <p:tmAbs val="0"/>
                                  </p:iterate>
                                  <p:childTnLst>
                                    <p:set>
                                      <p:cBhvr>
                                        <p:cTn id="31" fill="hold"/>
                                        <p:tgtEl>
                                          <p:spTgt spid="865"/>
                                        </p:tgtEl>
                                        <p:attrNameLst>
                                          <p:attrName>style.visibility</p:attrName>
                                        </p:attrNameLst>
                                      </p:cBhvr>
                                      <p:to>
                                        <p:strVal val="visible"/>
                                      </p:to>
                                    </p:set>
                                    <p:animEffect filter="fade" transition="in">
                                      <p:cBhvr>
                                        <p:cTn id="32" dur="750"/>
                                        <p:tgtEl>
                                          <p:spTgt spid="86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863" grpId="5"/>
      <p:bldP build="whole" bldLvl="1" animBg="1" rev="0" advAuto="0" spid="867" grpId="3"/>
      <p:bldP build="whole" bldLvl="1" animBg="1" rev="0" advAuto="0" spid="865" grpId="7"/>
      <p:bldP build="whole" bldLvl="1" animBg="1" rev="0" advAuto="0" spid="860" grpId="1"/>
      <p:bldP build="whole" bldLvl="1" animBg="1" rev="0" advAuto="0" spid="861" grpId="2"/>
      <p:bldP build="whole" bldLvl="1" animBg="1" rev="0" advAuto="0" spid="864" grpId="6"/>
      <p:bldP build="whole" bldLvl="1" animBg="1" rev="0" advAuto="0" spid="866" grpId="4"/>
    </p:bldLst>
  </p:timing>
</p:sld>
</file>

<file path=ppt/slides/slide7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78" name="Double-click to edit"/>
          <p:cNvSpPr txBox="1"/>
          <p:nvPr>
            <p:ph type="title"/>
          </p:nvPr>
        </p:nvSpPr>
        <p:spPr>
          <a:prstGeom prst="rect">
            <a:avLst/>
          </a:prstGeom>
        </p:spPr>
        <p:txBody>
          <a:bodyPr/>
          <a:lstStyle/>
          <a:p>
            <a:pPr>
              <a:defRPr sz="9400">
                <a:latin typeface="Lucida Grande"/>
                <a:ea typeface="Lucida Grande"/>
                <a:cs typeface="Lucida Grande"/>
                <a:sym typeface="Lucida Grande"/>
              </a:defRPr>
            </a:pPr>
          </a:p>
        </p:txBody>
      </p:sp>
      <p:pic>
        <p:nvPicPr>
          <p:cNvPr id="879" name="Image" descr="Image"/>
          <p:cNvPicPr>
            <a:picLocks noChangeAspect="1"/>
          </p:cNvPicPr>
          <p:nvPr/>
        </p:nvPicPr>
        <p:blipFill>
          <a:blip r:embed="rId3">
            <a:extLst/>
          </a:blip>
          <a:stretch>
            <a:fillRect/>
          </a:stretch>
        </p:blipFill>
        <p:spPr>
          <a:xfrm>
            <a:off x="4833937" y="4536281"/>
            <a:ext cx="5465549" cy="1464526"/>
          </a:xfrm>
          <a:prstGeom prst="rect">
            <a:avLst/>
          </a:prstGeom>
          <a:ln w="12700">
            <a:miter lim="400000"/>
          </a:ln>
          <a:effectLst>
            <a:outerShdw sx="100000" sy="100000" kx="0" ky="0" algn="b" rotWithShape="0" blurRad="177800" dist="101600" dir="5520000">
              <a:srgbClr val="000000">
                <a:alpha val="60000"/>
              </a:srgbClr>
            </a:outerShdw>
          </a:effectLst>
        </p:spPr>
      </p:pic>
      <p:pic>
        <p:nvPicPr>
          <p:cNvPr id="880" name="Screen Shot 2021-08-03 at 10.47.06 AM.png" descr="Screen Shot 2021-08-03 at 10.47.06 AM.png"/>
          <p:cNvPicPr>
            <a:picLocks noChangeAspect="1"/>
          </p:cNvPicPr>
          <p:nvPr/>
        </p:nvPicPr>
        <p:blipFill>
          <a:blip r:embed="rId4">
            <a:extLst/>
          </a:blip>
          <a:stretch>
            <a:fillRect/>
          </a:stretch>
        </p:blipFill>
        <p:spPr>
          <a:xfrm>
            <a:off x="8806990" y="2087949"/>
            <a:ext cx="12174193" cy="11088081"/>
          </a:xfrm>
          <a:prstGeom prst="rect">
            <a:avLst/>
          </a:prstGeom>
          <a:ln w="12700">
            <a:miter lim="400000"/>
          </a:ln>
        </p:spPr>
      </p:pic>
      <p:pic>
        <p:nvPicPr>
          <p:cNvPr id="881" name="tauret labs.jpg" descr="tauret labs.jpg"/>
          <p:cNvPicPr>
            <a:picLocks noChangeAspect="1"/>
          </p:cNvPicPr>
          <p:nvPr/>
        </p:nvPicPr>
        <p:blipFill>
          <a:blip r:embed="rId5">
            <a:extLst/>
          </a:blip>
          <a:stretch>
            <a:fillRect/>
          </a:stretch>
        </p:blipFill>
        <p:spPr>
          <a:xfrm>
            <a:off x="2062686" y="1241856"/>
            <a:ext cx="5546318" cy="1617677"/>
          </a:xfrm>
          <a:prstGeom prst="rect">
            <a:avLst/>
          </a:prstGeom>
          <a:ln w="25400">
            <a:miter lim="400000"/>
          </a:ln>
          <a:effectLst>
            <a:outerShdw sx="100000" sy="100000" kx="0" ky="0" algn="b" rotWithShape="0" blurRad="355600" dist="177800" dir="5400000">
              <a:srgbClr val="000000">
                <a:alpha val="70000"/>
              </a:srgbClr>
            </a:outerShdw>
          </a:effectLst>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85" name="Text"/>
          <p:cNvSpPr txBox="1"/>
          <p:nvPr/>
        </p:nvSpPr>
        <p:spPr>
          <a:xfrm>
            <a:off x="11390645" y="3337622"/>
            <a:ext cx="206376" cy="625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defTabSz="642937">
              <a:defRPr b="0" sz="1600">
                <a:latin typeface="Times Roman"/>
                <a:ea typeface="Times Roman"/>
                <a:cs typeface="Times Roman"/>
                <a:sym typeface="Times Roman"/>
              </a:defRPr>
            </a:lvl1pPr>
          </a:lstStyle>
          <a:p>
            <a:pPr/>
            <a:r>
              <a:t> </a:t>
            </a:r>
          </a:p>
        </p:txBody>
      </p:sp>
      <p:sp>
        <p:nvSpPr>
          <p:cNvPr id="886" name="Text"/>
          <p:cNvSpPr txBox="1"/>
          <p:nvPr/>
        </p:nvSpPr>
        <p:spPr>
          <a:xfrm>
            <a:off x="10868282" y="5223959"/>
            <a:ext cx="206376" cy="625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defTabSz="642937">
              <a:defRPr b="0" sz="1600">
                <a:latin typeface="Times Roman"/>
                <a:ea typeface="Times Roman"/>
                <a:cs typeface="Times Roman"/>
                <a:sym typeface="Times Roman"/>
              </a:defRPr>
            </a:lvl1pPr>
          </a:lstStyle>
          <a:p>
            <a:pPr/>
            <a:r>
              <a:t> </a:t>
            </a:r>
          </a:p>
        </p:txBody>
      </p:sp>
      <p:pic>
        <p:nvPicPr>
          <p:cNvPr id="887" name="blog_asea-scientifcally-validated.png" descr="blog_asea-scientifcally-validated.png"/>
          <p:cNvPicPr>
            <a:picLocks noChangeAspect="1"/>
          </p:cNvPicPr>
          <p:nvPr/>
        </p:nvPicPr>
        <p:blipFill>
          <a:blip r:embed="rId3">
            <a:extLst/>
          </a:blip>
          <a:stretch>
            <a:fillRect/>
          </a:stretch>
        </p:blipFill>
        <p:spPr>
          <a:xfrm>
            <a:off x="2091417" y="2813278"/>
            <a:ext cx="11645411" cy="5822706"/>
          </a:xfrm>
          <a:prstGeom prst="rect">
            <a:avLst/>
          </a:prstGeom>
          <a:ln w="25400">
            <a:miter lim="400000"/>
          </a:ln>
          <a:effectLst>
            <a:outerShdw sx="100000" sy="100000" kx="0" ky="0" algn="b" rotWithShape="0" blurRad="177800" dist="101600" dir="5520000">
              <a:srgbClr val="000000">
                <a:alpha val="60000"/>
              </a:srgbClr>
            </a:outerShdw>
          </a:effectLst>
        </p:spPr>
      </p:pic>
      <p:sp>
        <p:nvSpPr>
          <p:cNvPr id="888" name="Text"/>
          <p:cNvSpPr txBox="1"/>
          <p:nvPr/>
        </p:nvSpPr>
        <p:spPr>
          <a:xfrm>
            <a:off x="11010572" y="6317094"/>
            <a:ext cx="206376" cy="625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defTabSz="642937">
              <a:defRPr b="0" sz="1600">
                <a:latin typeface="Times Roman"/>
                <a:ea typeface="Times Roman"/>
                <a:cs typeface="Times Roman"/>
                <a:sym typeface="Times Roman"/>
              </a:defRPr>
            </a:lvl1pPr>
          </a:lstStyle>
          <a:p>
            <a:pPr/>
            <a:r>
              <a:t> </a:t>
            </a:r>
          </a:p>
        </p:txBody>
      </p:sp>
      <p:sp>
        <p:nvSpPr>
          <p:cNvPr id="889" name="ASEA Scientifically Validated"/>
          <p:cNvSpPr txBox="1"/>
          <p:nvPr>
            <p:ph type="title" idx="4294967295"/>
          </p:nvPr>
        </p:nvSpPr>
        <p:spPr>
          <a:xfrm>
            <a:off x="4419600" y="501183"/>
            <a:ext cx="15544800" cy="2632075"/>
          </a:xfrm>
          <a:prstGeom prst="rect">
            <a:avLst/>
          </a:prstGeom>
        </p:spPr>
        <p:txBody>
          <a:bodyPr anchor="t"/>
          <a:lstStyle>
            <a:lvl1pPr algn="ctr" defTabSz="642937">
              <a:lnSpc>
                <a:spcPct val="100000"/>
              </a:lnSpc>
              <a:defRPr sz="8200">
                <a:latin typeface="Helvetica Neue"/>
                <a:ea typeface="Helvetica Neue"/>
                <a:cs typeface="Helvetica Neue"/>
                <a:sym typeface="Helvetica Neue"/>
              </a:defRPr>
            </a:lvl1pPr>
          </a:lstStyle>
          <a:p>
            <a:pPr/>
            <a:r>
              <a:t>ASEA Scientifically Validated</a:t>
            </a:r>
          </a:p>
        </p:txBody>
      </p:sp>
      <p:grpSp>
        <p:nvGrpSpPr>
          <p:cNvPr id="892" name="Redox-Certified-Laboratories-logo-768x428.png"/>
          <p:cNvGrpSpPr/>
          <p:nvPr/>
        </p:nvGrpSpPr>
        <p:grpSpPr>
          <a:xfrm>
            <a:off x="14407773" y="7304029"/>
            <a:ext cx="7415366" cy="4391549"/>
            <a:chOff x="0" y="0"/>
            <a:chExt cx="7415365" cy="4391547"/>
          </a:xfrm>
        </p:grpSpPr>
        <p:pic>
          <p:nvPicPr>
            <p:cNvPr id="891" name="Redox-Certified-Laboratories-logo-768x428.png" descr="Redox-Certified-Laboratories-logo-768x428.png"/>
            <p:cNvPicPr>
              <a:picLocks noChangeAspect="1"/>
            </p:cNvPicPr>
            <p:nvPr/>
          </p:nvPicPr>
          <p:blipFill>
            <a:blip r:embed="rId4">
              <a:extLst/>
            </a:blip>
            <a:stretch>
              <a:fillRect/>
            </a:stretch>
          </p:blipFill>
          <p:spPr>
            <a:xfrm>
              <a:off x="177800" y="114300"/>
              <a:ext cx="7059766" cy="3934348"/>
            </a:xfrm>
            <a:prstGeom prst="rect">
              <a:avLst/>
            </a:prstGeom>
            <a:ln>
              <a:noFill/>
            </a:ln>
            <a:effectLst/>
          </p:spPr>
        </p:pic>
        <p:pic>
          <p:nvPicPr>
            <p:cNvPr id="890" name="Redox-Certified-Laboratories-logo-768x428.png" descr="Redox-Certified-Laboratories-logo-768x428.png"/>
            <p:cNvPicPr>
              <a:picLocks noChangeAspect="0"/>
            </p:cNvPicPr>
            <p:nvPr/>
          </p:nvPicPr>
          <p:blipFill>
            <a:blip r:embed="rId5">
              <a:extLst/>
            </a:blip>
            <a:stretch>
              <a:fillRect/>
            </a:stretch>
          </p:blipFill>
          <p:spPr>
            <a:xfrm>
              <a:off x="0" y="0"/>
              <a:ext cx="7415366" cy="4391548"/>
            </a:xfrm>
            <a:prstGeom prst="rect">
              <a:avLst/>
            </a:prstGeom>
            <a:effectLst/>
          </p:spPr>
        </p:pic>
      </p:gr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892"/>
                                        </p:tgtEl>
                                        <p:attrNameLst>
                                          <p:attrName>style.visibility</p:attrName>
                                        </p:attrNameLst>
                                      </p:cBhvr>
                                      <p:to>
                                        <p:strVal val="visible"/>
                                      </p:to>
                                    </p:set>
                                    <p:animEffect filter="fade" transition="in">
                                      <p:cBhvr>
                                        <p:cTn id="7" dur="1000"/>
                                        <p:tgtEl>
                                          <p:spTgt spid="89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892" grpId="1"/>
    </p:bldLst>
  </p:timing>
</p:sld>
</file>

<file path=ppt/slides/slide8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96" name="bigstock-Young-girl-thinking-woman-w-266487481.png" descr="bigstock-Young-girl-thinking-woman-w-266487481.png"/>
          <p:cNvPicPr>
            <a:picLocks noChangeAspect="1"/>
          </p:cNvPicPr>
          <p:nvPr/>
        </p:nvPicPr>
        <p:blipFill>
          <a:blip r:embed="rId3">
            <a:extLst/>
          </a:blip>
          <a:stretch>
            <a:fillRect/>
          </a:stretch>
        </p:blipFill>
        <p:spPr>
          <a:xfrm>
            <a:off x="17779770" y="4316266"/>
            <a:ext cx="7339402" cy="9432083"/>
          </a:xfrm>
          <a:prstGeom prst="rect">
            <a:avLst/>
          </a:prstGeom>
          <a:ln w="12700">
            <a:miter lim="400000"/>
          </a:ln>
        </p:spPr>
      </p:pic>
      <p:pic>
        <p:nvPicPr>
          <p:cNvPr id="897" name="tax advantage home business-opportunity-b2b-or-home-based-15-728.jpeg" descr="tax advantage home business-opportunity-b2b-or-home-based-15-728.jpeg"/>
          <p:cNvPicPr>
            <a:picLocks noChangeAspect="1"/>
          </p:cNvPicPr>
          <p:nvPr/>
        </p:nvPicPr>
        <p:blipFill>
          <a:blip r:embed="rId4">
            <a:extLst/>
          </a:blip>
          <a:srcRect l="0" t="0" r="0" b="14399"/>
          <a:stretch>
            <a:fillRect/>
          </a:stretch>
        </p:blipFill>
        <p:spPr>
          <a:xfrm>
            <a:off x="5481439" y="2549723"/>
            <a:ext cx="13421203" cy="861646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901" name="Image" descr="Image"/>
          <p:cNvPicPr>
            <a:picLocks noChangeAspect="1"/>
          </p:cNvPicPr>
          <p:nvPr/>
        </p:nvPicPr>
        <p:blipFill>
          <a:blip r:embed="rId3">
            <a:extLst/>
          </a:blip>
          <a:stretch>
            <a:fillRect/>
          </a:stretch>
        </p:blipFill>
        <p:spPr>
          <a:xfrm>
            <a:off x="16038538" y="7385460"/>
            <a:ext cx="5206663" cy="5206663"/>
          </a:xfrm>
          <a:prstGeom prst="rect">
            <a:avLst/>
          </a:prstGeom>
          <a:ln w="25400">
            <a:miter lim="400000"/>
          </a:ln>
          <a:effectLst>
            <a:outerShdw sx="100000" sy="100000" kx="0" ky="0" algn="b" rotWithShape="0" blurRad="177800" dist="88900" dir="5400000">
              <a:srgbClr val="000000">
                <a:alpha val="70000"/>
              </a:srgbClr>
            </a:outerShdw>
          </a:effectLst>
        </p:spPr>
      </p:pic>
      <p:pic>
        <p:nvPicPr>
          <p:cNvPr id="902" name="Image" descr="Image"/>
          <p:cNvPicPr>
            <a:picLocks noChangeAspect="1"/>
          </p:cNvPicPr>
          <p:nvPr/>
        </p:nvPicPr>
        <p:blipFill>
          <a:blip r:embed="rId4">
            <a:extLst/>
          </a:blip>
          <a:stretch>
            <a:fillRect/>
          </a:stretch>
        </p:blipFill>
        <p:spPr>
          <a:xfrm>
            <a:off x="7801618" y="7448678"/>
            <a:ext cx="6955245" cy="5193250"/>
          </a:xfrm>
          <a:prstGeom prst="rect">
            <a:avLst/>
          </a:prstGeom>
          <a:ln w="25400">
            <a:miter lim="400000"/>
          </a:ln>
          <a:effectLst>
            <a:outerShdw sx="100000" sy="100000" kx="0" ky="0" algn="b" rotWithShape="0" blurRad="177800" dist="88900" dir="5400000">
              <a:srgbClr val="000000">
                <a:alpha val="70000"/>
              </a:srgbClr>
            </a:outerShdw>
          </a:effectLst>
        </p:spPr>
      </p:pic>
      <p:sp>
        <p:nvSpPr>
          <p:cNvPr id="903" name="Network Marketing"/>
          <p:cNvSpPr txBox="1"/>
          <p:nvPr>
            <p:ph type="title" idx="4294967295"/>
          </p:nvPr>
        </p:nvSpPr>
        <p:spPr>
          <a:xfrm>
            <a:off x="40561" y="627199"/>
            <a:ext cx="15544801" cy="2413411"/>
          </a:xfrm>
          <a:prstGeom prst="rect">
            <a:avLst/>
          </a:prstGeom>
        </p:spPr>
        <p:txBody>
          <a:bodyPr anchor="t"/>
          <a:lstStyle>
            <a:lvl1pPr algn="ctr" defTabSz="821531">
              <a:lnSpc>
                <a:spcPct val="100000"/>
              </a:lnSpc>
              <a:defRPr sz="11000">
                <a:latin typeface="Helvetica Neue"/>
                <a:ea typeface="Helvetica Neue"/>
                <a:cs typeface="Helvetica Neue"/>
                <a:sym typeface="Helvetica Neue"/>
              </a:defRPr>
            </a:lvl1pPr>
          </a:lstStyle>
          <a:p>
            <a:pPr/>
            <a:r>
              <a:t>Network Marketing</a:t>
            </a:r>
          </a:p>
        </p:txBody>
      </p:sp>
      <p:sp>
        <p:nvSpPr>
          <p:cNvPr id="904" name="Contribute to the world…"/>
          <p:cNvSpPr txBox="1"/>
          <p:nvPr>
            <p:ph type="body" sz="quarter" idx="4294967295"/>
          </p:nvPr>
        </p:nvSpPr>
        <p:spPr>
          <a:xfrm>
            <a:off x="1790207" y="3401040"/>
            <a:ext cx="12801601" cy="4457701"/>
          </a:xfrm>
          <a:prstGeom prst="rect">
            <a:avLst/>
          </a:prstGeom>
        </p:spPr>
        <p:txBody>
          <a:bodyPr/>
          <a:lstStyle/>
          <a:p>
            <a:pPr marL="944562" indent="-944562" defTabSz="642937">
              <a:lnSpc>
                <a:spcPct val="100000"/>
              </a:lnSpc>
              <a:spcBef>
                <a:spcPts val="1000"/>
              </a:spcBef>
              <a:buSzPct val="50000"/>
              <a:buFontTx/>
              <a:buBlip>
                <a:blip r:embed="rId5"/>
              </a:buBlip>
              <a:defRPr sz="6800">
                <a:solidFill>
                  <a:srgbClr val="5E5E5E"/>
                </a:solidFill>
                <a:latin typeface="Verdana"/>
                <a:ea typeface="Verdana"/>
                <a:cs typeface="Verdana"/>
                <a:sym typeface="Verdana"/>
              </a:defRPr>
            </a:pPr>
            <a:r>
              <a:t>Contribute to the world </a:t>
            </a:r>
          </a:p>
          <a:p>
            <a:pPr marL="944562" indent="-944562" defTabSz="642937">
              <a:lnSpc>
                <a:spcPct val="100000"/>
              </a:lnSpc>
              <a:spcBef>
                <a:spcPts val="1000"/>
              </a:spcBef>
              <a:buSzPct val="50000"/>
              <a:buFontTx/>
              <a:buBlip>
                <a:blip r:embed="rId5"/>
              </a:buBlip>
              <a:defRPr sz="6800">
                <a:solidFill>
                  <a:srgbClr val="5E5E5E"/>
                </a:solidFill>
                <a:latin typeface="Verdana"/>
                <a:ea typeface="Verdana"/>
                <a:cs typeface="Verdana"/>
                <a:sym typeface="Verdana"/>
              </a:defRPr>
            </a:pPr>
            <a:r>
              <a:t>Provide for our families</a:t>
            </a:r>
          </a:p>
          <a:p>
            <a:pPr marL="944562" indent="-944562" defTabSz="642937">
              <a:lnSpc>
                <a:spcPct val="100000"/>
              </a:lnSpc>
              <a:spcBef>
                <a:spcPts val="1000"/>
              </a:spcBef>
              <a:buSzPct val="50000"/>
              <a:buFontTx/>
              <a:buBlip>
                <a:blip r:embed="rId5"/>
              </a:buBlip>
              <a:defRPr sz="6800">
                <a:solidFill>
                  <a:srgbClr val="5E5E5E"/>
                </a:solidFill>
                <a:latin typeface="Verdana"/>
                <a:ea typeface="Verdana"/>
                <a:cs typeface="Verdana"/>
                <a:sym typeface="Verdana"/>
              </a:defRPr>
            </a:pPr>
            <a:r>
              <a:t>Create financial security</a:t>
            </a:r>
          </a:p>
        </p:txBody>
      </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901"/>
                                        </p:tgtEl>
                                        <p:attrNameLst>
                                          <p:attrName>style.visibility</p:attrName>
                                        </p:attrNameLst>
                                      </p:cBhvr>
                                      <p:to>
                                        <p:strVal val="visible"/>
                                      </p:to>
                                    </p:set>
                                    <p:anim calcmode="lin" valueType="num">
                                      <p:cBhvr>
                                        <p:cTn id="7" dur="600" fill="hold"/>
                                        <p:tgtEl>
                                          <p:spTgt spid="901"/>
                                        </p:tgtEl>
                                        <p:attrNameLst>
                                          <p:attrName>ppt_w</p:attrName>
                                        </p:attrNameLst>
                                      </p:cBhvr>
                                      <p:tavLst>
                                        <p:tav tm="0">
                                          <p:val>
                                            <p:fltVal val="0"/>
                                          </p:val>
                                        </p:tav>
                                        <p:tav tm="100000">
                                          <p:val>
                                            <p:strVal val="#ppt_w"/>
                                          </p:val>
                                        </p:tav>
                                      </p:tavLst>
                                    </p:anim>
                                    <p:anim calcmode="lin" valueType="num">
                                      <p:cBhvr>
                                        <p:cTn id="8" dur="600" fill="hold"/>
                                        <p:tgtEl>
                                          <p:spTgt spid="901"/>
                                        </p:tgtEl>
                                        <p:attrNameLst>
                                          <p:attrName>ppt_h</p:attrName>
                                        </p:attrNameLst>
                                      </p:cBhvr>
                                      <p:tavLst>
                                        <p:tav tm="0">
                                          <p:val>
                                            <p:fltVal val="0"/>
                                          </p:val>
                                        </p:tav>
                                        <p:tav tm="100000">
                                          <p:val>
                                            <p:strVal val="#ppt_h"/>
                                          </p:val>
                                        </p:tav>
                                      </p:tavLst>
                                    </p:anim>
                                  </p:childTnLst>
                                </p:cTn>
                              </p:par>
                            </p:childTnLst>
                          </p:cTn>
                        </p:par>
                        <p:par>
                          <p:cTn id="9" fill="hold">
                            <p:stCondLst>
                              <p:cond delay="600"/>
                            </p:stCondLst>
                            <p:childTnLst>
                              <p:par>
                                <p:cTn id="10" presetClass="entr" nodeType="afterEffect" presetSubtype="16" presetID="23" grpId="2" fill="hold">
                                  <p:stCondLst>
                                    <p:cond delay="0"/>
                                  </p:stCondLst>
                                  <p:iterate type="el" backwards="0">
                                    <p:tmAbs val="0"/>
                                  </p:iterate>
                                  <p:childTnLst>
                                    <p:set>
                                      <p:cBhvr>
                                        <p:cTn id="11" fill="hold"/>
                                        <p:tgtEl>
                                          <p:spTgt spid="902"/>
                                        </p:tgtEl>
                                        <p:attrNameLst>
                                          <p:attrName>style.visibility</p:attrName>
                                        </p:attrNameLst>
                                      </p:cBhvr>
                                      <p:to>
                                        <p:strVal val="visible"/>
                                      </p:to>
                                    </p:set>
                                    <p:anim calcmode="lin" valueType="num">
                                      <p:cBhvr>
                                        <p:cTn id="12" dur="600" fill="hold"/>
                                        <p:tgtEl>
                                          <p:spTgt spid="902"/>
                                        </p:tgtEl>
                                        <p:attrNameLst>
                                          <p:attrName>ppt_w</p:attrName>
                                        </p:attrNameLst>
                                      </p:cBhvr>
                                      <p:tavLst>
                                        <p:tav tm="0">
                                          <p:val>
                                            <p:fltVal val="0"/>
                                          </p:val>
                                        </p:tav>
                                        <p:tav tm="100000">
                                          <p:val>
                                            <p:strVal val="#ppt_w"/>
                                          </p:val>
                                        </p:tav>
                                      </p:tavLst>
                                    </p:anim>
                                    <p:anim calcmode="lin" valueType="num">
                                      <p:cBhvr>
                                        <p:cTn id="13" dur="600" fill="hold"/>
                                        <p:tgtEl>
                                          <p:spTgt spid="90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901" grpId="1"/>
      <p:bldP build="whole" bldLvl="1" animBg="1" rev="0" advAuto="0" spid="902" grpId="2"/>
    </p:bldLst>
  </p:timing>
</p:sld>
</file>

<file path=ppt/slides/slide8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08" name="What happens to our body when we drink the same molecules that are in the Redox Gel?"/>
          <p:cNvSpPr txBox="1"/>
          <p:nvPr>
            <p:ph type="title"/>
          </p:nvPr>
        </p:nvSpPr>
        <p:spPr>
          <a:xfrm>
            <a:off x="5216620" y="3677526"/>
            <a:ext cx="13950760" cy="6360948"/>
          </a:xfrm>
          <a:prstGeom prst="rect">
            <a:avLst/>
          </a:prstGeom>
          <a:effectLst>
            <a:outerShdw sx="100000" sy="100000" kx="0" ky="0" algn="b" rotWithShape="0" blurRad="114300" dist="63500" dir="5520000">
              <a:srgbClr val="000000">
                <a:alpha val="60000"/>
              </a:srgbClr>
            </a:outerShdw>
          </a:effectLst>
        </p:spPr>
        <p:txBody>
          <a:bodyPr/>
          <a:lstStyle>
            <a:lvl1pPr defTabSz="649009">
              <a:defRPr sz="10112"/>
            </a:lvl1pPr>
          </a:lstStyle>
          <a:p>
            <a:pPr/>
            <a:r>
              <a:t>What happens to our body when we drink the same molecules that are in the Redox Gel?</a:t>
            </a:r>
          </a:p>
        </p:txBody>
      </p:sp>
      <p:pic>
        <p:nvPicPr>
          <p:cNvPr id="909" name="ASEA Molecules 1.png" descr="ASEA Molecules 1.png"/>
          <p:cNvPicPr>
            <a:picLocks noChangeAspect="1"/>
          </p:cNvPicPr>
          <p:nvPr/>
        </p:nvPicPr>
        <p:blipFill>
          <a:blip r:embed="rId3">
            <a:alphaModFix amt="23625"/>
            <a:extLst/>
          </a:blip>
          <a:stretch>
            <a:fillRect/>
          </a:stretch>
        </p:blipFill>
        <p:spPr>
          <a:xfrm rot="5400000">
            <a:off x="11765964" y="-855925"/>
            <a:ext cx="4561103" cy="1028700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908"/>
                                        </p:tgtEl>
                                        <p:attrNameLst>
                                          <p:attrName>style.visibility</p:attrName>
                                        </p:attrNameLst>
                                      </p:cBhvr>
                                      <p:to>
                                        <p:strVal val="visible"/>
                                      </p:to>
                                    </p:set>
                                    <p:anim calcmode="lin" valueType="num">
                                      <p:cBhvr>
                                        <p:cTn id="7" dur="1625" fill="hold"/>
                                        <p:tgtEl>
                                          <p:spTgt spid="908"/>
                                        </p:tgtEl>
                                        <p:attrNameLst>
                                          <p:attrName>ppt_w</p:attrName>
                                        </p:attrNameLst>
                                      </p:cBhvr>
                                      <p:tavLst>
                                        <p:tav tm="0">
                                          <p:val>
                                            <p:fltVal val="0"/>
                                          </p:val>
                                        </p:tav>
                                        <p:tav tm="100000">
                                          <p:val>
                                            <p:strVal val="#ppt_w"/>
                                          </p:val>
                                        </p:tav>
                                      </p:tavLst>
                                    </p:anim>
                                    <p:anim calcmode="lin" valueType="num">
                                      <p:cBhvr>
                                        <p:cTn id="8" dur="1625" fill="hold"/>
                                        <p:tgtEl>
                                          <p:spTgt spid="90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908" grpId="1"/>
    </p:bldLst>
  </p:timing>
</p:sld>
</file>

<file path=ppt/slides/slide8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13" name="Purchase directly from the person who introduced you to ASEA"/>
          <p:cNvSpPr txBox="1"/>
          <p:nvPr>
            <p:ph type="title" idx="4294967295"/>
          </p:nvPr>
        </p:nvSpPr>
        <p:spPr>
          <a:xfrm>
            <a:off x="4419600" y="831974"/>
            <a:ext cx="15544800" cy="2632075"/>
          </a:xfrm>
          <a:prstGeom prst="rect">
            <a:avLst/>
          </a:prstGeom>
        </p:spPr>
        <p:txBody>
          <a:bodyPr lIns="68572" tIns="68572" rIns="68572" bIns="68572" anchor="t">
            <a:normAutofit fontScale="100000" lnSpcReduction="0"/>
          </a:bodyPr>
          <a:lstStyle/>
          <a:p>
            <a:pPr algn="ctr" defTabSz="430768">
              <a:lnSpc>
                <a:spcPct val="100000"/>
              </a:lnSpc>
              <a:defRPr sz="7638">
                <a:latin typeface="Helvetica Neue"/>
                <a:ea typeface="Helvetica Neue"/>
                <a:cs typeface="Helvetica Neue"/>
                <a:sym typeface="Helvetica Neue"/>
              </a:defRPr>
            </a:pPr>
            <a:r>
              <a:t>Purchase directly from the person who introduced you to </a:t>
            </a:r>
            <a:r>
              <a:t>ASEA</a:t>
            </a:r>
          </a:p>
        </p:txBody>
      </p:sp>
      <p:sp>
        <p:nvSpPr>
          <p:cNvPr id="914" name="4 Reasons to support your dedicated ASEA Associate…"/>
          <p:cNvSpPr txBox="1"/>
          <p:nvPr>
            <p:ph type="body" sz="half" idx="4294967295"/>
          </p:nvPr>
        </p:nvSpPr>
        <p:spPr>
          <a:xfrm>
            <a:off x="14149454" y="4140839"/>
            <a:ext cx="9420958" cy="7490574"/>
          </a:xfrm>
          <a:prstGeom prst="rect">
            <a:avLst/>
          </a:prstGeom>
        </p:spPr>
        <p:txBody>
          <a:bodyPr/>
          <a:lstStyle/>
          <a:p>
            <a:pPr marL="0" indent="0" defTabSz="642937">
              <a:lnSpc>
                <a:spcPct val="100000"/>
              </a:lnSpc>
              <a:spcBef>
                <a:spcPts val="1700"/>
              </a:spcBef>
              <a:buSzTx/>
              <a:buFontTx/>
              <a:buNone/>
              <a:defRPr sz="4200">
                <a:solidFill>
                  <a:srgbClr val="1072AB"/>
                </a:solidFill>
                <a:latin typeface="Helvetica"/>
                <a:ea typeface="Helvetica"/>
                <a:cs typeface="Helvetica"/>
                <a:sym typeface="Helvetica"/>
              </a:defRPr>
            </a:pPr>
            <a:r>
              <a:t>4 Reasons to support your dedicated ASEA Associate</a:t>
            </a:r>
          </a:p>
          <a:p>
            <a:pPr marL="765087" indent="-444500" defTabSz="685749">
              <a:lnSpc>
                <a:spcPct val="100000"/>
              </a:lnSpc>
              <a:spcBef>
                <a:spcPts val="1700"/>
              </a:spcBef>
              <a:buFontTx/>
              <a:buAutoNum type="arabicPeriod" startAt="1"/>
              <a:defRPr sz="3400">
                <a:solidFill>
                  <a:srgbClr val="404040"/>
                </a:solidFill>
                <a:latin typeface="ApexNew-Book"/>
                <a:ea typeface="ApexNew-Book"/>
                <a:cs typeface="ApexNew-Book"/>
                <a:sym typeface="ApexNew-Book"/>
              </a:defRPr>
            </a:pPr>
            <a:r>
              <a:t>Invested their time/energy to inform you of ASEA’s remarkable  technology </a:t>
            </a:r>
          </a:p>
          <a:p>
            <a:pPr marL="765087" indent="-444500" defTabSz="685749">
              <a:lnSpc>
                <a:spcPct val="100000"/>
              </a:lnSpc>
              <a:spcBef>
                <a:spcPts val="1700"/>
              </a:spcBef>
              <a:buFontTx/>
              <a:buAutoNum type="arabicPeriod" startAt="1"/>
              <a:defRPr sz="3400">
                <a:solidFill>
                  <a:srgbClr val="404040"/>
                </a:solidFill>
                <a:latin typeface="ApexNew-Book"/>
                <a:ea typeface="ApexNew-Book"/>
                <a:cs typeface="ApexNew-Book"/>
                <a:sym typeface="ApexNew-Book"/>
              </a:defRPr>
            </a:pPr>
            <a:r>
              <a:t>Build up Loyalty Rewards with ASEA, redeemable for  FREE product</a:t>
            </a:r>
          </a:p>
          <a:p>
            <a:pPr marL="765087" indent="-444500" defTabSz="685749">
              <a:lnSpc>
                <a:spcPct val="100000"/>
              </a:lnSpc>
              <a:spcBef>
                <a:spcPts val="1700"/>
              </a:spcBef>
              <a:buFontTx/>
              <a:buAutoNum type="arabicPeriod" startAt="1"/>
              <a:defRPr sz="3400">
                <a:solidFill>
                  <a:srgbClr val="404040"/>
                </a:solidFill>
                <a:latin typeface="ApexNew-Book"/>
                <a:ea typeface="ApexNew-Book"/>
                <a:cs typeface="ApexNew-Book"/>
                <a:sym typeface="ApexNew-Book"/>
              </a:defRPr>
            </a:pPr>
            <a:r>
              <a:t>Warranty is not valid from non-ASEA buying sites</a:t>
            </a:r>
          </a:p>
          <a:p>
            <a:pPr marL="765087" indent="-444500" defTabSz="685749">
              <a:lnSpc>
                <a:spcPct val="100000"/>
              </a:lnSpc>
              <a:spcBef>
                <a:spcPts val="1700"/>
              </a:spcBef>
              <a:buFontTx/>
              <a:buAutoNum type="arabicPeriod" startAt="1"/>
              <a:defRPr sz="3400">
                <a:solidFill>
                  <a:srgbClr val="404040"/>
                </a:solidFill>
                <a:latin typeface="ApexNew-Book"/>
                <a:ea typeface="ApexNew-Book"/>
                <a:cs typeface="ApexNew-Book"/>
                <a:sym typeface="ApexNew-Book"/>
              </a:defRPr>
            </a:pPr>
            <a:r>
              <a:t>Products sold from non-ASEA online re-seller sites can be fraudulent orders that were purchased with stolen credit cards.</a:t>
            </a:r>
          </a:p>
        </p:txBody>
      </p:sp>
      <p:pic>
        <p:nvPicPr>
          <p:cNvPr id="915" name="bigstock-Headshot-Portrait-Of-A-Smiling-476964007.jpg" descr="bigstock-Headshot-Portrait-Of-A-Smiling-476964007.jpg"/>
          <p:cNvPicPr>
            <a:picLocks noChangeAspect="1"/>
          </p:cNvPicPr>
          <p:nvPr/>
        </p:nvPicPr>
        <p:blipFill>
          <a:blip r:embed="rId3">
            <a:extLst/>
          </a:blip>
          <a:stretch>
            <a:fillRect/>
          </a:stretch>
        </p:blipFill>
        <p:spPr>
          <a:xfrm>
            <a:off x="259162" y="5597719"/>
            <a:ext cx="13276946" cy="7468282"/>
          </a:xfrm>
          <a:prstGeom prst="rect">
            <a:avLst/>
          </a:prstGeom>
          <a:ln w="25400">
            <a:miter lim="400000"/>
          </a:ln>
          <a:effectLst>
            <a:outerShdw sx="100000" sy="100000" kx="0" ky="0" algn="b" rotWithShape="0" blurRad="355600" dist="177800" dir="5400000">
              <a:srgbClr val="000000">
                <a:alpha val="70000"/>
              </a:srgbClr>
            </a:outerShdw>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advClick="1" p14:dur="1500">
        <p15:prstTrans prst="peelOff" invX="1"/>
      </p:transition>
    </mc:Choice>
    <mc:Choice xmlns:p14="http://schemas.microsoft.com/office/powerpoint/2010/main" Requires="p14">
      <p:transition spd="slow" advClick="1" p14:dur="1500">
        <p:peelOff/>
      </p:transition>
    </mc:Choice>
    <mc:Fallback>
      <p:transition spd="slow">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19" name="Title 1"/>
          <p:cNvSpPr/>
          <p:nvPr/>
        </p:nvSpPr>
        <p:spPr>
          <a:xfrm>
            <a:off x="5333999" y="1714499"/>
            <a:ext cx="13716003" cy="1714501"/>
          </a:xfrm>
          <a:prstGeom prst="rect">
            <a:avLst/>
          </a:prstGeom>
          <a:solidFill>
            <a:srgbClr val="FFFFFF"/>
          </a:solidFill>
          <a:ln w="12700">
            <a:miter lim="400000"/>
          </a:ln>
        </p:spPr>
        <p:txBody>
          <a:bodyPr lIns="68580" tIns="68580" rIns="68580" bIns="68580" anchor="ctr"/>
          <a:lstStyle/>
          <a:p>
            <a:pPr defTabSz="1828800">
              <a:defRPr sz="8600" u="sng">
                <a:solidFill>
                  <a:srgbClr val="002060"/>
                </a:solidFill>
                <a:latin typeface="Calibri"/>
                <a:ea typeface="Calibri"/>
                <a:cs typeface="Calibri"/>
                <a:sym typeface="Calibri"/>
              </a:defRPr>
            </a:pPr>
          </a:p>
        </p:txBody>
      </p:sp>
      <p:pic>
        <p:nvPicPr>
          <p:cNvPr id="920" name="Picture 3" descr="Picture 3"/>
          <p:cNvPicPr>
            <a:picLocks noChangeAspect="1"/>
          </p:cNvPicPr>
          <p:nvPr/>
        </p:nvPicPr>
        <p:blipFill>
          <a:blip r:embed="rId3">
            <a:extLst/>
          </a:blip>
          <a:stretch>
            <a:fillRect/>
          </a:stretch>
        </p:blipFill>
        <p:spPr>
          <a:xfrm>
            <a:off x="5842832" y="3192598"/>
            <a:ext cx="7382230" cy="5004347"/>
          </a:xfrm>
          <a:prstGeom prst="rect">
            <a:avLst/>
          </a:prstGeom>
          <a:ln w="25400">
            <a:miter lim="400000"/>
          </a:ln>
          <a:effectLst>
            <a:outerShdw sx="100000" sy="100000" kx="0" ky="0" algn="b" rotWithShape="0" blurRad="177800" dist="101600" dir="5520000">
              <a:srgbClr val="000000">
                <a:alpha val="60000"/>
              </a:srgbClr>
            </a:outerShdw>
          </a:effectLst>
        </p:spPr>
      </p:pic>
      <p:sp>
        <p:nvSpPr>
          <p:cNvPr id="921" name="TextBox 10"/>
          <p:cNvSpPr txBox="1"/>
          <p:nvPr/>
        </p:nvSpPr>
        <p:spPr>
          <a:xfrm>
            <a:off x="13782312" y="2818147"/>
            <a:ext cx="7772401" cy="6523276"/>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p>
            <a:pPr algn="l" defTabSz="1828800">
              <a:defRPr b="0" sz="5200">
                <a:solidFill>
                  <a:srgbClr val="595959"/>
                </a:solidFill>
                <a:latin typeface="Calibri"/>
                <a:ea typeface="Calibri"/>
                <a:cs typeface="Calibri"/>
                <a:sym typeface="Calibri"/>
              </a:defRPr>
            </a:pPr>
            <a:r>
              <a:t>ASEA is empowering Athletes to experience improvements in…</a:t>
            </a:r>
          </a:p>
          <a:p>
            <a:pPr marL="849085" indent="-849085" algn="l" defTabSz="1828800">
              <a:spcBef>
                <a:spcPts val="1800"/>
              </a:spcBef>
              <a:buSzPct val="100000"/>
              <a:buFont typeface="Wingdings-Regular"/>
              <a:buChar char="➢"/>
              <a:defRPr b="0" i="1" sz="5200">
                <a:solidFill>
                  <a:srgbClr val="595959"/>
                </a:solidFill>
                <a:latin typeface="Calibri"/>
                <a:ea typeface="Calibri"/>
                <a:cs typeface="Calibri"/>
                <a:sym typeface="Calibri"/>
              </a:defRPr>
            </a:pPr>
            <a:r>
              <a:t>Endurance </a:t>
            </a:r>
          </a:p>
          <a:p>
            <a:pPr marL="849085" indent="-849085" algn="l" defTabSz="1828800">
              <a:spcBef>
                <a:spcPts val="1800"/>
              </a:spcBef>
              <a:buSzPct val="100000"/>
              <a:buFont typeface="Wingdings-Regular"/>
              <a:buChar char="➢"/>
              <a:defRPr b="0" i="1" sz="5200">
                <a:solidFill>
                  <a:srgbClr val="595959"/>
                </a:solidFill>
                <a:latin typeface="Calibri"/>
                <a:ea typeface="Calibri"/>
                <a:cs typeface="Calibri"/>
                <a:sym typeface="Calibri"/>
              </a:defRPr>
            </a:pPr>
            <a:r>
              <a:t>Strength </a:t>
            </a:r>
          </a:p>
          <a:p>
            <a:pPr marL="849085" indent="-849085" algn="l" defTabSz="1828800">
              <a:spcBef>
                <a:spcPts val="1800"/>
              </a:spcBef>
              <a:buSzPct val="100000"/>
              <a:buFont typeface="Wingdings-Regular"/>
              <a:buChar char="➢"/>
              <a:defRPr b="0" i="1" sz="5200">
                <a:solidFill>
                  <a:srgbClr val="595959"/>
                </a:solidFill>
                <a:latin typeface="Calibri"/>
                <a:ea typeface="Calibri"/>
                <a:cs typeface="Calibri"/>
                <a:sym typeface="Calibri"/>
              </a:defRPr>
            </a:pPr>
            <a:r>
              <a:t>Recovery </a:t>
            </a:r>
          </a:p>
          <a:p>
            <a:pPr marL="849085" indent="-849085" algn="l" defTabSz="1828800">
              <a:spcBef>
                <a:spcPts val="1800"/>
              </a:spcBef>
              <a:buSzPct val="100000"/>
              <a:buFont typeface="Wingdings-Regular"/>
              <a:buChar char="➢"/>
              <a:defRPr b="0" i="1" sz="5200">
                <a:solidFill>
                  <a:srgbClr val="595959"/>
                </a:solidFill>
                <a:latin typeface="Calibri"/>
                <a:ea typeface="Calibri"/>
                <a:cs typeface="Calibri"/>
                <a:sym typeface="Calibri"/>
              </a:defRPr>
            </a:pPr>
            <a:r>
              <a:t>Mental Stamina </a:t>
            </a:r>
          </a:p>
        </p:txBody>
      </p:sp>
      <p:sp>
        <p:nvSpPr>
          <p:cNvPr id="922" name="TextBox 1"/>
          <p:cNvSpPr txBox="1"/>
          <p:nvPr/>
        </p:nvSpPr>
        <p:spPr>
          <a:xfrm>
            <a:off x="13654675" y="9980007"/>
            <a:ext cx="7478486" cy="1623061"/>
          </a:xfrm>
          <a:prstGeom prst="rect">
            <a:avLst/>
          </a:prstGeom>
          <a:ln w="12700">
            <a:miter lim="400000"/>
          </a:ln>
          <a:extLst>
            <a:ext uri="{C572A759-6A51-4108-AA02-DFA0A04FC94B}">
              <ma14:wrappingTextBoxFlag xmlns:ma14="http://schemas.microsoft.com/office/mac/drawingml/2011/main" val="1"/>
            </a:ext>
          </a:extLst>
        </p:spPr>
        <p:txBody>
          <a:bodyPr lIns="68580" tIns="68580" rIns="68580" bIns="68580">
            <a:spAutoFit/>
          </a:bodyPr>
          <a:lstStyle>
            <a:lvl1pPr algn="l" defTabSz="1828800">
              <a:defRPr b="0" i="1">
                <a:solidFill>
                  <a:srgbClr val="595959"/>
                </a:solidFill>
                <a:latin typeface="Calibri"/>
                <a:ea typeface="Calibri"/>
                <a:cs typeface="Calibri"/>
                <a:sym typeface="Calibri"/>
              </a:defRPr>
            </a:lvl1pPr>
          </a:lstStyle>
          <a:p>
            <a:pPr/>
            <a:r>
              <a:t>* ASEA is made from Salt and Water and therefore does NOT contain any banned substances.</a:t>
            </a:r>
          </a:p>
        </p:txBody>
      </p:sp>
      <p:pic>
        <p:nvPicPr>
          <p:cNvPr id="923" name="ASEA REDOX Bottle.jpg" descr="ASEA REDOX Bottle.jpg"/>
          <p:cNvPicPr>
            <a:picLocks noChangeAspect="1"/>
          </p:cNvPicPr>
          <p:nvPr/>
        </p:nvPicPr>
        <p:blipFill>
          <a:blip r:embed="rId4">
            <a:extLst/>
          </a:blip>
          <a:srcRect l="0" t="132" r="0" b="132"/>
          <a:stretch>
            <a:fillRect/>
          </a:stretch>
        </p:blipFill>
        <p:spPr>
          <a:xfrm>
            <a:off x="3433461" y="2594601"/>
            <a:ext cx="2249620" cy="6995768"/>
          </a:xfrm>
          <a:prstGeom prst="rect">
            <a:avLst/>
          </a:prstGeom>
          <a:ln w="12700">
            <a:miter lim="400000"/>
          </a:ln>
        </p:spPr>
      </p:pic>
      <p:pic>
        <p:nvPicPr>
          <p:cNvPr id="924" name="Picture 11" descr="Picture 11"/>
          <p:cNvPicPr>
            <a:picLocks noChangeAspect="1"/>
          </p:cNvPicPr>
          <p:nvPr/>
        </p:nvPicPr>
        <p:blipFill>
          <a:blip r:embed="rId5">
            <a:extLst/>
          </a:blip>
          <a:stretch>
            <a:fillRect/>
          </a:stretch>
        </p:blipFill>
        <p:spPr>
          <a:xfrm>
            <a:off x="6104947" y="3456396"/>
            <a:ext cx="6858001" cy="4476751"/>
          </a:xfrm>
          <a:prstGeom prst="rect">
            <a:avLst/>
          </a:prstGeom>
          <a:ln w="25400">
            <a:miter lim="400000"/>
          </a:ln>
          <a:effectLst>
            <a:outerShdw sx="100000" sy="100000" kx="0" ky="0" algn="b" rotWithShape="0" blurRad="177800" dist="101600" dir="5520000">
              <a:srgbClr val="000000">
                <a:alpha val="60000"/>
              </a:srgbClr>
            </a:outerShdw>
          </a:effectLst>
        </p:spPr>
      </p:pic>
      <p:sp>
        <p:nvSpPr>
          <p:cNvPr id="925" name="Mice drinking ASEA for only 7 days ran 29% further to exhaustion!"/>
          <p:cNvSpPr/>
          <p:nvPr/>
        </p:nvSpPr>
        <p:spPr>
          <a:xfrm>
            <a:off x="6858953" y="8995040"/>
            <a:ext cx="5349989" cy="3332062"/>
          </a:xfrm>
          <a:prstGeom prst="rect">
            <a:avLst/>
          </a:prstGeom>
          <a:solidFill>
            <a:srgbClr val="FFFFFF"/>
          </a:solidFill>
          <a:ln w="25400">
            <a:solidFill>
              <a:srgbClr val="0071AC"/>
            </a:solidFill>
            <a:bevel/>
          </a:ln>
          <a:effectLst>
            <a:outerShdw sx="100000" sy="100000" kx="0" ky="0" algn="b" rotWithShape="0" blurRad="63500" dist="25400" dir="5400000">
              <a:srgbClr val="000000">
                <a:alpha val="35000"/>
              </a:srgbClr>
            </a:outerShdw>
          </a:effectLst>
          <a:extLst>
            <a:ext uri="{C572A759-6A51-4108-AA02-DFA0A04FC94B}">
              <ma14:wrappingTextBoxFlag xmlns:ma14="http://schemas.microsoft.com/office/mac/drawingml/2011/main" val="1"/>
            </a:ext>
          </a:extLst>
        </p:spPr>
        <p:txBody>
          <a:bodyPr tIns="91439" bIns="91439" anchor="ctr"/>
          <a:lstStyle/>
          <a:p>
            <a:pPr defTabSz="1219200">
              <a:spcBef>
                <a:spcPts val="1300"/>
              </a:spcBef>
              <a:defRPr b="0" sz="4200">
                <a:solidFill>
                  <a:srgbClr val="6C6C6C"/>
                </a:solidFill>
                <a:latin typeface="Helvetica Light"/>
                <a:ea typeface="Helvetica Light"/>
                <a:cs typeface="Helvetica Light"/>
                <a:sym typeface="Helvetica Light"/>
              </a:defRPr>
            </a:pPr>
            <a:r>
              <a:rPr>
                <a:solidFill>
                  <a:srgbClr val="3DA547"/>
                </a:solidFill>
              </a:rPr>
              <a:t>Mice drinking ASEA for only 7 days</a:t>
            </a:r>
            <a:br>
              <a:rPr>
                <a:solidFill>
                  <a:srgbClr val="3DA547"/>
                </a:solidFill>
              </a:rPr>
            </a:br>
            <a:r>
              <a:rPr>
                <a:solidFill>
                  <a:srgbClr val="3DA547"/>
                </a:solidFill>
              </a:rPr>
              <a:t>ran </a:t>
            </a:r>
            <a:r>
              <a:rPr b="1">
                <a:solidFill>
                  <a:srgbClr val="3DA547"/>
                </a:solidFill>
                <a:latin typeface="Helvetica"/>
                <a:ea typeface="Helvetica"/>
                <a:cs typeface="Helvetica"/>
                <a:sym typeface="Helvetica"/>
              </a:rPr>
              <a:t>29% further</a:t>
            </a:r>
            <a:r>
              <a:rPr>
                <a:solidFill>
                  <a:srgbClr val="3DA547"/>
                </a:solidFill>
              </a:rPr>
              <a:t> to exhaustion!</a:t>
            </a:r>
          </a:p>
        </p:txBody>
      </p:sp>
      <p:sp>
        <p:nvSpPr>
          <p:cNvPr id="926" name="Title 1"/>
          <p:cNvSpPr txBox="1"/>
          <p:nvPr>
            <p:ph type="title" idx="4294967295"/>
          </p:nvPr>
        </p:nvSpPr>
        <p:spPr>
          <a:xfrm>
            <a:off x="4419600" y="487624"/>
            <a:ext cx="15544800" cy="2632076"/>
          </a:xfrm>
          <a:prstGeom prst="rect">
            <a:avLst/>
          </a:prstGeom>
        </p:spPr>
        <p:txBody>
          <a:bodyPr anchor="t"/>
          <a:lstStyle/>
          <a:p>
            <a:pPr algn="ctr" defTabSz="1219200">
              <a:lnSpc>
                <a:spcPct val="100000"/>
              </a:lnSpc>
              <a:defRPr spc="740" sz="7400">
                <a:solidFill>
                  <a:srgbClr val="0071AD"/>
                </a:solidFill>
                <a:latin typeface="Helvetica Light"/>
                <a:ea typeface="Helvetica Light"/>
                <a:cs typeface="Helvetica Light"/>
                <a:sym typeface="Helvetica Light"/>
              </a:defRPr>
            </a:pPr>
            <a:r>
              <a:t>ASEA</a:t>
            </a:r>
            <a:r>
              <a:t>: Athletic Breakthrough</a:t>
            </a:r>
          </a:p>
        </p:txBody>
      </p:sp>
    </p:spTree>
  </p:cSld>
  <p:clrMapOvr>
    <a:masterClrMapping/>
  </p:clrMapOvr>
  <mc:AlternateContent xmlns:mc="http://schemas.openxmlformats.org/markup-compatibility/2006">
    <mc:Choice xmlns:p14="http://schemas.microsoft.com/office/powerpoint/2010/main" Requires="p14">
      <p:transition spd="med" advClick="1" p14:dur="1000">
        <p:fade thruBlk="1"/>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920"/>
                                        </p:tgtEl>
                                        <p:attrNameLst>
                                          <p:attrName>style.visibility</p:attrName>
                                        </p:attrNameLst>
                                      </p:cBhvr>
                                      <p:to>
                                        <p:strVal val="visible"/>
                                      </p:to>
                                    </p:set>
                                    <p:anim calcmode="lin" valueType="num">
                                      <p:cBhvr>
                                        <p:cTn id="7" dur="1000" fill="hold"/>
                                        <p:tgtEl>
                                          <p:spTgt spid="920"/>
                                        </p:tgtEl>
                                        <p:attrNameLst>
                                          <p:attrName>ppt_w</p:attrName>
                                        </p:attrNameLst>
                                      </p:cBhvr>
                                      <p:tavLst>
                                        <p:tav tm="0">
                                          <p:val>
                                            <p:fltVal val="0"/>
                                          </p:val>
                                        </p:tav>
                                        <p:tav tm="100000">
                                          <p:val>
                                            <p:strVal val="#ppt_w"/>
                                          </p:val>
                                        </p:tav>
                                      </p:tavLst>
                                    </p:anim>
                                    <p:anim calcmode="lin" valueType="num">
                                      <p:cBhvr>
                                        <p:cTn id="8" dur="1000" fill="hold"/>
                                        <p:tgtEl>
                                          <p:spTgt spid="920"/>
                                        </p:tgtEl>
                                        <p:attrNameLst>
                                          <p:attrName>ppt_h</p:attrName>
                                        </p:attrNameLst>
                                      </p:cBhvr>
                                      <p:tavLst>
                                        <p:tav tm="0">
                                          <p:val>
                                            <p:fltVal val="0"/>
                                          </p:val>
                                        </p:tav>
                                        <p:tav tm="100000">
                                          <p:val>
                                            <p:strVal val="#ppt_h"/>
                                          </p:val>
                                        </p:tav>
                                      </p:tavLst>
                                    </p:anim>
                                  </p:childTnLst>
                                </p:cTn>
                              </p:par>
                            </p:childTnLst>
                          </p:cTn>
                        </p:par>
                        <p:par>
                          <p:cTn id="9" fill="hold">
                            <p:stCondLst>
                              <p:cond delay="1000"/>
                            </p:stCondLst>
                            <p:childTnLst>
                              <p:par>
                                <p:cTn id="10" presetClass="entr" nodeType="afterEffect" presetSubtype="8" presetID="2" grpId="2" fill="hold">
                                  <p:stCondLst>
                                    <p:cond delay="0"/>
                                  </p:stCondLst>
                                  <p:iterate type="el" backwards="0">
                                    <p:tmAbs val="0"/>
                                  </p:iterate>
                                  <p:childTnLst>
                                    <p:set>
                                      <p:cBhvr>
                                        <p:cTn id="11" fill="hold"/>
                                        <p:tgtEl>
                                          <p:spTgt spid="923"/>
                                        </p:tgtEl>
                                        <p:attrNameLst>
                                          <p:attrName>style.visibility</p:attrName>
                                        </p:attrNameLst>
                                      </p:cBhvr>
                                      <p:to>
                                        <p:strVal val="visible"/>
                                      </p:to>
                                    </p:set>
                                    <p:anim calcmode="lin" valueType="num">
                                      <p:cBhvr>
                                        <p:cTn id="12" dur="500" fill="hold"/>
                                        <p:tgtEl>
                                          <p:spTgt spid="923"/>
                                        </p:tgtEl>
                                        <p:attrNameLst>
                                          <p:attrName>ppt_x</p:attrName>
                                        </p:attrNameLst>
                                      </p:cBhvr>
                                      <p:tavLst>
                                        <p:tav tm="0">
                                          <p:val>
                                            <p:strVal val="0-#ppt_w/2"/>
                                          </p:val>
                                        </p:tav>
                                        <p:tav tm="100000">
                                          <p:val>
                                            <p:strVal val="#ppt_x"/>
                                          </p:val>
                                        </p:tav>
                                      </p:tavLst>
                                    </p:anim>
                                    <p:anim calcmode="lin" valueType="num">
                                      <p:cBhvr>
                                        <p:cTn id="13" dur="500" fill="hold"/>
                                        <p:tgtEl>
                                          <p:spTgt spid="923"/>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Class="entr" nodeType="clickEffect" presetID="10" grpId="3" fill="hold">
                                  <p:stCondLst>
                                    <p:cond delay="0"/>
                                  </p:stCondLst>
                                  <p:iterate type="el" backwards="0">
                                    <p:tmAbs val="0"/>
                                  </p:iterate>
                                  <p:childTnLst>
                                    <p:set>
                                      <p:cBhvr>
                                        <p:cTn id="17" fill="hold"/>
                                        <p:tgtEl>
                                          <p:spTgt spid="921">
                                            <p:bg/>
                                          </p:spTgt>
                                        </p:tgtEl>
                                        <p:attrNameLst>
                                          <p:attrName>style.visibility</p:attrName>
                                        </p:attrNameLst>
                                      </p:cBhvr>
                                      <p:to>
                                        <p:strVal val="visible"/>
                                      </p:to>
                                    </p:set>
                                    <p:animEffect filter="fade" transition="in">
                                      <p:cBhvr>
                                        <p:cTn id="18" dur="1000"/>
                                        <p:tgtEl>
                                          <p:spTgt spid="921">
                                            <p:bg/>
                                          </p:spTgt>
                                        </p:tgtEl>
                                      </p:cBhvr>
                                    </p:animEffect>
                                  </p:childTnLst>
                                </p:cTn>
                              </p:par>
                              <p:par>
                                <p:cTn id="19" presetClass="entr" nodeType="withEffect" presetSubtype="0" presetID="10" grpId="3" fill="hold">
                                  <p:stCondLst>
                                    <p:cond delay="0"/>
                                  </p:stCondLst>
                                  <p:iterate type="el" backwards="0">
                                    <p:tmAbs val="0"/>
                                  </p:iterate>
                                  <p:childTnLst>
                                    <p:set>
                                      <p:cBhvr>
                                        <p:cTn id="20" fill="hold"/>
                                        <p:tgtEl>
                                          <p:spTgt spid="921">
                                            <p:txEl>
                                              <p:pRg st="0" end="0"/>
                                            </p:txEl>
                                          </p:spTgt>
                                        </p:tgtEl>
                                        <p:attrNameLst>
                                          <p:attrName>style.visibility</p:attrName>
                                        </p:attrNameLst>
                                      </p:cBhvr>
                                      <p:to>
                                        <p:strVal val="visible"/>
                                      </p:to>
                                    </p:set>
                                    <p:animEffect filter="fade" transition="in">
                                      <p:cBhvr>
                                        <p:cTn id="21" dur="1000"/>
                                        <p:tgtEl>
                                          <p:spTgt spid="921">
                                            <p:txEl>
                                              <p:pRg st="0" end="0"/>
                                            </p:txEl>
                                          </p:spTgt>
                                        </p:tgtEl>
                                      </p:cBhvr>
                                    </p:animEffect>
                                  </p:childTnLst>
                                </p:cTn>
                              </p:par>
                            </p:childTnLst>
                          </p:cTn>
                        </p:par>
                        <p:par>
                          <p:cTn id="22" fill="hold">
                            <p:stCondLst>
                              <p:cond delay="1000"/>
                            </p:stCondLst>
                            <p:childTnLst>
                              <p:par>
                                <p:cTn id="23" presetClass="entr" nodeType="afterEffect" presetID="10" grpId="3" fill="hold">
                                  <p:stCondLst>
                                    <p:cond delay="0"/>
                                  </p:stCondLst>
                                  <p:iterate type="el" backwards="0">
                                    <p:tmAbs val="0"/>
                                  </p:iterate>
                                  <p:childTnLst>
                                    <p:set>
                                      <p:cBhvr>
                                        <p:cTn id="24" fill="hold"/>
                                        <p:tgtEl>
                                          <p:spTgt spid="921">
                                            <p:txEl>
                                              <p:pRg st="1" end="1"/>
                                            </p:txEl>
                                          </p:spTgt>
                                        </p:tgtEl>
                                        <p:attrNameLst>
                                          <p:attrName>style.visibility</p:attrName>
                                        </p:attrNameLst>
                                      </p:cBhvr>
                                      <p:to>
                                        <p:strVal val="visible"/>
                                      </p:to>
                                    </p:set>
                                    <p:animEffect filter="fade" transition="in">
                                      <p:cBhvr>
                                        <p:cTn id="25" dur="1000"/>
                                        <p:tgtEl>
                                          <p:spTgt spid="921">
                                            <p:txEl>
                                              <p:pRg st="1" end="1"/>
                                            </p:txEl>
                                          </p:spTgt>
                                        </p:tgtEl>
                                      </p:cBhvr>
                                    </p:animEffect>
                                  </p:childTnLst>
                                </p:cTn>
                              </p:par>
                            </p:childTnLst>
                          </p:cTn>
                        </p:par>
                        <p:par>
                          <p:cTn id="26" fill="hold">
                            <p:stCondLst>
                              <p:cond delay="2000"/>
                            </p:stCondLst>
                            <p:childTnLst>
                              <p:par>
                                <p:cTn id="27" presetClass="entr" nodeType="afterEffect" presetID="10" grpId="3" fill="hold">
                                  <p:stCondLst>
                                    <p:cond delay="0"/>
                                  </p:stCondLst>
                                  <p:iterate type="el" backwards="0">
                                    <p:tmAbs val="0"/>
                                  </p:iterate>
                                  <p:childTnLst>
                                    <p:set>
                                      <p:cBhvr>
                                        <p:cTn id="28" fill="hold"/>
                                        <p:tgtEl>
                                          <p:spTgt spid="921">
                                            <p:txEl>
                                              <p:pRg st="2" end="2"/>
                                            </p:txEl>
                                          </p:spTgt>
                                        </p:tgtEl>
                                        <p:attrNameLst>
                                          <p:attrName>style.visibility</p:attrName>
                                        </p:attrNameLst>
                                      </p:cBhvr>
                                      <p:to>
                                        <p:strVal val="visible"/>
                                      </p:to>
                                    </p:set>
                                    <p:animEffect filter="fade" transition="in">
                                      <p:cBhvr>
                                        <p:cTn id="29" dur="1000"/>
                                        <p:tgtEl>
                                          <p:spTgt spid="921">
                                            <p:txEl>
                                              <p:pRg st="2" end="2"/>
                                            </p:txEl>
                                          </p:spTgt>
                                        </p:tgtEl>
                                      </p:cBhvr>
                                    </p:animEffect>
                                  </p:childTnLst>
                                </p:cTn>
                              </p:par>
                            </p:childTnLst>
                          </p:cTn>
                        </p:par>
                        <p:par>
                          <p:cTn id="30" fill="hold">
                            <p:stCondLst>
                              <p:cond delay="3000"/>
                            </p:stCondLst>
                            <p:childTnLst>
                              <p:par>
                                <p:cTn id="31" presetClass="entr" nodeType="afterEffect" presetID="10" grpId="3" fill="hold">
                                  <p:stCondLst>
                                    <p:cond delay="0"/>
                                  </p:stCondLst>
                                  <p:iterate type="el" backwards="0">
                                    <p:tmAbs val="0"/>
                                  </p:iterate>
                                  <p:childTnLst>
                                    <p:set>
                                      <p:cBhvr>
                                        <p:cTn id="32" fill="hold"/>
                                        <p:tgtEl>
                                          <p:spTgt spid="921">
                                            <p:txEl>
                                              <p:pRg st="3" end="3"/>
                                            </p:txEl>
                                          </p:spTgt>
                                        </p:tgtEl>
                                        <p:attrNameLst>
                                          <p:attrName>style.visibility</p:attrName>
                                        </p:attrNameLst>
                                      </p:cBhvr>
                                      <p:to>
                                        <p:strVal val="visible"/>
                                      </p:to>
                                    </p:set>
                                    <p:animEffect filter="fade" transition="in">
                                      <p:cBhvr>
                                        <p:cTn id="33" dur="1000"/>
                                        <p:tgtEl>
                                          <p:spTgt spid="921">
                                            <p:txEl>
                                              <p:pRg st="3" end="3"/>
                                            </p:txEl>
                                          </p:spTgt>
                                        </p:tgtEl>
                                      </p:cBhvr>
                                    </p:animEffect>
                                  </p:childTnLst>
                                </p:cTn>
                              </p:par>
                            </p:childTnLst>
                          </p:cTn>
                        </p:par>
                        <p:par>
                          <p:cTn id="34" fill="hold">
                            <p:stCondLst>
                              <p:cond delay="4000"/>
                            </p:stCondLst>
                            <p:childTnLst>
                              <p:par>
                                <p:cTn id="35" presetClass="entr" nodeType="afterEffect" presetID="10" grpId="3" fill="hold">
                                  <p:stCondLst>
                                    <p:cond delay="0"/>
                                  </p:stCondLst>
                                  <p:iterate type="el" backwards="0">
                                    <p:tmAbs val="0"/>
                                  </p:iterate>
                                  <p:childTnLst>
                                    <p:set>
                                      <p:cBhvr>
                                        <p:cTn id="36" fill="hold"/>
                                        <p:tgtEl>
                                          <p:spTgt spid="921">
                                            <p:txEl>
                                              <p:pRg st="4" end="4"/>
                                            </p:txEl>
                                          </p:spTgt>
                                        </p:tgtEl>
                                        <p:attrNameLst>
                                          <p:attrName>style.visibility</p:attrName>
                                        </p:attrNameLst>
                                      </p:cBhvr>
                                      <p:to>
                                        <p:strVal val="visible"/>
                                      </p:to>
                                    </p:set>
                                    <p:animEffect filter="fade" transition="in">
                                      <p:cBhvr>
                                        <p:cTn id="37" dur="1000"/>
                                        <p:tgtEl>
                                          <p:spTgt spid="921">
                                            <p:txEl>
                                              <p:pRg st="4" end="4"/>
                                            </p:txEl>
                                          </p:spTgt>
                                        </p:tgtEl>
                                      </p:cBhvr>
                                    </p:animEffect>
                                  </p:childTnLst>
                                </p:cTn>
                              </p:par>
                            </p:childTnLst>
                          </p:cTn>
                        </p:par>
                        <p:par>
                          <p:cTn id="38" fill="hold">
                            <p:stCondLst>
                              <p:cond delay="5000"/>
                            </p:stCondLst>
                            <p:childTnLst>
                              <p:par>
                                <p:cTn id="39" presetClass="entr" nodeType="afterEffect" presetSubtype="4" presetID="2" grpId="4" fill="hold">
                                  <p:stCondLst>
                                    <p:cond delay="0"/>
                                  </p:stCondLst>
                                  <p:iterate type="el" backwards="0">
                                    <p:tmAbs val="0"/>
                                  </p:iterate>
                                  <p:childTnLst>
                                    <p:set>
                                      <p:cBhvr>
                                        <p:cTn id="40" fill="hold"/>
                                        <p:tgtEl>
                                          <p:spTgt spid="922"/>
                                        </p:tgtEl>
                                        <p:attrNameLst>
                                          <p:attrName>style.visibility</p:attrName>
                                        </p:attrNameLst>
                                      </p:cBhvr>
                                      <p:to>
                                        <p:strVal val="visible"/>
                                      </p:to>
                                    </p:set>
                                    <p:anim calcmode="lin" valueType="num">
                                      <p:cBhvr>
                                        <p:cTn id="41" dur="1000" fill="hold"/>
                                        <p:tgtEl>
                                          <p:spTgt spid="922"/>
                                        </p:tgtEl>
                                        <p:attrNameLst>
                                          <p:attrName>ppt_x</p:attrName>
                                        </p:attrNameLst>
                                      </p:cBhvr>
                                      <p:tavLst>
                                        <p:tav tm="0">
                                          <p:val>
                                            <p:strVal val="#ppt_x"/>
                                          </p:val>
                                        </p:tav>
                                        <p:tav tm="100000">
                                          <p:val>
                                            <p:strVal val="#ppt_x"/>
                                          </p:val>
                                        </p:tav>
                                      </p:tavLst>
                                    </p:anim>
                                    <p:anim calcmode="lin" valueType="num">
                                      <p:cBhvr>
                                        <p:cTn id="42" dur="1000" fill="hold"/>
                                        <p:tgtEl>
                                          <p:spTgt spid="92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Class="exit" nodeType="clickEffect" presetID="10" grpId="5" fill="hold">
                                  <p:stCondLst>
                                    <p:cond delay="0"/>
                                  </p:stCondLst>
                                  <p:iterate type="el" backwards="0">
                                    <p:tmAbs val="0"/>
                                  </p:iterate>
                                  <p:childTnLst>
                                    <p:animEffect filter="fade" transition="out">
                                      <p:cBhvr>
                                        <p:cTn id="46" dur="500" fill="hold"/>
                                        <p:tgtEl>
                                          <p:spTgt spid="920"/>
                                        </p:tgtEl>
                                      </p:cBhvr>
                                    </p:animEffect>
                                    <p:set>
                                      <p:cBhvr>
                                        <p:cTn id="47" fill="hold">
                                          <p:stCondLst>
                                            <p:cond delay="499"/>
                                          </p:stCondLst>
                                        </p:cTn>
                                        <p:tgtEl>
                                          <p:spTgt spid="920"/>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Class="entr" nodeType="clickEffect" presetSubtype="16" presetID="23" grpId="6" fill="hold">
                                  <p:stCondLst>
                                    <p:cond delay="0"/>
                                  </p:stCondLst>
                                  <p:iterate type="el" backwards="0">
                                    <p:tmAbs val="0"/>
                                  </p:iterate>
                                  <p:childTnLst>
                                    <p:set>
                                      <p:cBhvr>
                                        <p:cTn id="51" fill="hold"/>
                                        <p:tgtEl>
                                          <p:spTgt spid="924"/>
                                        </p:tgtEl>
                                        <p:attrNameLst>
                                          <p:attrName>style.visibility</p:attrName>
                                        </p:attrNameLst>
                                      </p:cBhvr>
                                      <p:to>
                                        <p:strVal val="visible"/>
                                      </p:to>
                                    </p:set>
                                    <p:anim calcmode="lin" valueType="num">
                                      <p:cBhvr>
                                        <p:cTn id="52" dur="1000" fill="hold"/>
                                        <p:tgtEl>
                                          <p:spTgt spid="924"/>
                                        </p:tgtEl>
                                        <p:attrNameLst>
                                          <p:attrName>ppt_w</p:attrName>
                                        </p:attrNameLst>
                                      </p:cBhvr>
                                      <p:tavLst>
                                        <p:tav tm="0">
                                          <p:val>
                                            <p:fltVal val="0"/>
                                          </p:val>
                                        </p:tav>
                                        <p:tav tm="100000">
                                          <p:val>
                                            <p:strVal val="#ppt_w"/>
                                          </p:val>
                                        </p:tav>
                                      </p:tavLst>
                                    </p:anim>
                                    <p:anim calcmode="lin" valueType="num">
                                      <p:cBhvr>
                                        <p:cTn id="53" dur="1000" fill="hold"/>
                                        <p:tgtEl>
                                          <p:spTgt spid="924"/>
                                        </p:tgtEl>
                                        <p:attrNameLst>
                                          <p:attrName>ppt_h</p:attrName>
                                        </p:attrNameLst>
                                      </p:cBhvr>
                                      <p:tavLst>
                                        <p:tav tm="0">
                                          <p:val>
                                            <p:fltVal val="0"/>
                                          </p:val>
                                        </p:tav>
                                        <p:tav tm="100000">
                                          <p:val>
                                            <p:strVal val="#ppt_h"/>
                                          </p:val>
                                        </p:tav>
                                      </p:tavLst>
                                    </p:anim>
                                  </p:childTnLst>
                                </p:cTn>
                              </p:par>
                            </p:childTnLst>
                          </p:cTn>
                        </p:par>
                      </p:childTnLst>
                    </p:cTn>
                  </p:par>
                  <p:par>
                    <p:cTn id="54" fill="hold">
                      <p:stCondLst>
                        <p:cond delay="indefinite"/>
                      </p:stCondLst>
                      <p:childTnLst>
                        <p:par>
                          <p:cTn id="55" fill="hold">
                            <p:stCondLst>
                              <p:cond delay="0"/>
                            </p:stCondLst>
                            <p:childTnLst>
                              <p:par>
                                <p:cTn id="56" presetClass="entr" nodeType="clickEffect" presetSubtype="16" presetID="23" grpId="7" fill="hold">
                                  <p:stCondLst>
                                    <p:cond delay="0"/>
                                  </p:stCondLst>
                                  <p:iterate type="el" backwards="0">
                                    <p:tmAbs val="0"/>
                                  </p:iterate>
                                  <p:childTnLst>
                                    <p:set>
                                      <p:cBhvr>
                                        <p:cTn id="57" fill="hold"/>
                                        <p:tgtEl>
                                          <p:spTgt spid="925"/>
                                        </p:tgtEl>
                                        <p:attrNameLst>
                                          <p:attrName>style.visibility</p:attrName>
                                        </p:attrNameLst>
                                      </p:cBhvr>
                                      <p:to>
                                        <p:strVal val="visible"/>
                                      </p:to>
                                    </p:set>
                                    <p:anim calcmode="lin" valueType="num">
                                      <p:cBhvr>
                                        <p:cTn id="58" dur="1000" fill="hold"/>
                                        <p:tgtEl>
                                          <p:spTgt spid="925"/>
                                        </p:tgtEl>
                                        <p:attrNameLst>
                                          <p:attrName>ppt_w</p:attrName>
                                        </p:attrNameLst>
                                      </p:cBhvr>
                                      <p:tavLst>
                                        <p:tav tm="0">
                                          <p:val>
                                            <p:fltVal val="0"/>
                                          </p:val>
                                        </p:tav>
                                        <p:tav tm="100000">
                                          <p:val>
                                            <p:strVal val="#ppt_w"/>
                                          </p:val>
                                        </p:tav>
                                      </p:tavLst>
                                    </p:anim>
                                    <p:anim calcmode="lin" valueType="num">
                                      <p:cBhvr>
                                        <p:cTn id="59" dur="1000" fill="hold"/>
                                        <p:tgtEl>
                                          <p:spTgt spid="92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920" grpId="1"/>
      <p:bldP build="whole" bldLvl="1" animBg="1" rev="0" advAuto="0" spid="924" grpId="6"/>
      <p:bldP build="whole" bldLvl="1" animBg="1" rev="0" advAuto="0" spid="923" grpId="2"/>
      <p:bldP build="p" bldLvl="5" animBg="1" rev="0" advAuto="0" spid="921" grpId="3"/>
      <p:bldP build="whole" bldLvl="1" animBg="1" rev="0" advAuto="0" spid="920" grpId="5"/>
      <p:bldP build="whole" bldLvl="1" animBg="1" rev="0" advAuto="0" spid="925" grpId="7"/>
      <p:bldP build="whole" bldLvl="1" animBg="1" rev="0" advAuto="0" spid="922" grpId="4"/>
    </p:bldLst>
  </p:timing>
</p:sld>
</file>

<file path=ppt/slides/slide8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30" name="Who Can Benefit from ASEA Technology?"/>
          <p:cNvSpPr txBox="1"/>
          <p:nvPr/>
        </p:nvSpPr>
        <p:spPr>
          <a:xfrm>
            <a:off x="3798224" y="923003"/>
            <a:ext cx="16787552" cy="1669438"/>
          </a:xfrm>
          <a:prstGeom prst="rect">
            <a:avLst/>
          </a:prstGeom>
          <a:ln w="12700">
            <a:miter lim="400000"/>
          </a:ln>
          <a:extLst>
            <a:ext uri="{C572A759-6A51-4108-AA02-DFA0A04FC94B}">
              <ma14:wrappingTextBoxFlag xmlns:ma14="http://schemas.microsoft.com/office/mac/drawingml/2011/main" val="1"/>
            </a:ext>
          </a:extLst>
        </p:spPr>
        <p:txBody>
          <a:bodyPr lIns="68579" tIns="68579" rIns="68579" bIns="68579">
            <a:normAutofit fontScale="100000" lnSpcReduction="0"/>
          </a:bodyPr>
          <a:lstStyle>
            <a:lvl1pPr marL="495300" indent="-495300" algn="l" defTabSz="685749">
              <a:defRPr b="0" sz="6600">
                <a:solidFill>
                  <a:srgbClr val="3552A5"/>
                </a:solidFill>
                <a:latin typeface="Helvetica"/>
                <a:ea typeface="Helvetica"/>
                <a:cs typeface="Helvetica"/>
                <a:sym typeface="Helvetica"/>
              </a:defRPr>
            </a:lvl1pPr>
          </a:lstStyle>
          <a:p>
            <a:pPr/>
            <a:r>
              <a:t>Who Can Benefit from ASEA Technology?</a:t>
            </a:r>
          </a:p>
        </p:txBody>
      </p:sp>
      <p:grpSp>
        <p:nvGrpSpPr>
          <p:cNvPr id="933" name="Group"/>
          <p:cNvGrpSpPr/>
          <p:nvPr/>
        </p:nvGrpSpPr>
        <p:grpSpPr>
          <a:xfrm>
            <a:off x="9690577" y="4186876"/>
            <a:ext cx="5484833" cy="4771964"/>
            <a:chOff x="0" y="6746"/>
            <a:chExt cx="5484832" cy="4771962"/>
          </a:xfrm>
        </p:grpSpPr>
        <p:pic>
          <p:nvPicPr>
            <p:cNvPr id="931" name="asea recover photo.png" descr="asea recover photo.png"/>
            <p:cNvPicPr>
              <a:picLocks noChangeAspect="1"/>
            </p:cNvPicPr>
            <p:nvPr/>
          </p:nvPicPr>
          <p:blipFill>
            <a:blip r:embed="rId3">
              <a:extLst/>
            </a:blip>
            <a:stretch>
              <a:fillRect/>
            </a:stretch>
          </p:blipFill>
          <p:spPr>
            <a:xfrm>
              <a:off x="0" y="1122155"/>
              <a:ext cx="5484833" cy="3656555"/>
            </a:xfrm>
            <a:prstGeom prst="rect">
              <a:avLst/>
            </a:prstGeom>
            <a:ln w="25400" cap="flat">
              <a:noFill/>
              <a:miter lim="400000"/>
            </a:ln>
            <a:effectLst>
              <a:outerShdw sx="100000" sy="100000" kx="0" ky="0" algn="b" rotWithShape="0" blurRad="177800" dist="101600" dir="5520000">
                <a:srgbClr val="000000">
                  <a:alpha val="60000"/>
                </a:srgbClr>
              </a:outerShdw>
            </a:effectLst>
          </p:spPr>
        </p:pic>
        <p:sp>
          <p:nvSpPr>
            <p:cNvPr id="932" name="Sports &amp; Athletics"/>
            <p:cNvSpPr txBox="1"/>
            <p:nvPr/>
          </p:nvSpPr>
          <p:spPr>
            <a:xfrm>
              <a:off x="275788" y="6746"/>
              <a:ext cx="4933256" cy="8794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defTabSz="1219200">
                <a:spcBef>
                  <a:spcPts val="1100"/>
                </a:spcBef>
                <a:buFont typeface="Arial"/>
                <a:defRPr b="0" sz="4800">
                  <a:solidFill>
                    <a:srgbClr val="6C6C6C"/>
                  </a:solidFill>
                  <a:latin typeface="Helvetica"/>
                  <a:ea typeface="Helvetica"/>
                  <a:cs typeface="Helvetica"/>
                  <a:sym typeface="Helvetica"/>
                </a:defRPr>
              </a:lvl1pPr>
            </a:lstStyle>
            <a:p>
              <a:pPr/>
              <a:r>
                <a:t>Sports &amp; Athletics</a:t>
              </a:r>
            </a:p>
          </p:txBody>
        </p:sp>
      </p:grpSp>
      <p:grpSp>
        <p:nvGrpSpPr>
          <p:cNvPr id="936" name="Group"/>
          <p:cNvGrpSpPr/>
          <p:nvPr/>
        </p:nvGrpSpPr>
        <p:grpSpPr>
          <a:xfrm>
            <a:off x="3776855" y="5271117"/>
            <a:ext cx="5486704" cy="4722668"/>
            <a:chOff x="0" y="6746"/>
            <a:chExt cx="5486703" cy="4722668"/>
          </a:xfrm>
        </p:grpSpPr>
        <p:pic>
          <p:nvPicPr>
            <p:cNvPr id="934" name="bigstock-Lovers-couple-in-love-having-f-90405506.jpg" descr="bigstock-Lovers-couple-in-love-having-f-90405506.jpg"/>
            <p:cNvPicPr>
              <a:picLocks noChangeAspect="1"/>
            </p:cNvPicPr>
            <p:nvPr/>
          </p:nvPicPr>
          <p:blipFill>
            <a:blip r:embed="rId4">
              <a:extLst/>
            </a:blip>
            <a:srcRect l="0" t="16" r="0" b="16"/>
            <a:stretch>
              <a:fillRect/>
            </a:stretch>
          </p:blipFill>
          <p:spPr>
            <a:xfrm>
              <a:off x="0" y="1068243"/>
              <a:ext cx="5486704" cy="3661172"/>
            </a:xfrm>
            <a:prstGeom prst="rect">
              <a:avLst/>
            </a:prstGeom>
            <a:ln w="25400" cap="flat">
              <a:noFill/>
              <a:miter lim="400000"/>
            </a:ln>
            <a:effectLst>
              <a:outerShdw sx="100000" sy="100000" kx="0" ky="0" algn="b" rotWithShape="0" blurRad="177800" dist="101600" dir="5520000">
                <a:srgbClr val="000000">
                  <a:alpha val="60000"/>
                </a:srgbClr>
              </a:outerShdw>
            </a:effectLst>
          </p:spPr>
        </p:pic>
        <p:sp>
          <p:nvSpPr>
            <p:cNvPr id="935" name="Health &amp; Wellness"/>
            <p:cNvSpPr txBox="1"/>
            <p:nvPr/>
          </p:nvSpPr>
          <p:spPr>
            <a:xfrm>
              <a:off x="180729" y="6746"/>
              <a:ext cx="5125245" cy="8794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defTabSz="1219200">
                <a:spcBef>
                  <a:spcPts val="1100"/>
                </a:spcBef>
                <a:buFont typeface="Arial"/>
                <a:defRPr b="0" sz="4800">
                  <a:solidFill>
                    <a:srgbClr val="6C6C6C"/>
                  </a:solidFill>
                  <a:latin typeface="Helvetica"/>
                  <a:ea typeface="Helvetica"/>
                  <a:cs typeface="Helvetica"/>
                  <a:sym typeface="Helvetica"/>
                </a:defRPr>
              </a:lvl1pPr>
            </a:lstStyle>
            <a:p>
              <a:pPr/>
              <a:r>
                <a:t>Health &amp; Wellness</a:t>
              </a:r>
            </a:p>
          </p:txBody>
        </p:sp>
      </p:grpSp>
      <p:grpSp>
        <p:nvGrpSpPr>
          <p:cNvPr id="939" name="Group"/>
          <p:cNvGrpSpPr/>
          <p:nvPr/>
        </p:nvGrpSpPr>
        <p:grpSpPr>
          <a:xfrm>
            <a:off x="15786843" y="5683460"/>
            <a:ext cx="4920671" cy="4337720"/>
            <a:chOff x="277236" y="439737"/>
            <a:chExt cx="4920670" cy="4337718"/>
          </a:xfrm>
        </p:grpSpPr>
        <p:pic>
          <p:nvPicPr>
            <p:cNvPr id="937" name="image10.png" descr="image10.png"/>
            <p:cNvPicPr>
              <a:picLocks noChangeAspect="1"/>
            </p:cNvPicPr>
            <p:nvPr/>
          </p:nvPicPr>
          <p:blipFill>
            <a:blip r:embed="rId5">
              <a:extLst/>
            </a:blip>
            <a:srcRect l="1566" t="2071" r="1922" b="2387"/>
            <a:stretch>
              <a:fillRect/>
            </a:stretch>
          </p:blipFill>
          <p:spPr>
            <a:xfrm>
              <a:off x="277236" y="1109751"/>
              <a:ext cx="4920671" cy="3667706"/>
            </a:xfrm>
            <a:prstGeom prst="rect">
              <a:avLst/>
            </a:prstGeom>
            <a:ln w="25400" cap="flat">
              <a:noFill/>
              <a:miter lim="400000"/>
            </a:ln>
            <a:effectLst>
              <a:outerShdw sx="100000" sy="100000" kx="0" ky="0" algn="b" rotWithShape="0" blurRad="177800" dist="101600" dir="5520000">
                <a:srgbClr val="000000">
                  <a:alpha val="60000"/>
                </a:srgbClr>
              </a:outerShdw>
            </a:effectLst>
          </p:spPr>
        </p:pic>
        <p:sp>
          <p:nvSpPr>
            <p:cNvPr id="938" name="Beauty &amp; Skin Care"/>
            <p:cNvSpPr/>
            <p:nvPr/>
          </p:nvSpPr>
          <p:spPr>
            <a:xfrm>
              <a:off x="2737643" y="439737"/>
              <a:ext cx="1270001" cy="1270001"/>
            </a:xfrm>
            <a:prstGeom prst="line">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defTabSz="1219200">
                <a:spcBef>
                  <a:spcPts val="1100"/>
                </a:spcBef>
                <a:buFont typeface="Arial"/>
                <a:defRPr b="0" sz="4800">
                  <a:solidFill>
                    <a:srgbClr val="6C6C6C"/>
                  </a:solidFill>
                  <a:latin typeface="Helvetica"/>
                  <a:ea typeface="Helvetica"/>
                  <a:cs typeface="Helvetica"/>
                  <a:sym typeface="Helvetica"/>
                </a:defRPr>
              </a:lvl1pPr>
            </a:lstStyle>
            <a:p>
              <a:pPr/>
              <a:r>
                <a:t>Beauty &amp; Skin Care</a:t>
              </a: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936"/>
                                        </p:tgtEl>
                                        <p:attrNameLst>
                                          <p:attrName>style.visibility</p:attrName>
                                        </p:attrNameLst>
                                      </p:cBhvr>
                                      <p:to>
                                        <p:strVal val="visible"/>
                                      </p:to>
                                    </p:set>
                                    <p:anim calcmode="lin" valueType="num">
                                      <p:cBhvr>
                                        <p:cTn id="7" dur="750" fill="hold"/>
                                        <p:tgtEl>
                                          <p:spTgt spid="936"/>
                                        </p:tgtEl>
                                        <p:attrNameLst>
                                          <p:attrName>ppt_w</p:attrName>
                                        </p:attrNameLst>
                                      </p:cBhvr>
                                      <p:tavLst>
                                        <p:tav tm="0">
                                          <p:val>
                                            <p:fltVal val="0"/>
                                          </p:val>
                                        </p:tav>
                                        <p:tav tm="100000">
                                          <p:val>
                                            <p:strVal val="#ppt_w"/>
                                          </p:val>
                                        </p:tav>
                                      </p:tavLst>
                                    </p:anim>
                                    <p:anim calcmode="lin" valueType="num">
                                      <p:cBhvr>
                                        <p:cTn id="8" dur="750" fill="hold"/>
                                        <p:tgtEl>
                                          <p:spTgt spid="936"/>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16" presetID="23" grpId="2" fill="hold">
                                  <p:stCondLst>
                                    <p:cond delay="0"/>
                                  </p:stCondLst>
                                  <p:iterate type="el" backwards="0">
                                    <p:tmAbs val="0"/>
                                  </p:iterate>
                                  <p:childTnLst>
                                    <p:set>
                                      <p:cBhvr>
                                        <p:cTn id="12" fill="hold"/>
                                        <p:tgtEl>
                                          <p:spTgt spid="933"/>
                                        </p:tgtEl>
                                        <p:attrNameLst>
                                          <p:attrName>style.visibility</p:attrName>
                                        </p:attrNameLst>
                                      </p:cBhvr>
                                      <p:to>
                                        <p:strVal val="visible"/>
                                      </p:to>
                                    </p:set>
                                    <p:anim calcmode="lin" valueType="num">
                                      <p:cBhvr>
                                        <p:cTn id="13" dur="750" fill="hold"/>
                                        <p:tgtEl>
                                          <p:spTgt spid="933"/>
                                        </p:tgtEl>
                                        <p:attrNameLst>
                                          <p:attrName>ppt_w</p:attrName>
                                        </p:attrNameLst>
                                      </p:cBhvr>
                                      <p:tavLst>
                                        <p:tav tm="0">
                                          <p:val>
                                            <p:fltVal val="0"/>
                                          </p:val>
                                        </p:tav>
                                        <p:tav tm="100000">
                                          <p:val>
                                            <p:strVal val="#ppt_w"/>
                                          </p:val>
                                        </p:tav>
                                      </p:tavLst>
                                    </p:anim>
                                    <p:anim calcmode="lin" valueType="num">
                                      <p:cBhvr>
                                        <p:cTn id="14" dur="750" fill="hold"/>
                                        <p:tgtEl>
                                          <p:spTgt spid="933"/>
                                        </p:tgtEl>
                                        <p:attrNameLst>
                                          <p:attrName>ppt_h</p:attrName>
                                        </p:attrNameLst>
                                      </p:cBhvr>
                                      <p:tavLst>
                                        <p:tav tm="0">
                                          <p:val>
                                            <p:fltVal val="0"/>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16" presetID="23" grpId="3" fill="hold">
                                  <p:stCondLst>
                                    <p:cond delay="0"/>
                                  </p:stCondLst>
                                  <p:iterate type="el" backwards="0">
                                    <p:tmAbs val="0"/>
                                  </p:iterate>
                                  <p:childTnLst>
                                    <p:set>
                                      <p:cBhvr>
                                        <p:cTn id="18" fill="hold"/>
                                        <p:tgtEl>
                                          <p:spTgt spid="939"/>
                                        </p:tgtEl>
                                        <p:attrNameLst>
                                          <p:attrName>style.visibility</p:attrName>
                                        </p:attrNameLst>
                                      </p:cBhvr>
                                      <p:to>
                                        <p:strVal val="visible"/>
                                      </p:to>
                                    </p:set>
                                    <p:anim calcmode="lin" valueType="num">
                                      <p:cBhvr>
                                        <p:cTn id="19" dur="750" fill="hold"/>
                                        <p:tgtEl>
                                          <p:spTgt spid="939"/>
                                        </p:tgtEl>
                                        <p:attrNameLst>
                                          <p:attrName>ppt_w</p:attrName>
                                        </p:attrNameLst>
                                      </p:cBhvr>
                                      <p:tavLst>
                                        <p:tav tm="0">
                                          <p:val>
                                            <p:fltVal val="0"/>
                                          </p:val>
                                        </p:tav>
                                        <p:tav tm="100000">
                                          <p:val>
                                            <p:strVal val="#ppt_w"/>
                                          </p:val>
                                        </p:tav>
                                      </p:tavLst>
                                    </p:anim>
                                    <p:anim calcmode="lin" valueType="num">
                                      <p:cBhvr>
                                        <p:cTn id="20" dur="750" fill="hold"/>
                                        <p:tgtEl>
                                          <p:spTgt spid="93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939" grpId="3"/>
      <p:bldP build="whole" bldLvl="1" animBg="1" rev="0" advAuto="0" spid="936" grpId="1"/>
      <p:bldP build="whole" bldLvl="1" animBg="1" rev="0" advAuto="0" spid="933" grpId="2"/>
    </p:bldLst>
  </p:timing>
</p:sld>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upright="0">
        <a:spAutoFit/>
      </a:bodyPr>
      <a:lstStyle>
        <a:defPPr marL="0" marR="0" indent="0" algn="ctr" defTabSz="821531"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upright="0">
        <a:spAutoFit/>
      </a:bodyPr>
      <a:lstStyle>
        <a:defPPr marL="0" marR="0" indent="0" algn="ctr" defTabSz="821531" rtl="0" fontAlgn="auto" latinLnBrk="0" hangingPunct="0">
          <a:lnSpc>
            <a:spcPct val="100000"/>
          </a:lnSpc>
          <a:spcBef>
            <a:spcPts val="0"/>
          </a:spcBef>
          <a:spcAft>
            <a:spcPts val="0"/>
          </a:spcAft>
          <a:buClrTx/>
          <a:buSzTx/>
          <a:buFontTx/>
          <a:buNone/>
          <a:tabLst/>
          <a:defRPr b="1" baseline="0" cap="none" i="0" spc="0" strike="noStrike" sz="32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upright="0">
        <a:spAutoFit/>
      </a:bodyPr>
      <a:lstStyle>
        <a:defPPr marL="0" marR="0" indent="0" algn="ctr" defTabSz="821531"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upright="0">
        <a:spAutoFit/>
      </a:bodyPr>
      <a:lstStyle>
        <a:defPPr marL="0" marR="0" indent="0" algn="ctr" defTabSz="821531" rtl="0" fontAlgn="auto" latinLnBrk="0" hangingPunct="0">
          <a:lnSpc>
            <a:spcPct val="100000"/>
          </a:lnSpc>
          <a:spcBef>
            <a:spcPts val="0"/>
          </a:spcBef>
          <a:spcAft>
            <a:spcPts val="0"/>
          </a:spcAft>
          <a:buClrTx/>
          <a:buSzTx/>
          <a:buFontTx/>
          <a:buNone/>
          <a:tabLst/>
          <a:defRPr b="1" baseline="0" cap="none" i="0" spc="0" strike="noStrike" sz="32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